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2"/>
  </p:notesMasterIdLst>
  <p:handoutMasterIdLst>
    <p:handoutMasterId r:id="rId43"/>
  </p:handoutMasterIdLst>
  <p:sldIdLst>
    <p:sldId id="258" r:id="rId2"/>
    <p:sldId id="347" r:id="rId3"/>
    <p:sldId id="349" r:id="rId4"/>
    <p:sldId id="379" r:id="rId5"/>
    <p:sldId id="381" r:id="rId6"/>
    <p:sldId id="348" r:id="rId7"/>
    <p:sldId id="358" r:id="rId8"/>
    <p:sldId id="272" r:id="rId9"/>
    <p:sldId id="355" r:id="rId10"/>
    <p:sldId id="323" r:id="rId11"/>
    <p:sldId id="331" r:id="rId12"/>
    <p:sldId id="326" r:id="rId13"/>
    <p:sldId id="357" r:id="rId14"/>
    <p:sldId id="328" r:id="rId15"/>
    <p:sldId id="361" r:id="rId16"/>
    <p:sldId id="362" r:id="rId17"/>
    <p:sldId id="363" r:id="rId18"/>
    <p:sldId id="275" r:id="rId19"/>
    <p:sldId id="372" r:id="rId20"/>
    <p:sldId id="380" r:id="rId21"/>
    <p:sldId id="373" r:id="rId22"/>
    <p:sldId id="375" r:id="rId23"/>
    <p:sldId id="334" r:id="rId24"/>
    <p:sldId id="344" r:id="rId25"/>
    <p:sldId id="346" r:id="rId26"/>
    <p:sldId id="345" r:id="rId27"/>
    <p:sldId id="356" r:id="rId28"/>
    <p:sldId id="343" r:id="rId29"/>
    <p:sldId id="338" r:id="rId30"/>
    <p:sldId id="339" r:id="rId31"/>
    <p:sldId id="280" r:id="rId32"/>
    <p:sldId id="369" r:id="rId33"/>
    <p:sldId id="365" r:id="rId34"/>
    <p:sldId id="370" r:id="rId35"/>
    <p:sldId id="371" r:id="rId36"/>
    <p:sldId id="376" r:id="rId37"/>
    <p:sldId id="366" r:id="rId38"/>
    <p:sldId id="282" r:id="rId39"/>
    <p:sldId id="288" r:id="rId40"/>
    <p:sldId id="290"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148" autoAdjust="0"/>
  </p:normalViewPr>
  <p:slideViewPr>
    <p:cSldViewPr>
      <p:cViewPr>
        <p:scale>
          <a:sx n="60" d="100"/>
          <a:sy n="60" d="100"/>
        </p:scale>
        <p:origin x="-580" y="-8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271F4D6-39A6-4288-9700-8939F2D2982A}" type="datetimeFigureOut">
              <a:rPr lang="en-US" smtClean="0"/>
              <a:t>1/8/2014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66373A3-893F-449B-929F-B0CCE89EDAB1}" type="slidenum">
              <a:rPr lang="en-US" smtClean="0"/>
              <a:t>‹#›</a:t>
            </a:fld>
            <a:endParaRPr lang="en-US"/>
          </a:p>
        </p:txBody>
      </p:sp>
    </p:spTree>
    <p:extLst>
      <p:ext uri="{BB962C8B-B14F-4D97-AF65-F5344CB8AC3E}">
        <p14:creationId xmlns:p14="http://schemas.microsoft.com/office/powerpoint/2010/main" val="222717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A7AAC7-EE8E-4D5C-A929-B97087F7FA1D}" type="datetimeFigureOut">
              <a:rPr lang="en-US" smtClean="0"/>
              <a:t>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97D131-DBED-49C7-9164-17E70EAD2695}" type="slidenum">
              <a:rPr lang="en-US" smtClean="0"/>
              <a:t>‹#›</a:t>
            </a:fld>
            <a:endParaRPr lang="en-US"/>
          </a:p>
        </p:txBody>
      </p:sp>
    </p:spTree>
    <p:extLst>
      <p:ext uri="{BB962C8B-B14F-4D97-AF65-F5344CB8AC3E}">
        <p14:creationId xmlns:p14="http://schemas.microsoft.com/office/powerpoint/2010/main" val="31275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42909" indent="-285734">
              <a:defRPr>
                <a:solidFill>
                  <a:schemeClr val="tx1"/>
                </a:solidFill>
                <a:latin typeface="Times New Roman" pitchFamily="18" charset="0"/>
                <a:cs typeface="Arial" pitchFamily="34" charset="0"/>
              </a:defRPr>
            </a:lvl2pPr>
            <a:lvl3pPr marL="1142937" indent="-228587">
              <a:defRPr>
                <a:solidFill>
                  <a:schemeClr val="tx1"/>
                </a:solidFill>
                <a:latin typeface="Times New Roman" pitchFamily="18" charset="0"/>
                <a:cs typeface="Arial" pitchFamily="34" charset="0"/>
              </a:defRPr>
            </a:lvl3pPr>
            <a:lvl4pPr marL="1600111" indent="-228587">
              <a:defRPr>
                <a:solidFill>
                  <a:schemeClr val="tx1"/>
                </a:solidFill>
                <a:latin typeface="Times New Roman" pitchFamily="18" charset="0"/>
                <a:cs typeface="Arial" pitchFamily="34" charset="0"/>
              </a:defRPr>
            </a:lvl4pPr>
            <a:lvl5pPr marL="2057287" indent="-228587">
              <a:defRPr>
                <a:solidFill>
                  <a:schemeClr val="tx1"/>
                </a:solidFill>
                <a:latin typeface="Times New Roman" pitchFamily="18" charset="0"/>
                <a:cs typeface="Arial" pitchFamily="34" charset="0"/>
              </a:defRPr>
            </a:lvl5pPr>
            <a:lvl6pPr marL="2514461" indent="-228587" eaLnBrk="0" fontAlgn="base" hangingPunct="0">
              <a:spcBef>
                <a:spcPct val="0"/>
              </a:spcBef>
              <a:spcAft>
                <a:spcPct val="0"/>
              </a:spcAft>
              <a:defRPr>
                <a:solidFill>
                  <a:schemeClr val="tx1"/>
                </a:solidFill>
                <a:latin typeface="Times New Roman" pitchFamily="18" charset="0"/>
                <a:cs typeface="Arial" pitchFamily="34" charset="0"/>
              </a:defRPr>
            </a:lvl6pPr>
            <a:lvl7pPr marL="2971635" indent="-228587" eaLnBrk="0" fontAlgn="base" hangingPunct="0">
              <a:spcBef>
                <a:spcPct val="0"/>
              </a:spcBef>
              <a:spcAft>
                <a:spcPct val="0"/>
              </a:spcAft>
              <a:defRPr>
                <a:solidFill>
                  <a:schemeClr val="tx1"/>
                </a:solidFill>
                <a:latin typeface="Times New Roman" pitchFamily="18" charset="0"/>
                <a:cs typeface="Arial" pitchFamily="34" charset="0"/>
              </a:defRPr>
            </a:lvl7pPr>
            <a:lvl8pPr marL="3428811" indent="-228587" eaLnBrk="0" fontAlgn="base" hangingPunct="0">
              <a:spcBef>
                <a:spcPct val="0"/>
              </a:spcBef>
              <a:spcAft>
                <a:spcPct val="0"/>
              </a:spcAft>
              <a:defRPr>
                <a:solidFill>
                  <a:schemeClr val="tx1"/>
                </a:solidFill>
                <a:latin typeface="Times New Roman" pitchFamily="18" charset="0"/>
                <a:cs typeface="Arial" pitchFamily="34" charset="0"/>
              </a:defRPr>
            </a:lvl8pPr>
            <a:lvl9pPr marL="3885985" indent="-228587" eaLnBrk="0" fontAlgn="base" hangingPunct="0">
              <a:spcBef>
                <a:spcPct val="0"/>
              </a:spcBef>
              <a:spcAft>
                <a:spcPct val="0"/>
              </a:spcAft>
              <a:defRPr>
                <a:solidFill>
                  <a:schemeClr val="tx1"/>
                </a:solidFill>
                <a:latin typeface="Times New Roman" pitchFamily="18" charset="0"/>
                <a:cs typeface="Arial" pitchFamily="34" charset="0"/>
              </a:defRPr>
            </a:lvl9pPr>
          </a:lstStyle>
          <a:p>
            <a:fld id="{96269E27-BD9C-4110-8496-80CFA1CD4B66}" type="slidenum">
              <a:rPr lang="en-US" altLang="en-US" smtClean="0">
                <a:latin typeface="Arial" pitchFamily="34" charset="0"/>
              </a:rPr>
              <a:pPr/>
              <a:t>1</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42909" indent="-285734">
              <a:defRPr>
                <a:solidFill>
                  <a:schemeClr val="tx1"/>
                </a:solidFill>
                <a:latin typeface="Times New Roman" pitchFamily="18" charset="0"/>
                <a:cs typeface="Arial" pitchFamily="34" charset="0"/>
              </a:defRPr>
            </a:lvl2pPr>
            <a:lvl3pPr marL="1142937" indent="-228587">
              <a:defRPr>
                <a:solidFill>
                  <a:schemeClr val="tx1"/>
                </a:solidFill>
                <a:latin typeface="Times New Roman" pitchFamily="18" charset="0"/>
                <a:cs typeface="Arial" pitchFamily="34" charset="0"/>
              </a:defRPr>
            </a:lvl3pPr>
            <a:lvl4pPr marL="1600111" indent="-228587">
              <a:defRPr>
                <a:solidFill>
                  <a:schemeClr val="tx1"/>
                </a:solidFill>
                <a:latin typeface="Times New Roman" pitchFamily="18" charset="0"/>
                <a:cs typeface="Arial" pitchFamily="34" charset="0"/>
              </a:defRPr>
            </a:lvl4pPr>
            <a:lvl5pPr marL="2057287" indent="-228587">
              <a:defRPr>
                <a:solidFill>
                  <a:schemeClr val="tx1"/>
                </a:solidFill>
                <a:latin typeface="Times New Roman" pitchFamily="18" charset="0"/>
                <a:cs typeface="Arial" pitchFamily="34" charset="0"/>
              </a:defRPr>
            </a:lvl5pPr>
            <a:lvl6pPr marL="2514461" indent="-228587" eaLnBrk="0" fontAlgn="base" hangingPunct="0">
              <a:spcBef>
                <a:spcPct val="0"/>
              </a:spcBef>
              <a:spcAft>
                <a:spcPct val="0"/>
              </a:spcAft>
              <a:defRPr>
                <a:solidFill>
                  <a:schemeClr val="tx1"/>
                </a:solidFill>
                <a:latin typeface="Times New Roman" pitchFamily="18" charset="0"/>
                <a:cs typeface="Arial" pitchFamily="34" charset="0"/>
              </a:defRPr>
            </a:lvl6pPr>
            <a:lvl7pPr marL="2971635" indent="-228587" eaLnBrk="0" fontAlgn="base" hangingPunct="0">
              <a:spcBef>
                <a:spcPct val="0"/>
              </a:spcBef>
              <a:spcAft>
                <a:spcPct val="0"/>
              </a:spcAft>
              <a:defRPr>
                <a:solidFill>
                  <a:schemeClr val="tx1"/>
                </a:solidFill>
                <a:latin typeface="Times New Roman" pitchFamily="18" charset="0"/>
                <a:cs typeface="Arial" pitchFamily="34" charset="0"/>
              </a:defRPr>
            </a:lvl7pPr>
            <a:lvl8pPr marL="3428811" indent="-228587" eaLnBrk="0" fontAlgn="base" hangingPunct="0">
              <a:spcBef>
                <a:spcPct val="0"/>
              </a:spcBef>
              <a:spcAft>
                <a:spcPct val="0"/>
              </a:spcAft>
              <a:defRPr>
                <a:solidFill>
                  <a:schemeClr val="tx1"/>
                </a:solidFill>
                <a:latin typeface="Times New Roman" pitchFamily="18" charset="0"/>
                <a:cs typeface="Arial" pitchFamily="34" charset="0"/>
              </a:defRPr>
            </a:lvl8pPr>
            <a:lvl9pPr marL="3885985" indent="-228587" eaLnBrk="0" fontAlgn="base" hangingPunct="0">
              <a:spcBef>
                <a:spcPct val="0"/>
              </a:spcBef>
              <a:spcAft>
                <a:spcPct val="0"/>
              </a:spcAft>
              <a:defRPr>
                <a:solidFill>
                  <a:schemeClr val="tx1"/>
                </a:solidFill>
                <a:latin typeface="Times New Roman" pitchFamily="18" charset="0"/>
                <a:cs typeface="Arial" pitchFamily="34" charset="0"/>
              </a:defRPr>
            </a:lvl9pPr>
          </a:lstStyle>
          <a:p>
            <a:fld id="{647A57A1-9D44-4D39-BB4B-B6755AE5DFD7}" type="slidenum">
              <a:rPr lang="en-US" altLang="en-US" smtClean="0">
                <a:latin typeface="Arial" pitchFamily="34" charset="0"/>
              </a:rPr>
              <a:pPr/>
              <a:t>24</a:t>
            </a:fld>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42909" indent="-285734">
              <a:defRPr>
                <a:solidFill>
                  <a:schemeClr val="tx1"/>
                </a:solidFill>
                <a:latin typeface="Times New Roman" pitchFamily="18" charset="0"/>
                <a:cs typeface="Arial" pitchFamily="34" charset="0"/>
              </a:defRPr>
            </a:lvl2pPr>
            <a:lvl3pPr marL="1142937" indent="-228587">
              <a:defRPr>
                <a:solidFill>
                  <a:schemeClr val="tx1"/>
                </a:solidFill>
                <a:latin typeface="Times New Roman" pitchFamily="18" charset="0"/>
                <a:cs typeface="Arial" pitchFamily="34" charset="0"/>
              </a:defRPr>
            </a:lvl3pPr>
            <a:lvl4pPr marL="1600111" indent="-228587">
              <a:defRPr>
                <a:solidFill>
                  <a:schemeClr val="tx1"/>
                </a:solidFill>
                <a:latin typeface="Times New Roman" pitchFamily="18" charset="0"/>
                <a:cs typeface="Arial" pitchFamily="34" charset="0"/>
              </a:defRPr>
            </a:lvl4pPr>
            <a:lvl5pPr marL="2057287" indent="-228587">
              <a:defRPr>
                <a:solidFill>
                  <a:schemeClr val="tx1"/>
                </a:solidFill>
                <a:latin typeface="Times New Roman" pitchFamily="18" charset="0"/>
                <a:cs typeface="Arial" pitchFamily="34" charset="0"/>
              </a:defRPr>
            </a:lvl5pPr>
            <a:lvl6pPr marL="2514461" indent="-228587" eaLnBrk="0" fontAlgn="base" hangingPunct="0">
              <a:spcBef>
                <a:spcPct val="0"/>
              </a:spcBef>
              <a:spcAft>
                <a:spcPct val="0"/>
              </a:spcAft>
              <a:defRPr>
                <a:solidFill>
                  <a:schemeClr val="tx1"/>
                </a:solidFill>
                <a:latin typeface="Times New Roman" pitchFamily="18" charset="0"/>
                <a:cs typeface="Arial" pitchFamily="34" charset="0"/>
              </a:defRPr>
            </a:lvl6pPr>
            <a:lvl7pPr marL="2971635" indent="-228587" eaLnBrk="0" fontAlgn="base" hangingPunct="0">
              <a:spcBef>
                <a:spcPct val="0"/>
              </a:spcBef>
              <a:spcAft>
                <a:spcPct val="0"/>
              </a:spcAft>
              <a:defRPr>
                <a:solidFill>
                  <a:schemeClr val="tx1"/>
                </a:solidFill>
                <a:latin typeface="Times New Roman" pitchFamily="18" charset="0"/>
                <a:cs typeface="Arial" pitchFamily="34" charset="0"/>
              </a:defRPr>
            </a:lvl7pPr>
            <a:lvl8pPr marL="3428811" indent="-228587" eaLnBrk="0" fontAlgn="base" hangingPunct="0">
              <a:spcBef>
                <a:spcPct val="0"/>
              </a:spcBef>
              <a:spcAft>
                <a:spcPct val="0"/>
              </a:spcAft>
              <a:defRPr>
                <a:solidFill>
                  <a:schemeClr val="tx1"/>
                </a:solidFill>
                <a:latin typeface="Times New Roman" pitchFamily="18" charset="0"/>
                <a:cs typeface="Arial" pitchFamily="34" charset="0"/>
              </a:defRPr>
            </a:lvl8pPr>
            <a:lvl9pPr marL="3885985" indent="-228587" eaLnBrk="0" fontAlgn="base" hangingPunct="0">
              <a:spcBef>
                <a:spcPct val="0"/>
              </a:spcBef>
              <a:spcAft>
                <a:spcPct val="0"/>
              </a:spcAft>
              <a:defRPr>
                <a:solidFill>
                  <a:schemeClr val="tx1"/>
                </a:solidFill>
                <a:latin typeface="Times New Roman" pitchFamily="18" charset="0"/>
                <a:cs typeface="Arial" pitchFamily="34" charset="0"/>
              </a:defRPr>
            </a:lvl9pPr>
          </a:lstStyle>
          <a:p>
            <a:fld id="{A3B6F622-3083-4DDF-9DD6-C7E3684EB00B}" type="slidenum">
              <a:rPr lang="en-US" altLang="en-US" smtClean="0">
                <a:latin typeface="Arial" pitchFamily="34" charset="0"/>
              </a:rPr>
              <a:pPr/>
              <a:t>25</a:t>
            </a:fld>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42909" indent="-285734">
              <a:defRPr>
                <a:solidFill>
                  <a:schemeClr val="tx1"/>
                </a:solidFill>
                <a:latin typeface="Times New Roman" pitchFamily="18" charset="0"/>
                <a:cs typeface="Arial" pitchFamily="34" charset="0"/>
              </a:defRPr>
            </a:lvl2pPr>
            <a:lvl3pPr marL="1142937" indent="-228587">
              <a:defRPr>
                <a:solidFill>
                  <a:schemeClr val="tx1"/>
                </a:solidFill>
                <a:latin typeface="Times New Roman" pitchFamily="18" charset="0"/>
                <a:cs typeface="Arial" pitchFamily="34" charset="0"/>
              </a:defRPr>
            </a:lvl3pPr>
            <a:lvl4pPr marL="1600111" indent="-228587">
              <a:defRPr>
                <a:solidFill>
                  <a:schemeClr val="tx1"/>
                </a:solidFill>
                <a:latin typeface="Times New Roman" pitchFamily="18" charset="0"/>
                <a:cs typeface="Arial" pitchFamily="34" charset="0"/>
              </a:defRPr>
            </a:lvl4pPr>
            <a:lvl5pPr marL="2057287" indent="-228587">
              <a:defRPr>
                <a:solidFill>
                  <a:schemeClr val="tx1"/>
                </a:solidFill>
                <a:latin typeface="Times New Roman" pitchFamily="18" charset="0"/>
                <a:cs typeface="Arial" pitchFamily="34" charset="0"/>
              </a:defRPr>
            </a:lvl5pPr>
            <a:lvl6pPr marL="2514461" indent="-228587" eaLnBrk="0" fontAlgn="base" hangingPunct="0">
              <a:spcBef>
                <a:spcPct val="0"/>
              </a:spcBef>
              <a:spcAft>
                <a:spcPct val="0"/>
              </a:spcAft>
              <a:defRPr>
                <a:solidFill>
                  <a:schemeClr val="tx1"/>
                </a:solidFill>
                <a:latin typeface="Times New Roman" pitchFamily="18" charset="0"/>
                <a:cs typeface="Arial" pitchFamily="34" charset="0"/>
              </a:defRPr>
            </a:lvl6pPr>
            <a:lvl7pPr marL="2971635" indent="-228587" eaLnBrk="0" fontAlgn="base" hangingPunct="0">
              <a:spcBef>
                <a:spcPct val="0"/>
              </a:spcBef>
              <a:spcAft>
                <a:spcPct val="0"/>
              </a:spcAft>
              <a:defRPr>
                <a:solidFill>
                  <a:schemeClr val="tx1"/>
                </a:solidFill>
                <a:latin typeface="Times New Roman" pitchFamily="18" charset="0"/>
                <a:cs typeface="Arial" pitchFamily="34" charset="0"/>
              </a:defRPr>
            </a:lvl7pPr>
            <a:lvl8pPr marL="3428811" indent="-228587" eaLnBrk="0" fontAlgn="base" hangingPunct="0">
              <a:spcBef>
                <a:spcPct val="0"/>
              </a:spcBef>
              <a:spcAft>
                <a:spcPct val="0"/>
              </a:spcAft>
              <a:defRPr>
                <a:solidFill>
                  <a:schemeClr val="tx1"/>
                </a:solidFill>
                <a:latin typeface="Times New Roman" pitchFamily="18" charset="0"/>
                <a:cs typeface="Arial" pitchFamily="34" charset="0"/>
              </a:defRPr>
            </a:lvl8pPr>
            <a:lvl9pPr marL="3885985" indent="-228587" eaLnBrk="0" fontAlgn="base" hangingPunct="0">
              <a:spcBef>
                <a:spcPct val="0"/>
              </a:spcBef>
              <a:spcAft>
                <a:spcPct val="0"/>
              </a:spcAft>
              <a:defRPr>
                <a:solidFill>
                  <a:schemeClr val="tx1"/>
                </a:solidFill>
                <a:latin typeface="Times New Roman" pitchFamily="18" charset="0"/>
                <a:cs typeface="Arial" pitchFamily="34" charset="0"/>
              </a:defRPr>
            </a:lvl9pPr>
          </a:lstStyle>
          <a:p>
            <a:fld id="{116A98C4-B69C-4E7C-8CFB-6E752E8F1535}" type="slidenum">
              <a:rPr lang="en-US" altLang="en-US" smtClean="0">
                <a:latin typeface="Arial" pitchFamily="34" charset="0"/>
              </a:rPr>
              <a:pPr/>
              <a:t>26</a:t>
            </a:fld>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B67BF-E719-4CB4-BC2F-873ADECCA880}" type="slidenum">
              <a:rPr lang="en-US" smtClean="0"/>
              <a:pPr/>
              <a:t>29</a:t>
            </a:fld>
            <a:endParaRPr lang="en-US"/>
          </a:p>
        </p:txBody>
      </p:sp>
    </p:spTree>
    <p:extLst>
      <p:ext uri="{BB962C8B-B14F-4D97-AF65-F5344CB8AC3E}">
        <p14:creationId xmlns:p14="http://schemas.microsoft.com/office/powerpoint/2010/main" val="3359185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flood</a:t>
            </a:r>
            <a:r>
              <a:rPr lang="en-US" baseline="0" dirty="0" smtClean="0"/>
              <a:t> situation in Western Indonesia will get worse in next a few days according to the short-term forecast using GEOS-5 precipitation.</a:t>
            </a:r>
            <a:endParaRPr lang="en-US" dirty="0"/>
          </a:p>
        </p:txBody>
      </p:sp>
      <p:sp>
        <p:nvSpPr>
          <p:cNvPr id="4" name="Slide Number Placeholder 3"/>
          <p:cNvSpPr>
            <a:spLocks noGrp="1"/>
          </p:cNvSpPr>
          <p:nvPr>
            <p:ph type="sldNum" sz="quarter" idx="10"/>
          </p:nvPr>
        </p:nvSpPr>
        <p:spPr/>
        <p:txBody>
          <a:bodyPr/>
          <a:lstStyle/>
          <a:p>
            <a:fld id="{A65B67BF-E719-4CB4-BC2F-873ADECCA880}" type="slidenum">
              <a:rPr lang="en-US" smtClean="0"/>
              <a:pPr/>
              <a:t>30</a:t>
            </a:fld>
            <a:endParaRPr lang="en-US"/>
          </a:p>
        </p:txBody>
      </p:sp>
    </p:spTree>
    <p:extLst>
      <p:ext uri="{BB962C8B-B14F-4D97-AF65-F5344CB8AC3E}">
        <p14:creationId xmlns:p14="http://schemas.microsoft.com/office/powerpoint/2010/main" val="119817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ea typeface="MS PGothic" pitchFamily="34" charset="-128"/>
              </a:defRPr>
            </a:lvl1pPr>
            <a:lvl2pPr marL="716108" indent="-275427" eaLnBrk="0" hangingPunct="0">
              <a:spcBef>
                <a:spcPct val="30000"/>
              </a:spcBef>
              <a:defRPr sz="1100">
                <a:solidFill>
                  <a:schemeClr val="tx1"/>
                </a:solidFill>
                <a:latin typeface="Times New Roman" pitchFamily="18" charset="0"/>
                <a:ea typeface="MS PGothic" pitchFamily="34" charset="-128"/>
              </a:defRPr>
            </a:lvl2pPr>
            <a:lvl3pPr marL="1101706" indent="-220341" eaLnBrk="0" hangingPunct="0">
              <a:spcBef>
                <a:spcPct val="30000"/>
              </a:spcBef>
              <a:defRPr sz="1100">
                <a:solidFill>
                  <a:schemeClr val="tx1"/>
                </a:solidFill>
                <a:latin typeface="Times New Roman" pitchFamily="18" charset="0"/>
                <a:ea typeface="MS PGothic" pitchFamily="34" charset="-128"/>
              </a:defRPr>
            </a:lvl3pPr>
            <a:lvl4pPr marL="1542388" indent="-220341" eaLnBrk="0" hangingPunct="0">
              <a:spcBef>
                <a:spcPct val="30000"/>
              </a:spcBef>
              <a:defRPr sz="1100">
                <a:solidFill>
                  <a:schemeClr val="tx1"/>
                </a:solidFill>
                <a:latin typeface="Times New Roman" pitchFamily="18" charset="0"/>
                <a:ea typeface="MS PGothic" pitchFamily="34" charset="-128"/>
              </a:defRPr>
            </a:lvl4pPr>
            <a:lvl5pPr marL="1983071" indent="-220341" eaLnBrk="0" hangingPunct="0">
              <a:spcBef>
                <a:spcPct val="30000"/>
              </a:spcBef>
              <a:defRPr sz="1100">
                <a:solidFill>
                  <a:schemeClr val="tx1"/>
                </a:solidFill>
                <a:latin typeface="Times New Roman" pitchFamily="18" charset="0"/>
                <a:ea typeface="MS PGothic" pitchFamily="34" charset="-128"/>
              </a:defRPr>
            </a:lvl5pPr>
            <a:lvl6pPr marL="2423753"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6pPr>
            <a:lvl7pPr marL="2864435"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7pPr>
            <a:lvl8pPr marL="3305117"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8pPr>
            <a:lvl9pPr marL="3745800"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9pPr>
          </a:lstStyle>
          <a:p>
            <a:pPr eaLnBrk="1" hangingPunct="1">
              <a:spcBef>
                <a:spcPct val="0"/>
              </a:spcBef>
            </a:pPr>
            <a:fld id="{177B4C9A-04B7-4119-9D94-2D444CA5A396}" type="slidenum">
              <a:rPr lang="en-US" altLang="en-US" smtClean="0"/>
              <a:pPr eaLnBrk="1" hangingPunct="1">
                <a:spcBef>
                  <a:spcPct val="0"/>
                </a:spcBef>
              </a:pPr>
              <a:t>32</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charset="0"/>
                <a:ea typeface="MS PGothic" charset="0"/>
                <a:cs typeface="MS PGothic" charset="0"/>
              </a:defRPr>
            </a:lvl1pPr>
            <a:lvl2pPr marL="716108" indent="-275427" eaLnBrk="0" hangingPunct="0">
              <a:defRPr sz="2600">
                <a:solidFill>
                  <a:schemeClr val="tx1"/>
                </a:solidFill>
                <a:latin typeface="Times New Roman" charset="0"/>
                <a:ea typeface="MS PGothic" charset="0"/>
                <a:cs typeface="MS PGothic" charset="0"/>
              </a:defRPr>
            </a:lvl2pPr>
            <a:lvl3pPr marL="1101706" indent="-220341" eaLnBrk="0" hangingPunct="0">
              <a:defRPr sz="2600">
                <a:solidFill>
                  <a:schemeClr val="tx1"/>
                </a:solidFill>
                <a:latin typeface="Times New Roman" charset="0"/>
                <a:ea typeface="MS PGothic" charset="0"/>
                <a:cs typeface="MS PGothic" charset="0"/>
              </a:defRPr>
            </a:lvl3pPr>
            <a:lvl4pPr marL="1542388" indent="-220341" eaLnBrk="0" hangingPunct="0">
              <a:defRPr sz="2600">
                <a:solidFill>
                  <a:schemeClr val="tx1"/>
                </a:solidFill>
                <a:latin typeface="Times New Roman" charset="0"/>
                <a:ea typeface="MS PGothic" charset="0"/>
                <a:cs typeface="MS PGothic" charset="0"/>
              </a:defRPr>
            </a:lvl4pPr>
            <a:lvl5pPr marL="1983071" indent="-220341" eaLnBrk="0" hangingPunct="0">
              <a:defRPr sz="2600">
                <a:solidFill>
                  <a:schemeClr val="tx1"/>
                </a:solidFill>
                <a:latin typeface="Times New Roman" charset="0"/>
                <a:ea typeface="MS PGothic" charset="0"/>
                <a:cs typeface="MS PGothic" charset="0"/>
              </a:defRPr>
            </a:lvl5pPr>
            <a:lvl6pPr marL="2423753" indent="-220341" eaLnBrk="0" fontAlgn="base" hangingPunct="0">
              <a:spcBef>
                <a:spcPct val="0"/>
              </a:spcBef>
              <a:spcAft>
                <a:spcPct val="0"/>
              </a:spcAft>
              <a:defRPr sz="2600">
                <a:solidFill>
                  <a:schemeClr val="tx1"/>
                </a:solidFill>
                <a:latin typeface="Times New Roman" charset="0"/>
                <a:ea typeface="MS PGothic" charset="0"/>
                <a:cs typeface="MS PGothic" charset="0"/>
              </a:defRPr>
            </a:lvl6pPr>
            <a:lvl7pPr marL="2864435" indent="-220341" eaLnBrk="0" fontAlgn="base" hangingPunct="0">
              <a:spcBef>
                <a:spcPct val="0"/>
              </a:spcBef>
              <a:spcAft>
                <a:spcPct val="0"/>
              </a:spcAft>
              <a:defRPr sz="2600">
                <a:solidFill>
                  <a:schemeClr val="tx1"/>
                </a:solidFill>
                <a:latin typeface="Times New Roman" charset="0"/>
                <a:ea typeface="MS PGothic" charset="0"/>
                <a:cs typeface="MS PGothic" charset="0"/>
              </a:defRPr>
            </a:lvl7pPr>
            <a:lvl8pPr marL="3305117" indent="-220341" eaLnBrk="0" fontAlgn="base" hangingPunct="0">
              <a:spcBef>
                <a:spcPct val="0"/>
              </a:spcBef>
              <a:spcAft>
                <a:spcPct val="0"/>
              </a:spcAft>
              <a:defRPr sz="2600">
                <a:solidFill>
                  <a:schemeClr val="tx1"/>
                </a:solidFill>
                <a:latin typeface="Times New Roman" charset="0"/>
                <a:ea typeface="MS PGothic" charset="0"/>
                <a:cs typeface="MS PGothic" charset="0"/>
              </a:defRPr>
            </a:lvl8pPr>
            <a:lvl9pPr marL="3745800" indent="-220341" eaLnBrk="0" fontAlgn="base" hangingPunct="0">
              <a:spcBef>
                <a:spcPct val="0"/>
              </a:spcBef>
              <a:spcAft>
                <a:spcPct val="0"/>
              </a:spcAft>
              <a:defRPr sz="2600">
                <a:solidFill>
                  <a:schemeClr val="tx1"/>
                </a:solidFill>
                <a:latin typeface="Times New Roman" charset="0"/>
                <a:ea typeface="MS PGothic" charset="0"/>
                <a:cs typeface="MS PGothic" charset="0"/>
              </a:defRPr>
            </a:lvl9pPr>
          </a:lstStyle>
          <a:p>
            <a:pPr eaLnBrk="1" hangingPunct="1"/>
            <a:fld id="{1941D604-092D-7448-AA39-A686525249CE}" type="slidenum">
              <a:rPr lang="en-US" sz="1100">
                <a:cs typeface="Arial" charset="0"/>
              </a:rPr>
              <a:pPr eaLnBrk="1" hangingPunct="1"/>
              <a:t>37</a:t>
            </a:fld>
            <a:endParaRPr lang="en-US" sz="1100">
              <a:cs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charset="0"/>
                <a:ea typeface="MS PGothic" charset="0"/>
                <a:cs typeface="MS PGothic" charset="0"/>
              </a:defRPr>
            </a:lvl1pPr>
            <a:lvl2pPr marL="716108" indent="-275427" eaLnBrk="0" hangingPunct="0">
              <a:defRPr sz="2600">
                <a:solidFill>
                  <a:schemeClr val="tx1"/>
                </a:solidFill>
                <a:latin typeface="Times New Roman" charset="0"/>
                <a:ea typeface="MS PGothic" charset="0"/>
                <a:cs typeface="MS PGothic" charset="0"/>
              </a:defRPr>
            </a:lvl2pPr>
            <a:lvl3pPr marL="1101706" indent="-220341" eaLnBrk="0" hangingPunct="0">
              <a:defRPr sz="2600">
                <a:solidFill>
                  <a:schemeClr val="tx1"/>
                </a:solidFill>
                <a:latin typeface="Times New Roman" charset="0"/>
                <a:ea typeface="MS PGothic" charset="0"/>
                <a:cs typeface="MS PGothic" charset="0"/>
              </a:defRPr>
            </a:lvl3pPr>
            <a:lvl4pPr marL="1542388" indent="-220341" eaLnBrk="0" hangingPunct="0">
              <a:defRPr sz="2600">
                <a:solidFill>
                  <a:schemeClr val="tx1"/>
                </a:solidFill>
                <a:latin typeface="Times New Roman" charset="0"/>
                <a:ea typeface="MS PGothic" charset="0"/>
                <a:cs typeface="MS PGothic" charset="0"/>
              </a:defRPr>
            </a:lvl4pPr>
            <a:lvl5pPr marL="1983071" indent="-220341" eaLnBrk="0" hangingPunct="0">
              <a:defRPr sz="2600">
                <a:solidFill>
                  <a:schemeClr val="tx1"/>
                </a:solidFill>
                <a:latin typeface="Times New Roman" charset="0"/>
                <a:ea typeface="MS PGothic" charset="0"/>
                <a:cs typeface="MS PGothic" charset="0"/>
              </a:defRPr>
            </a:lvl5pPr>
            <a:lvl6pPr marL="2423753" indent="-220341" eaLnBrk="0" fontAlgn="base" hangingPunct="0">
              <a:spcBef>
                <a:spcPct val="0"/>
              </a:spcBef>
              <a:spcAft>
                <a:spcPct val="0"/>
              </a:spcAft>
              <a:defRPr sz="2600">
                <a:solidFill>
                  <a:schemeClr val="tx1"/>
                </a:solidFill>
                <a:latin typeface="Times New Roman" charset="0"/>
                <a:ea typeface="MS PGothic" charset="0"/>
                <a:cs typeface="MS PGothic" charset="0"/>
              </a:defRPr>
            </a:lvl6pPr>
            <a:lvl7pPr marL="2864435" indent="-220341" eaLnBrk="0" fontAlgn="base" hangingPunct="0">
              <a:spcBef>
                <a:spcPct val="0"/>
              </a:spcBef>
              <a:spcAft>
                <a:spcPct val="0"/>
              </a:spcAft>
              <a:defRPr sz="2600">
                <a:solidFill>
                  <a:schemeClr val="tx1"/>
                </a:solidFill>
                <a:latin typeface="Times New Roman" charset="0"/>
                <a:ea typeface="MS PGothic" charset="0"/>
                <a:cs typeface="MS PGothic" charset="0"/>
              </a:defRPr>
            </a:lvl7pPr>
            <a:lvl8pPr marL="3305117" indent="-220341" eaLnBrk="0" fontAlgn="base" hangingPunct="0">
              <a:spcBef>
                <a:spcPct val="0"/>
              </a:spcBef>
              <a:spcAft>
                <a:spcPct val="0"/>
              </a:spcAft>
              <a:defRPr sz="2600">
                <a:solidFill>
                  <a:schemeClr val="tx1"/>
                </a:solidFill>
                <a:latin typeface="Times New Roman" charset="0"/>
                <a:ea typeface="MS PGothic" charset="0"/>
                <a:cs typeface="MS PGothic" charset="0"/>
              </a:defRPr>
            </a:lvl8pPr>
            <a:lvl9pPr marL="3745800" indent="-220341" eaLnBrk="0" fontAlgn="base" hangingPunct="0">
              <a:spcBef>
                <a:spcPct val="0"/>
              </a:spcBef>
              <a:spcAft>
                <a:spcPct val="0"/>
              </a:spcAft>
              <a:defRPr sz="2600">
                <a:solidFill>
                  <a:schemeClr val="tx1"/>
                </a:solidFill>
                <a:latin typeface="Times New Roman" charset="0"/>
                <a:ea typeface="MS PGothic" charset="0"/>
                <a:cs typeface="MS PGothic" charset="0"/>
              </a:defRPr>
            </a:lvl9pPr>
          </a:lstStyle>
          <a:p>
            <a:pPr eaLnBrk="1" hangingPunct="1"/>
            <a:fld id="{30BE9EC6-9E99-914B-8817-8D85DE94C243}" type="slidenum">
              <a:rPr lang="en-US" sz="1100">
                <a:cs typeface="Arial" charset="0"/>
              </a:rPr>
              <a:pPr eaLnBrk="1" hangingPunct="1"/>
              <a:t>5</a:t>
            </a:fld>
            <a:endParaRPr lang="en-US" sz="1100">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Times New Roman" charset="0"/>
                <a:ea typeface="MS PGothic" charset="0"/>
                <a:cs typeface="MS PGothic" charset="0"/>
              </a:defRPr>
            </a:lvl1pPr>
            <a:lvl2pPr marL="716108" indent="-275427">
              <a:defRPr sz="1100">
                <a:solidFill>
                  <a:schemeClr val="tx1"/>
                </a:solidFill>
                <a:latin typeface="Times New Roman" charset="0"/>
                <a:ea typeface="MS PGothic" charset="0"/>
                <a:cs typeface="MS PGothic" charset="0"/>
              </a:defRPr>
            </a:lvl2pPr>
            <a:lvl3pPr marL="1101706" indent="-220341">
              <a:defRPr sz="1100">
                <a:solidFill>
                  <a:schemeClr val="tx1"/>
                </a:solidFill>
                <a:latin typeface="Times New Roman" charset="0"/>
                <a:ea typeface="MS PGothic" charset="0"/>
                <a:cs typeface="MS PGothic" charset="0"/>
              </a:defRPr>
            </a:lvl3pPr>
            <a:lvl4pPr marL="1542388" indent="-220341">
              <a:defRPr sz="1100">
                <a:solidFill>
                  <a:schemeClr val="tx1"/>
                </a:solidFill>
                <a:latin typeface="Times New Roman" charset="0"/>
                <a:ea typeface="MS PGothic" charset="0"/>
                <a:cs typeface="MS PGothic" charset="0"/>
              </a:defRPr>
            </a:lvl4pPr>
            <a:lvl5pPr marL="1983071" indent="-220341">
              <a:defRPr sz="1100">
                <a:solidFill>
                  <a:schemeClr val="tx1"/>
                </a:solidFill>
                <a:latin typeface="Times New Roman" charset="0"/>
                <a:ea typeface="MS PGothic" charset="0"/>
                <a:cs typeface="MS PGothic" charset="0"/>
              </a:defRPr>
            </a:lvl5pPr>
            <a:lvl6pPr marL="2423753" indent="-220341" eaLnBrk="0" fontAlgn="base" hangingPunct="0">
              <a:spcBef>
                <a:spcPct val="30000"/>
              </a:spcBef>
              <a:spcAft>
                <a:spcPct val="0"/>
              </a:spcAft>
              <a:defRPr sz="1100">
                <a:solidFill>
                  <a:schemeClr val="tx1"/>
                </a:solidFill>
                <a:latin typeface="Times New Roman" charset="0"/>
                <a:ea typeface="MS PGothic" charset="0"/>
                <a:cs typeface="MS PGothic" charset="0"/>
              </a:defRPr>
            </a:lvl6pPr>
            <a:lvl7pPr marL="2864435" indent="-220341" eaLnBrk="0" fontAlgn="base" hangingPunct="0">
              <a:spcBef>
                <a:spcPct val="30000"/>
              </a:spcBef>
              <a:spcAft>
                <a:spcPct val="0"/>
              </a:spcAft>
              <a:defRPr sz="1100">
                <a:solidFill>
                  <a:schemeClr val="tx1"/>
                </a:solidFill>
                <a:latin typeface="Times New Roman" charset="0"/>
                <a:ea typeface="MS PGothic" charset="0"/>
                <a:cs typeface="MS PGothic" charset="0"/>
              </a:defRPr>
            </a:lvl7pPr>
            <a:lvl8pPr marL="3305117" indent="-220341" eaLnBrk="0" fontAlgn="base" hangingPunct="0">
              <a:spcBef>
                <a:spcPct val="30000"/>
              </a:spcBef>
              <a:spcAft>
                <a:spcPct val="0"/>
              </a:spcAft>
              <a:defRPr sz="1100">
                <a:solidFill>
                  <a:schemeClr val="tx1"/>
                </a:solidFill>
                <a:latin typeface="Times New Roman" charset="0"/>
                <a:ea typeface="MS PGothic" charset="0"/>
                <a:cs typeface="MS PGothic" charset="0"/>
              </a:defRPr>
            </a:lvl8pPr>
            <a:lvl9pPr marL="3745800" indent="-220341" eaLnBrk="0" fontAlgn="base" hangingPunct="0">
              <a:spcBef>
                <a:spcPct val="30000"/>
              </a:spcBef>
              <a:spcAft>
                <a:spcPct val="0"/>
              </a:spcAft>
              <a:defRPr sz="1100">
                <a:solidFill>
                  <a:schemeClr val="tx1"/>
                </a:solidFill>
                <a:latin typeface="Times New Roman" charset="0"/>
                <a:ea typeface="MS PGothic" charset="0"/>
                <a:cs typeface="MS PGothic" charset="0"/>
              </a:defRPr>
            </a:lvl9pPr>
          </a:lstStyle>
          <a:p>
            <a:fld id="{9B743B3E-1E39-1147-99B5-6C050D6714E5}" type="slidenum">
              <a:rPr lang="en-US">
                <a:cs typeface="Arial" charset="0"/>
              </a:rPr>
              <a:pPr/>
              <a:t>9</a:t>
            </a:fld>
            <a:endParaRPr lang="en-US">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4" tIns="45723" rIns="91444" bIns="45723"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nSpc>
                <a:spcPts val="5338"/>
              </a:lnSpc>
              <a:spcBef>
                <a:spcPct val="0"/>
              </a:spcBef>
            </a:pPr>
            <a:endParaRPr lang="en-US" altLang="en-US" sz="2400">
              <a:solidFill>
                <a:schemeClr val="bg1"/>
              </a:solidFill>
            </a:endParaRPr>
          </a:p>
        </p:txBody>
      </p:sp>
      <p:sp>
        <p:nvSpPr>
          <p:cNvPr id="62467" name="Rectangle 2"/>
          <p:cNvSpPr>
            <a:spLocks noGrp="1" noChangeArrowheads="1"/>
          </p:cNvSpPr>
          <p:nvPr>
            <p:ph type="body"/>
          </p:nvPr>
        </p:nvSpPr>
        <p:spPr>
          <a:xfrm>
            <a:off x="701676" y="4416426"/>
            <a:ext cx="5573713"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ea typeface="MS PGothic" pitchFamily="34" charset="-128"/>
              </a:defRPr>
            </a:lvl1pPr>
            <a:lvl2pPr marL="716108" indent="-275427" eaLnBrk="0" hangingPunct="0">
              <a:spcBef>
                <a:spcPct val="30000"/>
              </a:spcBef>
              <a:defRPr sz="1100">
                <a:solidFill>
                  <a:schemeClr val="tx1"/>
                </a:solidFill>
                <a:latin typeface="Times New Roman" pitchFamily="18" charset="0"/>
                <a:ea typeface="MS PGothic" pitchFamily="34" charset="-128"/>
              </a:defRPr>
            </a:lvl2pPr>
            <a:lvl3pPr marL="1101706" indent="-220341" eaLnBrk="0" hangingPunct="0">
              <a:spcBef>
                <a:spcPct val="30000"/>
              </a:spcBef>
              <a:defRPr sz="1100">
                <a:solidFill>
                  <a:schemeClr val="tx1"/>
                </a:solidFill>
                <a:latin typeface="Times New Roman" pitchFamily="18" charset="0"/>
                <a:ea typeface="MS PGothic" pitchFamily="34" charset="-128"/>
              </a:defRPr>
            </a:lvl3pPr>
            <a:lvl4pPr marL="1542388" indent="-220341" eaLnBrk="0" hangingPunct="0">
              <a:spcBef>
                <a:spcPct val="30000"/>
              </a:spcBef>
              <a:defRPr sz="1100">
                <a:solidFill>
                  <a:schemeClr val="tx1"/>
                </a:solidFill>
                <a:latin typeface="Times New Roman" pitchFamily="18" charset="0"/>
                <a:ea typeface="MS PGothic" pitchFamily="34" charset="-128"/>
              </a:defRPr>
            </a:lvl4pPr>
            <a:lvl5pPr marL="1983071" indent="-220341" eaLnBrk="0" hangingPunct="0">
              <a:spcBef>
                <a:spcPct val="30000"/>
              </a:spcBef>
              <a:defRPr sz="1100">
                <a:solidFill>
                  <a:schemeClr val="tx1"/>
                </a:solidFill>
                <a:latin typeface="Times New Roman" pitchFamily="18" charset="0"/>
                <a:ea typeface="MS PGothic" pitchFamily="34" charset="-128"/>
              </a:defRPr>
            </a:lvl5pPr>
            <a:lvl6pPr marL="2423753"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6pPr>
            <a:lvl7pPr marL="2864435"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7pPr>
            <a:lvl8pPr marL="3305117"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8pPr>
            <a:lvl9pPr marL="3745800"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9pPr>
          </a:lstStyle>
          <a:p>
            <a:pPr eaLnBrk="1" hangingPunct="1">
              <a:spcBef>
                <a:spcPct val="0"/>
              </a:spcBef>
            </a:pPr>
            <a:fld id="{177B4C9A-04B7-4119-9D94-2D444CA5A396}" type="slidenum">
              <a:rPr lang="en-US" altLang="en-US" smtClean="0"/>
              <a:pPr eaLnBrk="1" hangingPunct="1">
                <a:spcBef>
                  <a:spcPct val="0"/>
                </a:spcBef>
              </a:pPr>
              <a:t>12</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40964" name="Slide Number Placeholder 3"/>
          <p:cNvSpPr txBox="1">
            <a:spLocks noGrp="1"/>
          </p:cNvSpPr>
          <p:nvPr/>
        </p:nvSpPr>
        <p:spPr bwMode="auto">
          <a:xfrm>
            <a:off x="3970339"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1" tIns="44062" rIns="88121" bIns="44062"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CF3EFF3D-BC25-D64D-87C0-90674EF64BE5}" type="slidenum">
              <a:rPr lang="en-US">
                <a:latin typeface="Times New Roman" charset="0"/>
              </a:rPr>
              <a:pPr algn="r"/>
              <a:t>15</a:t>
            </a:fld>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41988" name="Slide Number Placeholder 3"/>
          <p:cNvSpPr txBox="1">
            <a:spLocks noGrp="1"/>
          </p:cNvSpPr>
          <p:nvPr/>
        </p:nvSpPr>
        <p:spPr bwMode="auto">
          <a:xfrm>
            <a:off x="3970339"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1" tIns="44062" rIns="88121" bIns="44062"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FBD8D470-1E9C-8A41-89A2-EBB9D2122A56}" type="slidenum">
              <a:rPr lang="en-US">
                <a:latin typeface="Times New Roman" charset="0"/>
              </a:rPr>
              <a:pPr algn="r"/>
              <a:t>16</a:t>
            </a:fld>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44036" name="Slide Number Placeholder 3"/>
          <p:cNvSpPr txBox="1">
            <a:spLocks noGrp="1"/>
          </p:cNvSpPr>
          <p:nvPr/>
        </p:nvSpPr>
        <p:spPr bwMode="auto">
          <a:xfrm>
            <a:off x="3970339"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1" tIns="44062" rIns="88121" bIns="44062"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77FDB4D0-D457-6549-8F46-74BDF09B5310}" type="slidenum">
              <a:rPr lang="en-US">
                <a:latin typeface="Times New Roman" charset="0"/>
              </a:rPr>
              <a:pPr algn="r"/>
              <a:t>17</a:t>
            </a:fld>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ea typeface="MS PGothic" pitchFamily="34" charset="-128"/>
              </a:defRPr>
            </a:lvl1pPr>
            <a:lvl2pPr marL="716108" indent="-275427" eaLnBrk="0" hangingPunct="0">
              <a:spcBef>
                <a:spcPct val="30000"/>
              </a:spcBef>
              <a:defRPr sz="1100">
                <a:solidFill>
                  <a:schemeClr val="tx1"/>
                </a:solidFill>
                <a:latin typeface="Times New Roman" pitchFamily="18" charset="0"/>
                <a:ea typeface="MS PGothic" pitchFamily="34" charset="-128"/>
              </a:defRPr>
            </a:lvl2pPr>
            <a:lvl3pPr marL="1101706" indent="-220341" eaLnBrk="0" hangingPunct="0">
              <a:spcBef>
                <a:spcPct val="30000"/>
              </a:spcBef>
              <a:defRPr sz="1100">
                <a:solidFill>
                  <a:schemeClr val="tx1"/>
                </a:solidFill>
                <a:latin typeface="Times New Roman" pitchFamily="18" charset="0"/>
                <a:ea typeface="MS PGothic" pitchFamily="34" charset="-128"/>
              </a:defRPr>
            </a:lvl3pPr>
            <a:lvl4pPr marL="1542388" indent="-220341" eaLnBrk="0" hangingPunct="0">
              <a:spcBef>
                <a:spcPct val="30000"/>
              </a:spcBef>
              <a:defRPr sz="1100">
                <a:solidFill>
                  <a:schemeClr val="tx1"/>
                </a:solidFill>
                <a:latin typeface="Times New Roman" pitchFamily="18" charset="0"/>
                <a:ea typeface="MS PGothic" pitchFamily="34" charset="-128"/>
              </a:defRPr>
            </a:lvl4pPr>
            <a:lvl5pPr marL="1983071" indent="-220341" eaLnBrk="0" hangingPunct="0">
              <a:spcBef>
                <a:spcPct val="30000"/>
              </a:spcBef>
              <a:defRPr sz="1100">
                <a:solidFill>
                  <a:schemeClr val="tx1"/>
                </a:solidFill>
                <a:latin typeface="Times New Roman" pitchFamily="18" charset="0"/>
                <a:ea typeface="MS PGothic" pitchFamily="34" charset="-128"/>
              </a:defRPr>
            </a:lvl5pPr>
            <a:lvl6pPr marL="2423753"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6pPr>
            <a:lvl7pPr marL="2864435"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7pPr>
            <a:lvl8pPr marL="3305117"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8pPr>
            <a:lvl9pPr marL="3745800" indent="-220341" eaLnBrk="0" fontAlgn="base" hangingPunct="0">
              <a:spcBef>
                <a:spcPct val="30000"/>
              </a:spcBef>
              <a:spcAft>
                <a:spcPct val="0"/>
              </a:spcAft>
              <a:defRPr sz="1100">
                <a:solidFill>
                  <a:schemeClr val="tx1"/>
                </a:solidFill>
                <a:latin typeface="Times New Roman" pitchFamily="18" charset="0"/>
                <a:ea typeface="MS PGothic" pitchFamily="34" charset="-128"/>
              </a:defRPr>
            </a:lvl9pPr>
          </a:lstStyle>
          <a:p>
            <a:pPr eaLnBrk="1" hangingPunct="1">
              <a:spcBef>
                <a:spcPct val="0"/>
              </a:spcBef>
            </a:pPr>
            <a:fld id="{191D4227-3047-43EA-8C84-8400A6C55AC2}" type="slidenum">
              <a:rPr lang="en-US" altLang="en-US" smtClean="0"/>
              <a:pPr eaLnBrk="1" hangingPunct="1">
                <a:spcBef>
                  <a:spcPct val="0"/>
                </a:spcBef>
              </a:pPr>
              <a:t>23</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BEB476-3C35-4DDF-B842-E6B7A66B96B9}"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291393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EB476-3C35-4DDF-B842-E6B7A66B96B9}"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395183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EB476-3C35-4DDF-B842-E6B7A66B96B9}"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807048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0" y="609600"/>
            <a:ext cx="7239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95400" y="1981200"/>
            <a:ext cx="3543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91100" y="1981200"/>
            <a:ext cx="3543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95400" y="4114800"/>
            <a:ext cx="3543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91100" y="4114800"/>
            <a:ext cx="3543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7E4B16-2368-7549-84C6-55540F6EB433}" type="slidenum">
              <a:rPr lang="en-US"/>
              <a:pPr>
                <a:defRPr/>
              </a:pPr>
              <a:t>‹#›</a:t>
            </a:fld>
            <a:endParaRPr lang="en-US"/>
          </a:p>
        </p:txBody>
      </p:sp>
    </p:spTree>
    <p:extLst>
      <p:ext uri="{BB962C8B-B14F-4D97-AF65-F5344CB8AC3E}">
        <p14:creationId xmlns:p14="http://schemas.microsoft.com/office/powerpoint/2010/main" val="393105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513717-B20C-47C7-8025-E8EC01AFFF14}" type="slidenum">
              <a:rPr lang="en-US"/>
              <a:pPr>
                <a:defRPr/>
              </a:pPr>
              <a:t>‹#›</a:t>
            </a:fld>
            <a:endParaRPr lang="en-US"/>
          </a:p>
        </p:txBody>
      </p:sp>
    </p:spTree>
    <p:extLst>
      <p:ext uri="{BB962C8B-B14F-4D97-AF65-F5344CB8AC3E}">
        <p14:creationId xmlns:p14="http://schemas.microsoft.com/office/powerpoint/2010/main" val="35471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EB476-3C35-4DDF-B842-E6B7A66B96B9}"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422259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EB476-3C35-4DDF-B842-E6B7A66B96B9}"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295555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BEB476-3C35-4DDF-B842-E6B7A66B96B9}"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391213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BEB476-3C35-4DDF-B842-E6B7A66B96B9}" type="datetimeFigureOut">
              <a:rPr lang="en-US" smtClean="0"/>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249417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BEB476-3C35-4DDF-B842-E6B7A66B96B9}" type="datetimeFigureOut">
              <a:rPr lang="en-US" smtClean="0"/>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163950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EB476-3C35-4DDF-B842-E6B7A66B96B9}" type="datetimeFigureOut">
              <a:rPr lang="en-US" smtClean="0"/>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109710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EB476-3C35-4DDF-B842-E6B7A66B96B9}"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25793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EB476-3C35-4DDF-B842-E6B7A66B96B9}"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1BAC2-554B-4D9F-984E-23E449B4BB3E}" type="slidenum">
              <a:rPr lang="en-US" smtClean="0"/>
              <a:t>‹#›</a:t>
            </a:fld>
            <a:endParaRPr lang="en-US"/>
          </a:p>
        </p:txBody>
      </p:sp>
    </p:spTree>
    <p:extLst>
      <p:ext uri="{BB962C8B-B14F-4D97-AF65-F5344CB8AC3E}">
        <p14:creationId xmlns:p14="http://schemas.microsoft.com/office/powerpoint/2010/main" val="245338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EB476-3C35-4DDF-B842-E6B7A66B96B9}" type="datetimeFigureOut">
              <a:rPr lang="en-US" smtClean="0"/>
              <a:t>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1BAC2-554B-4D9F-984E-23E449B4BB3E}" type="slidenum">
              <a:rPr lang="en-US" smtClean="0"/>
              <a:t>‹#›</a:t>
            </a:fld>
            <a:endParaRPr lang="en-US"/>
          </a:p>
        </p:txBody>
      </p:sp>
    </p:spTree>
    <p:extLst>
      <p:ext uri="{BB962C8B-B14F-4D97-AF65-F5344CB8AC3E}">
        <p14:creationId xmlns:p14="http://schemas.microsoft.com/office/powerpoint/2010/main" val="342548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hyperlink" Target="http://www.droughtmonitor.unl.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www.hydro.washington.edu/forecast/monitor/curr/conus.mexico/CONUS.MEXICO.multimodel.sm_qnt.gi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gif"/></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28600"/>
            <a:ext cx="8610600" cy="1676400"/>
          </a:xfrm>
        </p:spPr>
        <p:txBody>
          <a:bodyPr>
            <a:normAutofit fontScale="90000"/>
          </a:bodyPr>
          <a:lstStyle/>
          <a:p>
            <a:pPr eaLnBrk="1" hangingPunct="1"/>
            <a:r>
              <a:rPr lang="en-US" altLang="en-US" sz="4000" b="1" dirty="0" smtClean="0">
                <a:solidFill>
                  <a:srgbClr val="0000CC"/>
                </a:solidFill>
              </a:rPr>
              <a:t>CPC Monthly Climate Review</a:t>
            </a:r>
            <a:br>
              <a:rPr lang="en-US" altLang="en-US" sz="4000" b="1" dirty="0" smtClean="0">
                <a:solidFill>
                  <a:srgbClr val="0000CC"/>
                </a:solidFill>
              </a:rPr>
            </a:br>
            <a:r>
              <a:rPr lang="en-US" altLang="en-US" sz="4000" b="1" dirty="0" smtClean="0">
                <a:solidFill>
                  <a:srgbClr val="0000CC"/>
                </a:solidFill>
              </a:rPr>
              <a:t>December 2013</a:t>
            </a:r>
            <a:r>
              <a:rPr lang="en-US" altLang="en-US" sz="4000" dirty="0" smtClean="0">
                <a:solidFill>
                  <a:srgbClr val="0000CC"/>
                </a:solidFill>
              </a:rPr>
              <a:t/>
            </a:r>
            <a:br>
              <a:rPr lang="en-US" altLang="en-US" sz="4000" dirty="0" smtClean="0">
                <a:solidFill>
                  <a:srgbClr val="0000CC"/>
                </a:solidFill>
              </a:rPr>
            </a:br>
            <a:r>
              <a:rPr lang="en-US" altLang="en-US" sz="4000" dirty="0" smtClean="0"/>
              <a:t>(Jin Huang)</a:t>
            </a:r>
          </a:p>
        </p:txBody>
      </p:sp>
      <p:sp>
        <p:nvSpPr>
          <p:cNvPr id="2051" name="Rectangle 3"/>
          <p:cNvSpPr>
            <a:spLocks noGrp="1" noChangeArrowheads="1"/>
          </p:cNvSpPr>
          <p:nvPr>
            <p:ph type="subTitle" idx="1"/>
          </p:nvPr>
        </p:nvSpPr>
        <p:spPr>
          <a:xfrm>
            <a:off x="533400" y="2133600"/>
            <a:ext cx="8382000" cy="3276600"/>
          </a:xfrm>
        </p:spPr>
        <p:txBody>
          <a:bodyPr>
            <a:normAutofit/>
          </a:bodyPr>
          <a:lstStyle/>
          <a:p>
            <a:pPr algn="l" eaLnBrk="1" hangingPunct="1"/>
            <a:r>
              <a:rPr lang="en-US" altLang="en-US" b="1" dirty="0" smtClean="0">
                <a:solidFill>
                  <a:schemeClr val="tx1"/>
                </a:solidFill>
              </a:rPr>
              <a:t>Outline:</a:t>
            </a:r>
          </a:p>
          <a:p>
            <a:pPr algn="l" eaLnBrk="1" hangingPunct="1"/>
            <a:r>
              <a:rPr lang="en-US" altLang="en-US" sz="2800" dirty="0" smtClean="0">
                <a:solidFill>
                  <a:schemeClr val="tx1"/>
                </a:solidFill>
              </a:rPr>
              <a:t>0.   January 2014 Cold air outbreak</a:t>
            </a:r>
          </a:p>
          <a:p>
            <a:pPr marL="514350" indent="-514350" algn="l" eaLnBrk="1" hangingPunct="1">
              <a:buFont typeface="+mj-lt"/>
              <a:buAutoNum type="arabicPeriod"/>
            </a:pPr>
            <a:r>
              <a:rPr lang="en-US" altLang="en-US" sz="2800" dirty="0" smtClean="0">
                <a:solidFill>
                  <a:schemeClr val="tx1"/>
                </a:solidFill>
              </a:rPr>
              <a:t>Global Patterns (ENSO, PDO,MJO, AO/NAO)</a:t>
            </a:r>
          </a:p>
          <a:p>
            <a:pPr marL="514350" indent="-514350" algn="l" eaLnBrk="1" hangingPunct="1">
              <a:buFont typeface="+mj-lt"/>
              <a:buAutoNum type="arabicPeriod"/>
            </a:pPr>
            <a:r>
              <a:rPr lang="en-US" altLang="en-US" sz="2800" dirty="0" smtClean="0">
                <a:solidFill>
                  <a:schemeClr val="tx1"/>
                </a:solidFill>
              </a:rPr>
              <a:t>Global and US anomalies</a:t>
            </a:r>
          </a:p>
          <a:p>
            <a:pPr marL="514350" indent="-514350" algn="l">
              <a:buFont typeface="+mj-lt"/>
              <a:buAutoNum type="arabicPeriod"/>
            </a:pPr>
            <a:r>
              <a:rPr lang="en-US" altLang="en-US" sz="2800" dirty="0" smtClean="0">
                <a:solidFill>
                  <a:schemeClr val="tx1"/>
                </a:solidFill>
              </a:rPr>
              <a:t>Forecasts, and verification</a:t>
            </a:r>
          </a:p>
          <a:p>
            <a:pPr marL="514350" indent="-514350" algn="l" eaLnBrk="1" hangingPunct="1">
              <a:buFont typeface="+mj-lt"/>
              <a:buAutoNum type="arabicPeriod"/>
            </a:pPr>
            <a:r>
              <a:rPr lang="en-US" altLang="en-US" sz="2800" dirty="0" smtClean="0">
                <a:solidFill>
                  <a:schemeClr val="tx1"/>
                </a:solidFill>
              </a:rPr>
              <a:t>Thoughts on CPC Monthly Climate Reviews</a:t>
            </a:r>
          </a:p>
          <a:p>
            <a:pPr marL="514350" indent="-514350" algn="l" eaLnBrk="1" hangingPunct="1">
              <a:buFont typeface="+mj-lt"/>
              <a:buAutoNum type="arabicPeriod"/>
            </a:pPr>
            <a:endParaRPr lang="en-US" altLang="en-US" sz="2800" dirty="0">
              <a:solidFill>
                <a:schemeClr val="tx1"/>
              </a:solidFill>
            </a:endParaRPr>
          </a:p>
        </p:txBody>
      </p:sp>
      <p:sp>
        <p:nvSpPr>
          <p:cNvPr id="2" name="TextBox 1"/>
          <p:cNvSpPr txBox="1"/>
          <p:nvPr/>
        </p:nvSpPr>
        <p:spPr>
          <a:xfrm>
            <a:off x="381000" y="5791198"/>
            <a:ext cx="8288936" cy="646331"/>
          </a:xfrm>
          <a:prstGeom prst="rect">
            <a:avLst/>
          </a:prstGeom>
          <a:noFill/>
        </p:spPr>
        <p:txBody>
          <a:bodyPr wrap="none" rtlCol="0">
            <a:spAutoFit/>
          </a:bodyPr>
          <a:lstStyle/>
          <a:p>
            <a:r>
              <a:rPr lang="en-US" dirty="0" smtClean="0">
                <a:solidFill>
                  <a:srgbClr val="0000CC"/>
                </a:solidFill>
              </a:rPr>
              <a:t>Thanks to </a:t>
            </a:r>
            <a:r>
              <a:rPr lang="en-US" dirty="0" err="1" smtClean="0">
                <a:solidFill>
                  <a:srgbClr val="0000CC"/>
                </a:solidFill>
              </a:rPr>
              <a:t>Huug</a:t>
            </a:r>
            <a:r>
              <a:rPr lang="en-US" dirty="0" smtClean="0">
                <a:solidFill>
                  <a:srgbClr val="0000CC"/>
                </a:solidFill>
              </a:rPr>
              <a:t>, Yan, Kingtse, </a:t>
            </a:r>
            <a:r>
              <a:rPr lang="en-US" dirty="0" err="1" smtClean="0">
                <a:solidFill>
                  <a:srgbClr val="0000CC"/>
                </a:solidFill>
              </a:rPr>
              <a:t>Wanqiu</a:t>
            </a:r>
            <a:r>
              <a:rPr lang="en-US" dirty="0" smtClean="0">
                <a:solidFill>
                  <a:srgbClr val="0000CC"/>
                </a:solidFill>
              </a:rPr>
              <a:t>, Emily, Qin, Mike Tippett and Ben for various info</a:t>
            </a:r>
          </a:p>
          <a:p>
            <a:r>
              <a:rPr lang="en-US" dirty="0">
                <a:solidFill>
                  <a:srgbClr val="0000CC"/>
                </a:solidFill>
              </a:rPr>
              <a:t> </a:t>
            </a:r>
            <a:r>
              <a:rPr lang="en-US" dirty="0" smtClean="0">
                <a:solidFill>
                  <a:srgbClr val="0000CC"/>
                </a:solidFill>
              </a:rPr>
              <a:t>            and CPC product, Netherland products,…</a:t>
            </a:r>
            <a:endParaRPr lang="en-US" dirty="0">
              <a:solidFill>
                <a:srgbClr val="0000CC"/>
              </a:solidFill>
            </a:endParaRPr>
          </a:p>
        </p:txBody>
      </p:sp>
    </p:spTree>
    <p:extLst>
      <p:ext uri="{BB962C8B-B14F-4D97-AF65-F5344CB8AC3E}">
        <p14:creationId xmlns:p14="http://schemas.microsoft.com/office/powerpoint/2010/main" val="223638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p:cNvPicPr>
          <p:nvPr/>
        </p:nvPicPr>
        <p:blipFill>
          <a:blip r:embed="rId3">
            <a:extLst>
              <a:ext uri="{28A0092B-C50C-407E-A947-70E740481C1C}">
                <a14:useLocalDpi xmlns:a14="http://schemas.microsoft.com/office/drawing/2010/main" val="0"/>
              </a:ext>
            </a:extLst>
          </a:blip>
          <a:srcRect l="5394" t="2083" r="5394" b="13866"/>
          <a:stretch>
            <a:fillRect/>
          </a:stretch>
        </p:blipFill>
        <p:spPr bwMode="auto">
          <a:xfrm>
            <a:off x="254000" y="609600"/>
            <a:ext cx="4699000" cy="60563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a:xfrm>
            <a:off x="0" y="0"/>
            <a:ext cx="8686800" cy="658813"/>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u="sng" smtClean="0"/>
              <a:t>Global SST Anomaly (</a:t>
            </a:r>
            <a:r>
              <a:rPr lang="en-GB" altLang="en-US" sz="2400" b="1" u="sng" baseline="30000" smtClean="0"/>
              <a:t>0</a:t>
            </a:r>
            <a:r>
              <a:rPr lang="en-GB" altLang="en-US" sz="2400" b="1" u="sng" smtClean="0"/>
              <a:t>C) and Anomaly Tendency</a:t>
            </a:r>
          </a:p>
        </p:txBody>
      </p:sp>
      <p:sp>
        <p:nvSpPr>
          <p:cNvPr id="6149" name="Text Box 5"/>
          <p:cNvSpPr txBox="1">
            <a:spLocks noChangeArrowheads="1"/>
          </p:cNvSpPr>
          <p:nvPr/>
        </p:nvSpPr>
        <p:spPr bwMode="auto">
          <a:xfrm>
            <a:off x="5334000" y="1287463"/>
            <a:ext cx="3352800" cy="149225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eaLnBrk="1" hangingPunct="1">
              <a:lnSpc>
                <a:spcPct val="101000"/>
              </a:lnSpc>
              <a:spcBef>
                <a:spcPts val="625"/>
              </a:spcBef>
              <a:buFont typeface="Verdana" pitchFamily="34" charset="0"/>
              <a:buChar char="-"/>
            </a:pPr>
            <a:r>
              <a:rPr lang="en-GB" altLang="en-US" sz="1400" b="1" dirty="0">
                <a:ea typeface="宋体" pitchFamily="2" charset="-122"/>
                <a:cs typeface="Times New Roman" pitchFamily="18" charset="0"/>
              </a:rPr>
              <a:t> </a:t>
            </a:r>
            <a:r>
              <a:rPr lang="en-GB" altLang="en-US" sz="1100" b="1" dirty="0">
                <a:solidFill>
                  <a:schemeClr val="tx1"/>
                </a:solidFill>
                <a:ea typeface="宋体" pitchFamily="2" charset="-122"/>
                <a:cs typeface="Times New Roman" pitchFamily="18" charset="0"/>
              </a:rPr>
              <a:t>SST was near-normal in the central-eastern tropical Pacific.</a:t>
            </a:r>
          </a:p>
          <a:p>
            <a:pPr eaLnBrk="1" hangingPunct="1">
              <a:lnSpc>
                <a:spcPct val="101000"/>
              </a:lnSpc>
              <a:spcBef>
                <a:spcPts val="625"/>
              </a:spcBef>
              <a:buFont typeface="Verdana" pitchFamily="34" charset="0"/>
              <a:buChar char="-"/>
            </a:pPr>
            <a:r>
              <a:rPr lang="en-GB" altLang="en-US" sz="1100" b="1" dirty="0">
                <a:solidFill>
                  <a:schemeClr val="tx1"/>
                </a:solidFill>
                <a:ea typeface="宋体" pitchFamily="2" charset="-122"/>
                <a:cs typeface="Times New Roman" pitchFamily="18" charset="0"/>
              </a:rPr>
              <a:t> Positive SST anomalies presented north of Japan, across the N. Pacific,  and  in the western equatorial Pacific.</a:t>
            </a:r>
          </a:p>
          <a:p>
            <a:pPr eaLnBrk="1" hangingPunct="1">
              <a:lnSpc>
                <a:spcPct val="101000"/>
              </a:lnSpc>
              <a:spcBef>
                <a:spcPts val="625"/>
              </a:spcBef>
              <a:buFont typeface="Verdana" pitchFamily="34" charset="0"/>
              <a:buChar char="-"/>
            </a:pPr>
            <a:r>
              <a:rPr lang="en-GB" altLang="en-US" sz="1100" b="1" dirty="0">
                <a:solidFill>
                  <a:schemeClr val="tx1"/>
                </a:solidFill>
                <a:ea typeface="宋体" pitchFamily="2" charset="-122"/>
                <a:cs typeface="Times New Roman" pitchFamily="18" charset="0"/>
              </a:rPr>
              <a:t> Negative SST anomalies presented in southeast Pacific.</a:t>
            </a:r>
          </a:p>
        </p:txBody>
      </p:sp>
      <p:sp>
        <p:nvSpPr>
          <p:cNvPr id="6150" name="Text Box 5"/>
          <p:cNvSpPr txBox="1">
            <a:spLocks noChangeArrowheads="1"/>
          </p:cNvSpPr>
          <p:nvPr/>
        </p:nvSpPr>
        <p:spPr bwMode="auto">
          <a:xfrm>
            <a:off x="5334000" y="4048125"/>
            <a:ext cx="3352800" cy="1243013"/>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eaLnBrk="1" hangingPunct="1">
              <a:lnSpc>
                <a:spcPct val="101000"/>
              </a:lnSpc>
              <a:spcBef>
                <a:spcPts val="625"/>
              </a:spcBef>
              <a:buFont typeface="Verdana" pitchFamily="34" charset="0"/>
              <a:buChar char="-"/>
            </a:pPr>
            <a:r>
              <a:rPr lang="en-GB" altLang="en-US" sz="1400" b="1">
                <a:ea typeface="宋体" pitchFamily="2" charset="-122"/>
                <a:cs typeface="Times New Roman" pitchFamily="18" charset="0"/>
              </a:rPr>
              <a:t> </a:t>
            </a:r>
            <a:r>
              <a:rPr lang="en-GB" altLang="en-US" sz="1100" b="1">
                <a:solidFill>
                  <a:schemeClr val="tx1"/>
                </a:solidFill>
                <a:ea typeface="宋体" pitchFamily="2" charset="-122"/>
                <a:cs typeface="Times New Roman" pitchFamily="18" charset="0"/>
              </a:rPr>
              <a:t>A warming tendency presented north of Japan and eastern N. Pacific, east of Philippe.</a:t>
            </a:r>
          </a:p>
          <a:p>
            <a:pPr eaLnBrk="1" hangingPunct="1">
              <a:lnSpc>
                <a:spcPct val="101000"/>
              </a:lnSpc>
              <a:spcBef>
                <a:spcPts val="625"/>
              </a:spcBef>
              <a:buFont typeface="Verdana" pitchFamily="34" charset="0"/>
              <a:buChar char="-"/>
            </a:pPr>
            <a:r>
              <a:rPr lang="en-GB" altLang="en-US" sz="1100" b="1">
                <a:solidFill>
                  <a:schemeClr val="tx1"/>
                </a:solidFill>
                <a:ea typeface="宋体" pitchFamily="2" charset="-122"/>
                <a:cs typeface="Times New Roman" pitchFamily="18" charset="0"/>
              </a:rPr>
              <a:t> </a:t>
            </a:r>
            <a:r>
              <a:rPr lang="en-US" altLang="en-US" sz="1100" b="1">
                <a:solidFill>
                  <a:schemeClr val="tx1"/>
                </a:solidFill>
                <a:ea typeface="宋体" pitchFamily="2" charset="-122"/>
                <a:cs typeface="Times New Roman" pitchFamily="18" charset="0"/>
              </a:rPr>
              <a:t>A cooling tendency was observed along the Gulf Stream and subpolar Arctic. </a:t>
            </a:r>
            <a:endParaRPr lang="en-GB" altLang="en-US" sz="1100" b="1">
              <a:solidFill>
                <a:schemeClr val="tx1"/>
              </a:solidFill>
              <a:ea typeface="宋体" pitchFamily="2" charset="-122"/>
              <a:cs typeface="Times New Roman" pitchFamily="18" charset="0"/>
            </a:endParaRPr>
          </a:p>
        </p:txBody>
      </p:sp>
      <p:sp>
        <p:nvSpPr>
          <p:cNvPr id="6151" name="Oval 24"/>
          <p:cNvSpPr>
            <a:spLocks noChangeArrowheads="1"/>
          </p:cNvSpPr>
          <p:nvPr/>
        </p:nvSpPr>
        <p:spPr bwMode="auto">
          <a:xfrm>
            <a:off x="1814513" y="4375150"/>
            <a:ext cx="892175"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a:lnSpc>
                <a:spcPts val="5338"/>
              </a:lnSpc>
              <a:spcBef>
                <a:spcPct val="0"/>
              </a:spcBef>
              <a:buFont typeface="Times New Roman" pitchFamily="18" charset="0"/>
              <a:buNone/>
            </a:pPr>
            <a:endParaRPr lang="en-US" altLang="en-US" sz="2400">
              <a:solidFill>
                <a:schemeClr val="bg1"/>
              </a:solidFill>
              <a:latin typeface="Times New Roman" pitchFamily="18" charset="0"/>
            </a:endParaRPr>
          </a:p>
        </p:txBody>
      </p:sp>
      <p:sp>
        <p:nvSpPr>
          <p:cNvPr id="6152" name="Oval 24"/>
          <p:cNvSpPr>
            <a:spLocks noChangeArrowheads="1"/>
          </p:cNvSpPr>
          <p:nvPr/>
        </p:nvSpPr>
        <p:spPr bwMode="auto">
          <a:xfrm>
            <a:off x="2305050" y="2152650"/>
            <a:ext cx="803275" cy="2587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a:lnSpc>
                <a:spcPts val="5338"/>
              </a:lnSpc>
              <a:spcBef>
                <a:spcPct val="0"/>
              </a:spcBef>
              <a:buFont typeface="Times New Roman" pitchFamily="18" charset="0"/>
              <a:buNone/>
            </a:pPr>
            <a:endParaRPr lang="en-US" altLang="en-US" sz="2400">
              <a:solidFill>
                <a:schemeClr val="bg1"/>
              </a:solidFill>
              <a:latin typeface="Times New Roman" pitchFamily="18" charset="0"/>
            </a:endParaRPr>
          </a:p>
        </p:txBody>
      </p:sp>
      <p:sp>
        <p:nvSpPr>
          <p:cNvPr id="6153" name="Oval 24"/>
          <p:cNvSpPr>
            <a:spLocks noChangeArrowheads="1"/>
          </p:cNvSpPr>
          <p:nvPr/>
        </p:nvSpPr>
        <p:spPr bwMode="auto">
          <a:xfrm>
            <a:off x="3309938" y="4298950"/>
            <a:ext cx="363537"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a:lnSpc>
                <a:spcPts val="5338"/>
              </a:lnSpc>
              <a:spcBef>
                <a:spcPct val="0"/>
              </a:spcBef>
              <a:buFont typeface="Times New Roman" pitchFamily="18" charset="0"/>
              <a:buNone/>
            </a:pPr>
            <a:endParaRPr lang="en-US" altLang="en-US" sz="2400">
              <a:solidFill>
                <a:schemeClr val="bg1"/>
              </a:solidFill>
              <a:latin typeface="Times New Roman" pitchFamily="18" charset="0"/>
            </a:endParaRPr>
          </a:p>
        </p:txBody>
      </p:sp>
      <p:sp>
        <p:nvSpPr>
          <p:cNvPr id="6154" name="Oval 24"/>
          <p:cNvSpPr>
            <a:spLocks noChangeArrowheads="1"/>
          </p:cNvSpPr>
          <p:nvPr/>
        </p:nvSpPr>
        <p:spPr bwMode="auto">
          <a:xfrm>
            <a:off x="1676400" y="1582738"/>
            <a:ext cx="939800" cy="303212"/>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a:lnSpc>
                <a:spcPts val="5338"/>
              </a:lnSpc>
              <a:spcBef>
                <a:spcPct val="0"/>
              </a:spcBef>
              <a:buFont typeface="Times New Roman" pitchFamily="18" charset="0"/>
              <a:buNone/>
            </a:pPr>
            <a:endParaRPr lang="en-US" altLang="en-US" sz="2400">
              <a:solidFill>
                <a:schemeClr val="bg1"/>
              </a:solidFill>
              <a:latin typeface="Times New Roman" pitchFamily="18" charset="0"/>
            </a:endParaRPr>
          </a:p>
        </p:txBody>
      </p:sp>
      <p:sp>
        <p:nvSpPr>
          <p:cNvPr id="6155" name="Oval 24"/>
          <p:cNvSpPr>
            <a:spLocks noChangeArrowheads="1"/>
          </p:cNvSpPr>
          <p:nvPr/>
        </p:nvSpPr>
        <p:spPr bwMode="auto">
          <a:xfrm>
            <a:off x="1716088" y="2132013"/>
            <a:ext cx="363537"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a:lnSpc>
                <a:spcPts val="5338"/>
              </a:lnSpc>
              <a:spcBef>
                <a:spcPct val="0"/>
              </a:spcBef>
              <a:buFont typeface="Times New Roman" pitchFamily="18" charset="0"/>
              <a:buNone/>
            </a:pPr>
            <a:endParaRPr lang="en-US" altLang="en-US" sz="2400">
              <a:solidFill>
                <a:schemeClr val="bg1"/>
              </a:solidFill>
              <a:latin typeface="Times New Roman" pitchFamily="18" charset="0"/>
            </a:endParaRPr>
          </a:p>
        </p:txBody>
      </p:sp>
      <p:sp>
        <p:nvSpPr>
          <p:cNvPr id="6156" name="Oval 24"/>
          <p:cNvSpPr>
            <a:spLocks noChangeArrowheads="1"/>
          </p:cNvSpPr>
          <p:nvPr/>
        </p:nvSpPr>
        <p:spPr bwMode="auto">
          <a:xfrm>
            <a:off x="1493838" y="4794250"/>
            <a:ext cx="363537"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a:lnSpc>
                <a:spcPts val="5338"/>
              </a:lnSpc>
              <a:spcBef>
                <a:spcPct val="0"/>
              </a:spcBef>
              <a:buFont typeface="Times New Roman" pitchFamily="18" charset="0"/>
              <a:buNone/>
            </a:pPr>
            <a:endParaRPr lang="en-US" altLang="en-US" sz="2400">
              <a:solidFill>
                <a:schemeClr val="bg1"/>
              </a:solidFill>
              <a:latin typeface="Times New Roman" pitchFamily="18" charset="0"/>
            </a:endParaRPr>
          </a:p>
        </p:txBody>
      </p:sp>
      <p:sp>
        <p:nvSpPr>
          <p:cNvPr id="6157" name="Oval 24"/>
          <p:cNvSpPr>
            <a:spLocks noChangeArrowheads="1"/>
          </p:cNvSpPr>
          <p:nvPr/>
        </p:nvSpPr>
        <p:spPr bwMode="auto">
          <a:xfrm>
            <a:off x="2730500" y="2411413"/>
            <a:ext cx="579438"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a:lnSpc>
                <a:spcPts val="5338"/>
              </a:lnSpc>
              <a:spcBef>
                <a:spcPct val="0"/>
              </a:spcBef>
              <a:buFont typeface="Times New Roman" pitchFamily="18" charset="0"/>
              <a:buNone/>
            </a:pPr>
            <a:endParaRPr lang="en-US" altLang="en-US" sz="2400">
              <a:solidFill>
                <a:schemeClr val="bg1"/>
              </a:solidFill>
              <a:latin typeface="Times New Roman" pitchFamily="18" charset="0"/>
            </a:endParaRPr>
          </a:p>
        </p:txBody>
      </p:sp>
    </p:spTree>
    <p:extLst>
      <p:ext uri="{BB962C8B-B14F-4D97-AF65-F5344CB8AC3E}">
        <p14:creationId xmlns:p14="http://schemas.microsoft.com/office/powerpoint/2010/main" val="1314070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207000" y="3175000"/>
            <a:ext cx="3898900" cy="2311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63"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207000" y="635000"/>
            <a:ext cx="3898900" cy="2311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64" name="Picture 1"/>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7000" y="952500"/>
            <a:ext cx="4673600" cy="3962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8370" name="Text Box 36"/>
          <p:cNvSpPr txBox="1">
            <a:spLocks noChangeArrowheads="1"/>
          </p:cNvSpPr>
          <p:nvPr/>
        </p:nvSpPr>
        <p:spPr bwMode="auto">
          <a:xfrm>
            <a:off x="492125" y="5791200"/>
            <a:ext cx="8408988" cy="609501"/>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marL="171450" indent="-171450" eaLnBrk="1" hangingPunct="1">
              <a:lnSpc>
                <a:spcPct val="101000"/>
              </a:lnSpc>
              <a:spcBef>
                <a:spcPts val="625"/>
              </a:spcBef>
              <a:buClr>
                <a:srgbClr val="000000"/>
              </a:buClr>
              <a:buSzPct val="100000"/>
              <a:buFontTx/>
              <a:buChar char="-"/>
              <a:defRPr/>
            </a:pPr>
            <a:r>
              <a:rPr lang="en-US" sz="1400" b="1" dirty="0" smtClean="0">
                <a:solidFill>
                  <a:schemeClr val="tx1"/>
                </a:solidFill>
                <a:latin typeface="+mj-lt"/>
                <a:cs typeface="Times New Roman" pitchFamily="18" charset="0"/>
              </a:rPr>
              <a:t>Most of the models predicted ENSO-neutral would continue into the Northern Hemisphere summer 2014.</a:t>
            </a:r>
          </a:p>
          <a:p>
            <a:pPr marL="171450" indent="-171450" eaLnBrk="1" hangingPunct="1">
              <a:lnSpc>
                <a:spcPct val="101000"/>
              </a:lnSpc>
              <a:spcBef>
                <a:spcPts val="625"/>
              </a:spcBef>
              <a:buClr>
                <a:srgbClr val="000000"/>
              </a:buClr>
              <a:buSzPct val="100000"/>
              <a:buFontTx/>
              <a:buChar char="-"/>
              <a:defRPr/>
            </a:pPr>
            <a:r>
              <a:rPr lang="en-US" sz="1400" b="1" dirty="0" smtClean="0">
                <a:solidFill>
                  <a:schemeClr val="tx1"/>
                </a:solidFill>
                <a:latin typeface="+mj-lt"/>
                <a:cs typeface="Times New Roman" pitchFamily="18" charset="0"/>
              </a:rPr>
              <a:t>The consensus forecast favors ENSO-neutral conditions in the next spring and summer 2014.</a:t>
            </a:r>
          </a:p>
        </p:txBody>
      </p:sp>
      <p:sp>
        <p:nvSpPr>
          <p:cNvPr id="40966" name="Rectangle 2"/>
          <p:cNvSpPr txBox="1">
            <a:spLocks noChangeArrowheads="1"/>
          </p:cNvSpPr>
          <p:nvPr/>
        </p:nvSpPr>
        <p:spPr bwMode="auto">
          <a:xfrm>
            <a:off x="49213" y="-57150"/>
            <a:ext cx="8839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44000"/>
              </a:lnSpc>
              <a:spcBef>
                <a:spcPts val="8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9pPr>
          </a:lstStyle>
          <a:p>
            <a:pPr algn="ctr" eaLnBrk="1" hangingPunct="1">
              <a:lnSpc>
                <a:spcPts val="4363"/>
              </a:lnSpc>
              <a:spcBef>
                <a:spcPct val="0"/>
              </a:spcBef>
              <a:buFont typeface="Verdana" pitchFamily="34" charset="0"/>
              <a:buNone/>
            </a:pPr>
            <a:r>
              <a:rPr lang="en-GB" altLang="en-US" sz="2000" b="1" u="sng"/>
              <a:t>IRI/CPC NINO3.4 Forecast Plume</a:t>
            </a:r>
          </a:p>
        </p:txBody>
      </p:sp>
    </p:spTree>
    <p:extLst>
      <p:ext uri="{BB962C8B-B14F-4D97-AF65-F5344CB8AC3E}">
        <p14:creationId xmlns:p14="http://schemas.microsoft.com/office/powerpoint/2010/main" val="3219082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p:cNvPicPr>
          <p:nvPr/>
        </p:nvPicPr>
        <p:blipFill>
          <a:blip r:embed="rId3">
            <a:extLst>
              <a:ext uri="{28A0092B-C50C-407E-A947-70E740481C1C}">
                <a14:useLocalDpi xmlns:a14="http://schemas.microsoft.com/office/drawing/2010/main" val="0"/>
              </a:ext>
            </a:extLst>
          </a:blip>
          <a:srcRect l="3137" t="12215" r="3137" b="95"/>
          <a:stretch>
            <a:fillRect/>
          </a:stretch>
        </p:blipFill>
        <p:spPr bwMode="auto">
          <a:xfrm>
            <a:off x="0" y="1352550"/>
            <a:ext cx="3962400" cy="477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699" name="Picture 1"/>
          <p:cNvPicPr>
            <a:picLocks/>
          </p:cNvPicPr>
          <p:nvPr/>
        </p:nvPicPr>
        <p:blipFill>
          <a:blip r:embed="rId4">
            <a:extLst>
              <a:ext uri="{28A0092B-C50C-407E-A947-70E740481C1C}">
                <a14:useLocalDpi xmlns:a14="http://schemas.microsoft.com/office/drawing/2010/main" val="0"/>
              </a:ext>
            </a:extLst>
          </a:blip>
          <a:srcRect l="2425" t="12212" r="9697" b="12318"/>
          <a:stretch>
            <a:fillRect/>
          </a:stretch>
        </p:blipFill>
        <p:spPr bwMode="auto">
          <a:xfrm>
            <a:off x="3962400" y="2743200"/>
            <a:ext cx="5181600" cy="3181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title"/>
          </p:nvPr>
        </p:nvSpPr>
        <p:spPr>
          <a:xfrm>
            <a:off x="1219200" y="0"/>
            <a:ext cx="7239000" cy="1143000"/>
          </a:xfrm>
        </p:spPr>
        <p:txBody>
          <a:bodyPr/>
          <a:lstStyle/>
          <a:p>
            <a:pPr eaLnBrk="1" hangingPunct="1"/>
            <a:r>
              <a:rPr lang="en-US" altLang="en-US" sz="3200" b="1" dirty="0" smtClean="0">
                <a:solidFill>
                  <a:srgbClr val="0000CC"/>
                </a:solidFill>
              </a:rPr>
              <a:t>SST Outlook: NCEP </a:t>
            </a:r>
            <a:r>
              <a:rPr lang="en-US" altLang="en-US" sz="3200" b="1" u="sng" dirty="0" smtClean="0">
                <a:solidFill>
                  <a:srgbClr val="0000CC"/>
                </a:solidFill>
              </a:rPr>
              <a:t>CFS.v2</a:t>
            </a:r>
            <a:r>
              <a:rPr lang="en-US" altLang="en-US" sz="3200" b="1" dirty="0" smtClean="0">
                <a:solidFill>
                  <a:srgbClr val="0000CC"/>
                </a:solidFill>
              </a:rPr>
              <a:t> Forecast Issued 6 January 2014</a:t>
            </a:r>
          </a:p>
        </p:txBody>
      </p:sp>
      <p:sp>
        <p:nvSpPr>
          <p:cNvPr id="29701" name="Text Box 196"/>
          <p:cNvSpPr txBox="1">
            <a:spLocks noChangeArrowheads="1"/>
          </p:cNvSpPr>
          <p:nvPr/>
        </p:nvSpPr>
        <p:spPr bwMode="auto">
          <a:xfrm>
            <a:off x="3962400" y="1447800"/>
            <a:ext cx="518160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pPr>
            <a:r>
              <a:rPr lang="en-US" altLang="en-US" sz="2000" b="1" dirty="0"/>
              <a:t>The CFS.v2 ensemble mean (black dashed line) predicts ENSO-neutral through the N.H. spring 2014 followed by El Niño during summer 2014.</a:t>
            </a:r>
          </a:p>
        </p:txBody>
      </p:sp>
    </p:spTree>
    <p:extLst>
      <p:ext uri="{BB962C8B-B14F-4D97-AF65-F5344CB8AC3E}">
        <p14:creationId xmlns:p14="http://schemas.microsoft.com/office/powerpoint/2010/main" val="4264777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28600"/>
            <a:ext cx="8229600" cy="1143000"/>
          </a:xfrm>
        </p:spPr>
        <p:txBody>
          <a:bodyPr>
            <a:normAutofit fontScale="90000"/>
          </a:bodyPr>
          <a:lstStyle/>
          <a:p>
            <a:r>
              <a:rPr lang="en-US" b="1" dirty="0"/>
              <a:t/>
            </a:r>
            <a:br>
              <a:rPr lang="en-US" b="1" dirty="0"/>
            </a:br>
            <a:endParaRPr lang="en-US" dirty="0"/>
          </a:p>
        </p:txBody>
      </p:sp>
      <p:sp>
        <p:nvSpPr>
          <p:cNvPr id="7" name="Rectangle 6"/>
          <p:cNvSpPr/>
          <p:nvPr/>
        </p:nvSpPr>
        <p:spPr>
          <a:xfrm>
            <a:off x="381000" y="1524000"/>
            <a:ext cx="4495800" cy="4678204"/>
          </a:xfrm>
          <a:prstGeom prst="rect">
            <a:avLst/>
          </a:prstGeom>
        </p:spPr>
        <p:txBody>
          <a:bodyPr wrap="square">
            <a:spAutoFit/>
          </a:bodyPr>
          <a:lstStyle/>
          <a:p>
            <a:endParaRPr lang="en-US" sz="2800" b="1" dirty="0"/>
          </a:p>
          <a:p>
            <a:r>
              <a:rPr lang="en-US" sz="2800" b="1" dirty="0" smtClean="0"/>
              <a:t>When </a:t>
            </a:r>
            <a:r>
              <a:rPr lang="en-US" sz="2800" b="1" dirty="0"/>
              <a:t>the Pacific Ocean warms in 2014, the weather will get </a:t>
            </a:r>
            <a:r>
              <a:rPr lang="en-US" sz="2800" b="1" dirty="0" smtClean="0"/>
              <a:t>weird</a:t>
            </a:r>
          </a:p>
          <a:p>
            <a:endParaRPr lang="en-US" sz="2800" b="1" dirty="0"/>
          </a:p>
          <a:p>
            <a:r>
              <a:rPr lang="en-US" sz="2800" b="1" dirty="0" smtClean="0"/>
              <a:t>2014 could be the hottest year on record.</a:t>
            </a:r>
          </a:p>
          <a:p>
            <a:endParaRPr lang="en-US" sz="2800" b="1" dirty="0"/>
          </a:p>
          <a:p>
            <a:r>
              <a:rPr lang="tr-TR" sz="2800" dirty="0" err="1"/>
              <a:t>By</a:t>
            </a:r>
            <a:r>
              <a:rPr lang="tr-TR" sz="2800" dirty="0"/>
              <a:t> </a:t>
            </a:r>
            <a:r>
              <a:rPr lang="tr-TR" sz="2800" dirty="0" err="1"/>
              <a:t>Bryan</a:t>
            </a:r>
            <a:r>
              <a:rPr lang="tr-TR" sz="2800" dirty="0"/>
              <a:t> </a:t>
            </a:r>
            <a:r>
              <a:rPr lang="tr-TR" sz="2800" dirty="0" err="1"/>
              <a:t>Walsh</a:t>
            </a:r>
            <a:r>
              <a:rPr lang="tr-TR" sz="2800" dirty="0"/>
              <a:t> </a:t>
            </a:r>
            <a:endParaRPr lang="tr-TR" sz="2800" dirty="0" smtClean="0"/>
          </a:p>
          <a:p>
            <a:r>
              <a:rPr lang="tr-TR" sz="2800" dirty="0" smtClean="0"/>
              <a:t>Jan</a:t>
            </a:r>
            <a:r>
              <a:rPr lang="tr-TR" sz="2800" dirty="0"/>
              <a:t>. </a:t>
            </a:r>
            <a:r>
              <a:rPr lang="tr-TR" sz="2800" dirty="0" smtClean="0"/>
              <a:t>13, </a:t>
            </a:r>
            <a:r>
              <a:rPr lang="tr-TR" sz="2800" dirty="0"/>
              <a:t>2014</a:t>
            </a:r>
          </a:p>
          <a:p>
            <a:endParaRPr lang="en-US" dirty="0"/>
          </a:p>
        </p:txBody>
      </p:sp>
      <p:pic>
        <p:nvPicPr>
          <p:cNvPr id="8" name="Picture 7"/>
          <p:cNvPicPr>
            <a:picLocks noChangeAspect="1"/>
          </p:cNvPicPr>
          <p:nvPr/>
        </p:nvPicPr>
        <p:blipFill>
          <a:blip r:embed="rId2"/>
          <a:stretch>
            <a:fillRect/>
          </a:stretch>
        </p:blipFill>
        <p:spPr>
          <a:xfrm>
            <a:off x="5257800" y="1524000"/>
            <a:ext cx="3530600" cy="4686872"/>
          </a:xfrm>
          <a:prstGeom prst="rect">
            <a:avLst/>
          </a:prstGeom>
        </p:spPr>
      </p:pic>
      <p:sp>
        <p:nvSpPr>
          <p:cNvPr id="9" name="Rectangle 2"/>
          <p:cNvSpPr txBox="1">
            <a:spLocks noChangeArrowheads="1"/>
          </p:cNvSpPr>
          <p:nvPr/>
        </p:nvSpPr>
        <p:spPr>
          <a:xfrm>
            <a:off x="1219200" y="228600"/>
            <a:ext cx="72390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Time Magazine predicts:</a:t>
            </a:r>
          </a:p>
          <a:p>
            <a:r>
              <a:rPr lang="es-ES_tradnl" sz="3600" b="1" dirty="0" smtClean="0"/>
              <a:t>El </a:t>
            </a:r>
            <a:r>
              <a:rPr lang="es-ES_tradnl" sz="3600" b="1" dirty="0"/>
              <a:t>Niño </a:t>
            </a:r>
            <a:r>
              <a:rPr lang="es-ES_tradnl" sz="3600" b="1" dirty="0" err="1"/>
              <a:t>Is</a:t>
            </a:r>
            <a:r>
              <a:rPr lang="es-ES_tradnl" sz="3600" b="1" dirty="0"/>
              <a:t> </a:t>
            </a:r>
            <a:r>
              <a:rPr lang="es-ES_tradnl" sz="3600" b="1" dirty="0" err="1"/>
              <a:t>On</a:t>
            </a:r>
            <a:r>
              <a:rPr lang="es-ES_tradnl" sz="3600" b="1" dirty="0"/>
              <a:t> </a:t>
            </a:r>
            <a:r>
              <a:rPr lang="es-ES_tradnl" sz="3600" b="1" dirty="0" err="1"/>
              <a:t>Its</a:t>
            </a:r>
            <a:r>
              <a:rPr lang="es-ES_tradnl" sz="3600" b="1" dirty="0"/>
              <a:t> </a:t>
            </a:r>
            <a:r>
              <a:rPr lang="es-ES_tradnl" sz="3600" b="1" dirty="0" err="1"/>
              <a:t>Way</a:t>
            </a:r>
            <a:endParaRPr lang="es-ES_tradnl" sz="3600" b="1" dirty="0"/>
          </a:p>
        </p:txBody>
      </p:sp>
    </p:spTree>
    <p:extLst>
      <p:ext uri="{BB962C8B-B14F-4D97-AF65-F5344CB8AC3E}">
        <p14:creationId xmlns:p14="http://schemas.microsoft.com/office/powerpoint/2010/main" val="2484755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p:cNvPicPr>
          <p:nvPr/>
        </p:nvPicPr>
        <p:blipFill>
          <a:blip r:embed="rId2">
            <a:extLst>
              <a:ext uri="{28A0092B-C50C-407E-A947-70E740481C1C}">
                <a14:useLocalDpi xmlns:a14="http://schemas.microsoft.com/office/drawing/2010/main" val="0"/>
              </a:ext>
            </a:extLst>
          </a:blip>
          <a:srcRect l="5394" t="27585" b="48631"/>
          <a:stretch>
            <a:fillRect/>
          </a:stretch>
        </p:blipFill>
        <p:spPr bwMode="auto">
          <a:xfrm>
            <a:off x="4635500" y="571500"/>
            <a:ext cx="4318000" cy="1358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p:cNvPicPr>
          <p:nvPr/>
        </p:nvPicPr>
        <p:blipFill>
          <a:blip r:embed="rId3">
            <a:extLst>
              <a:ext uri="{28A0092B-C50C-407E-A947-70E740481C1C}">
                <a14:useLocalDpi xmlns:a14="http://schemas.microsoft.com/office/drawing/2010/main" val="0"/>
              </a:ext>
            </a:extLst>
          </a:blip>
          <a:srcRect t="4167" b="58333"/>
          <a:stretch>
            <a:fillRect/>
          </a:stretch>
        </p:blipFill>
        <p:spPr bwMode="auto">
          <a:xfrm>
            <a:off x="0" y="2159000"/>
            <a:ext cx="4724400" cy="1739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2" name="Picture 1"/>
          <p:cNvPicPr>
            <a:picLocks/>
          </p:cNvPicPr>
          <p:nvPr/>
        </p:nvPicPr>
        <p:blipFill>
          <a:blip r:embed="rId4">
            <a:extLst>
              <a:ext uri="{28A0092B-C50C-407E-A947-70E740481C1C}">
                <a14:useLocalDpi xmlns:a14="http://schemas.microsoft.com/office/drawing/2010/main" val="0"/>
              </a:ext>
            </a:extLst>
          </a:blip>
          <a:srcRect t="4167" b="69691"/>
          <a:stretch>
            <a:fillRect/>
          </a:stretch>
        </p:blipFill>
        <p:spPr bwMode="auto">
          <a:xfrm>
            <a:off x="0" y="571500"/>
            <a:ext cx="4724400" cy="1485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3" name="Rectangle 2"/>
          <p:cNvSpPr>
            <a:spLocks noGrp="1" noChangeArrowheads="1"/>
          </p:cNvSpPr>
          <p:nvPr>
            <p:ph type="title"/>
          </p:nvPr>
        </p:nvSpPr>
        <p:spPr>
          <a:xfrm>
            <a:off x="496888" y="0"/>
            <a:ext cx="8189912" cy="685800"/>
          </a:xfrm>
        </p:spPr>
        <p:txBody>
          <a:bodyPr/>
          <a:lstStyle/>
          <a:p>
            <a:pPr eaLnBrk="1" hangingPunct="1"/>
            <a:r>
              <a:rPr lang="en-US" altLang="en-US" sz="2800" b="1" u="sng" smtClean="0"/>
              <a:t>Pacific Decadal Oscillation Index</a:t>
            </a:r>
          </a:p>
        </p:txBody>
      </p:sp>
      <p:sp>
        <p:nvSpPr>
          <p:cNvPr id="22535" name="Rectangle 1"/>
          <p:cNvSpPr>
            <a:spLocks noChangeArrowheads="1"/>
          </p:cNvSpPr>
          <p:nvPr/>
        </p:nvSpPr>
        <p:spPr bwMode="auto">
          <a:xfrm>
            <a:off x="2457450" y="4854575"/>
            <a:ext cx="1276350" cy="15875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44000"/>
              </a:lnSpc>
              <a:spcBef>
                <a:spcPts val="800"/>
              </a:spcBef>
              <a:buClr>
                <a:srgbClr val="000000"/>
              </a:buClr>
              <a:buSzPct val="100000"/>
              <a:buFont typeface="Verdana" pitchFamily="34" charset="0"/>
              <a:buChar char="•"/>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defRPr sz="2000">
                <a:solidFill>
                  <a:srgbClr val="000000"/>
                </a:solidFill>
                <a:latin typeface="Verdana" pitchFamily="34" charset="0"/>
                <a:ea typeface="Arial Unicode MS" pitchFamily="34" charset="-128"/>
                <a:cs typeface="Arial Unicode MS" pitchFamily="34" charset="-128"/>
              </a:defRPr>
            </a:lvl9pPr>
          </a:lstStyle>
          <a:p>
            <a:pPr>
              <a:lnSpc>
                <a:spcPts val="5338"/>
              </a:lnSpc>
              <a:spcBef>
                <a:spcPct val="0"/>
              </a:spcBef>
              <a:buFont typeface="Times New Roman" pitchFamily="18" charset="0"/>
              <a:buNone/>
            </a:pPr>
            <a:endParaRPr lang="en-US" altLang="en-US" sz="2400">
              <a:solidFill>
                <a:schemeClr val="bg1"/>
              </a:solidFill>
              <a:latin typeface="Times New Roman" pitchFamily="18" charset="0"/>
            </a:endParaRPr>
          </a:p>
        </p:txBody>
      </p:sp>
      <p:pic>
        <p:nvPicPr>
          <p:cNvPr id="22536" name="Picture 20" descr="eof"/>
          <p:cNvPicPr>
            <a:picLocks noChangeAspect="1" noChangeArrowheads="1"/>
          </p:cNvPicPr>
          <p:nvPr/>
        </p:nvPicPr>
        <p:blipFill>
          <a:blip r:embed="rId5">
            <a:extLst>
              <a:ext uri="{28A0092B-C50C-407E-A947-70E740481C1C}">
                <a14:useLocalDpi xmlns:a14="http://schemas.microsoft.com/office/drawing/2010/main" val="0"/>
              </a:ext>
            </a:extLst>
          </a:blip>
          <a:srcRect t="23714" b="20799"/>
          <a:stretch>
            <a:fillRect/>
          </a:stretch>
        </p:blipFill>
        <p:spPr bwMode="auto">
          <a:xfrm>
            <a:off x="142875" y="3657600"/>
            <a:ext cx="54864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37"/>
          <p:cNvSpPr txBox="1">
            <a:spLocks noChangeArrowheads="1"/>
          </p:cNvSpPr>
          <p:nvPr/>
        </p:nvSpPr>
        <p:spPr bwMode="auto">
          <a:xfrm>
            <a:off x="5334000" y="2209800"/>
            <a:ext cx="3275012" cy="4187943"/>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lnSpc>
                <a:spcPct val="144000"/>
              </a:lnSpc>
              <a:spcBef>
                <a:spcPts val="8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Verdana" pitchFamily="34" charset="0"/>
                <a:ea typeface="Arial Unicode MS" pitchFamily="34" charset="-128"/>
                <a:cs typeface="Arial Unicode MS" pitchFamily="34" charset="-128"/>
              </a:defRPr>
            </a:lvl1pPr>
            <a:lvl2pPr marL="742950" indent="-285750" eaLnBrk="0" hangingPunct="0">
              <a:lnSpc>
                <a:spcPct val="147000"/>
              </a:lnSpc>
              <a:spcBef>
                <a:spcPts val="7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Verdana" pitchFamily="34" charset="0"/>
                <a:ea typeface="Arial Unicode MS" pitchFamily="34" charset="-128"/>
                <a:cs typeface="Arial Unicode MS" pitchFamily="34" charset="-128"/>
              </a:defRPr>
            </a:lvl2pPr>
            <a:lvl3pPr marL="1143000" indent="-228600" eaLnBrk="0" hangingPunct="0">
              <a:lnSpc>
                <a:spcPct val="147000"/>
              </a:lnSpc>
              <a:spcBef>
                <a:spcPts val="6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Verdana" pitchFamily="34" charset="0"/>
                <a:ea typeface="Arial Unicode MS" pitchFamily="34" charset="-128"/>
                <a:cs typeface="Arial Unicode MS" pitchFamily="34" charset="-128"/>
              </a:defRPr>
            </a:lvl3pPr>
            <a:lvl4pPr marL="1600200" indent="-228600" eaLnBrk="0" hangingPunct="0">
              <a:lnSpc>
                <a:spcPct val="147000"/>
              </a:lnSpc>
              <a:spcBef>
                <a:spcPts val="5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4pPr>
            <a:lvl5pPr marL="2057400" indent="-228600" eaLnBrk="0" hangingPunct="0">
              <a:lnSpc>
                <a:spcPct val="147000"/>
              </a:lnSpc>
              <a:spcBef>
                <a:spcPts val="500"/>
              </a:spcBef>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5pPr>
            <a:lvl6pPr marL="2514600" indent="-228600" defTabSz="457200" eaLnBrk="0" fontAlgn="base" hangingPunct="0">
              <a:lnSpc>
                <a:spcPct val="147000"/>
              </a:lnSpc>
              <a:spcBef>
                <a:spcPts val="500"/>
              </a:spcBef>
              <a:spcAft>
                <a:spcPct val="0"/>
              </a:spcAft>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6pPr>
            <a:lvl7pPr marL="2971800" indent="-228600" defTabSz="457200" eaLnBrk="0" fontAlgn="base" hangingPunct="0">
              <a:lnSpc>
                <a:spcPct val="147000"/>
              </a:lnSpc>
              <a:spcBef>
                <a:spcPts val="500"/>
              </a:spcBef>
              <a:spcAft>
                <a:spcPct val="0"/>
              </a:spcAft>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7pPr>
            <a:lvl8pPr marL="3429000" indent="-228600" defTabSz="457200" eaLnBrk="0" fontAlgn="base" hangingPunct="0">
              <a:lnSpc>
                <a:spcPct val="147000"/>
              </a:lnSpc>
              <a:spcBef>
                <a:spcPts val="500"/>
              </a:spcBef>
              <a:spcAft>
                <a:spcPct val="0"/>
              </a:spcAft>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8pPr>
            <a:lvl9pPr marL="3886200" indent="-228600" defTabSz="457200" eaLnBrk="0" fontAlgn="base" hangingPunct="0">
              <a:lnSpc>
                <a:spcPct val="147000"/>
              </a:lnSpc>
              <a:spcBef>
                <a:spcPts val="500"/>
              </a:spcBef>
              <a:spcAft>
                <a:spcPct val="0"/>
              </a:spcAft>
              <a:buClr>
                <a:srgbClr val="000000"/>
              </a:buClr>
              <a:buSzPct val="100000"/>
              <a:buFont typeface="Verdana"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pitchFamily="34" charset="0"/>
                <a:ea typeface="Arial Unicode MS" pitchFamily="34" charset="-128"/>
                <a:cs typeface="Arial Unicode MS" pitchFamily="34" charset="-128"/>
              </a:defRPr>
            </a:lvl9pPr>
          </a:lstStyle>
          <a:p>
            <a:pPr eaLnBrk="1" hangingPunct="1">
              <a:lnSpc>
                <a:spcPct val="100000"/>
              </a:lnSpc>
              <a:spcBef>
                <a:spcPts val="600"/>
              </a:spcBef>
              <a:buFontTx/>
              <a:buChar char="-"/>
            </a:pPr>
            <a:r>
              <a:rPr lang="en-US" altLang="en-US" sz="1600" b="1" dirty="0">
                <a:cs typeface="Times New Roman" pitchFamily="18" charset="0"/>
              </a:rPr>
              <a:t> Negative PDO phase since May 2010 has persisted for 43 months now, and the negative PDO index persisted in Dec 2013.</a:t>
            </a:r>
          </a:p>
          <a:p>
            <a:pPr eaLnBrk="1" hangingPunct="1">
              <a:lnSpc>
                <a:spcPct val="100000"/>
              </a:lnSpc>
              <a:spcBef>
                <a:spcPts val="600"/>
              </a:spcBef>
              <a:buFontTx/>
              <a:buChar char="-"/>
            </a:pPr>
            <a:r>
              <a:rPr lang="en-US" altLang="en-US" sz="1600" b="1" dirty="0">
                <a:cs typeface="Times New Roman" pitchFamily="18" charset="0"/>
              </a:rPr>
              <a:t>The apparent connection between NINO3.4 and PDO index suggest connections between tropics and </a:t>
            </a:r>
            <a:r>
              <a:rPr lang="en-US" altLang="en-US" sz="1600" b="1" dirty="0" err="1">
                <a:cs typeface="Times New Roman" pitchFamily="18" charset="0"/>
              </a:rPr>
              <a:t>extratropics</a:t>
            </a:r>
            <a:r>
              <a:rPr lang="en-US" altLang="en-US" sz="1600" b="1" dirty="0">
                <a:cs typeface="Times New Roman" pitchFamily="18" charset="0"/>
              </a:rPr>
              <a:t>.</a:t>
            </a:r>
          </a:p>
          <a:p>
            <a:pPr eaLnBrk="1" hangingPunct="1">
              <a:lnSpc>
                <a:spcPct val="100000"/>
              </a:lnSpc>
              <a:spcBef>
                <a:spcPts val="600"/>
              </a:spcBef>
              <a:buFontTx/>
              <a:buChar char="-"/>
            </a:pPr>
            <a:r>
              <a:rPr lang="en-US" altLang="en-US" sz="1600" b="1" dirty="0">
                <a:cs typeface="Times New Roman" pitchFamily="18" charset="0"/>
              </a:rPr>
              <a:t> However, the </a:t>
            </a:r>
            <a:r>
              <a:rPr lang="en-US" altLang="en-US" sz="1600" b="1" dirty="0">
                <a:solidFill>
                  <a:schemeClr val="tx1"/>
                </a:solidFill>
                <a:cs typeface="Times New Roman" pitchFamily="18" charset="0"/>
              </a:rPr>
              <a:t>negative phase of PDO since Jun 2012 seems not closely connected with the Nino3.4 SSTA.</a:t>
            </a:r>
          </a:p>
        </p:txBody>
      </p:sp>
    </p:spTree>
    <p:extLst>
      <p:ext uri="{BB962C8B-B14F-4D97-AF65-F5344CB8AC3E}">
        <p14:creationId xmlns:p14="http://schemas.microsoft.com/office/powerpoint/2010/main" val="96953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p:cNvPicPr>
          <p:nvPr/>
        </p:nvPicPr>
        <p:blipFill>
          <a:blip r:embed="rId3">
            <a:extLst>
              <a:ext uri="{28A0092B-C50C-407E-A947-70E740481C1C}">
                <a14:useLocalDpi xmlns:a14="http://schemas.microsoft.com/office/drawing/2010/main" val="0"/>
              </a:ext>
            </a:extLst>
          </a:blip>
          <a:srcRect b="4134"/>
          <a:stretch>
            <a:fillRect/>
          </a:stretch>
        </p:blipFill>
        <p:spPr bwMode="auto">
          <a:xfrm>
            <a:off x="685800" y="1905000"/>
            <a:ext cx="4699000" cy="4748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5" name="Text Box 2"/>
          <p:cNvSpPr txBox="1">
            <a:spLocks noChangeArrowheads="1"/>
          </p:cNvSpPr>
          <p:nvPr/>
        </p:nvSpPr>
        <p:spPr bwMode="auto">
          <a:xfrm>
            <a:off x="1600200" y="762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b="1" u="sng" dirty="0">
                <a:solidFill>
                  <a:srgbClr val="0000CC"/>
                </a:solidFill>
                <a:latin typeface="Times New Roman" charset="0"/>
              </a:rPr>
              <a:t>850-hPa Zonal Wind Anomalies (m s</a:t>
            </a:r>
            <a:r>
              <a:rPr lang="en-US" b="1" u="sng" baseline="30000" dirty="0">
                <a:solidFill>
                  <a:srgbClr val="0000CC"/>
                </a:solidFill>
                <a:latin typeface="Times New Roman" charset="0"/>
              </a:rPr>
              <a:t>-1</a:t>
            </a:r>
            <a:r>
              <a:rPr lang="en-US" b="1" u="sng" dirty="0">
                <a:solidFill>
                  <a:srgbClr val="0000CC"/>
                </a:solidFill>
                <a:latin typeface="Times New Roman" charset="0"/>
              </a:rPr>
              <a:t>)</a:t>
            </a:r>
          </a:p>
        </p:txBody>
      </p:sp>
      <p:sp>
        <p:nvSpPr>
          <p:cNvPr id="18436" name="Text Box 8"/>
          <p:cNvSpPr txBox="1">
            <a:spLocks noChangeArrowheads="1"/>
          </p:cNvSpPr>
          <p:nvPr/>
        </p:nvSpPr>
        <p:spPr bwMode="auto">
          <a:xfrm>
            <a:off x="1600200" y="838200"/>
            <a:ext cx="2971800" cy="9398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200" b="1" dirty="0">
                <a:solidFill>
                  <a:srgbClr val="0000CC"/>
                </a:solidFill>
                <a:latin typeface="Times New Roman" charset="0"/>
              </a:rPr>
              <a:t>Westerly anomalies (orange/red shading) represent anomalous west-to-east flow</a:t>
            </a:r>
          </a:p>
          <a:p>
            <a:pPr>
              <a:spcBef>
                <a:spcPct val="50000"/>
              </a:spcBef>
            </a:pPr>
            <a:r>
              <a:rPr lang="en-US" sz="1200" b="1" dirty="0">
                <a:solidFill>
                  <a:srgbClr val="0000CC"/>
                </a:solidFill>
                <a:latin typeface="Times New Roman" charset="0"/>
              </a:rPr>
              <a:t>Easterly anomalies (blue shading) represent anomalous east-to-west flow</a:t>
            </a:r>
          </a:p>
        </p:txBody>
      </p:sp>
      <p:sp>
        <p:nvSpPr>
          <p:cNvPr id="18437" name="Text Box 164"/>
          <p:cNvSpPr txBox="1">
            <a:spLocks noChangeArrowheads="1"/>
          </p:cNvSpPr>
          <p:nvPr/>
        </p:nvSpPr>
        <p:spPr bwMode="auto">
          <a:xfrm>
            <a:off x="5334001" y="1066800"/>
            <a:ext cx="37338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r>
              <a:rPr lang="en-US" sz="1600" b="1" dirty="0">
                <a:solidFill>
                  <a:srgbClr val="0000CC"/>
                </a:solidFill>
                <a:latin typeface="Times New Roman" charset="0"/>
              </a:rPr>
              <a:t>During late July through mid-August, the MJO was weak. </a:t>
            </a:r>
          </a:p>
          <a:p>
            <a:pPr eaLnBrk="0" hangingPunct="0"/>
            <a:endParaRPr lang="en-US" sz="1600" b="1" dirty="0">
              <a:solidFill>
                <a:srgbClr val="0000CC"/>
              </a:solidFill>
              <a:latin typeface="Times New Roman" charset="0"/>
            </a:endParaRPr>
          </a:p>
          <a:p>
            <a:pPr eaLnBrk="0" hangingPunct="0"/>
            <a:r>
              <a:rPr lang="en-US" sz="1600" b="1" dirty="0">
                <a:solidFill>
                  <a:srgbClr val="0000CC"/>
                </a:solidFill>
                <a:latin typeface="Times New Roman" charset="0"/>
              </a:rPr>
              <a:t>In late August and early September, westerly (easterly) anomalies increased over the eastern (western) Pacific in associated with renewed MJO activity. </a:t>
            </a:r>
          </a:p>
          <a:p>
            <a:pPr eaLnBrk="0" hangingPunct="0"/>
            <a:endParaRPr lang="en-US" sz="1600" b="1" dirty="0">
              <a:solidFill>
                <a:srgbClr val="0000CC"/>
              </a:solidFill>
              <a:latin typeface="Times New Roman" charset="0"/>
            </a:endParaRPr>
          </a:p>
          <a:p>
            <a:pPr eaLnBrk="0" hangingPunct="0"/>
            <a:r>
              <a:rPr lang="en-US" sz="1600" b="1" dirty="0">
                <a:solidFill>
                  <a:srgbClr val="0000CC"/>
                </a:solidFill>
                <a:latin typeface="Times New Roman" charset="0"/>
              </a:rPr>
              <a:t>During October, equatorial </a:t>
            </a:r>
            <a:r>
              <a:rPr lang="en-US" sz="1600" b="1" dirty="0" err="1">
                <a:solidFill>
                  <a:srgbClr val="0000CC"/>
                </a:solidFill>
                <a:latin typeface="Times New Roman" charset="0"/>
              </a:rPr>
              <a:t>Rossby</a:t>
            </a:r>
            <a:r>
              <a:rPr lang="en-US" sz="1600" b="1" dirty="0">
                <a:solidFill>
                  <a:srgbClr val="0000CC"/>
                </a:solidFill>
                <a:latin typeface="Times New Roman" charset="0"/>
              </a:rPr>
              <a:t> wave activity was strong from 160E to 100E as westward movement features are evident (red box). MJO activity was less coherent during this period.</a:t>
            </a:r>
          </a:p>
          <a:p>
            <a:pPr eaLnBrk="0" hangingPunct="0"/>
            <a:endParaRPr lang="en-US" sz="1600" b="1" dirty="0">
              <a:solidFill>
                <a:srgbClr val="0000CC"/>
              </a:solidFill>
              <a:latin typeface="Times New Roman" charset="0"/>
            </a:endParaRPr>
          </a:p>
          <a:p>
            <a:pPr eaLnBrk="0" hangingPunct="0"/>
            <a:r>
              <a:rPr lang="en-US" sz="1600" b="1" dirty="0">
                <a:solidFill>
                  <a:srgbClr val="0000CC"/>
                </a:solidFill>
                <a:latin typeface="Times New Roman" charset="0"/>
              </a:rPr>
              <a:t>During November and December, </a:t>
            </a:r>
            <a:r>
              <a:rPr lang="en-US" sz="1600" b="1" dirty="0">
                <a:solidFill>
                  <a:srgbClr val="FF0000"/>
                </a:solidFill>
                <a:latin typeface="Times New Roman" charset="0"/>
              </a:rPr>
              <a:t>easterly anomalies were persistent from 120E to near the Date Line. </a:t>
            </a:r>
            <a:r>
              <a:rPr lang="en-US" sz="1600" b="1" dirty="0">
                <a:solidFill>
                  <a:srgbClr val="0000CC"/>
                </a:solidFill>
                <a:latin typeface="Times New Roman" charset="0"/>
              </a:rPr>
              <a:t>Westerly anomalies were also evident across the Indian Ocean during this period. These anomalies have decreased some during late December.</a:t>
            </a:r>
          </a:p>
        </p:txBody>
      </p:sp>
      <p:sp>
        <p:nvSpPr>
          <p:cNvPr id="18438" name="Text Box 7"/>
          <p:cNvSpPr txBox="1">
            <a:spLocks noChangeArrowheads="1"/>
          </p:cNvSpPr>
          <p:nvPr/>
        </p:nvSpPr>
        <p:spPr bwMode="auto">
          <a:xfrm>
            <a:off x="4763" y="32607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US" sz="2000" b="1">
                <a:solidFill>
                  <a:schemeClr val="bg1"/>
                </a:solidFill>
                <a:latin typeface="Times New Roman" charset="0"/>
              </a:rPr>
              <a:t>Time</a:t>
            </a:r>
          </a:p>
        </p:txBody>
      </p:sp>
      <p:sp>
        <p:nvSpPr>
          <p:cNvPr id="18439" name="Line 8"/>
          <p:cNvSpPr>
            <a:spLocks noChangeShapeType="1"/>
          </p:cNvSpPr>
          <p:nvPr/>
        </p:nvSpPr>
        <p:spPr bwMode="auto">
          <a:xfrm flipH="1">
            <a:off x="457200" y="37338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Text Box 5"/>
          <p:cNvSpPr txBox="1">
            <a:spLocks noChangeArrowheads="1"/>
          </p:cNvSpPr>
          <p:nvPr/>
        </p:nvSpPr>
        <p:spPr bwMode="auto">
          <a:xfrm>
            <a:off x="2133600" y="63087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2000" b="1">
                <a:solidFill>
                  <a:schemeClr val="bg1"/>
                </a:solidFill>
                <a:latin typeface="Times New Roman" charset="0"/>
              </a:rPr>
              <a:t>Longitude</a:t>
            </a:r>
          </a:p>
        </p:txBody>
      </p:sp>
      <p:sp>
        <p:nvSpPr>
          <p:cNvPr id="18441" name="Freeform 21"/>
          <p:cNvSpPr>
            <a:spLocks/>
          </p:cNvSpPr>
          <p:nvPr/>
        </p:nvSpPr>
        <p:spPr bwMode="auto">
          <a:xfrm>
            <a:off x="1676400" y="3276600"/>
            <a:ext cx="1066800" cy="371475"/>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Lst>
            <a:ahLst/>
            <a:cxnLst>
              <a:cxn ang="T6">
                <a:pos x="T0" y="T1"/>
              </a:cxn>
              <a:cxn ang="T7">
                <a:pos x="T2" y="T3"/>
              </a:cxn>
              <a:cxn ang="T8">
                <a:pos x="T4" y="T5"/>
              </a:cxn>
            </a:cxnLst>
            <a:rect l="0" t="0" r="r" b="b"/>
            <a:pathLst>
              <a:path w="10283" h="11081">
                <a:moveTo>
                  <a:pt x="0" y="0"/>
                </a:moveTo>
                <a:cubicBezTo>
                  <a:pt x="2024" y="2500"/>
                  <a:pt x="2329" y="3808"/>
                  <a:pt x="3995" y="5475"/>
                </a:cubicBezTo>
                <a:cubicBezTo>
                  <a:pt x="5662" y="7141"/>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Freeform 21"/>
          <p:cNvSpPr>
            <a:spLocks/>
          </p:cNvSpPr>
          <p:nvPr/>
        </p:nvSpPr>
        <p:spPr bwMode="auto">
          <a:xfrm>
            <a:off x="1600200" y="2828925"/>
            <a:ext cx="2438400" cy="67627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3" name="Line 166"/>
          <p:cNvSpPr>
            <a:spLocks noChangeShapeType="1"/>
          </p:cNvSpPr>
          <p:nvPr/>
        </p:nvSpPr>
        <p:spPr bwMode="auto">
          <a:xfrm flipH="1" flipV="1">
            <a:off x="3187700" y="5638800"/>
            <a:ext cx="2468563" cy="0"/>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44" name="Rectangle 317"/>
          <p:cNvSpPr>
            <a:spLocks noChangeArrowheads="1"/>
          </p:cNvSpPr>
          <p:nvPr/>
        </p:nvSpPr>
        <p:spPr bwMode="auto">
          <a:xfrm>
            <a:off x="1905000" y="3702050"/>
            <a:ext cx="1676400" cy="9477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5" name="Freeform 21"/>
          <p:cNvSpPr>
            <a:spLocks/>
          </p:cNvSpPr>
          <p:nvPr/>
        </p:nvSpPr>
        <p:spPr bwMode="auto">
          <a:xfrm>
            <a:off x="3581400" y="2778125"/>
            <a:ext cx="1219200" cy="422275"/>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Lst>
            <a:ahLst/>
            <a:cxnLst>
              <a:cxn ang="T6">
                <a:pos x="T0" y="T1"/>
              </a:cxn>
              <a:cxn ang="T7">
                <a:pos x="T2" y="T3"/>
              </a:cxn>
              <a:cxn ang="T8">
                <a:pos x="T4" y="T5"/>
              </a:cxn>
            </a:cxnLst>
            <a:rect l="0" t="0" r="r" b="b"/>
            <a:pathLst>
              <a:path w="10283" h="11081">
                <a:moveTo>
                  <a:pt x="0" y="0"/>
                </a:moveTo>
                <a:cubicBezTo>
                  <a:pt x="2024" y="2500"/>
                  <a:pt x="2329" y="3808"/>
                  <a:pt x="3995" y="5475"/>
                </a:cubicBezTo>
                <a:cubicBezTo>
                  <a:pt x="5662" y="7141"/>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677387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4" descr="http://www.cpc.ncep.noaa.gov/products/precip/CWlink/MJO/olra_last30days-3plo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1016000"/>
            <a:ext cx="462438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
          <p:cNvSpPr txBox="1">
            <a:spLocks noChangeArrowheads="1"/>
          </p:cNvSpPr>
          <p:nvPr/>
        </p:nvSpPr>
        <p:spPr bwMode="auto">
          <a:xfrm>
            <a:off x="2133600" y="0"/>
            <a:ext cx="5546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b="1" u="sng" dirty="0">
                <a:solidFill>
                  <a:srgbClr val="0000CC"/>
                </a:solidFill>
                <a:latin typeface="Times New Roman" charset="0"/>
              </a:rPr>
              <a:t>OLR Anomalies – Past 30 days</a:t>
            </a:r>
          </a:p>
        </p:txBody>
      </p:sp>
      <p:sp>
        <p:nvSpPr>
          <p:cNvPr id="19461" name="Text Box 144"/>
          <p:cNvSpPr txBox="1">
            <a:spLocks noChangeArrowheads="1"/>
          </p:cNvSpPr>
          <p:nvPr/>
        </p:nvSpPr>
        <p:spPr bwMode="auto">
          <a:xfrm>
            <a:off x="5562600" y="856356"/>
            <a:ext cx="3352800" cy="600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r>
              <a:rPr lang="en-US" sz="1600" b="1" dirty="0">
                <a:solidFill>
                  <a:srgbClr val="0000CC"/>
                </a:solidFill>
                <a:latin typeface="Times New Roman" charset="0"/>
              </a:rPr>
              <a:t>During early to mid-December, enhanced convection persisted across the Indian Ocean, while suppressed convection continued over much of the equatorial western and central Pacific.</a:t>
            </a:r>
          </a:p>
          <a:p>
            <a:pPr eaLnBrk="0" hangingPunct="0"/>
            <a:endParaRPr lang="en-US" sz="1600" b="1" dirty="0">
              <a:solidFill>
                <a:srgbClr val="0000CC"/>
              </a:solidFill>
              <a:latin typeface="Times New Roman" charset="0"/>
            </a:endParaRPr>
          </a:p>
          <a:p>
            <a:pPr eaLnBrk="0" hangingPunct="0"/>
            <a:endParaRPr lang="en-US" sz="1600" b="1" dirty="0">
              <a:solidFill>
                <a:srgbClr val="0000CC"/>
              </a:solidFill>
              <a:latin typeface="Times New Roman" charset="0"/>
            </a:endParaRPr>
          </a:p>
          <a:p>
            <a:pPr eaLnBrk="0" hangingPunct="0"/>
            <a:r>
              <a:rPr lang="en-US" sz="1600" b="1" dirty="0">
                <a:solidFill>
                  <a:srgbClr val="0000CC"/>
                </a:solidFill>
                <a:latin typeface="Times New Roman" charset="0"/>
              </a:rPr>
              <a:t>During mid to late December, enhanced convection shifted east to the Maritime Continent with suppressed convection persisting at the Date Line. Enhanced convection intensified across Brazil with suppressed convection indicated over parts of south-central South America.</a:t>
            </a:r>
          </a:p>
          <a:p>
            <a:pPr eaLnBrk="0" hangingPunct="0"/>
            <a:endParaRPr lang="en-US" sz="1600" b="1" dirty="0">
              <a:solidFill>
                <a:srgbClr val="0000CC"/>
              </a:solidFill>
              <a:latin typeface="Times New Roman" charset="0"/>
            </a:endParaRPr>
          </a:p>
          <a:p>
            <a:pPr eaLnBrk="0" hangingPunct="0"/>
            <a:r>
              <a:rPr lang="en-US" sz="1600" b="1" dirty="0">
                <a:solidFill>
                  <a:srgbClr val="0000CC"/>
                </a:solidFill>
                <a:latin typeface="Times New Roman" charset="0"/>
              </a:rPr>
              <a:t>By early January, </a:t>
            </a:r>
            <a:r>
              <a:rPr lang="en-US" sz="1600" b="1" dirty="0">
                <a:solidFill>
                  <a:srgbClr val="FF0000"/>
                </a:solidFill>
                <a:latin typeface="Times New Roman" charset="0"/>
              </a:rPr>
              <a:t>enhanced convection persisted across parts of the Indian ocean and western Pacific a</a:t>
            </a:r>
            <a:r>
              <a:rPr lang="en-US" sz="1600" b="1" dirty="0">
                <a:solidFill>
                  <a:srgbClr val="0000CC"/>
                </a:solidFill>
                <a:latin typeface="Times New Roman" charset="0"/>
              </a:rPr>
              <a:t>nd increased in coverage over parts of central and southern Africa. </a:t>
            </a:r>
          </a:p>
        </p:txBody>
      </p:sp>
      <p:sp>
        <p:nvSpPr>
          <p:cNvPr id="19462" name="Oval 221"/>
          <p:cNvSpPr>
            <a:spLocks noChangeArrowheads="1"/>
          </p:cNvSpPr>
          <p:nvPr/>
        </p:nvSpPr>
        <p:spPr bwMode="auto">
          <a:xfrm>
            <a:off x="1828800" y="1828800"/>
            <a:ext cx="838200" cy="5461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3" name="Oval 221"/>
          <p:cNvSpPr>
            <a:spLocks noChangeArrowheads="1"/>
          </p:cNvSpPr>
          <p:nvPr/>
        </p:nvSpPr>
        <p:spPr bwMode="auto">
          <a:xfrm>
            <a:off x="2176463" y="3733800"/>
            <a:ext cx="730250" cy="5334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4" name="Oval 221"/>
          <p:cNvSpPr>
            <a:spLocks noChangeArrowheads="1"/>
          </p:cNvSpPr>
          <p:nvPr/>
        </p:nvSpPr>
        <p:spPr bwMode="auto">
          <a:xfrm rot="582402">
            <a:off x="2611438" y="1828800"/>
            <a:ext cx="944562" cy="3857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5" name="Oval 221"/>
          <p:cNvSpPr>
            <a:spLocks noChangeArrowheads="1"/>
          </p:cNvSpPr>
          <p:nvPr/>
        </p:nvSpPr>
        <p:spPr bwMode="auto">
          <a:xfrm>
            <a:off x="2135188" y="5616575"/>
            <a:ext cx="942975" cy="460375"/>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6" name="Oval 221"/>
          <p:cNvSpPr>
            <a:spLocks noChangeArrowheads="1"/>
          </p:cNvSpPr>
          <p:nvPr/>
        </p:nvSpPr>
        <p:spPr bwMode="auto">
          <a:xfrm>
            <a:off x="2844800" y="3805238"/>
            <a:ext cx="846138" cy="32543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7" name="Oval 221"/>
          <p:cNvSpPr>
            <a:spLocks noChangeArrowheads="1"/>
          </p:cNvSpPr>
          <p:nvPr/>
        </p:nvSpPr>
        <p:spPr bwMode="auto">
          <a:xfrm rot="3341526">
            <a:off x="1115219" y="5863431"/>
            <a:ext cx="730250" cy="388938"/>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8" name="Oval 221"/>
          <p:cNvSpPr>
            <a:spLocks noChangeArrowheads="1"/>
          </p:cNvSpPr>
          <p:nvPr/>
        </p:nvSpPr>
        <p:spPr bwMode="auto">
          <a:xfrm rot="3341526">
            <a:off x="4443413" y="4027488"/>
            <a:ext cx="623887" cy="388937"/>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Tree>
    <p:extLst>
      <p:ext uri="{BB962C8B-B14F-4D97-AF65-F5344CB8AC3E}">
        <p14:creationId xmlns:p14="http://schemas.microsoft.com/office/powerpoint/2010/main" val="2822233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p:cNvPicPr>
          <p:nvPr/>
        </p:nvPicPr>
        <p:blipFill>
          <a:blip r:embed="rId3">
            <a:extLst>
              <a:ext uri="{28A0092B-C50C-407E-A947-70E740481C1C}">
                <a14:useLocalDpi xmlns:a14="http://schemas.microsoft.com/office/drawing/2010/main" val="0"/>
              </a:ext>
            </a:extLst>
          </a:blip>
          <a:srcRect l="7777" r="7777" b="17935"/>
          <a:stretch>
            <a:fillRect/>
          </a:stretch>
        </p:blipFill>
        <p:spPr bwMode="auto">
          <a:xfrm>
            <a:off x="457200" y="1066800"/>
            <a:ext cx="3962400" cy="5562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1954210" y="0"/>
            <a:ext cx="47894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b="1" u="sng" dirty="0">
                <a:solidFill>
                  <a:srgbClr val="0000CC"/>
                </a:solidFill>
                <a:latin typeface="Times New Roman" charset="0"/>
              </a:rPr>
              <a:t>200-hPa Velocity Potential </a:t>
            </a:r>
          </a:p>
          <a:p>
            <a:pPr algn="ctr"/>
            <a:r>
              <a:rPr lang="en-US" b="1" u="sng" dirty="0" smtClean="0">
                <a:solidFill>
                  <a:srgbClr val="0000CC"/>
                </a:solidFill>
                <a:latin typeface="Times New Roman" charset="0"/>
              </a:rPr>
              <a:t>Anomalies (5°S-5°N)</a:t>
            </a:r>
            <a:endParaRPr lang="en-US" b="1" u="sng" dirty="0">
              <a:solidFill>
                <a:srgbClr val="0000CC"/>
              </a:solidFill>
              <a:latin typeface="Times New Roman" charset="0"/>
            </a:endParaRPr>
          </a:p>
        </p:txBody>
      </p:sp>
      <p:sp>
        <p:nvSpPr>
          <p:cNvPr id="21510" name="Text Box 7"/>
          <p:cNvSpPr txBox="1">
            <a:spLocks noChangeArrowheads="1"/>
          </p:cNvSpPr>
          <p:nvPr/>
        </p:nvSpPr>
        <p:spPr bwMode="auto">
          <a:xfrm>
            <a:off x="152400" y="2743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US" sz="2000" b="1">
                <a:solidFill>
                  <a:schemeClr val="bg1"/>
                </a:solidFill>
                <a:latin typeface="Times New Roman" charset="0"/>
              </a:rPr>
              <a:t>Time</a:t>
            </a:r>
          </a:p>
        </p:txBody>
      </p:sp>
      <p:sp>
        <p:nvSpPr>
          <p:cNvPr id="21511" name="Line 8"/>
          <p:cNvSpPr>
            <a:spLocks noChangeShapeType="1"/>
          </p:cNvSpPr>
          <p:nvPr/>
        </p:nvSpPr>
        <p:spPr bwMode="auto">
          <a:xfrm flipH="1">
            <a:off x="609600"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2" name="Text Box 5"/>
          <p:cNvSpPr txBox="1">
            <a:spLocks noChangeArrowheads="1"/>
          </p:cNvSpPr>
          <p:nvPr/>
        </p:nvSpPr>
        <p:spPr bwMode="auto">
          <a:xfrm>
            <a:off x="1905000" y="64611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2000" b="1">
                <a:solidFill>
                  <a:schemeClr val="bg1"/>
                </a:solidFill>
                <a:latin typeface="Times New Roman" charset="0"/>
              </a:rPr>
              <a:t>Longitude</a:t>
            </a:r>
          </a:p>
        </p:txBody>
      </p:sp>
      <p:sp>
        <p:nvSpPr>
          <p:cNvPr id="21513" name="Freeform 20"/>
          <p:cNvSpPr>
            <a:spLocks/>
          </p:cNvSpPr>
          <p:nvPr/>
        </p:nvSpPr>
        <p:spPr bwMode="auto">
          <a:xfrm rot="160644">
            <a:off x="3432175" y="1851025"/>
            <a:ext cx="908050" cy="147638"/>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4" name="Freeform 21"/>
          <p:cNvSpPr>
            <a:spLocks/>
          </p:cNvSpPr>
          <p:nvPr/>
        </p:nvSpPr>
        <p:spPr bwMode="auto">
          <a:xfrm>
            <a:off x="2057400" y="1860550"/>
            <a:ext cx="868363" cy="27305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5" name="Text Box 128"/>
          <p:cNvSpPr txBox="1">
            <a:spLocks noChangeArrowheads="1"/>
          </p:cNvSpPr>
          <p:nvPr/>
        </p:nvSpPr>
        <p:spPr bwMode="auto">
          <a:xfrm>
            <a:off x="4572000" y="1143000"/>
            <a:ext cx="4191000" cy="550920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600" b="1" dirty="0" smtClean="0">
                <a:solidFill>
                  <a:schemeClr val="bg1"/>
                </a:solidFill>
                <a:latin typeface="Times New Roman" charset="0"/>
              </a:rPr>
              <a:t>The MJO was active (alternating dashed and dotted lines) during June and early July before weakening at the end of the month.</a:t>
            </a:r>
          </a:p>
          <a:p>
            <a:pPr>
              <a:spcBef>
                <a:spcPct val="50000"/>
              </a:spcBef>
            </a:pPr>
            <a:endParaRPr lang="en-US" sz="1600" b="1" dirty="0" smtClean="0">
              <a:solidFill>
                <a:schemeClr val="bg1"/>
              </a:solidFill>
              <a:latin typeface="Times New Roman" charset="0"/>
            </a:endParaRPr>
          </a:p>
          <a:p>
            <a:pPr>
              <a:spcBef>
                <a:spcPct val="50000"/>
              </a:spcBef>
            </a:pPr>
            <a:r>
              <a:rPr lang="en-US" sz="1600" b="1" dirty="0" smtClean="0">
                <a:solidFill>
                  <a:schemeClr val="bg1"/>
                </a:solidFill>
                <a:latin typeface="Times New Roman" charset="0"/>
              </a:rPr>
              <a:t>The MJO was not active during late July and much of August, but strengthened during late August and September, with eastward propagation of robust upper-level velocity potential anomalies.  Other modes of tropical </a:t>
            </a:r>
            <a:r>
              <a:rPr lang="en-US" sz="1600" b="1" dirty="0" err="1" smtClean="0">
                <a:solidFill>
                  <a:schemeClr val="bg1"/>
                </a:solidFill>
                <a:latin typeface="Times New Roman" charset="0"/>
              </a:rPr>
              <a:t>intraseasonal</a:t>
            </a:r>
            <a:r>
              <a:rPr lang="en-US" sz="1600" b="1" dirty="0" smtClean="0">
                <a:solidFill>
                  <a:schemeClr val="bg1"/>
                </a:solidFill>
                <a:latin typeface="Times New Roman" charset="0"/>
              </a:rPr>
              <a:t> variability are also evident.</a:t>
            </a:r>
          </a:p>
          <a:p>
            <a:pPr>
              <a:spcBef>
                <a:spcPct val="50000"/>
              </a:spcBef>
            </a:pPr>
            <a:r>
              <a:rPr lang="en-US" sz="1600" b="1" dirty="0" smtClean="0">
                <a:solidFill>
                  <a:srgbClr val="FFFF00"/>
                </a:solidFill>
                <a:latin typeface="Times New Roman" charset="0"/>
              </a:rPr>
              <a:t>From late October to early December, the MJO was not very strong or coherent. </a:t>
            </a:r>
            <a:r>
              <a:rPr lang="en-US" sz="1600" b="1" dirty="0" smtClean="0">
                <a:solidFill>
                  <a:schemeClr val="bg1"/>
                </a:solidFill>
                <a:latin typeface="Times New Roman" charset="0"/>
              </a:rPr>
              <a:t>There was evidence of coherent eastward propagation at times during this period, but much of this activity exhibited fast propagation speeds more consistent with atmospheric Kelvin waves.</a:t>
            </a:r>
          </a:p>
          <a:p>
            <a:pPr>
              <a:spcBef>
                <a:spcPct val="50000"/>
              </a:spcBef>
            </a:pPr>
            <a:r>
              <a:rPr lang="en-US" sz="1600" b="1" dirty="0" smtClean="0">
                <a:solidFill>
                  <a:schemeClr val="bg1"/>
                </a:solidFill>
                <a:latin typeface="Times New Roman" charset="0"/>
              </a:rPr>
              <a:t>A slower eastward propagation of 200-hPa velocity potential anomalies was observed during mid-December.</a:t>
            </a:r>
            <a:endParaRPr lang="en-US" sz="1600" b="1" dirty="0">
              <a:solidFill>
                <a:schemeClr val="bg1"/>
              </a:solidFill>
              <a:latin typeface="Times New Roman" charset="0"/>
            </a:endParaRPr>
          </a:p>
        </p:txBody>
      </p:sp>
      <p:sp>
        <p:nvSpPr>
          <p:cNvPr id="21516" name="Freeform 20"/>
          <p:cNvSpPr>
            <a:spLocks/>
          </p:cNvSpPr>
          <p:nvPr/>
        </p:nvSpPr>
        <p:spPr bwMode="auto">
          <a:xfrm rot="160644">
            <a:off x="2147888" y="2857500"/>
            <a:ext cx="2230437" cy="671513"/>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7" name="Freeform 21"/>
          <p:cNvSpPr>
            <a:spLocks/>
          </p:cNvSpPr>
          <p:nvPr/>
        </p:nvSpPr>
        <p:spPr bwMode="auto">
          <a:xfrm>
            <a:off x="1828800" y="3048000"/>
            <a:ext cx="1647825" cy="76200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8" name="Freeform 20"/>
          <p:cNvSpPr>
            <a:spLocks/>
          </p:cNvSpPr>
          <p:nvPr/>
        </p:nvSpPr>
        <p:spPr bwMode="auto">
          <a:xfrm rot="160644">
            <a:off x="1757363" y="3595688"/>
            <a:ext cx="614362" cy="193675"/>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303904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US and Global Anomalies</a:t>
            </a:r>
            <a:endParaRPr lang="en-US" dirty="0"/>
          </a:p>
        </p:txBody>
      </p:sp>
      <p:sp>
        <p:nvSpPr>
          <p:cNvPr id="4" name="Content Placeholder 3"/>
          <p:cNvSpPr>
            <a:spLocks noGrp="1"/>
          </p:cNvSpPr>
          <p:nvPr>
            <p:ph idx="1"/>
          </p:nvPr>
        </p:nvSpPr>
        <p:spPr>
          <a:xfrm>
            <a:off x="1371600" y="1752600"/>
            <a:ext cx="6858000" cy="3733800"/>
          </a:xfrm>
        </p:spPr>
        <p:txBody>
          <a:bodyPr/>
          <a:lstStyle/>
          <a:p>
            <a:r>
              <a:rPr lang="en-US" dirty="0" smtClean="0"/>
              <a:t>P, T, H500mb, </a:t>
            </a:r>
          </a:p>
          <a:p>
            <a:r>
              <a:rPr lang="en-US" dirty="0" smtClean="0"/>
              <a:t>Snow, sea ice, ozone</a:t>
            </a:r>
          </a:p>
          <a:p>
            <a:r>
              <a:rPr lang="en-US" dirty="0" smtClean="0"/>
              <a:t>Drought; Flooding</a:t>
            </a:r>
          </a:p>
        </p:txBody>
      </p:sp>
    </p:spTree>
    <p:extLst>
      <p:ext uri="{BB962C8B-B14F-4D97-AF65-F5344CB8AC3E}">
        <p14:creationId xmlns:p14="http://schemas.microsoft.com/office/powerpoint/2010/main" val="1057075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T2m Anomaly (Dec.13)</a:t>
            </a:r>
            <a:endParaRPr lang="en-US" dirty="0"/>
          </a:p>
        </p:txBody>
      </p:sp>
      <p:pic>
        <p:nvPicPr>
          <p:cNvPr id="4098" name="Picture 2" descr="temperature (2m height, world) anomaly December  w.r.t. 1981-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696154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488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715962"/>
          </a:xfrm>
        </p:spPr>
        <p:txBody>
          <a:bodyPr>
            <a:normAutofit fontScale="90000"/>
          </a:bodyPr>
          <a:lstStyle/>
          <a:p>
            <a:r>
              <a:rPr lang="en-US" altLang="en-US" dirty="0"/>
              <a:t>0</a:t>
            </a:r>
            <a:r>
              <a:rPr lang="en-US" altLang="en-US" dirty="0" smtClean="0"/>
              <a:t>. January 2014 Cold Outbreak</a:t>
            </a:r>
            <a:endParaRPr lang="en-US" dirty="0"/>
          </a:p>
        </p:txBody>
      </p:sp>
    </p:spTree>
    <p:extLst>
      <p:ext uri="{BB962C8B-B14F-4D97-AF65-F5344CB8AC3E}">
        <p14:creationId xmlns:p14="http://schemas.microsoft.com/office/powerpoint/2010/main" val="204307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500mb Height Anomaly</a:t>
            </a:r>
            <a:endParaRPr lang="en-US" dirty="0"/>
          </a:p>
        </p:txBody>
      </p:sp>
      <p:pic>
        <p:nvPicPr>
          <p:cNvPr id="7170" name="Picture 2" descr="500mb height (northern hemisphere) anomaly December  w.r.t. 1981-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3828"/>
            <a:ext cx="3298901"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09314" y="2394466"/>
            <a:ext cx="1119217" cy="369332"/>
          </a:xfrm>
          <a:prstGeom prst="rect">
            <a:avLst/>
          </a:prstGeom>
        </p:spPr>
        <p:txBody>
          <a:bodyPr wrap="none">
            <a:spAutoFit/>
          </a:bodyPr>
          <a:lstStyle/>
          <a:p>
            <a:r>
              <a:rPr lang="en-US" dirty="0" smtClean="0"/>
              <a:t>Dec. 2013</a:t>
            </a:r>
            <a:endParaRPr lang="en-US" dirty="0"/>
          </a:p>
        </p:txBody>
      </p:sp>
      <p:pic>
        <p:nvPicPr>
          <p:cNvPr id="1026" name="Picture 2" descr="500mb height (northern hemisphere) anomaly November  w.r.t. 1981-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3828"/>
            <a:ext cx="3381375" cy="27336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0" y="2186394"/>
            <a:ext cx="1079719" cy="369332"/>
          </a:xfrm>
          <a:prstGeom prst="rect">
            <a:avLst/>
          </a:prstGeom>
        </p:spPr>
        <p:txBody>
          <a:bodyPr wrap="none">
            <a:spAutoFit/>
          </a:bodyPr>
          <a:lstStyle/>
          <a:p>
            <a:r>
              <a:rPr lang="en-US" dirty="0" smtClean="0"/>
              <a:t>Nov 2013</a:t>
            </a:r>
            <a:endParaRPr lang="en-US" dirty="0"/>
          </a:p>
        </p:txBody>
      </p:sp>
    </p:spTree>
    <p:extLst>
      <p:ext uri="{BB962C8B-B14F-4D97-AF65-F5344CB8AC3E}">
        <p14:creationId xmlns:p14="http://schemas.microsoft.com/office/powerpoint/2010/main" val="2264852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dirty="0" smtClean="0"/>
              <a:t>Sea ice, Snow Anomaly (Dec.13)</a:t>
            </a:r>
            <a:endParaRPr lang="en-US" dirty="0"/>
          </a:p>
        </p:txBody>
      </p:sp>
      <p:pic>
        <p:nvPicPr>
          <p:cNvPr id="6146" name="Picture 2" descr="sea ice concentration (Arctic) anomaly December  w.r.t. 1981-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06009"/>
            <a:ext cx="412382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now cover (northern hemisphere) anomaly December  w.r.t. 1981-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307" y="1877281"/>
            <a:ext cx="4123826"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0" y="1507949"/>
            <a:ext cx="2199961" cy="369332"/>
          </a:xfrm>
          <a:prstGeom prst="rect">
            <a:avLst/>
          </a:prstGeom>
        </p:spPr>
        <p:txBody>
          <a:bodyPr wrap="none">
            <a:spAutoFit/>
          </a:bodyPr>
          <a:lstStyle/>
          <a:p>
            <a:r>
              <a:rPr lang="en-US" dirty="0" smtClean="0"/>
              <a:t>Sea Ice concentration</a:t>
            </a:r>
            <a:endParaRPr lang="en-US" dirty="0"/>
          </a:p>
        </p:txBody>
      </p:sp>
      <p:sp>
        <p:nvSpPr>
          <p:cNvPr id="4" name="Rectangle 3"/>
          <p:cNvSpPr/>
          <p:nvPr/>
        </p:nvSpPr>
        <p:spPr>
          <a:xfrm>
            <a:off x="5562600" y="1482619"/>
            <a:ext cx="1265411" cy="369332"/>
          </a:xfrm>
          <a:prstGeom prst="rect">
            <a:avLst/>
          </a:prstGeom>
        </p:spPr>
        <p:txBody>
          <a:bodyPr wrap="none">
            <a:spAutoFit/>
          </a:bodyPr>
          <a:lstStyle/>
          <a:p>
            <a:r>
              <a:rPr lang="en-US" dirty="0" smtClean="0"/>
              <a:t>Snow cover</a:t>
            </a:r>
            <a:endParaRPr lang="en-US" dirty="0"/>
          </a:p>
        </p:txBody>
      </p:sp>
    </p:spTree>
    <p:extLst>
      <p:ext uri="{BB962C8B-B14F-4D97-AF65-F5344CB8AC3E}">
        <p14:creationId xmlns:p14="http://schemas.microsoft.com/office/powerpoint/2010/main" val="2730896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dirty="0" smtClean="0"/>
              <a:t>Ozone Anomaly (Dec)</a:t>
            </a:r>
            <a:endParaRPr lang="en-US" dirty="0"/>
          </a:p>
        </p:txBody>
      </p:sp>
      <p:sp>
        <p:nvSpPr>
          <p:cNvPr id="3" name="Rectangle 2"/>
          <p:cNvSpPr/>
          <p:nvPr/>
        </p:nvSpPr>
        <p:spPr>
          <a:xfrm>
            <a:off x="1229608" y="1332041"/>
            <a:ext cx="478016" cy="369332"/>
          </a:xfrm>
          <a:prstGeom prst="rect">
            <a:avLst/>
          </a:prstGeom>
        </p:spPr>
        <p:txBody>
          <a:bodyPr wrap="none">
            <a:spAutoFit/>
          </a:bodyPr>
          <a:lstStyle/>
          <a:p>
            <a:r>
              <a:rPr lang="en-US" dirty="0" smtClean="0"/>
              <a:t>NH</a:t>
            </a:r>
            <a:endParaRPr lang="en-US" dirty="0"/>
          </a:p>
        </p:txBody>
      </p:sp>
      <p:sp>
        <p:nvSpPr>
          <p:cNvPr id="4" name="Rectangle 3"/>
          <p:cNvSpPr/>
          <p:nvPr/>
        </p:nvSpPr>
        <p:spPr>
          <a:xfrm>
            <a:off x="5562600" y="1482619"/>
            <a:ext cx="434734" cy="369332"/>
          </a:xfrm>
          <a:prstGeom prst="rect">
            <a:avLst/>
          </a:prstGeom>
        </p:spPr>
        <p:txBody>
          <a:bodyPr wrap="none">
            <a:spAutoFit/>
          </a:bodyPr>
          <a:lstStyle/>
          <a:p>
            <a:r>
              <a:rPr lang="en-US" dirty="0" smtClean="0"/>
              <a:t>SH</a:t>
            </a:r>
            <a:endParaRPr lang="en-US" dirty="0"/>
          </a:p>
        </p:txBody>
      </p:sp>
      <p:pic>
        <p:nvPicPr>
          <p:cNvPr id="8194" name="Picture 2" descr="ozone (northern hemisphere) anomaly December  w.r.t. 1981-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86" y="2154865"/>
            <a:ext cx="3343275" cy="27336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ozone (southern hemisphere) anomaly December  w.r.t. 1981-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8916"/>
            <a:ext cx="3343275"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94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a:xfrm>
            <a:off x="662800" y="102781"/>
            <a:ext cx="7924800" cy="838200"/>
          </a:xfrm>
        </p:spPr>
        <p:txBody>
          <a:bodyPr>
            <a:normAutofit fontScale="90000"/>
          </a:bodyPr>
          <a:lstStyle/>
          <a:p>
            <a:pPr eaLnBrk="1" hangingPunct="1"/>
            <a:r>
              <a:rPr lang="en-US" altLang="en-US" sz="2800" b="1" dirty="0" smtClean="0">
                <a:solidFill>
                  <a:srgbClr val="0000CC"/>
                </a:solidFill>
              </a:rPr>
              <a:t>December (and early Jan) Temperature and Precipitation </a:t>
            </a:r>
            <a:endParaRPr lang="en-US" altLang="en-US" sz="2800" b="1" dirty="0" smtClean="0">
              <a:solidFill>
                <a:srgbClr val="0000CC"/>
              </a:solidFill>
              <a:cs typeface="Times New Roman" pitchFamily="18" charset="0"/>
            </a:endParaRPr>
          </a:p>
        </p:txBody>
      </p:sp>
      <p:pic>
        <p:nvPicPr>
          <p:cNvPr id="3074" name="Picture 2" descr="http://www.cpc.ncep.noaa.gov/products/tanal/30day/mean/20140106.30day.mean.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4822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pc.ncep.noaa.gov/products/Precip_Monitoring/Figures/NAMS/p.30day.fig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394" y="1327298"/>
            <a:ext cx="3124200" cy="25253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pc.ncep.noaa.gov/products/Precip_Monitoring/Figures/NAMS/p.30day.fig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394" y="3636429"/>
            <a:ext cx="2999157" cy="24243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3"/>
          <p:cNvSpPr txBox="1">
            <a:spLocks noChangeArrowheads="1"/>
          </p:cNvSpPr>
          <p:nvPr/>
        </p:nvSpPr>
        <p:spPr bwMode="auto">
          <a:xfrm>
            <a:off x="5780494" y="914400"/>
            <a:ext cx="2132012" cy="338554"/>
          </a:xfrm>
          <a:prstGeom prst="rect">
            <a:avLst/>
          </a:prstGeom>
          <a:noFill/>
          <a:ln>
            <a:noFill/>
          </a:ln>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defRPr/>
            </a:pPr>
            <a:r>
              <a:rPr lang="en-US" sz="1600" dirty="0" smtClean="0">
                <a:solidFill>
                  <a:srgbClr val="FF0000"/>
                </a:solidFill>
                <a:latin typeface="+mj-lt"/>
              </a:rPr>
              <a:t>Temperature</a:t>
            </a:r>
          </a:p>
        </p:txBody>
      </p:sp>
      <p:sp>
        <p:nvSpPr>
          <p:cNvPr id="20" name="Text Box 3"/>
          <p:cNvSpPr txBox="1">
            <a:spLocks noChangeArrowheads="1"/>
          </p:cNvSpPr>
          <p:nvPr/>
        </p:nvSpPr>
        <p:spPr bwMode="auto">
          <a:xfrm>
            <a:off x="2312488" y="1002921"/>
            <a:ext cx="2132012" cy="338554"/>
          </a:xfrm>
          <a:prstGeom prst="rect">
            <a:avLst/>
          </a:prstGeom>
          <a:noFill/>
          <a:ln>
            <a:noFill/>
          </a:ln>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defRPr/>
            </a:pPr>
            <a:r>
              <a:rPr lang="en-US" sz="1600" dirty="0" smtClean="0">
                <a:solidFill>
                  <a:srgbClr val="FF0000"/>
                </a:solidFill>
                <a:latin typeface="+mj-lt"/>
              </a:rPr>
              <a:t>Precipitation</a:t>
            </a:r>
          </a:p>
        </p:txBody>
      </p:sp>
      <p:sp>
        <p:nvSpPr>
          <p:cNvPr id="21" name="Text Box 3"/>
          <p:cNvSpPr txBox="1">
            <a:spLocks noChangeArrowheads="1"/>
          </p:cNvSpPr>
          <p:nvPr/>
        </p:nvSpPr>
        <p:spPr bwMode="auto">
          <a:xfrm>
            <a:off x="192881" y="2223005"/>
            <a:ext cx="1407319" cy="338554"/>
          </a:xfrm>
          <a:prstGeom prst="rect">
            <a:avLst/>
          </a:prstGeom>
          <a:noFill/>
          <a:ln>
            <a:noFill/>
          </a:ln>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defRPr/>
            </a:pPr>
            <a:r>
              <a:rPr lang="en-US" sz="1600" dirty="0" smtClean="0">
                <a:solidFill>
                  <a:srgbClr val="FF0000"/>
                </a:solidFill>
                <a:latin typeface="+mj-lt"/>
              </a:rPr>
              <a:t>Monthly Mean</a:t>
            </a:r>
          </a:p>
        </p:txBody>
      </p:sp>
      <p:sp>
        <p:nvSpPr>
          <p:cNvPr id="22" name="Text Box 3"/>
          <p:cNvSpPr txBox="1">
            <a:spLocks noChangeArrowheads="1"/>
          </p:cNvSpPr>
          <p:nvPr/>
        </p:nvSpPr>
        <p:spPr bwMode="auto">
          <a:xfrm>
            <a:off x="180476" y="4431837"/>
            <a:ext cx="1419724" cy="338554"/>
          </a:xfrm>
          <a:prstGeom prst="rect">
            <a:avLst/>
          </a:prstGeom>
          <a:noFill/>
          <a:ln>
            <a:noFill/>
          </a:ln>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defRPr/>
            </a:pPr>
            <a:r>
              <a:rPr lang="en-US" sz="1600" dirty="0" smtClean="0">
                <a:solidFill>
                  <a:srgbClr val="FF0000"/>
                </a:solidFill>
                <a:latin typeface="+mj-lt"/>
              </a:rPr>
              <a:t>Anomaly</a:t>
            </a:r>
          </a:p>
        </p:txBody>
      </p:sp>
    </p:spTree>
    <p:extLst>
      <p:ext uri="{BB962C8B-B14F-4D97-AF65-F5344CB8AC3E}">
        <p14:creationId xmlns:p14="http://schemas.microsoft.com/office/powerpoint/2010/main" val="3187263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BBD7AFB4-3E2D-4D1D-AFDA-A46241695132}" type="slidenum">
              <a:rPr lang="en-US" altLang="en-US" sz="1400" smtClean="0"/>
              <a:pPr>
                <a:spcBef>
                  <a:spcPct val="0"/>
                </a:spcBef>
                <a:buFontTx/>
                <a:buNone/>
              </a:pPr>
              <a:t>24</a:t>
            </a:fld>
            <a:endParaRPr lang="en-US" altLang="en-US" sz="1400" smtClean="0"/>
          </a:p>
        </p:txBody>
      </p:sp>
      <p:sp>
        <p:nvSpPr>
          <p:cNvPr id="10243" name="Text Box 3"/>
          <p:cNvSpPr txBox="1">
            <a:spLocks noChangeArrowheads="1"/>
          </p:cNvSpPr>
          <p:nvPr/>
        </p:nvSpPr>
        <p:spPr bwMode="auto">
          <a:xfrm>
            <a:off x="5335588" y="304800"/>
            <a:ext cx="3808412" cy="584200"/>
          </a:xfrm>
          <a:prstGeom prst="rect">
            <a:avLst/>
          </a:prstGeom>
          <a:noFill/>
          <a:ln>
            <a:noFill/>
          </a:ln>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defRPr/>
            </a:pPr>
            <a:r>
              <a:rPr lang="en-US" sz="3200" dirty="0" smtClean="0">
                <a:solidFill>
                  <a:srgbClr val="000000"/>
                </a:solidFill>
                <a:latin typeface="+mj-lt"/>
              </a:rPr>
              <a:t>Drought Monitor</a:t>
            </a:r>
          </a:p>
        </p:txBody>
      </p:sp>
      <p:sp>
        <p:nvSpPr>
          <p:cNvPr id="20484" name="Rectangle 6"/>
          <p:cNvSpPr>
            <a:spLocks noChangeArrowheads="1"/>
          </p:cNvSpPr>
          <p:nvPr/>
        </p:nvSpPr>
        <p:spPr bwMode="auto">
          <a:xfrm>
            <a:off x="4648200" y="9144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rgbClr val="FF0000"/>
                </a:solidFill>
                <a:latin typeface="hey"/>
              </a:rPr>
              <a:t> </a:t>
            </a:r>
            <a:endParaRPr lang="en-US" altLang="en-US" sz="1800" b="1">
              <a:latin typeface="hey"/>
            </a:endParaRPr>
          </a:p>
          <a:p>
            <a:pPr eaLnBrk="1" hangingPunct="1">
              <a:spcBef>
                <a:spcPct val="0"/>
              </a:spcBef>
              <a:buFontTx/>
              <a:buNone/>
            </a:pPr>
            <a:r>
              <a:rPr lang="en-US" altLang="en-US" sz="1800" b="1">
                <a:latin typeface="hey"/>
              </a:rPr>
              <a:t> </a:t>
            </a:r>
            <a:r>
              <a:rPr lang="en-US" altLang="en-US" sz="1800" b="1">
                <a:solidFill>
                  <a:srgbClr val="FF0000"/>
                </a:solidFill>
                <a:latin typeface="hey"/>
              </a:rPr>
              <a:t> </a:t>
            </a:r>
            <a:endParaRPr lang="en-US" altLang="en-US" sz="1800" b="1">
              <a:latin typeface="hey"/>
            </a:endParaRPr>
          </a:p>
        </p:txBody>
      </p:sp>
      <p:sp>
        <p:nvSpPr>
          <p:cNvPr id="20485" name="Text Box 28"/>
          <p:cNvSpPr txBox="1">
            <a:spLocks noChangeArrowheads="1"/>
          </p:cNvSpPr>
          <p:nvPr/>
        </p:nvSpPr>
        <p:spPr bwMode="auto">
          <a:xfrm>
            <a:off x="5410200" y="2103438"/>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en-US" sz="2400">
                <a:solidFill>
                  <a:srgbClr val="FF0000"/>
                </a:solidFill>
                <a:latin typeface="Times New Roman" pitchFamily="18" charset="0"/>
              </a:rPr>
              <a:t>Drought conditions over California and Nevada , western Texas</a:t>
            </a:r>
          </a:p>
        </p:txBody>
      </p:sp>
      <p:pic>
        <p:nvPicPr>
          <p:cNvPr id="20486" name="Picture 9" descr="United States Drought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0"/>
            <a:ext cx="453072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descr="United States Weekly Drought Monit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3498850"/>
            <a:ext cx="449897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112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BEA6A24-DE9F-4A00-8A10-82FCC37BE896}" type="slidenum">
              <a:rPr lang="en-US" altLang="en-US" sz="1400" smtClean="0"/>
              <a:pPr>
                <a:spcBef>
                  <a:spcPct val="0"/>
                </a:spcBef>
                <a:buFontTx/>
                <a:buNone/>
              </a:pPr>
              <a:t>25</a:t>
            </a:fld>
            <a:endParaRPr lang="en-US" altLang="en-US" sz="1400" smtClean="0"/>
          </a:p>
        </p:txBody>
      </p:sp>
      <p:sp>
        <p:nvSpPr>
          <p:cNvPr id="6147" name="TextBox 12"/>
          <p:cNvSpPr txBox="1">
            <a:spLocks noChangeArrowheads="1"/>
          </p:cNvSpPr>
          <p:nvPr/>
        </p:nvSpPr>
        <p:spPr bwMode="auto">
          <a:xfrm>
            <a:off x="1295400" y="838200"/>
            <a:ext cx="6153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latin typeface="Times New Roman" pitchFamily="18" charset="0"/>
            </a:endParaRPr>
          </a:p>
          <a:p>
            <a:pPr eaLnBrk="1" hangingPunct="1">
              <a:spcBef>
                <a:spcPct val="0"/>
              </a:spcBef>
              <a:buFontTx/>
              <a:buNone/>
            </a:pPr>
            <a:r>
              <a:rPr lang="en-US" altLang="en-US" sz="1800">
                <a:latin typeface="Times New Roman" pitchFamily="18" charset="0"/>
              </a:rPr>
              <a:t>Both show dryness from </a:t>
            </a:r>
            <a:r>
              <a:rPr lang="en-US" altLang="en-US" sz="1800">
                <a:solidFill>
                  <a:srgbClr val="FF0000"/>
                </a:solidFill>
                <a:latin typeface="Times New Roman" pitchFamily="18" charset="0"/>
              </a:rPr>
              <a:t>California to Oregon </a:t>
            </a:r>
            <a:r>
              <a:rPr lang="en-US" altLang="en-US" sz="1800">
                <a:latin typeface="Times New Roman" pitchFamily="18" charset="0"/>
              </a:rPr>
              <a:t>, North Central (EMC) , Wetness over eastern Missouri and Dakotas</a:t>
            </a:r>
          </a:p>
          <a:p>
            <a:pPr eaLnBrk="1" hangingPunct="1">
              <a:spcBef>
                <a:spcPct val="0"/>
              </a:spcBef>
              <a:buFontTx/>
              <a:buNone/>
            </a:pPr>
            <a:r>
              <a:rPr lang="en-US" altLang="en-US" sz="1800">
                <a:latin typeface="Times New Roman" pitchFamily="18" charset="0"/>
              </a:rPr>
              <a:t>The UW also shows wetness over the East</a:t>
            </a:r>
          </a:p>
        </p:txBody>
      </p:sp>
      <p:sp>
        <p:nvSpPr>
          <p:cNvPr id="6148" name="TextBox 9"/>
          <p:cNvSpPr txBox="1">
            <a:spLocks noChangeArrowheads="1"/>
          </p:cNvSpPr>
          <p:nvPr/>
        </p:nvSpPr>
        <p:spPr bwMode="auto">
          <a:xfrm>
            <a:off x="5067300" y="21336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1175" indent="-511175">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The UW multi model Ensemble</a:t>
            </a:r>
          </a:p>
        </p:txBody>
      </p:sp>
      <p:pic>
        <p:nvPicPr>
          <p:cNvPr id="614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143500" y="254000"/>
            <a:ext cx="4000500" cy="584200"/>
          </a:xfrm>
          <a:prstGeom prst="rect">
            <a:avLst/>
          </a:prstGeom>
          <a:noFill/>
        </p:spPr>
        <p:txBody>
          <a:bodyPr>
            <a:spAutoFit/>
          </a:bodyPr>
          <a:lstStyle/>
          <a:p>
            <a:pPr algn="ctr" eaLnBrk="1" hangingPunct="1">
              <a:defRPr/>
            </a:pPr>
            <a:r>
              <a:rPr lang="en-US" sz="3200" dirty="0">
                <a:latin typeface="+mj-lt"/>
              </a:rPr>
              <a:t>SM Percentiles</a:t>
            </a:r>
          </a:p>
        </p:txBody>
      </p:sp>
      <p:pic>
        <p:nvPicPr>
          <p:cNvPr id="6151" name="Picture 10" descr="http://www.hydro.washington.edu/forecast/monitor/curr/conus.mexico/CONUS.MEXICO.multimodel.sm_qn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9788" y="2749550"/>
            <a:ext cx="448786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descr="LDAS DROUGHT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268605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3"/>
          <p:cNvSpPr txBox="1">
            <a:spLocks noChangeArrowheads="1"/>
          </p:cNvSpPr>
          <p:nvPr/>
        </p:nvSpPr>
        <p:spPr bwMode="auto">
          <a:xfrm>
            <a:off x="1295400" y="21336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EMC Dec 2013</a:t>
            </a:r>
          </a:p>
          <a:p>
            <a:pPr>
              <a:spcBef>
                <a:spcPct val="0"/>
              </a:spcBef>
              <a:buFontTx/>
              <a:buNone/>
            </a:pPr>
            <a:r>
              <a:rPr lang="en-US" altLang="en-US" sz="1800">
                <a:latin typeface="Times New Roman" pitchFamily="18" charset="0"/>
              </a:rPr>
              <a:t>Multi model ensemble</a:t>
            </a:r>
          </a:p>
        </p:txBody>
      </p:sp>
      <p:sp>
        <p:nvSpPr>
          <p:cNvPr id="6154" name="TextBox 4"/>
          <p:cNvSpPr txBox="1">
            <a:spLocks noChangeArrowheads="1"/>
          </p:cNvSpPr>
          <p:nvPr/>
        </p:nvSpPr>
        <p:spPr bwMode="auto">
          <a:xfrm>
            <a:off x="5372100" y="2133600"/>
            <a:ext cx="415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Tree>
    <p:extLst>
      <p:ext uri="{BB962C8B-B14F-4D97-AF65-F5344CB8AC3E}">
        <p14:creationId xmlns:p14="http://schemas.microsoft.com/office/powerpoint/2010/main" val="2013311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DE77397E-9C77-41D1-89D8-6C39DE8DF94A}" type="slidenum">
              <a:rPr lang="en-US" altLang="en-US" sz="1400" smtClean="0"/>
              <a:pPr>
                <a:spcBef>
                  <a:spcPct val="0"/>
                </a:spcBef>
                <a:buFontTx/>
                <a:buNone/>
              </a:pPr>
              <a:t>26</a:t>
            </a:fld>
            <a:endParaRPr lang="en-US" altLang="en-US" sz="1400" smtClean="0"/>
          </a:p>
        </p:txBody>
      </p:sp>
      <p:sp>
        <p:nvSpPr>
          <p:cNvPr id="9219" name="Rectangle 2"/>
          <p:cNvSpPr>
            <a:spLocks noGrp="1" noChangeArrowheads="1"/>
          </p:cNvSpPr>
          <p:nvPr>
            <p:ph type="title"/>
          </p:nvPr>
        </p:nvSpPr>
        <p:spPr>
          <a:xfrm>
            <a:off x="4953000" y="198438"/>
            <a:ext cx="4191000" cy="1096962"/>
          </a:xfrm>
        </p:spPr>
        <p:txBody>
          <a:bodyPr/>
          <a:lstStyle/>
          <a:p>
            <a:pPr eaLnBrk="1" hangingPunct="1"/>
            <a:r>
              <a:rPr lang="en-US" altLang="en-US" sz="2800" smtClean="0"/>
              <a:t>Streamflow Percentiles (USGS)</a:t>
            </a:r>
          </a:p>
        </p:txBody>
      </p:sp>
      <p:sp>
        <p:nvSpPr>
          <p:cNvPr id="9220" name="Text Box 33"/>
          <p:cNvSpPr txBox="1">
            <a:spLocks noChangeArrowheads="1"/>
          </p:cNvSpPr>
          <p:nvPr/>
        </p:nvSpPr>
        <p:spPr bwMode="auto">
          <a:xfrm>
            <a:off x="5029200" y="1695450"/>
            <a:ext cx="396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solidFill>
                  <a:srgbClr val="FF0000"/>
                </a:solidFill>
                <a:latin typeface="Times New Roman" pitchFamily="18" charset="0"/>
              </a:rPr>
              <a:t>Dry:  </a:t>
            </a:r>
            <a:r>
              <a:rPr lang="en-US" altLang="en-US" sz="2400" b="1">
                <a:latin typeface="Times New Roman" pitchFamily="18" charset="0"/>
              </a:rPr>
              <a:t>Similar to last month except California drought was more severe</a:t>
            </a:r>
            <a:endParaRPr lang="en-US" altLang="en-US" sz="2400">
              <a:latin typeface="Times New Roman" pitchFamily="18" charset="0"/>
            </a:endParaRPr>
          </a:p>
          <a:p>
            <a:pPr eaLnBrk="1" hangingPunct="1">
              <a:spcBef>
                <a:spcPct val="0"/>
              </a:spcBef>
              <a:buFontTx/>
              <a:buNone/>
            </a:pPr>
            <a:endParaRPr lang="en-US" altLang="en-US" sz="2400">
              <a:latin typeface="Times New Roman" pitchFamily="18" charset="0"/>
            </a:endParaRPr>
          </a:p>
          <a:p>
            <a:pPr eaLnBrk="1" hangingPunct="1">
              <a:spcBef>
                <a:spcPct val="0"/>
              </a:spcBef>
              <a:buFontTx/>
              <a:buNone/>
            </a:pPr>
            <a:r>
              <a:rPr lang="en-US" altLang="en-US" sz="2400" b="1">
                <a:solidFill>
                  <a:srgbClr val="FF0000"/>
                </a:solidFill>
                <a:latin typeface="Times New Roman" pitchFamily="18" charset="0"/>
              </a:rPr>
              <a:t>Wet: </a:t>
            </a:r>
            <a:r>
              <a:rPr lang="en-US" altLang="en-US" sz="2400" b="1">
                <a:latin typeface="Times New Roman" pitchFamily="18" charset="0"/>
              </a:rPr>
              <a:t>wetness over Dakotas , Colorado last month improved </a:t>
            </a:r>
          </a:p>
          <a:p>
            <a:pPr eaLnBrk="1" hangingPunct="1">
              <a:spcBef>
                <a:spcPct val="0"/>
              </a:spcBef>
              <a:buFontTx/>
              <a:buNone/>
            </a:pPr>
            <a:endParaRPr lang="en-US" altLang="en-US" sz="2400" b="1">
              <a:latin typeface="Times New Roman" pitchFamily="18" charset="0"/>
            </a:endParaRPr>
          </a:p>
          <a:p>
            <a:pPr eaLnBrk="1" hangingPunct="1">
              <a:spcBef>
                <a:spcPct val="0"/>
              </a:spcBef>
              <a:buFontTx/>
              <a:buNone/>
            </a:pPr>
            <a:r>
              <a:rPr lang="en-US" altLang="en-US" sz="2400" b="1">
                <a:latin typeface="Times New Roman" pitchFamily="18" charset="0"/>
              </a:rPr>
              <a:t> </a:t>
            </a:r>
            <a:endParaRPr lang="en-US" altLang="en-US" sz="2400">
              <a:latin typeface="Times New Roman" pitchFamily="18" charset="0"/>
            </a:endParaRPr>
          </a:p>
        </p:txBody>
      </p:sp>
      <p:pic>
        <p:nvPicPr>
          <p:cNvPr id="9221" name="Picture 18" descr="ptile_shd_w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51538"/>
            <a:ext cx="3878263"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4"/>
          <p:cNvSpPr txBox="1">
            <a:spLocks noChangeArrowheads="1"/>
          </p:cNvSpPr>
          <p:nvPr/>
        </p:nvSpPr>
        <p:spPr bwMode="auto">
          <a:xfrm>
            <a:off x="4953000" y="3516313"/>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1">
                <a:solidFill>
                  <a:srgbClr val="6600CC"/>
                </a:solidFill>
                <a:latin typeface="Times New Roman" pitchFamily="18" charset="0"/>
              </a:rPr>
              <a:t> </a:t>
            </a:r>
          </a:p>
        </p:txBody>
      </p:sp>
      <p:pic>
        <p:nvPicPr>
          <p:cNvPr id="9223" name="Picture 11" descr="Stream gage levels in The United States, relative to 30 year aver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26988"/>
            <a:ext cx="4762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3" descr="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275" y="1550988"/>
            <a:ext cx="367665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1"/>
          <p:cNvSpPr txBox="1">
            <a:spLocks noChangeArrowheads="1"/>
          </p:cNvSpPr>
          <p:nvPr/>
        </p:nvSpPr>
        <p:spPr bwMode="auto">
          <a:xfrm>
            <a:off x="685800" y="3516313"/>
            <a:ext cx="373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Dryness and low flow over most California and dryness expanded to the Pacific Northwest </a:t>
            </a:r>
          </a:p>
        </p:txBody>
      </p:sp>
      <p:sp>
        <p:nvSpPr>
          <p:cNvPr id="9226" name="TextBox 2"/>
          <p:cNvSpPr txBox="1">
            <a:spLocks noChangeArrowheads="1"/>
          </p:cNvSpPr>
          <p:nvPr/>
        </p:nvSpPr>
        <p:spPr bwMode="auto">
          <a:xfrm>
            <a:off x="685800" y="48006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a:solidFill>
                  <a:srgbClr val="FF0000"/>
                </a:solidFill>
                <a:latin typeface="Times New Roman" pitchFamily="18" charset="0"/>
              </a:rPr>
              <a:t>More recent situation</a:t>
            </a:r>
          </a:p>
        </p:txBody>
      </p:sp>
    </p:spTree>
    <p:extLst>
      <p:ext uri="{BB962C8B-B14F-4D97-AF65-F5344CB8AC3E}">
        <p14:creationId xmlns:p14="http://schemas.microsoft.com/office/powerpoint/2010/main" val="1780241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9B2B8CD-9D47-48EA-B98A-53BF786673D8}" type="slidenum">
              <a:rPr lang="en-US" altLang="en-US" sz="1400" smtClean="0"/>
              <a:pPr>
                <a:spcBef>
                  <a:spcPct val="0"/>
                </a:spcBef>
                <a:buFontTx/>
                <a:buNone/>
              </a:pPr>
              <a:t>27</a:t>
            </a:fld>
            <a:endParaRPr lang="en-US" altLang="en-US" sz="1400" smtClean="0"/>
          </a:p>
        </p:txBody>
      </p:sp>
      <p:sp>
        <p:nvSpPr>
          <p:cNvPr id="14339" name="TextBox 4"/>
          <p:cNvSpPr txBox="1">
            <a:spLocks noChangeArrowheads="1"/>
          </p:cNvSpPr>
          <p:nvPr/>
        </p:nvSpPr>
        <p:spPr bwMode="auto">
          <a:xfrm>
            <a:off x="6324600" y="990600"/>
            <a:ext cx="2286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smtClean="0">
                <a:solidFill>
                  <a:srgbClr val="FF0000"/>
                </a:solidFill>
                <a:latin typeface="Times New Roman" pitchFamily="18" charset="0"/>
              </a:rPr>
              <a:t>Enhanced </a:t>
            </a:r>
            <a:r>
              <a:rPr lang="en-US" altLang="en-US" sz="1800" dirty="0">
                <a:solidFill>
                  <a:srgbClr val="FF0000"/>
                </a:solidFill>
                <a:latin typeface="Times New Roman" pitchFamily="18" charset="0"/>
              </a:rPr>
              <a:t>Convection </a:t>
            </a:r>
            <a:r>
              <a:rPr lang="en-US" altLang="en-US" sz="1800" dirty="0">
                <a:latin typeface="Times New Roman" pitchFamily="18" charset="0"/>
              </a:rPr>
              <a:t>over the  western Pacific centered at 120E</a:t>
            </a:r>
          </a:p>
          <a:p>
            <a:pPr>
              <a:spcBef>
                <a:spcPct val="0"/>
              </a:spcBef>
              <a:buFontTx/>
              <a:buNone/>
            </a:pPr>
            <a:r>
              <a:rPr lang="en-US" altLang="en-US" sz="1800" dirty="0">
                <a:solidFill>
                  <a:srgbClr val="FF0000"/>
                </a:solidFill>
                <a:latin typeface="Times New Roman" pitchFamily="18" charset="0"/>
              </a:rPr>
              <a:t>Suppressed </a:t>
            </a:r>
            <a:r>
              <a:rPr lang="en-US" altLang="en-US" sz="1800" dirty="0">
                <a:latin typeface="Times New Roman" pitchFamily="18" charset="0"/>
              </a:rPr>
              <a:t>convection over the Central Pacific </a:t>
            </a:r>
          </a:p>
          <a:p>
            <a:pPr>
              <a:spcBef>
                <a:spcPct val="0"/>
              </a:spcBef>
              <a:buFontTx/>
              <a:buNone/>
            </a:pPr>
            <a:r>
              <a:rPr lang="en-US" altLang="en-US" sz="1800" dirty="0">
                <a:latin typeface="Times New Roman" pitchFamily="18" charset="0"/>
              </a:rPr>
              <a:t>This pattern also has been persistent for nearly 2-3 months</a:t>
            </a:r>
          </a:p>
          <a:p>
            <a:pPr>
              <a:spcBef>
                <a:spcPct val="0"/>
              </a:spcBef>
              <a:buFontTx/>
              <a:buNone/>
            </a:pPr>
            <a:r>
              <a:rPr lang="en-US" altLang="en-US" sz="1800" dirty="0">
                <a:solidFill>
                  <a:srgbClr val="FF0000"/>
                </a:solidFill>
                <a:latin typeface="Times New Roman" pitchFamily="18" charset="0"/>
              </a:rPr>
              <a:t>Not favorable for rain over California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l="-2" r="-2007" b="59750"/>
          <a:stretch>
            <a:fillRect/>
          </a:stretch>
        </p:blipFill>
        <p:spPr bwMode="auto">
          <a:xfrm>
            <a:off x="38100" y="690563"/>
            <a:ext cx="59817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p:cNvPicPr>
          <p:nvPr/>
        </p:nvPicPr>
        <p:blipFill>
          <a:blip r:embed="rId3">
            <a:extLst>
              <a:ext uri="{28A0092B-C50C-407E-A947-70E740481C1C}">
                <a14:useLocalDpi xmlns:a14="http://schemas.microsoft.com/office/drawing/2010/main" val="0"/>
              </a:ext>
            </a:extLst>
          </a:blip>
          <a:srcRect l="2377" t="32214" r="-299" b="27003"/>
          <a:stretch>
            <a:fillRect/>
          </a:stretch>
        </p:blipFill>
        <p:spPr bwMode="auto">
          <a:xfrm>
            <a:off x="38100" y="3463925"/>
            <a:ext cx="59817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
          <p:cNvSpPr txBox="1">
            <a:spLocks noChangeArrowheads="1"/>
          </p:cNvSpPr>
          <p:nvPr/>
        </p:nvSpPr>
        <p:spPr bwMode="auto">
          <a:xfrm>
            <a:off x="6248400" y="4343400"/>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A PNA type of pattern with positive anomalies along the West Coast </a:t>
            </a:r>
          </a:p>
        </p:txBody>
      </p:sp>
    </p:spTree>
    <p:extLst>
      <p:ext uri="{BB962C8B-B14F-4D97-AF65-F5344CB8AC3E}">
        <p14:creationId xmlns:p14="http://schemas.microsoft.com/office/powerpoint/2010/main" val="4263127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5000625" y="762000"/>
            <a:ext cx="3352800" cy="536575"/>
          </a:xfrm>
        </p:spPr>
        <p:txBody>
          <a:bodyPr>
            <a:normAutofit fontScale="90000"/>
          </a:bodyPr>
          <a:lstStyle/>
          <a:p>
            <a:r>
              <a:rPr lang="en-US" altLang="en-US" sz="3200" dirty="0" smtClean="0"/>
              <a:t>Correlation </a:t>
            </a:r>
            <a:r>
              <a:rPr lang="en-US" altLang="en-US" sz="3200" dirty="0" err="1" smtClean="0"/>
              <a:t>bw</a:t>
            </a:r>
            <a:r>
              <a:rPr lang="en-US" altLang="en-US" sz="3200" dirty="0" smtClean="0"/>
              <a:t> NPSST and P</a:t>
            </a:r>
          </a:p>
        </p:txBody>
      </p:sp>
      <p:sp>
        <p:nvSpPr>
          <p:cNvPr id="3" name="Subtitle 2"/>
          <p:cNvSpPr>
            <a:spLocks noGrp="1"/>
          </p:cNvSpPr>
          <p:nvPr>
            <p:ph type="subTitle" idx="1"/>
          </p:nvPr>
        </p:nvSpPr>
        <p:spPr>
          <a:xfrm>
            <a:off x="5105400" y="1981200"/>
            <a:ext cx="3505200" cy="3505200"/>
          </a:xfrm>
        </p:spPr>
        <p:txBody>
          <a:bodyPr>
            <a:normAutofit fontScale="92500" lnSpcReduction="20000"/>
          </a:bodyPr>
          <a:lstStyle/>
          <a:p>
            <a:pPr algn="l">
              <a:defRPr/>
            </a:pPr>
            <a:r>
              <a:rPr lang="en-US" sz="2000" dirty="0" err="1" smtClean="0">
                <a:solidFill>
                  <a:srgbClr val="002060"/>
                </a:solidFill>
                <a:latin typeface="Times New Roman" panose="02020603050405020304" pitchFamily="18" charset="0"/>
                <a:cs typeface="Times New Roman" panose="02020603050405020304" pitchFamily="18" charset="0"/>
              </a:rPr>
              <a:t>sst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ersst</a:t>
            </a:r>
            <a:endParaRPr lang="en-US" sz="2000" dirty="0" smtClean="0">
              <a:solidFill>
                <a:srgbClr val="002060"/>
              </a:solidFill>
              <a:latin typeface="Times New Roman" panose="02020603050405020304" pitchFamily="18" charset="0"/>
              <a:cs typeface="Times New Roman" panose="02020603050405020304" pitchFamily="18" charset="0"/>
            </a:endParaRPr>
          </a:p>
          <a:p>
            <a:pPr algn="l">
              <a:defRPr/>
            </a:pPr>
            <a:r>
              <a:rPr lang="en-US" sz="2000" dirty="0" smtClean="0">
                <a:solidFill>
                  <a:srgbClr val="002060"/>
                </a:solidFill>
                <a:latin typeface="Times New Roman" panose="02020603050405020304" pitchFamily="18" charset="0"/>
                <a:cs typeface="Times New Roman" panose="02020603050405020304" pitchFamily="18" charset="0"/>
              </a:rPr>
              <a:t>P: U. Washington P analysis 0.5 degrees</a:t>
            </a:r>
          </a:p>
          <a:p>
            <a:pPr algn="l">
              <a:defRPr/>
            </a:pPr>
            <a:r>
              <a:rPr lang="en-US" sz="2000" dirty="0" smtClean="0">
                <a:solidFill>
                  <a:srgbClr val="002060"/>
                </a:solidFill>
                <a:latin typeface="Times New Roman" panose="02020603050405020304" pitchFamily="18" charset="0"/>
                <a:cs typeface="Times New Roman" panose="02020603050405020304" pitchFamily="18" charset="0"/>
              </a:rPr>
              <a:t>Period 1915-2010 for JFM</a:t>
            </a:r>
          </a:p>
          <a:p>
            <a:pPr algn="l">
              <a:defRPr/>
            </a:pPr>
            <a:endParaRPr lang="en-US" sz="2000" dirty="0" smtClean="0">
              <a:solidFill>
                <a:srgbClr val="002060"/>
              </a:solidFill>
              <a:latin typeface="Times New Roman" panose="02020603050405020304" pitchFamily="18" charset="0"/>
              <a:cs typeface="Times New Roman" panose="02020603050405020304" pitchFamily="18" charset="0"/>
            </a:endParaRPr>
          </a:p>
          <a:p>
            <a:pPr algn="l">
              <a:defRPr/>
            </a:pPr>
            <a:r>
              <a:rPr lang="en-US" sz="2000" dirty="0" smtClean="0">
                <a:solidFill>
                  <a:srgbClr val="002060"/>
                </a:solidFill>
                <a:latin typeface="Times New Roman" panose="02020603050405020304" pitchFamily="18" charset="0"/>
                <a:cs typeface="Times New Roman" panose="02020603050405020304" pitchFamily="18" charset="0"/>
              </a:rPr>
              <a:t>To be statistically significant at the 5% level,  the magnitude of correlations need to be greater than 0.2 </a:t>
            </a:r>
          </a:p>
          <a:p>
            <a:pPr algn="l">
              <a:defRPr/>
            </a:pPr>
            <a:r>
              <a:rPr lang="en-US" sz="2000" dirty="0" smtClean="0">
                <a:solidFill>
                  <a:srgbClr val="FF0000"/>
                </a:solidFill>
                <a:latin typeface="Times New Roman" panose="02020603050405020304" pitchFamily="18" charset="0"/>
                <a:cs typeface="Times New Roman" panose="02020603050405020304" pitchFamily="18" charset="0"/>
              </a:rPr>
              <a:t>It shows positive </a:t>
            </a:r>
            <a:r>
              <a:rPr lang="en-US" sz="2000" dirty="0" err="1" smtClean="0">
                <a:solidFill>
                  <a:srgbClr val="FF0000"/>
                </a:solidFill>
                <a:latin typeface="Times New Roman" panose="02020603050405020304" pitchFamily="18" charset="0"/>
                <a:cs typeface="Times New Roman" panose="02020603050405020304" pitchFamily="18" charset="0"/>
              </a:rPr>
              <a:t>npsst</a:t>
            </a:r>
            <a:r>
              <a:rPr lang="en-US" sz="2000" dirty="0" smtClean="0">
                <a:solidFill>
                  <a:srgbClr val="FF0000"/>
                </a:solidFill>
                <a:latin typeface="Times New Roman" panose="02020603050405020304" pitchFamily="18" charset="0"/>
                <a:cs typeface="Times New Roman" panose="02020603050405020304" pitchFamily="18" charset="0"/>
              </a:rPr>
              <a:t>=&gt; dryness over California, the Southwest and Florida </a:t>
            </a:r>
          </a:p>
          <a:p>
            <a:pPr algn="l">
              <a:defRPr/>
            </a:pPr>
            <a:r>
              <a:rPr lang="en-US" sz="2000" dirty="0" smtClean="0">
                <a:solidFill>
                  <a:srgbClr val="002060"/>
                </a:solidFill>
                <a:latin typeface="Times New Roman" panose="02020603050405020304" pitchFamily="18" charset="0"/>
                <a:cs typeface="Times New Roman" panose="02020603050405020304" pitchFamily="18" charset="0"/>
              </a:rPr>
              <a:t>wetness over the Ohio Valley</a:t>
            </a:r>
          </a:p>
          <a:p>
            <a:pPr algn="l">
              <a:defRPr/>
            </a:pP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7188"/>
            <a:ext cx="5000625"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6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isk_E\personal\My_papers\03_Flood\13_CaseStudies\Haiyan\floo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60176" y="0"/>
            <a:ext cx="4571556"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isk_E\personal\My_papers\03_Flood\13_CaseStudies\Haiyan\1day_rai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3581400"/>
            <a:ext cx="4724401" cy="34636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isk_E\personal\My_papers\03_Flood\13_CaseStudies\Haiyan\Instan_Rai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81400"/>
            <a:ext cx="4572001" cy="3505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399" y="123543"/>
            <a:ext cx="4572001" cy="1015663"/>
          </a:xfrm>
          <a:prstGeom prst="rect">
            <a:avLst/>
          </a:prstGeom>
          <a:noFill/>
        </p:spPr>
        <p:txBody>
          <a:bodyPr wrap="square" rtlCol="0">
            <a:spAutoFit/>
          </a:bodyPr>
          <a:lstStyle/>
          <a:p>
            <a:r>
              <a:rPr lang="en-US" sz="2000" b="1" dirty="0" smtClean="0">
                <a:solidFill>
                  <a:srgbClr val="0000CC"/>
                </a:solidFill>
              </a:rPr>
              <a:t>Detecting Flooding (“</a:t>
            </a:r>
            <a:r>
              <a:rPr lang="en-US" sz="2000" b="1" dirty="0" err="1" smtClean="0">
                <a:solidFill>
                  <a:srgbClr val="0000CC"/>
                </a:solidFill>
              </a:rPr>
              <a:t>Haiyan</a:t>
            </a:r>
            <a:r>
              <a:rPr lang="en-US" sz="2000" b="1" dirty="0" smtClean="0">
                <a:solidFill>
                  <a:srgbClr val="0000CC"/>
                </a:solidFill>
              </a:rPr>
              <a:t>” Typhoon, Nov, 2013) by </a:t>
            </a:r>
            <a:r>
              <a:rPr lang="en-US" sz="2000" b="1" dirty="0">
                <a:solidFill>
                  <a:srgbClr val="C00000"/>
                </a:solidFill>
              </a:rPr>
              <a:t>Global Flood Monitoring System (GFMS)/DRIVE </a:t>
            </a:r>
            <a:r>
              <a:rPr lang="en-US" sz="2000" b="1" dirty="0" smtClean="0">
                <a:solidFill>
                  <a:srgbClr val="C00000"/>
                </a:solidFill>
              </a:rPr>
              <a:t>model</a:t>
            </a:r>
            <a:endParaRPr lang="en-US" sz="2000" b="1" dirty="0">
              <a:solidFill>
                <a:srgbClr val="C00000"/>
              </a:solidFill>
            </a:endParaRPr>
          </a:p>
        </p:txBody>
      </p:sp>
      <p:pic>
        <p:nvPicPr>
          <p:cNvPr id="2" name="Picture 3" descr="C:\Users\Huan Wu\AppData\Local\Temp\mx3DB7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582" y="1434069"/>
            <a:ext cx="4023158" cy="207113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png;base64,iVBORw0KGgoAAAANSUhEUgAAAt8AAAFsCAYAAAAUvNWCAAAgAElEQVR4Xuy9LcBtxZEu/CJuBGYiMBNxPpEIxowgAsTBoseAiEJfgULETESuiYhCXI2KIGY0NkeAGMQ1iUjEh2AMItcgMuLcXetdtahVu367e/3svWsbOO/qn+qnq6ufrq7ufuP15fdUv0KgECgEGAJvvPHG9JcyEcerRvXF8X1QEhQCWQRw3PJ8Z7epktxU5rJHWU24Tv9Gke9+EKuEQuAeESgDe45erX44Rz+UFIVAFoF7GLtaG+6hbdn+HJm+yPdINAeVpa2WafFnXzm3QuGtuFvLPXO+MxqxM8q0Vx+ere1nk2evfqh6CoFbR+Aexm6R7220sMj3Nrg2lxoh3lA4kO+zDexeeby2j1hw9MrY2rGeAcM+bS1/dD5J3lHYjSpndJuhPKqDXN+OkLulzpY8vVhadR4hj9Ses8jRi7WX37M1I+yoJ0PP9y37KVt2Nj1vd2/+HhxH5b2FsT2qrXuWU+R7T7QDdWUGayZtoOruJL3y7DFp9MrYCtIebWuVLTphjMJuVDmj2kvLOdtE04JVS55eLM+GW5Hv67MaR+hFi15tKWe27Gz6qC1tweWoPLcwto/CpqfeIt896G2QNzPYM2k3EPWqyF559hjkvTK24nhUvS3ybr1QuCUsosS8BedInhasWvJEZLHS7DF2t5Sxt+wz5d96/G7d1i31N1t2Nn2R7621437KL/J9sr7MDPZM2j2a2StPZAKHdvRsm/bK2IrjUfVm5Y30QQ/+IM+tYHH0RNqKU2u+rK5EFyZHyCO15Sxy9OAcyVvkW0cpqwPZ9EfbjIh+ZNN4GHjfs/U9Svoi3yfr6YwiR9Jimihp7UmPULaSM6890e9WW2n7LHkzOHhppTqj/UHJajSPJ4+l8r3k26t7C/wzGPH6o7oalXukOfH0XSK/9G9W27x+ihJrTGfhw9uRqTuDp1culcNLa5H36DiMyN4iR2T8SnrQ0w+enN53TU8kHd1DTm1s8HZkxuCoBZ+GZRRjCWvt/EpElz0MvO+RcfCIaYp8n6zXM4rspc0ShhHpI4NZgzzaHstge+Qj0sZImgjpsNIgTtE2t7TLy8P7ISqLdt9rBLfRaejBY6+9Ut2YB9ukYaDJbWHm4emZnmh+rV0RgsHbTxcyvdhKmEb638PFI8b8O5dDKz+6WPEwi46rLbCwyqT65NVtpbWInISNZwf5nJGRk2LttYnrttZPkn5EF+nRvpfktsZbtm0RPfDsJe83z560YtQy3u8hT5Hvk/VidMKNGhKPVGgDzJODf6eDvXUQZuu0jINHojKGJFpWCxHL5ImktSYyT9Vb8OdGPqJvkXZoBF+byL16t+rDbFu8PohOeN645XrgpZfw5kSqta0tOhLFSbODkj3SbFRW76X0WWyyZfTiQXGK9KvWZxFymWmblTYiZ0avrTnTk2OrOS3SL1EcIuNMm7cjC8/eNBkdfoS0Rb5P1svSipUPPm+CjhKNvcqJQpydBLMLkJb03uSueYHO/vfIJBpJYy26ttTDbL1RWbIkKqsfo8ZClkh4clKynsU2Oq6kBYE35j28Mv2VSdtiG6Oks0UODwf63dP1SD9YOjAKm4xOjtZ3b3HvtTHaHxH99haFkf7iJD4aZpKRr8h3tNdj6Yp8x3DaLdXZyfeWE4dnCKKTm2U4W+TP1OtNfGch5RFiHUkzCs/s5JqtN9ov2XI9ArGHxyyiU5l2ZdJGSEpLeVGDmyk7k9ZrV9QmRNN59UXxyI4jrd4zkO+IXmfbu3d/eHNaVv495raI3W9Jk9HhR0hb5PtkvRwZrK0DUBroXn38e8sEFoU4Kwtf7Wv1RLwc1qIHy/VCG6x2RsmfZYxb+t3DNFJfS73ZSSWDvyezNcHyvsxMIiP70BsTXr9lx2EG32zZLf0ximxmZM2k9doUtaURXZR0oXXRlh13Hvn2wvMsPY6EMkn5R46zyPyV1Qtv7NLv3jge1V+evmYwzdjEUeM4g+m9pC3yfbKejAzWVjIUnTAs43GkoRoxkXlGKDKZZPrIM05ZT4xmZL12jdgyzMqakSlDDlsnGpqP93NkYRVtT4t+ZCe87DjM4Jste0R/tJLNjKyZtF6bIrbU05eIrWmZnrx6JawjJFWaF7Jt0PQw4yCJpM0sKrJ6kemTiC0Y0V+evrbU4c1d2UVGBrdHSFvk+2S9HBmsRb5fL72WwcsyUJlyMmk9A5YltPdOvqMkrHfC5CSgh3zzPmnRj73IdwTfFmxb8niEIWKaM/Vm0kZk88ZuD+GJtF1L01JvK/mO6JMkpzb+sjbaG2uRdmX1ItM3nnzZ9rbO/S064c1dRb4zmnCdtsh3H37Dc0cGqzcosgMtk/5IQ+VNdpqRj3pKRmA/akLM9EmrAY8QDM/AtuhDtm3W5B3x4lmDNDI5e+ON4ohpW0lJpC4vTcs48fq5pU4vT1b/evVgD121SGUED8SkR39axldmHETbEZkcM7qabVe07Ba9iLQtqt/ZdmnltrQjMueNShPF7FHSFfk+WU9HFN0zftnBnElPJ5fogZgoxKONR9T4tuCZwayFHG9dvtfmKNEZ2WeZNmfrjZadLZfjOIp8RybuaJv44sAbty1jvBe3VrKZqTeT1hsfHvaWHrTIEbWhLbZGyhOZhzwMIk6PjI3O1JchqFv2x2gcLb1saUePfN4YyejsI6Yt8n2yXo8MhojS83K8ckelB9lGT6RZ2T3ikjFSo9JmJgOtfzOytOiINxQyE+XWJCCLRXTizpZ7JPm2SJM2DiPjnJJvWk7LOOwZi54+RoiIJD/HJtuuiI54i7DsWIpisfW443JE9CkrU3SsUlm2lGOLOc2SvdV2R/TSW3hLepYdHxldfeS0Rb5P1vueokcGLTV2vHnZ0+uRg3rROjyo+aQfLVfLF22rdSrfmkRH1BsxmBEcRkxY0f6JeLQiEy6tj8dce22O4BbpV96/kXI1nciMXQ9rCz/JBkjlRfXfIqOSjkfL7Y2jj2Bk2Tqtb7Vyo+2ybEJvv7U6LiydaOmHqC5HbWDGtvfYsla7kZEvqpdZXcgQ4+zirQVTbKenC973DF6PlLbI98l6O6PIkbTUqEQMe096b1LyoI4acq2cVtmtuGFOTKS6e+od1YdZ4xqpl7d1lMHnRl3C2MM0QpK9frXqjSw6M5Olp/ueTntjN0OSOWH12pHVFZ6+ta+ymHGdseTw9KtnnGfwapEjiktPP2Ta4OlTZGEgpfH0sqWPvHZ5OhTFPkpcLYKeHTfZ9L2Lg2j+LGaPkr7I96P0dLWzECAIeJNQgZVHYAtMtyjTa9kRdXoy1fdC4BYRuIex1ELqb7Gv9pa5yPfeiFd9hcDBCNzDhHAwhFfVb4nplmVb3kPP2362Pih5CoGzIbD32N2i/dld1S1kuMcyi3zfY69WmwoBA4F7mBDO1sFbYrpl2UW+z6ZJJc89IbD32N0CuyLfW6D69FTkextcq9RC4JQI3MNkcCZgt4zZpe3cs9/2rOtMfVmyFAKjEaD2gZZ99l0lSe7oQfvRGN5reUW+77Vnq12FgIBAEauxarEXnnvVA+jsWdfY3qjSCoFzIVDk+1z9cSZpinyfqTdKlkKgEBiKQNYzHU2vTaoR71a0DiyL13V2rxnvwJ72ZtsKdXl5rL7z8g5VziqsECgEHhaBIt8P2/XV8ELgvhHwtk4tkuiR6FbynfWERdNHvNWRNKM1Iiq/ttDAv0dIcbR9Rb5H93KVVwgUAlkEinxnEav0hUAhcHoEOBHziJn03csjgWDlydahlWWVAzJ5j8VEiOyIDh7R3mgfZL3rtH3ROkZgUmUUAoVAIQAIFPkuPSgECoG7QiBDWicjeAlV0Ehrlphl69bqz8oUIZ/ZtvQohYcDxzvbXok849+yi4s9cenBtPIWAoXA/SBQ5Pt++rJaUgg8PAItJK4ljwR0azkjPcQWAd2TZGaxyKbn5BsId0v7WvI8/CArAAqBQqAbgSLf3RBWAYVAIXAWBFpIXEuevci35JH3wk56vPijyGgW02z6LP6afo5q71n0v+QoBAqB20CgyPdt9FNJWQgUAgEEPDLFv2fTt5C4njpoXiu0RErHwy8iBJe3L3q3r9dGLNcLR+mJV4/KwGXRFisBdaskhUAhUAg0IVDkuwm2ylQIFAJnRMAjYLdKvi1SDN8i7fKILyWhEtGPkHcv3tqT4Sjyjfh68p9R50umQqAQuD0EinzfXp+VxIVAIaAgcAT5ztbJRfcIqdRUz6tthab0eLOj5Uoy95B3D2NpAZIZJJHyM+VV2kKgECgELASKfJd+FAKFwN0g4JGoiIeYguGVFyF9XhlZQhtNH2lrlhBH6y7yfTdDqhpSCBQCGyBQ5HsDUKvIQqAQOAaBLNHNpo96rTMEPktooyEhe5BvDz/EwUvX+z2yCPI00pPBy1/fC4FCoBCIIlDkO4pUpSsECoHTI+ARqAgh7SXOWYKelUkiml7oinYVX9bzzev28I6SYq8c73u0HkuBI3WcfgCUgIVAIXATCBT5voluKiELgUIggkAvmcwQ5wxZy8gVKTdD2KmnHNrXE/OdJd+RtnjEeUQZvboTyV9pCoFCoBCIIlDkO4pUpSsECoHTI5AhudiYljweYewh8RGyeQbyjW20bgiJtMXDckQZWEfPbSqnV/4SsBAoBG4GgSLfN9NVJWghUAh4CEjx0B7JbiHfUULo1S0RT6sNWnmePFqZPXh55NuTifZlSx9kFjijCL6nf/W9ECgECoEIAkW+IyhVmkKgELgpBHioRZQoSo2UvKVa+TS/dh3gqDqi4SOUeML/Z9rT6ineA58s+eY48Px1x/dNDfESthC4aQSKfN9095XwhUAhoCEgEUCPTEaIcYRYSiTXypeVy7vnW2qH54luwStD5D2y24IPLdNrH6bNLsxqhBUChUAhMBqBIt+jEa3yCoFCoBAoBAqBQqAQKAQKAQWBIt+lGoVAIVAIFAKFQCFQCBQChcBOCBT53gnoqqYQKAQKgUKgECgECoFCoBAo8l06UAgUAoVAIVAIFAKFQCFQCOyEQJHvnYCuagqBQqAQKAQKgUKgECgECoEi36UDhUAhUAgUAoVAIVAIFAKFwE4IpMh39Cqq6JVPO7WxqikECoFCoBAoBAqBQqAQKAROgUCYfEfvRuXp8B5YjZAXUT+FHpQQhUAhUAgUAoVAIVAIFAI7IJAm39YrYJxI0397zxvX62I79HZVUQgUAoVAIVAIFAKFQCFwKALDyLfkwS7yfWjfVuWFQCFQCBQChUAhUAgUAidDIES+IyEnGfINGHjhKCfDqcQpBAqBQqAQKAQKgUKgECgEuhHoIt9IoiPx3NlY8O6WVQGFQCFQCBQChUAhUAgUAoXAyRBIkW8aly2FlPC4bS1NJC/gpHncT4ZhiVMIFAKFQCFQCBQChUAh8AAIjDijGCLfGpaaNxvTF/l+AC2sJhYChUAhUAgUAoVAIfAgCNws+Za82l5jsl7wL774YlKDDz/88OmPf/yjqBIfffTR9HdMe0a9Afnxh+2Q2oRtybSnJc+eGHnywXdNb1BfoG9pOTQ94EnxzeiYp6974tRbF8eht7yz55f6GfUkaguoTvExZ9kcxIbaHvj/SL28Tg3nSFmQ96N3LvV+82wn4f+ndlz+jX+HdnCsomVndYBi0GqXI7hn5br19LwPvf6z9JpiQXVnK4wm2f/2xlT8i49fT//9/Sc/zuWerFfj5a+GpL9Yf/vur+88/ezpm2VM9LZRGrteX2h1fvCX3zy9+eVb0+f/+OQTMRnWR8/W8bkQMmbmseg8cc/XR49s2xDPN3Rg9MAlP2iJmuMpAS0flCA6EfUOmlvMnx3U0cn/KCykidmTBfRJ0hOPrK/KvRjriYzMizT6zdNXT776fiwCdHEGkqCO4WJMW7BLUnskQGspJ5lX/yaEmJchLUy9xepVGYxw43ck5Pjv1vZFehjx5ovlrA3DuoqAy6hbutHSv1lds3SB99m0EPz+q+csb733/P+X/3K9xHGrlU11CBeXYlog3l9d6njvUhf+Zts/1UEWqRGd9tLQBVFUz4Fww+/Lt3/7hORbI96ICw8T7iXfXrtgofT65zIX9PLeyvfdybdHrAE4L431HfJ7ZMbLLymWp9jUcwrlZ71fPQrTQ3h5Xmshghho9Wl5PeyktmcMsubdsrxeUe8BX/V7/aR6Qmeju0wGMBEQD4mns1699X0fBKwdjRY9t6TOjOuPXrxYT/hKwZ6MC7GYddNLT6tBYkE931r7WkhapIdHeti3JN9blh3BqTUNtYe4qKR2FnXWsr2avc/oWkT+RZcZ+f7i228j2dU0KfIteMgl4t8lEJB64tTRcPy3zz67TDl/evo/H/zL5O3+4YPvp/9axJuTb76w3eKmOdyhwPnxXufGw8i3pGzSIUyazupoOil6naU12vKCe4aBGiUqi5evd9Dh4Gitx5vgsyQV5Fl5CRrDcSLGBNtOMdTq5hOElmdFJohB83QK8kW21VeGu8j3CPXfpQxqG+giNKJHLQK2kBdejzQWwCsnkY/oOI+0JUK+sZxsKINXv0QEvTza9y0J8pZlt7Y3ki+6S5K137i7GJEhkmZlZ5F8Q0ZwesAcNYdIRcriaa7I9+xNX5wp1PONO57zzlBv3Za8OJbouKdebton/3j5ciLf4P22ftz5xDlSZF7MYryQ70tG8H7f62938o1ARg9YUuC9VVa0MVa6jGdrFec4x1pak4lHdCNKJpXRM3HySd4ympZXXJJdIimti4SIgfDK9rxtWvuiBsZbdE3lU08Iiw2M1hPRk0ozFgGJfEs10Im5a4IPxm6DDBpRX51B+PrrHz3jfFt8bsi0W4ckgekmtlXaFZwIxXwuBtNlttezW+fRcyq0/SBXJPwHy24JGRqrcecrTZtnrHktM5949juDiEqQUde3It8wtmaCT3c2qd2P2IXWxRnvC21Oi2DNiTfnblvMVxPxBttzmSfvmXgDllG+GtH7rpjvSAWj0kTI9xVxJKQJBg8e4KAKstqGg/Rs69Yj396kIi1EsBOnWHk6wZLE1kDjq+Wsx4LKJHraWKdFBj3vZ8TNI8+efrS2TTIyXuiSJ4v0fQtj1iJH5ZERkHbGFjsBYR/ww4n34g3r2d62FrpZz3ukLGnMTX9Du8fIOB/ri0xGbLmEau+YxjK9sZ0l09n0jzRmONZR8o0Ycf2lC7qW+eFKd4mXWesXehjY6zszzGTOrJ3nuSqbxH979bZ8l8b633/79tM//fufV+eWPJw14k1t4BbzFZLvLcpuwXPLPEW+GbqoXFceHkK+gXBP6ZTDEysPZzJ2UvLWQHnc639FdEE+vv2FhoF5pTRyG53INE/bauArkzbU4Q18Kgf2g+Rxi5YjtYtioJVDcafpJQNEF15QHi6kMrsF92BwoqfYtzRqe5R9tUNGPF7TRHwh463kWyKkngcrRICIjUCnwaK39MAkCRWLhJBQe2Cll2SMkm9O+LidhP7wQhcyhLrFa76H3p2xDtqv2tzAbbo3B/W0M0yWjcOP/MaejDxI7OFWlW8/f75hZfoluECL5xtiuuH3P/70p6f/fv/96f9paIm3QKVtjMx9kL51zpLmicWmPoDXG7Ar8i2MKqoEdMBEJiIobkW+50GXJYrRwb5s2SpXH+FCwSrP88jzQUn/rXnh0GO27BJcJkf8RbEIkfxLoV55EQK8WswAEZkNJd6+I51HoDfzIOHWcJbiwblcrYYsqit7pHsU8o1Yrvp1JretpHuxHYJOS97G6HhakeOZWKOucfI9LeAvNzVkPdmLfLMdsm6TkDyfkm5q45bLntFrj4BbtsKzMxk5smlbyFi2Dp6eO5ci2ETIN9SzJZZR8m3OiQHvuYsvOsNowsu84u1EQ/JIiBQW+/Kd303/+9bHb07/peSbHqb0+gbL07zeK5s37+y3zlna1byt5bl9ccIERb6FTlmR7/k7n0wsIy6Rb2uizJBfKi7KMMmr3TsaWG1H64+Q2KiOR42v59GLlMPJB8+DdVwZbScmO7MFxw8E73FwJdoXla4dAXr6v72U55ze5Ch5iSN/E+W6eOpfv/vuNMljCN2ULmAvtHbSsUrJYoS00fZr5UfGeqQPJNstedb5zQ6t9Uvtz5bVQ74zdvvKmUKvyWPnEDx9jehJpL9a01wtHhIhURkCr6a1zk0wco/8oqWfgXy/+YcfQvd1R/RO83pDP0hn4kYQ5pFEtFVf9s43ss13EfMtKpgQp0WJ78orSg4MLISb3O8sKX+U/GJ5fPK4Ivtci5zVtmVEqWySnJrsfDJzJ1fDY9Y6KOjWsXVgTiPf4Ti+WcARRqi1rZXvOAS8g7aWZMv1fOz+dx4HK40nXq5IxNkByoVcXcJiKPle2T3lRhQPYW4LuMzUo+YdbF85FuaKI8TBk1GyodT+8XATTA/yttR/JPHOkO5lriIhiiNkl/ojO99F+3SrdBq55o9KLfUT0i3O94pX3SLg6N1+9c2vr5qJ5Dtyc4mnw3SM8oq4wwhtVOu8h6FiW/Xb2cst8i300NXBKoF8hwwb8xpAVdpgjJyA1pQpJEtAE62FgUfQafFqKEpABmkSSGSbkmq7EtZCYTIk7DqoLK6tRijbvkp/PgRaPeD8xiSrZXRcRRfxq9hVGsstPPak2ScPbXpDijT2VyFdSr1YBx9DPQsbS+4lXG9OFAkb84gLrS/q7bdkzNwYw8uRFmIr+YKPvXiLvqyMrd5yTwf3+m61dxoHgZ0jj8xL3m+NYEceyQFsIrhbxBvKoOea6Bm0lnlvJPHcq+9H1zMSg7vxfAPI6OmwjKgUeyhNRFT5sxNc5OoyzXO7KEuH5xvLiHorJLxobLSpwOQVSC8uToqJo8aDH4iNLB40kkC9kJb8LUZo9ICu8o5BIHoV4RVJYiTImyT5d887KZ1T4eOEepkzBHOxDcS7zsm3dVMQ2kLNZlA7HOnV1JkcQrrhfzWPd1YGai9XMpPbrygmVmxvltiuyLXz6IpHIqkzyCLgWRmj80ikv8+WRhqbkfHE9ZaTbzhI+f3nl7CSS2gJ3FpCf//3f/3LcpOJhodnUyg/0eYw9FL3EEa+2/Xo82UPlryv75N8zxMLHlz0YrI08s2NcmRQToNCiQ3jhpZ7bled46zGo4MzLLPwOA33DGqLGr7d7hlYOmle1YGvSrKJiBu7qIdbI+ePbkS8PnqU7y3eb+1QW3asSQtcGmICh0B5XWjLekM8qM3jfR0h33Tyl3TFwyJiIyViqnm7tcfWPDkk4v3ipX3jBQ+Nk9rvzTke6fJugeH5qQeXf+MYtJBvLDOK55ntx9XcYcTIR9vBPdBwc4n3CuVVHwphbBE9sWRsJc+t+aJ43Wq6It9Cz60O2gTI78qwz1tPlmHhq/8o+bOUTCXfTvwZnTAyMluyUDJPt3cl8oqkgZPuyILAm7S1icPyBmrtkrzf3INlec9u1UBk5X60204oPi3ke9Jh4v2O6j0nehb5XtIKoQbRcxHmeL+US987oDhEPMq9IRoZ8m1trXPvXis5nOpATzd/4VBxhHi3sGTHIbfrmfKpDmawzchoOV8y5eyVNqqjn3724dPvP/njXmKJ9Xi7YSu+wm4/CpHv+ZGuiNOJXzSA5T/yPIEYFPkeTb6Dz6lHB3NX2EmQeCOJ1SYbjUBLA5W2i1/Fx9NDWol8a6QZiQr8lx6GlEi9FHtqvS4ptUULN5E8ZmVMnhF8VBzo+wCZmRdvGlkObwn2w9qqx2+UXFlhAlw27v2G7y1x1lgOXzx45BvlkcaUJIe4cE44SDheFA/uoesm35fC4a5nIGPReGCQx/J0cxKdIdVYNo7TK3vM7nqXHDo9Z5O8cZHRW6+s0d+PCpfJ9i+dy72FPHeSRTCbxgh5IdcKU6Hl8XSPOk9I9iayiPH65m7CTujJ9uzK31N4BNHyfq/IZOB6JCxLO8gx6q5vJOHapMQXFJRYS8RbI7wUo4lozyfwIyv6ldeGHzAjcZe0bpz4l6dthTq1LWpvUNT3x0Cg1evNyTdOnhpqV9v+gueqNf6c1hlZcHOyhHmik0nU87MixeylYcnmWQTR8nyPwG1FfvitFoHDeNgHLaQrOtK0sunCRppTtiTeVPYzkvCjyHe0Tzl+kYWjtRDV6p3GIrmZzHIiYhlRe9DS1lvOE7V/kTbePfmOGp+WgdqSRyLyuIXNPebeZBqt3yLg2mSsEQauVJLB8Aa3VjZ6rRfvjXDnqudtK+MRGfb3k4YuvrITBl2wZxCRvJzSOPKuyoQ6V1eeNjxqpREgaZxSErtXTOdSD538hWvbPDttEXBoa2tfUnu8wix4kJzjvCUB53aVerlxV5F7vj1cM3rvpY06sbxyRn0/gzzSHB39G8fBGwMSbur4E+ZWuuudtaWj+uzs5RT5Fnqox/h63mFNISLkVzvccuVFV7ZhLQPikVxJbssDjod8NOMA5fGwjihJR1kssq6Rb8+DXY/fnN1kbScfJ5HZmiLeJijT2sGhY1QK2bBsE+Tl5xAkkhVtFy1PwmbZkWJ3iW852XICcLUwuLyp4P084tG6i6GSbyJQVEdoG1oPXFo4eAc9pTllT/JNx0kLZp4OZL5nPfGRuTxTP9crDw+vfk//uWz8LAT1fGukHuf3Ogel93SRb4ZNa+wmLYZu52hXSV0ZN/Z6mNRlq4NZQnzeMkiNUBWNgHsDlrcPB5coJ2mLV+6KHLD71LnRixpBrJPWnTU4Lcax8twmAjysYfL8GfcgU/26In/kkRJtbMDf6T25PF30hhCtfJ6/NZY56u2jt51sSbyxvVIYSoYYRmzBCAK+OCCCd2p7ZDnz5HjvSOR9n73VpLd+Sjg9sjmqLmu8ZmTw5rwt+lma67AeKWwzM07peOO391hXUhbxtjWzyDfDRzO6V9fTOZMzKrd1HzUlsNkBy+PzRhigqIHxvPvcEFjlLoRaice2SL7WZsmziGkzRmcEplXG+RFoIVrSeFxwc8oAACAASURBVLX0jk6Akg5SO8EnLSqftwCl3mpEXro6b3WuRFn4R20SPUy41/iiIUKrg9SXRkeIuIQT11TpwGdGm0d6rEeWRYktJ2jw7+iiK4NFa1ppTEXnqdY6OT571Qf1tvazZXsoDt7OrzYGeAjSko6FnGTL7+2jW85f5Jv1nub5npRbeOlS6vzopEXzRvKsSC250jCSl8tJJ/gs+cC8uAVuGUhLtqjBiOKOE4cVjrIVOajT288ados4jDpop00Ekp5H9VAjgBpBkry6SOz5jSRcXk7I4XuUeGikf2vvlxSGEiXf0L5IP7SGIY6O2W4lZnyekfQ0shg7muiE54uk3lrtiur/KGxa+jiyQGkdh1YoHoZ2RsYQx+cW54lRfYzlnJp8b3WQx2q09sCCNFFljEGk47yBrhHZFvLN5WnxdkTkGUK+HfAk0mBlaTEWXv+VMbld8g2Sc5LbMh48HcHFYZT0cbn4bppHwC0vVKS9EQy4DeQx59qkr03q2bG5eMDZLSjRvvDqs2LdI3W0kCmt3FFl8T7rWXSNmEciOHppKDZW++gYxDK9edere+T36ILN4h6eTkfllcLVpAV8S301X/4457Tgx/uw6bYTjQhLRo/HSWqxjV5jvBVHxNPRQnhXnmu21RspL0J2owNLetI20m5avjf5R2WR0vFtLs2bxWXgGPV4HXvkr7y3hYDl4YGWaLspmYmb6qJnoxA9KhfPE7kBBcsx48hJyBdvT2TxjB6wyKJC8uS3jtGJeMMPtr4byHdkMXTlWb/UlelzqCNKqKwRM6IMq3zaB9n2YbkjyhhtNTSS2trG0fLR8vgCQhqLaIukeS9qUzJtsByg8G2LOjPy3XJaj4dm2pYm39rEIglF/5bJJzXAa3SEhEbIMq+bk286qVvE3OsESRbPayXFsMMkFjVKbvmBOFLJMOJETsn38gCJEmdveQEk7MpgeBr1eN+lMd9KJni+FtJNeyBir2h6bSdIJeAz+dYme08baDw7TUvr08JnpLKjeGkLpqgNo6TRsglTPUjuE3d1c2IF/249NOnZW6+PIsQ7i1tPnUfk9TA86lApYOHtaniLCPi+xbxmOUGP6MN7qtOz65m23i351sht1lhJ5JuvZDOAe2kt+ZB84wM8eGgq0ibvwCXI1eOlx7yrQ6XGK3ZL+vnBEY4L365vjX/z8K7vt4sAJ9/eRO21FMcIpmuZGDMTn0duNUK7EEvhrl60TZSk4v/TRTKOdw+TiG2hZYQW1cTjPeU1yLHWp/h3rY96Q0+wTd71fnsSZI5ttm+4DW1dVHg6s+f3zBzY4nzjbeFj0roZjY9FqawWGxPB19p9i+SvNDICh5FvbTtDE0jzfEOzvHAU3nSv0ZGJWCKInpLxAWtN8L2Dm+aXtiyllXZosiON1Ax2D/HGifzKC9dIvrcySF5f1/fbQgBtAvXieoTEGr9Ivnv0T5LJK88i4RIBp7bO8thHehNk43bdwzBSrklKhUd26A4e76MWAj6KfFMS3kpWJbsdJfXcSRHtG8lZYd3OE71et7fvt8i/cpAJO618jGgyePN3ZPGTqYvyoJG4ZBwAI+t9hLI8HprBIOX53pt8Z5QoE3bCwzc874UYO6oM8iy5pXV7g1+Sc/HWMW8Sj7f2yt6afGvySAuOjAJX2sdFILLglrxN8DctHrx3QqQ3L3neWSqbdGOTtLBGsqwtOKQ8NL7b0pYosevVOOl5eYt8W2QJv0lniUa2pzd+m++qeLJp/ehhH5GTp7EWAtZi1ZNlq+9Ufr7IgDMFmblvRdznsEuJH/CxzBfZ0NYI8ZYW06Nxwp0xfPsAxpbnABgtw72Wdwj5lrzYnvday2OVRTtN8154q3qv489Mvikx0Fba6gRLPEoZA4SGQyMkkYnCS6MtMqAt0qE0q4+17dORec5aFuCYbb/XFnqKnV5xx8eRdtp9ZJ5MWRL5pkQzo5N8DCBm1FYhQZb0lfYLl0vD/4o4XOKUeew3tbHwjZM4vpCgnlItrjuLi2dPo98p6V6IAWZmoSeeswD7C/CR9DLijInKPSJdhBRjPS2EN1O+1h700PM46khfjMBoNUcoj85F2pmZ3yW5pfc4cMzQ8cfHKh+LfM7Df9OyaJqM7cN8Uh5KvumiwAvl9OrPzD0jy4J6s3OPV783J2pz36Hk2xpk1k0mESJulR1pdNTgZg5pZAxPJq046AMvZkr50CBMxEMxWnTlLm0x9ni+pcWAZ4wpSTpqVf7IVydxwi0ZI68Pj/wuhXfg5BfxQGnjiP+dh4RIi0UpT49+ox3jYxbrjoSpSAcnuQd8bxIuerwJeBMhn8+AXIWwkbMhNFTGPXR5KX9UOyPEr3dMZOcQ7gVuDY1ZiD+ZP5CM43972xbNr+kJ6EdEFn42KlqvhAGOObSX1O5Y856kv3vNcxIPitgtD6dHni8RmwgP9XBcyrooxGsvseSBlvJEyTfk1UJYNFkijfbINzXs0dVxxBguHoNG8rwM+o78nrcECTp6iijO1qEVq1yJ5GSJeED9PPWs7w0I3LohjYSceGNiNQaUmweonYroatauSV3HJ3ipXmnbG8ri4w+JKo/tbiGkEVtoqaJHvvHgJZbBPfc05IYuTLw5g7bVCrGIDKMtCWlGX0FWiYhGyGmkj+BQP/x6yXwEU57mcPLNLgGQFrJUZu5RlsbJCPIbxVKzjRH7Fa3jUdNFeGgUm1TM98LY4Rqny09SSu1vXOjsJBVp9JU37MWLpy++/XbBYtmSNcIzrgxBgBAfQb75JELJNW0D3quLXgNp0qZPTVsep+g2G59ELEJeBiE6VPdNFxlv+0q0rk3UYzJWs0SGkrmettN7vLmNjODFvd5WGdKd4XxBLLWLk9uIXJAmiyktVyXewo0tUoy6FELj2Q5rh6DHi92T1yS+itc/2j/3kk68UvfSOJzDvEUB5McbwTKY8JAuDPNazacz94G/SeEj0tkNOnY8nc3Iq6Ut8j0CRbmMnrmBlzicfNPJggoqCZ3xKkUazSejjxj5XgZB4nGHiLfnCPItqQZdXLz4+Nlz8e3nzwul5d5twcBr5NuauKnxWU2yUvnOdYLbDZUqOYtAdlGcLX9U+quFdidxGUW+e9oHbeIe6khYBR2L0kKXl4kyZr3freRbI1PU0x2N1aftixAZbYcAMNBCrdDb++lnHz79/pM/il3aS8C1eYX3n9ZHmdDJHp08W96IZ38i0cLBy0hbPA81EltNd6wFX2S3JiKjlUZzSkTGSm/dj5A/wkOjOAwj31ihNnnvQb5BBu55kkjiNAguBFx7gZGTSW+SwoHIV5yRTqATWoToY5mS8bXIN24jaoNTm8B5283wFUKyJS85x6MMQkRD9k0z0rhsKTmf5KLEUNsSBln31EfueOB2E7GLkm8LayyD12HZtYwt8vp58Xp//9Vz0rfe+zGLcNASP6rEc7Yzkf7SFmlUZsnGwTxikW/IHw1d5Pjw3QkJP0+fH5F8Rxc8veSb9gfVsUionjW/auV64yfynS7cW3aJInVUmhM/L4+dYxFtKy7c6twMKYhMMp5xW0iuE3aCK2VtuymisAtpDoS4ZMk399xIp7W1sBBv8pNCVLw8WxqgCNaVpg2BzPhrqyGfiy52I+PZ8jZGiFxeQjmHRrR5uIUnkxd2oo01yxtM7Z5HgiN4UCIEO5HTj5Lvyz/5rhwt17InHj5QjqcjFhEG8g0/zfvdcrAv42zh+koJ96OSby8GPUrQI7pLveB0rGUXxFsfvtT4zh6e9giO95Rm5DzY5Pk+Asxso70JBo2X5+HJfPfSerhF8lvGJZKfLyqkAeoZOCiDTyLeRM0JfmTi9PDq/R7xZPTWcQv5Izhkx98e7aZbwD27TiCrFN+5ZRuk7emWyVLbAYjK7nm/EZtoedQbTG3V9HfH800PfnuLKWpPMmQo6hzAdJb3m5LvFofPFbkWwvNWO4jkbYll/pr/1uqFj/br0ekypDoSmuK1h+7wSgs4zM91jzrhNB3m4xy91p5M9Lu2c7Yl0Y/ME5k23GLakfPgXZNvydBq286WUdbK4YQzQ34lxYvmR2/SVRmXLVwvRIaSb5o/mo8Sbym/ta2vGayjBmEZk2fkbxUHy4Ps6RSfAFsx4DJoIR6a7kttaFmYauVI8kWIooef9p0SUtStyWYA+RYOV3r1eHYpsmDxHDFcBrRhEcLHPefaLiKfK9COSiECUbtMCfcZyHeU9Fq7DbTt0fJ4Hqp3XuiQlBfze3JSzzjXIXRgWQS8ZZxjPZQEavodGRve+KPfW21kpo6zpy3yHegh69RxlJRrRDNQ/WFJvMkKBeMrey5wdMGhTVwWCe8xOocBWxWfDgH0SFFdkyY7jRBF9FAj+BEwJGKFoSU8ljTqydXqzS4CpHI0IujZgggWlHx6B7whbdSOcRs9+nCpJ4vlMKG6KBFJj6h7JJyHoUyyXu7CPuoXJcseqaVzVGQXlraXL5hayLdWp9Rfmg3hZ89Ge6SlnTNtLtYOhx6lJ7dcb5HvYO9lt6K1bUDpQA6IwAdp1HMtDRKtSdIktIqjJI8iZIx5ZvINwh1OFiE94cIqYSFAEKBeIG+SlyYliWy3LNZX4QLCTSy8bmpLWiZL7YpD7QC65LGl5BvGqBRTzsmupnyYX/queQMxrfddq9Pr75aB4snSavMpjt5Co6eOljbvkcfDtZWAR3YrpPZF8nGZvXFq7bhYXnOUTwtHie7kROrYo6/vqY4i38HejCopLU7yosF3HhMqrY5bjaSWT/07uad8BUUg7ESaoKKGkE+OiEukO/jCoAh4BLVK04IAj4eMlKERzUhenkZbxGs6P9KggyzSpI32ihIGWq9G3rE83kbaFskLZ3lBPTu5eMbnK2GP9OZqtnEE0fdwoPbWi1X3CHyLHh+ZJ0KGW0m0NF6nHZPL9YTTnAYvrbKXorG/M/OWZVM8YqzZhCinaZH3yP6+lbpH2uq7jfmmq8cMSYS0aBRxgOBkxmOeRnq+U961DvKN7aOYYDu9Lb6eCafI962Yl9uXM0O+t4h/lkiVNxlqXq6W3oi0v2cSQVLB49u1XTrPToohGTRGPPEuQwteVh4Mz/N2MlrqzZBvLN+KEb81Ai7t/tC/efORRb6RSCOZpmn5oeBpLBAdo2knIp642pLm1UJfcQ6OEvnobhxfrHkEv0VnHz1Pj93k2N09+YYGZ8NPJIIaUbqoMeVlRTzfdIKyXouLGGBeXyRWL+sdl9pI/xY1PBHcK00hQBGgseC4yKSLvwhp7EHUGs976X0kVj0jixS+QnG07A73Ykbsz+qA5oHkmzsNOAmO6ol0INKyqZLnl8uinSmIynRkusic0yIf4hYh3/j2xaTbhkML5MiMFUjv7aRZxFgj2xHnl2TnWnCsPDICRb6TmhHdqomSYq36Lck31smNMt9G5ge5tDZpk0oS2iW5NflKdWWNWatcVr46vf2Mzr3hQBfbnp5HFqtZ3WvxfGfr8NJb5Nsae5IuSGXxsBMPR2q3JPKNeojtOhP55iR3OjTLwhKs/uDETnptWAuz4LhBPXhol3vjvT7wdGaL79oCI0u+o/eaY7kUcx62JN3PbpFvPL/gxXhT/Dj5js6BHleJLMBQjtFz7L3NEy36XuS7AbU9vN97kG9oOhoYbsC8Se3lO797+tkvvplW8XRLzxrQ0iltnACWiZLdT6vlwXwZI9bQ1ZXlgRHwJi+us6MJi0Y2Wreue7pSs3nZ8SeF5kix49wucNkxhIOns7y8o/sni6e6i9FJvrmeLKRRuOubyiwuBIQDvdl2bpX+KPIN7QFCjd5tqX1SONSUjpw1aB23LTtPku3KkG3axtHEeyv9uLVyi3w39FhLbKcU72dVPZp8TwYkYVil+tGoI/GWJkhrm1yLMfQ83TxfGYMGpa0saQSii+zMuIoKIZV5L9vA0oFNxIXaVs8uaPZHdAgIcbh7Hr60dCTj+V4WfPxmqq++Wl77BJIoXU9nykCI+tGLFGhj1pvdeqhSGo/SgjIbM76MVXbQt4WAS2FaqPvIK3j4W8TO4K4HpqVeeX4WI1JepckhUOQ7h9eUWluJXnlphav7ooZtC/K9GG7HI4LpFtI7v3yGRum//vbLyev93V/feXr1za9XCEbJt+R10briXkhHg6pVloMQiHq96ZiKju1Ik6xwE8h/jwvQqFMjQiKvDjWegHxL+hENgZB0ZuXJlMj3fNDU00vNIxrR0y3TZAn4lrK0lq3F52fGr0T8pd0iTqa5zPw7DTmSFhwjyWErfvecbyS+D3HgUlIGzVszGbWL0cdTzp4RpGVvSb6xHrp1S1e/q0lQuKLLm/yuJr65cHHycTwutK7sFvc9D9xq2zYIRD2vvPbW8WotOL3xkpnAt0FrbKke9pQkaraUexZXXkNGwM/g+e4l3ytby6+0C5Jv6MUtdm96taPVm3020q4tpDPjl+oxz+fFhHuk3Lq2FPLWvNuryXL+It8duHoecGrQspMzTx8xjtk6rKYvxJzGrOEp7vlpZ40ccPJNvdzWpHm1c9B4LVNHl1bWB0Yg6+0esVi2yDd8exQCHiXengODHnbD8AtKLtEZsreaR+z3Sp/m3UZLTl7m1bkdvGIxcMd5ZGGzN2bUSZQN+zgLAdd2FeDvGfJNxwe/CEHqO14v7TsML4nIAPVm5DxKR26x3iLfHb2GJ3YpiDxOFAkxJ8aecZDItzvxXAa0lybTXGsAW8SglXzTMivUJNNTj5tWm5SyiPQQbyR3I8dexBupjc+eyZI7FHrKyvSBuXs4L0IizgX6qI5IvpUFTUbWlrQR2ac+J9fUWZ55iXhD/tXhd+F+80yZLe3cKo83X25Vb2+5o8i3dk5CcgBKnu5WD3aR714N0PMX+W7Ell6VQweGdTIZB0BkFZ8l660EwDrsMxmOhOfbm2Ai32l3tBqMxi7tylZXJz3DtzcOIwxYL/GOEOVW5bLGjLadjXVliLNEfnkIR7YNGV2Q4r05wfTsB8pH80m3OEG60QslD5uo5zty+FIqSyKnC5Gfdyo1r79GEL027fm9NQRlTxkX/VNur6H62zu2oC5qt7j3m/dpxhbsgVnGNuwhzxF1jJi7UO5UzLdEUiUFGSngIii8QnX5baGQ0ktUUmy1Z/yjEw1VmqY8xjVX0wCeD/LQZ3L/8fHLp5+8enU1gXn1R763EIetBs4WureVrI9cbq8h57tVUSwlz7M3rqNlS0SS/80ikZnJ3Vp87LUDZRGJTLsxLSVrPGZ1xGIr24+Q3rV/Ga/3fJYIyvWIKb3n3AtjGq2/Gk4eFlI+r50tfbJFHuuQZZT3ZOXii2fAdwt+k5Wr0usIjOQXw8m3tgWqCR1tTDRdq+Jw4y55cLBsLwZamuAtubLG0/V8Q2UXAv7Ft9/+uCWqxHx7BjXyfatFUWtfVr77RqCFiHEv09YISR6zyDiPTsCRxceWJFwLOUHCSvHlW+oaDhpRo3dgRzAc2bcThkb8tXf4cjUX4EF+cv+0tqO65COEnbfLs82tOGge/576ekNQevNHscA2SjeT8DJ6iXKR72ivnCfdSB6aIt8IQZRI03RU0fjraBHyNrLRUldK3m9pwra2+3DgciOlGbNWlQoZ/Av5fvHpu0+//2R+OvdCviOHLbMGPuOta21v5SsEKAIR4inpMfxtFHmLkAHNHli9GR1PGQw0Z4B1Y4JFNKT7qDG9Z+u87xKuSIQybR41YqxFmxfrrc0V+PiLFcrISb+Em4clXQh5DiOKV6TcLL6R8ZItM5I+W6/UZxSPkQvarTzqEVwqTRsCI3noMPItCXVL5Bu6ghp3OglqXh5tUuOTPA1haZ38qRHxtvJw0v/0sw+fybfzUA98549c0MnUkhnztqly5SoE8gi0kLAer11ewuccLeSbEiZaLyfKGe+/1HZuu6B8auf+8fLl03988sliOyQM0KPND2t7ixyL0NJ6qJ3DMIxW+9nah1N/KNf/oROEOkMs5wzKwMNrJBKO5Ft6ip4vdDy8pbZT3WzJL5VpEV1vzor0T6R8KIfjmSHgOFdLOo04RRfIkTZpTslI3kqzPwKHku+MB1sj3wAZf93J28IZ2Wity6TQEypnj+HvJeDceFkGRfO883Zje6xFhDbpUpLg9d3+Q6RqvGcEsuTbW3xuhVUr+ebySN62XvJN6+Bk+N8++2z6DOQbxzm3fVbbogsdj4RL5HsUUcz2+dJe+gjbixdTaB/H0psnOPl+42/P55k40Y5esSh5Zj2HCZU5mjbTLo7vnuQb6qYEPEu+eX4610m48fMJWd2qlymziB2XfiQPTXu++VYJ9Zho3hnuVQHoIuR79LZM5JAX936jnFJYijRJegaqlQhI5FsyEtJkiZPp95//ML1yKV1rJKmztVVJ098q+Y7ow3HDfL+abw2HKPn2yN3WCI+uP+JVldoUJcM0L9gMSr456bXalrVxkfT0FhDJ475lX9KdQXre5qMNyPeCq3BjVeTKwSipzuDVoj9S+RkSHM2vlantLlhOMG+BoC1yesj3LXm+b22eyOh4NO2h5BuFlLzaEfLNybrVGIl8a1fZaXdq0r9z5ZGUaXXnKjt9HLlu0OtEaVvLy5P9LhlLmEwp+cYytQk94k2h22/awIz0C2/f6LKgfG4gNblwQSMZ1HttC8V7JC5bYRkl39lxcwvpI0S1xSnA83zwl988vfnlW0voieT5xjzZsJOeBYK0S+c5PHr6lePtXSuYIapIHKWFBR7yXDD+5gu3Ga2LM7fghgQSKe4l31wMLwwF7Rq1b9R2LPg7YZm0Xg1jbb7w5hHKf85uezPzqNeWTFlbzSMS75DkovWfgnyDQJIXnDZII+gR4s6BGdloy5ZQDzcll7S9vcaeG+jshIJGgxofqQzezu/++s7TWx+/OV05SH+Zg1eQj4er3Krnu2FOqSwHI2CFW5yJfABMLUQ5C6/nrUM5sjYLyv3v999fxX1roScoc097LdIqOQL4zmm2fVGco7sX0XR8cqckZdJt6Y2GWVi8OlbzgEsYZuSKYpJJR+eoiK5aZXNvNpKiaB6OBZan2RRNn2k5NfdltOH2047koemwE4lc49+inu8IcT+KfEuyoSzWdmfG48GNAOa1tsQ4HnRFzW8f4BOTpfKe8QBl00JvygjdvjE5Ywuozkl2wPLC0sWh17bRnjipvoxd8OTVvkukhi/MM+QUx/Xff/v205dv/1ZdRGSdBlb7NOcBtbncGYLlZeLfsxhHnBoZnaPkG+z2y3d+N4n06ptfTzi/ePl6OiQPP/HuaeUJe2vhswcBhzp4eCnuUks7a9gPmTGo7V56fYrzqnSpwPTtEnMvLWg88u3NnZ5c9f32EDgd+dbivi0Pt+c134N8W5O85AGnsdIaAfAmOeq1phhMZeODDcqd3BIBp8RbC8mxFhRZAyJNdGh4b28olcRnQyAShjYizIGToK1w2IN8Y1u0Q2YtMkiHLinJlLzRnu2LYBwhuz03v0Rk4Gla8LPCUyiJ/K+//fLpZ0/fPD3NNp+Sb3ExZ5DvyBkdq4+02GU+Jnn4pbVwouMM26PpqUeuWzzfkYWHd3WvpA/wt+zc2aJ7ledcCOxOvqVDAVwIL40ktJRHg3pko7EOi3xTwiodUOyZaOgVVdOENsfz0XtjwRhHT6HjpKgZTwlTKybLU3cec6t5pLxy6vtjISDZDDqB0QUv12Vt0UcJ4RnRbCFuLe3g3u8ezzcn3iAP9wJantYW+TWCIy20JOLDbdIIGbCMlrZq5JsTyIl8Xw7BR/VYI4oRGSNEVCT8Qkw03aXF/uDnpbDvPFKt9RV1VGEaTvwtzzmXUZtPM953inNmvh2pj1XWcQiM5KGhsBPupcamSys/zaN9RvKtdSGSAPToU/JNvfytBHxFsg3ybRnkI0M+inwfN/hvuWbUG013NcNmxWS2jsG9cNyLfEN7eHwtEpWsDEC+f/jg+ynkhP628nZH+8KyeVuGntDFR4YkT2nJQUkeKigtajwsLC9tlFxHiLrXZl4GX/xxbziGfHCiqxHfXsJOcZTCsvB7hnjz/uoh3yNJnKcz9X0cAiP7LUS+qeiRyi2ibcWFWxBF6vUg1m7R4Pkk8o0Dz4qnjhIBjXyjHPz0O5evd/UdxUHD815CT3px8PTtVr7viQPf7aLjWvp/xFAaW1lSeUR/7CXj1p5vTsYollG7Nwp/badtS+/3YpsvXuCW9mL/UNsZJcFZ3CLlRsJ7cKHBSb1UvkZwUf/hv/TsECW/+P98N5Z7ubM4cAIulZch373zLsozgsv0YNGad895olXGrfON7Ls0+d66cR7h64mzyigP9+Bz7zfIyQ86ekZ5MUQY2z03lh/28GK/e8M8MjhI/VHk+6hRsE29vfoQlUoK8/J2xLyyvTHn5d/6+97kG+0SJUMtMsBVg9zzzQm4dQB9S1w1+5e1xy0ytmBJPaTivMLiuL3rDKNyc5Ksya4RcetgszTuOJGl9dE+k0JHUG/hvxlCHMVCKjNbD7anx+MN8nrhrtE27Z1ur3li73Zl6ivynUGrI60VZ2pddTXKeOJkh4YOnzmGv/csQjogmbJyXKzt4N66Kv/jIRD1YEY8fEej10LWsjLz2FjqQaRx9JlyMe4b8uBjO5R873XVnyaz54CwwlCi4RlS3Rmd4/HdK683OGC+/2p6IZPuhOJ1glC39aiOhosX/jGVezncr7XNW1Bp+swXe1g+j9nn8xbXVStEJKO/PG2WaPP8t+j1LrLcozFy3iLf4zEVS9Q8KXwVTwemF1KSFV0s+3IY80jyzW9Ykcg39/AcKW8W80p/LAJZ8m0Rii1bEpnQtybfkXjWFhmgXLjnm5NvJOB0PEf7a3RfWASc2yism3t5W3ZOonhK5HtxpFxex5z0tpF8UwcP1UPP8WMtPDQPOO83jplEvCUSD+VL5JvjNDLcBGWPjFVNP0cRbxrOOnosSOVR8n2r3vY9cMrUUeQ7g9aAehn9RwAAIABJREFUtJRIRsJPpirJYwk9IoDRwMmNhqMcTWal2EVoJ7/rFdsOuPVu1/XgWHnPjwAfZ57ESIJ6PJleHb3fo0StpR6PUOD3Vhmo95uScE6iWr3rvM1eeySMJEKH6bjzhOZfSHAihjurZ3xHQvPGe4RZbPccuoje8aWvSUjj65+/nkIj+S9KsiW86N+oPdcWOzQ99hUlhdL/b0G+W8YX5vF2WSJl87MukTwj0xT5HoNmke8xOKZL4YRTPDw6k+6V4Qo8DWwJszKWUP7Bnm+QVZpwqXGFNLhwwLYdvWBId3hl2A2BFgLHSWUmJGCPhrWS3lGyITnq8UzjM/OcfMO/ufcb/tbiSe5p72pnUPCsoq2S4q69EAtOHLPtk8KBrnSWkOVImMnSp5eHYaY+uBDsxR6zs0STvIG5xyLjmpcb6+QYWSEtqDPTWJ9lRflpP52JfEu7uhl9RdI7krRl6q+0YxEY2Y8PdeByRDdo4RSrvzMCvtzjTbYas7KckchKsd/8bteRyprFrNLfDgKqV3C+Y1hriXYobG8SKMl39GKg1/MNbbJiv89Evin+3iKf2iQrNjxKLDXdXBH+r79+DjFhnvaM11vbGeChjlwemH+iuwp8N0nCUiPH1mKTeo8XL/llnqTkWyL0R1uwiNc7ElsdSXN0W6t+H4GRfOahyPeoAbCEgczEIHr46KMO8g1qMSrsZBQOIBPHQiLf2guovqpvm2IkDttKum3pZ8BB8862eI+z4QFbotsivydPlEiNIN8gC3q/+cFLiXxDeu1OZ4uktno7udc2SrxRTrRhV4QVXhwmRNnaZeEy0IXf0gcX2//63XfFHUOvv+G71ece+ebecSTjvF7pLE90EestNGl4ECXf/IG5iKc+gteoNLRdWtjkGeznqPZa5TxKOy0Minw3atoI5ZFinen9pdbE30u+JwLOCH8LFCNwwHp5LBtOotxTL8XKt8g+Ms9IHEbKtXdZZ8BhJPlG/DxCsAfOW5DvqNwjyTfWSa8f5IQK7RNdgLeS6mgbqU3EPBoB98IGuaxWOIYnn4QB7Q/IHyW2Xl388OUbc0jKggcLTYmQb8xL7TaVQ9px8m5RoQcreZv4jS9em/f4zufyM+4+74ED1nGGeWLP9kp1Ffk+sAekUAvt4aBRxpU2dwT5HgUfP9Ck4QD1ndX7PQqLKqcPgVHkWyNMW4zFSIuPXACMIt/QTunVS0q+EYue+PIInlKaiPc7Yrelsjkh5zdzWBM0HjKHMl6+87unf/75fy4HIPdYlHGyK3nP6d+4rqphLsIhVa09muf4aqEDMeCXs0zeosQi8K36Y+kUvShACznl+c90uPFMsozsn6PKKvJ9FPKXeukA1Ly5fPtupLjShDey/ExZdELjW3KaR/xMi4dMWyvtdghYcbdZkiKlP5IAA2pWWMJ2qP4YqpDFUJIJQk/gxz3f8LezxX5bNy5h27a0Q2j/MfyG1sXnD6//R/Qd1uGFK6Fn19q5kMaSNr6opxhJLHjlIQwG/0tJOL5j4S2UtybgdLxKV2py3aHzPQ258vq2vt8eAkW+D+4z7vFFcehAvYqfI1dDZQ7Z8KaeiXx73UAVlU5IuBqvVbmH4P1/9w68ZclHxAN3JKrZ9rTKyj2aHqHx6gG5//7bt69evbSISG+dnkySbbTyaIdzvTjxrByQXgpP5OVsjU/LopMScK6rvDxKUr1bTpa2Xw5Z4kNC2lWILXhn83h2wtrN5nMwzm11nW62F24vfZHvk/SZF0OIRnjykA8g3+gZ2GKy2ApSTrCjW3dbyVPlngcBj3iDpFmyaqVvISOj0TpChiyGUps1uTUPcqRvR2OL+gL/jRJbvisxyrZyOwfvPtBY6z1i4VvGD8UQ+0eK++Z/Q48v5KGe6Suv/yAc6DWOWSw9XYY20HNcHMdbcoBtMcYeucwi3yfqfY9MLt/JoztZz/fqNPsJ7vjOwI/bi5iHh6Nkyqq094WAR9BaiGqEaLaUOwp5TvYkkhjxKGbkiWBilQfx3j959WpKInmPrQOOURKcac8WabVQg966PB3vLX+L/Kgv/IAhrWsh3/N1gZQAa7HleB4A5rOM11sbr5SAo2xZIo75tP6XwoSKfG+hdbdRZpHvxn7a6rSu1yGcgE+TWODxg8Uw0McTBpDvVhyuvDlCP3ieIzSO1IAdFX7SikOj+p0221E44GQsAdNKkKP5oulGdZpEqPnftG39XgKbJd+cPHnkGzCSxv2tEs+RcbtX4YfzbVW9fTpKL7WxR+VD/ZH0lR4qhbK0eGzpppAIUeaLVWkBiG2QrgJcxZQz7KWFMC8DbSOdtzR937JPzlD2UfPEGdqOMnhcLyNr3fOdQUtJiyTCugd0MWDsWeBI9aM93y2DSCPe3EjT9mgPNEgeFY+0R3DKpmnBIVvHLaQ/AgePmGUJI8U5mncvAu7VY3m6R3jBo3hwXaWkGwmHRGYwHx/DNBZ29DjY6tAd7SvNnmfbIp0RujXyzduMnm8a50ztCCfW/OYdyTsuEW1Ktq2xYOkDfrOcR168tuQ0yurBrac/Yp44G2aHku9I2MBIAbdYcRzRoYsB/uqrp6e33kt5vkHeUQ/stLQ94vHGyUQyoPwgqhQTqE3gLfJWnvMjYHm9J30XrjOLtiqT1yPG0Tq1dJnyrbSZcrgsGTz4Igb/TT2clhdfOqi2BdG0PKwRj6rVr9i+UQ4BTr6vzgCdxBuukV8LK34zitcvqIvWHEB1bgtdbplrIryn11ZU/vMjMJLbpjzfEgmz7nYGKPG7JnS0MdF0Z+s+fPBgul7pjTemmMnpsZ0kAafkGw7v8Gd5t2q35fH2tgSlSYyvnnnIya3281b432O5ntd7T/KNdVFb1UveaJnw/xny6RHlFhLeQqpa9U668SnT/ki9W3m9sW7AaxTxhjJX5Jvc9jHVN99tbemJd0VgBLNIGk9P+BWOV/H/JDySh1VSzzclv9ldAa7/3njQ2tTSvzhXHRUmGenDSrMtAiP5SZh800q1VSAXrCWPBt3IRm/bPevSJ/I9x2kvuM3e78ngBmO/V+SbLGp62oKy8TKke3u1RRQaIs2IUuNnGbzIwq6nrZX3PAh4Xu+9yXcPWZZQ9QiB1RMe+W6RNVImlQnu9P7pb/4y/Um7nk87KLo1+faI9wiiOpp8rwj4fPB+wZuQb/gbv2VjxKj1Qpc80k1DMrSFM3/iXiLfiIOkw56MFAdLXmsH1gstGYF1lXHfCIzkoSHyLVVoEW2Ev8j35b7XmXxPmIDhBWPLDHCEgI+M+74iuijX3HERkmyl4bGeHgHnuoT5W7wT9z3076N1kTAmifhFW58lm9LE3uqt7SHe2UVHtK4sHkC+3/zyrQmW//jkkyjsUzpOXCMLrUwFGrn2SHm0jtEhJ7TeRe+p9zvg+Y7KbqWzdCCz2KBjd3XeR/B682fvrfMCON6jukr7ybInNYeM0J4qQ+K0vagcQr5BaC8chTds5IqjF7TW/CvPNxTy3nsTEY+Qb6yz965vOgGI7ei8TYUbQs1zZnnX62BHq4bdRr5I2ElPS6ITuFZHa36LDEfJYZRQL/ZgjhdG8iK1Kdse6TXLaH9I5NuSLVoupLO82vyb9G8owwop2pJ488mb3pPNDy+OCHviuIoHHJEwJ2y+5/nGuYw6i6T7zameU/3kXm1+oJN/5zwC27016a7Qk8zIvZ+0I3loiHxL0ElebS3+m8eKHUW+jyZ1GvFtId8Uw4xqoyeKbxNOZcxemF7DJXkitO3A3roybedpj9aHHtlH5t0bB817NqpNWbLJ680SYMjfkmck+bfqz+IBt5xkPd50MTA69CS6cEEZsulp/6Fd3XJMUAJLb+Jo3W2JjBuOSXQnleNAwws1zzeXB8k393zjlY7a+MO/a2Ev/DYaaldGzysUh5EELNJ3W6bJLCK2HBNbtnFk2SP7fnfyTYk4/38O0ug44KOVRyS+M+FNxVaCxyLhraC47kG+sT7NUNOJunURMWJAHa0PI9owoowjcOChSSPaQfWql8i0xKD21tkrvybzkeQb2tSz2MoS6Wx6iXjD3/YeE6PDc9SFHXszAtNpZFXCQbLrojNnLpx6vr2dUSo312e8opZ6u6Ud1C3mFO+igJH266xl7T0mzojD4eSbC6AJpHnHI15zbrSlVTDtHFxV89Ww9nfLwG5V1tRu8tLlZPgvxvC7p3eeXn3z6ytd0yZN6dpBbWDQtizx5yTURTrIGSmLC0sNMvd88QkO/u0djJHixFv7Beo7s15E9Bj19ZbaEhljWxjYLNm0ZPBIeKauEYcBI3hxL3hGRiy/VVYadsLH69bhRihzVnZLZsRj63lkD/LNX1aWwmyitp/3pUS+lxAUEhrFbT+9qpDaOMSd67Jmx3k4CtbD0/fY0XuzvXTXhe5CaJgVlh8ujoQROytpz7dEtLPkWyLWXmNGrjgiE9gWaSj55eXT0JMrI6k8zMPjKz2ZtbCXKV9jyAndtmrto0iYiqcfXtvr+7kQ2JKItZDNCAHP7E5J5UVJ4Qj5W8NgQMb/fv/9q7ATiAP/4VdvPv3zz//TjZv2DmyP2iGgCwW60MvGTGft6BYjqZd8c93icwjIzB0tvVfW0jFM67si4sqhUk7+eVgK4kzj4yXduloIzGR/yzkjE66xhb5Umccg0MpxJGlT5Nuq2CPlmrcchfIGyshGH9Ntz7WuiCa/duryHUi4t4WH8mcPCFHP+xUGHeQbyvL6L4L5EhLDHliRvOCR8irNeRHYmnxDy0eRPMmrhuVHCTWkj6YdQb4nstX4UBEQ7S/f/u2kPBD//f3nPzy9+YcfJvINP2mXjtokj3yP7JsMrtpoOAv5bsVFCrVRyXCjnZewo3PZ6hEmDG35/vKgHPwuFwtoY5HOYRL5pjukkl5J4Wtb9ue98JDzzgw5yfZeBI3s/8PIN0BMB69H3kY2Ote9eurWjr+6fhCruBjGaZVP4/Jo9fN3+iePmF55lQXCvzz0MPjxHvrAkGi84RrGyw8fIKJptHuEp/SvX5td2Novo/SiyvER2DLmG2pvJZ4WQaO3UmC6KKFGkgj/9Tyzo2RvLQevGoRDl0i+0eP98p3fueTbGqNn6nfPdvpaPC5Fy2KUhgFwnbLIt2c/o62S5m+UY6q/g3zjGKaynIl8R+ahKI5Hp8MxOUovjm7PlvWP5KFh8i2FBmAjtet+qIJanvGIIo9sdLRzPBLXcwBBJOC4PScR5FloHkdHt+QQR62vRGJPH3kYTb4hxp38tNtwov3By4roZEvZlWcfBHq32i0pW4mn13JeboZ8IwG/FfJNscDbT6hXXMOKhrxIcaJb9zvIFdn12NJD6ukR/96DCSfhlvMmMtdGZecHL6XrHb1FhRRvL51Z4FyDysjnga1IpDTfbFVXtA9GpLPOM4wo/57KGMlDQ+TbIjkSwZYIlyZ0tDHRdFZHZ8lyNn1WycQXJi8E+MXHr5++/XxNXLHsq0Ms5ADnanucEXha5hLawl5X640BlCaU6W/kER/tdLqHHR4I0UIAeH7tRDxNt3X/em06y/ejcOghHB52e5Dvlps1InJHyWOkrAgJ5eWAtxt/P3zw/RKCAn+jXnGtfryVQiN6HiHz2uV9j/S9R7z3HhO9mCyH5+bdxCuMGsNNIjjQufnKAz/HX3thJ1qfcueSpFPSIsDTkex3umNzph2TbDu09J6jEfJFdGGUPGctZwQPxbaFyPcZgBjR6LMqzxUJB7IKW3ZvXR7hYT9+J7h2yty6x1syaNpE2dP30uIi4imI9jVdFGLMoTQR4ETLDcxZ9aEH85a8R+Fwq+Rbus2nBXcpT4Q4RuvqKQsJOL/vW/s7l8kjKL1k08LAOmzqyYXl7j0mRuAxLXok8t1IvKOEi9trSsBxIeaRb3rtMLfl0u5udAyMSictKiJz2aj6z1DO3mPiDG3mMkS5SUT2hyLfEUCOTKPGghOhmsg3ib1bPW0PRvmrC8mHlzYvv7MYk1ExaNQjgsb9LG08Us/OUvfZyHckhAQXcl7oSCvGPYRZIsAtnm9L9gj5puRX8zBrnkSoe4TMEo5R4t3ad735suOBvyJp3TKytd2jjo0l7vvi9eakOqOjnLgf2X98cUQPivb2+xnyRzzfZ5DzaBmKfB/dAxvWL3rBWX3Si5irAzZkq0+6XmopDsg3hoQMjvfeEKJ00WhYysCkoVtlGGl49jp4J125pqFgkW86jkaQQ02GPch3ZJHB5cMn59/88q3p0//405+uDo5ScmTdUkEXxVjPaEwpjjxUbWsi2jrKMuSbE+2rW7LI+SE40L7ljxJTqluUoGbaRmXV+nHvPpTk90KXtsS8yj4GgZFzYHm+j+lDt1aPhEefpOfPCEPFqwduZvK9tzFzARicAI2ndABscFV3WxwN84FG9uwm8LJGkzCctCf9F16R1fRA82gfSb5bY8tHEnmM9aYx4Fd3SwvxvRJB2Yt804HIH3M54yDNEFTrOtqlbY2vIGexoXLTeH+pHGuRpe1W0DxHeb+LfGe14j7TF/m+z35VW7UiKuyFTMykeZ2m7/TwJbmuUDJktK57I+T33La9hoQUyoNEPCODRuTp4jBTHk+76DY7eIxeQE6yPYKrkfgeGTWZJYLS4q0eRb4h1ARIN3i9JY83tUHSQ0R4WBrScZyt+OxWbGmZt7TYHkK+2SH6PWy4tpDmISct+sj1g+9itNierF5J8fgVdpJF8T7SF/m+j35Mt4IbOe3g5EK4+W0mc40rzzeScxqCIkiWNeJnPJwxcuCkO+9OM7RiKhEN6jUbEYaweL/xeesLEdd2jDxy6x0c6+1ej4R6iwOp/hayI5WD5Bsf3qFpeJiBRL4xPR6kw39vFXp0q+EAEsnj/WHeasKuqt063ARlk8i3dv1wdlxLNmHvMKJ7j/futV2PlL91vpMweqiwkzMSwhbF5SEp6v3Z5Io/6v1WrxokwkhbfRkCfkas+UHOM8rYog+9eY7AwfLyad4uJG8aaZPiQ1cLVIN8o1dWDTtxrkzr7QOPKGfIt7QL1iOfdcjSI99QL5eHtsVrd1buUR7JI8YEtDXq/d7rcGUEBx5GxG8DEndl54fk6GJYO59h2YNR/W3pGe+TW13cZccSTx/Rhd46zp6/yHdjDz2K8lzFVLKt94l8ozcQsCTfNc/gUbF2jV2tZoPBg5PDo+iDh2ELDj0hPJ6Hj3qZpW1mrz3U00rJn+d1W7yK7HEoXl60/mi6CAH1PPO0rkh5UdkgHZBvLdyEYyZhzMnTVuR7ZLhJy5jIYKqltUIcrnYV6EvIG8V39+LA56Jl19Ug34ANnYekXSe+0M44hrL9RMn3HmQ/K19venTmeRj26kKvnGfIX+T7DL1wAzJIseJo2DCGdfIMEiN+dZUhvTll/n9vkJ4ZmpGD58zt3Eo2a4s5UqdHvLEMjXR7BFqSAW/qkMImovVkyG8EhwxZxro//ezDJdvvP/mjWI0XvpKVDdIDfv/073+esko7A16dVpiApg/RBYTmVW9p5xnyaORbXNTsQL4tTPhOopSWku/Vbioh39pbFVAeXdzx3VjrRp3RfUn75d4IeJR8j8b0FssbyR8eKuzkFju7R+bF8Eme7/kWCEq+xTvEhbjxIt89vXLbeSMTrtXCKPmGMhZiBXfRXx6cimxR07qRdOPfKPkWt8Lne4klgrkV+faI67IYefHi6cWn74bId8sCxeoz8HzDYzta6Eu0DbRP6e6TRLS9Mu9lJ07CPTNGJkxnW763XcZx4h1qvYqZxkUDe0iOXpeoOYEoXvzs0pbt73U6nNXq00eZ9jojcFYsInIV+Y6gVGkmBBajwUJLpLATy+u9kIAb9373ksdSq34E6ESmEUUgFC8+fv307as3poeggHh+9fkvn15982tzp4aT7x9+9ebTm3/4YfVEukbsaCwnJeCZeOsoOujFhvZFyPJHF/INCxDABH6W5ztSXlROSOeR7+xhVI5zlnzfm+eR90WGfNMrMLckn9oiIVInH++LzIR849yTCTPjnvCILBm9p2kl8r18n+fWWySv5fXOaUSR7xxeD59aMxz8thTx9hRySO0eJr2Rg+fhFasRALojQ88f8G3phXxfdBD+P0K+X77zu0mq9z7+z6f/88G/PAH5fuvjNyfPLfyscAau39yzh/+WvOZZKIB8TwuL+TeCMHve4qyMmJ4euJR2ALLkG/sB/os25+oGJgGXe/Z2077J3AJza+R7aic6gpjne/o237q12uWSzieRK3NRnw4j36TztpShdfxa+dDzfYsLhy3w8MocyR8q7MRD+w6/i54IGl4ihKnsYeD2gLo833ug7NcR8SQt5PtS3Hd/fWcq9GdP3/xIWC8Hh/mPku+/Pr0/ff7Jq1erZBbRpQRWinWmBD3iwceKOenn5BvS9RLwaJw0BQPIm/dgl0e+0TZk5Ud5qdz8/3n/3hq58UeCnIIe8rPK4C8Y74UPPbhO/1+TFdszjR96CxdkwPnmMgf9/bdvP/30V395+vsf3l7tVi1XDpK0KxL/3nvLQfpWzK18pr0iGffCf0QbRxLJEfLcQhkjMXso8l2ndZ/VW/LgrRQ/Qb4jhvdMg4rKW0T8R33w4jZH9uHVbTy8cPYoFHym5PsqPOoSkvH3Lz+eJmsk3xCegvdT//Q3f1lqiBBEJID4qiPe9EGJOb+xgzdB8+TSdPQREvr3iIxSf9wi+ZbaQXfgEIs99RNt5N51UizOQr61OTNr91fkFck3/S80npBv/irt6gYkfLWWetA3Jt+uzZo7757Jd/GnH8N4R/TzQ5HvkQTi3sq6Mo6sgRgeMELpjsSOk2+Q5chJ9kgsjqpbm8j4NWSLfPNWtBTvPHmQf//1RL7BY/bd0ztijHeG0NLwhn+8fDmJAWErSG6lGHDLY8vrpvnpIyLYXkyPbfvi22/drtoq5AQrtuK+e+q2YnxH2JqRniq3EwYmyMR9Q7U0jn6gGGJRLU6L1fwCB6gvZPnKAw61XQg1eL1xwQyLblhI89CmxYMOeSB8ZWPyDdVw7z2Ealx5xG84/ntrvbmH8kfakyLf96ARg9qgGRIoXiLfWe9HVEyu4FjPiPpGlBFtR6WTEZDIt3jegGafJzUg4HDYEEnbi5eXQ5kX8j39LgcSgXzDZE1/TR5hGmdKCqNPpY/qXy2GvIV8T2P1cn3o6B/sAuBtMfxhndY6ebulnYWednB7NoLM98iTyZuJ+4Zyz0y+xXnFeFGZ7xrBv/mCdyHfF+INi9Mt22/uFPMQGuzky98rjjqj8beR9nDybRGYrQzeyEbfRjfvL6VGilCSLQ0c1qHF1vEt+paJtIj3/jql1cj7GSZYCBn52S++WcijGB/KCgTyDb9vP38+vKgd1MIJnZJIDw3ulZ108G/X9XjlRL5z7/EUywsePfixaxZ5eat7ktlBtEjdkTTo+Ya02iM52iJCK5/GfEOaljFN7QZ90nyEvYjgsmWajPd7D9ss2Wivz6xwDe0lTByr1B6ID2DNC/Ktd2Up99DmJ0kPPGy21J0qexsERvLQtOfbqlxSTGoQJQMbbUw03TaQP06pUh9ST8RIg8LvGFU9JAC/4kmQ9EIj2RWzdh49tiZlL/yEXksG5Dtz7V6EfPNDbBB6Aoc29yDf9LXZqbeE69jgz/Sg5GjyLT3zDeT7J5+/et4Bw5jbWZ2k+HbP+84XNtS7mdVSajdG2qesHKPTa+Sb7+TsSbyhjZm5+Gqckzhv7hmW2istwCXd2hID2l73vBRRgnvSxdG63VPekU60jO57bUyRb8vIaSQICbeWN9qYaDqvwfXdR0DySuJkOcKgUNKNV0vhARuUbgpDYJM8fsvIIBHu0iVfB7ZOoXmQ+HWDmhz0JhSN6EnhJh75jhBLIMhIQr2bQiI4XsU9swPPy5hA4ouk9/LvKRZ29sZPf55vLfLIryUXJ9948BTI9/JT6vFCfFYeTLZlHxnXnucxUkakT86SJuL93pJ4Sjhk7ae00Jb6ifbt6twD7GoZej1ybuLt5fgv4026HYw9SHdvurjnmLAcZZR8S+8xbClnVvctWYp8b9lTN1y2NsmNMCh4sf8KHi12DhKReF+8G1kz3ny7WfKojRxAN9zFh4ruhTiBcNKz0+gJ9si3dgjQOuBHAeHkVfLURq7pi4C8KpsQ+5U887WKFBP6IiAl3vD/o8k3HGa9+jWGuEiHTKFszbaEFmo3/viXtVvnLWi2JJ+S/mZ3EKPkG+riBJzvQuFcwB/lGTEvWQuNK6eAEbOO5WwlU8Sm3HqaqI6Bvux5I9JI7pAi33RwcMXKeL6poY02JprOUrpoh9664nryR3DgK/6RBn41mfJr5SgJVzyA4AXhJBtPzl/9XQEDD87VTSfPV08eiYPk8cJuEwk47VOcBIFwgmeYHZSUSLTqKZ93WixPOlbdQ26p+HSRQMfYyptNMvAnuK/IyZw2Ip/0YA5d9CDBAc83/FYEfPby9R5A1eK+pd03y66NtE9Qz55jwttGpwRDwmBLz7e2c5ghltLiKbLQWh3CVpwzPeFK3jxJ+Y5Ivq0C7vDA5Z5jItI3R6QZwUNR7iHkWxOI/p0PQC8WnCo+BTkz6PfuHJgw7+WEs+iBIBNuK7bo9cbHFFblcG+CQb6XfMQoIxGIeDfPrEet2N5yPm17PUS+jYanyPdM3LWYUlpNhNxG+oN6NTHkZQm5UgpAG8PDTXjstSejRb6ReF+FtaBM81gFWejWb6TNfPHREjPO6xlNvrPt2DK9Rb6prdvLpnmLBY6FNvdrmF2RdfqwDslEOcQWbVc5C4R5sRCTSSzh8aB74QNb6vctlX3T5Jt6Jvn/e4MWvmsrXZwAuAdP+zuUpa3kWsuCyZMPttayQL5D28KvWpu3w0EurZ2S95S3H8n31aG6eQube8LoAbRlqxE8lOTHtyBRT/gkL5EnTeZIW7C8PXXsaL3I4JIdY5xkuF5s5qmmumOFjdBv/NqGD4o6AAAgAElEQVQ8L35cC2dpmUCkReLVuGB6jmOPEm8p7twLVUA9ihBnetMJjYlHW8z1P1ImNmsUnpL391ZtLx9jHvk+85zI+5naZsv2ajsffJG1he3l5z7o7g6VmfaLNpYz9nJEW2gZo/nNyLZsOY95ceBZXOg89jDkm05oIxvdMlE+Wp6rOD0WHuJtG6rfZ6/BleebkG800JNB07zfRodoZIRm2cJT8mg6Mrq9VOe0LWfNKx0JFUF5PfLNiasUGuJ5lSPY0AlbbNf89DtMev/9/vtLkfDi5kK+Gw8+0skPJyuMYaeHUvGWk6lyvHmFhPqgs4FPeHsT8C1DLyJ9uWUaHBfWghLrP6Ndo7taUU/9opMkln8vDkDPJHE8KXGTwmm4HuzRH3QnwiLwW+romcreMjxmpA7uHnbCw02iRmNko8+kKGeXRSThZMtN60+pX6mxmq5v47cnSNuLygE0CzfvBop7nqjPrk+efNKWM93ZyJJvXh8l0jzsQvO0UzIuvW7ptYl+l+7I9ry/lHzDS5vw4x5oqZ2RBcJKngvZh9cF4ffDr958+tnTN0//+Pj5hc9fPP3p+TGjy53jyw1Fl797Y+1KLrJrtTow2nh4c8Lixg9bRvRH8n5r4XV7E76M/FHyjWViu/m4jdTZmobaoBT5FuLSz9gXrbicNR9yFKuvRsk+kocOId/QMEkoKea7yPcoNdi3nIWEW7eSMJHQe7nq85lMo0cNJvtpor88rgI/eE4Y/5+ebHdjf0ndFiF4hIl6X80YX5sa/30hWSPJN53Qp9ckX80P6MA1l3NdEjGm268ZDy8l+3jjRzROW3xkBMiv8pplJOwEe4625//+r395evPLt56+//yHiXzD+IR/TwtlwfMdJd/oVY/c1mLtAkja9giLaS0ki+4QcXs7fmT+WGJL3DfV9SgptYjwFu2jtsc7hH51a9dB5HsLHG6pTCu8jJ5ZGRF/f2ryDZ0mHaa0yDnNo3X6iEZvuR1xa8rqGRapPSuvJPVSKwdiREyIJxu9bJDupx98/vT03sWrxsJMVi8W0lhv8vgI1uMRAcmz2YLDLfV1RNazjQuLfC99PZNOL3SDtx9J9mqRN5NYHl6CZEYig1kCLnnZtTACqz4r/pe2NYsL9YBD2Mm/fvnn5dVQ8H5P5Fu429gbcyiTRr7hO71XXN19mENw9iLfZx8TdMFBw1JGOxcsHDSPozZ3UL2OLpj4vJ8l/RH7h2miHu8lvXLwEh7+ml7cHXBBQUb+rdOebUzQ9lqyYYje3ZJvSYE1Ih5Rdq5IRb7HDa3WQSTGuHHi7dzXPW01v3gxbV/DXc1fff7LycO2/NjVcStCwQ5ackTEWO85z3JDBLkXdJr4Lx7OqBdmXA+cq6RWfdiqFRHyDXWv4sLnf0dkgj4H8v3qm18/P1Iz60SGfGM9XhiK9N0KM7E81l54Cm97loBjfnjWG350XE4E/PLK5/Iji+QoAY/0zWq8k0PfXkz/6DF8xJjwiCW3v9TJ1UJsI/2h4ZD1SPMxfUa7a3EMjsPK6y1cj0vfIRitm5F+2yLNEWMi0w5VV+dHyO6efANYXggKBTRKqqPpMp1VafMIXMWAsyL4rgc/OEfJN2T97umd9URvkG9IuAo/mb3ffPJfnUifB576IMlsOO/FQOZ79Jw5JAJOielELMnCT/IiayEqk97N5HvSKeFucBp24sVOa15wjZhHCLbWK54sUr4MaZ8WI19//fTi03cXz/dS5mVsLl49UtFW5Bur0Lzh2HePNHYlgk53Q7Ix1T2jPzMnU7K+Z3hMpn3e4kfiLVflBx+Ey8hVhyhjaN09+Y7BMD5VZqCPr71KlBCQPOF0IhTDVKAgIM2X3xfffvsEXraI51vatkaZ8K5hiQQtkxF/zAcyM6/9I03iZ9foK91ht3pYhIwS6ggp98j3pKsktpq/bMlDSixvuEeEuSy87tZ+44R/2n2C32UHil/huYSZ8MqkJ7UBm/n1zVbZpHwcYwm30SEWI+XfsyweirQnLlHCqt1kdIs2V3yhGTuc3841PwjXow9n5T6eJ/yId09Ex+/sgIM+6PV+j+yL9IHLHiXqyTuy0T1yVN4fEeDb9UBmqXJT7+XisSbEG0qi5Ft6oRDJByff1JNtPfQRId9Y7y1OBPeqj9IOC99aX9pO7qDHv2kkV/I683t9aay3lp4STk6+RTJpHOCk6S2veE9fX40DdmaCjic4izG9ZknSLH8DIcjuFMqUJeA0znvpMxLXLcWBSwupGrM/7jTzw7t7YBMl39DH0pjeQ8bouOHXCEqy8Ss+r8rmZ6E6yTeN5z/b+aQW8j0y/lrqVyvqYiLfr19H1UFMN5KHFvnu6orK7CFwRcAvEzp4vPE3HYCDwymX30IAhNfDlolljuHmz2xrclyRDua94w/09A5OD4/6nkOA3rLDD98ui7UA+cbYblzMccJL/83Jt5SHprfId8aT7XnFc8hdp16NBYN8Q86JbMMhaOlsBo4h5XC0RKy5NBr5RjsA/10W7DPZX3no7/AwW2sctBaitYcty5Bv6FMtbHEPWa3xw2PYebtWr8lCQfPVmPQWIghle+/j/1xuTcL6eto2kuz12o8R+a071EeUL5VBF0w9fQFlj+yPIt9b9XiVOyEgeb9FEjV7vfhVZNMkrDz7HfE4YjfQidyKBYb0vQO0un4sAqsJmx30w9hvz/PKr/Zb6QVb7Enkm7aI6k8mxMQj11t5va/aihgyAj4dEpvv8qahJ9PfLwtkOJ+xhIgZBNxr54pYk50wTshXOxI0lna+SeKexmlvXK8U931WfKT47yPtrhQ+ebWLS0IX6K0/V1cnswsHztoHYy10vLStPd9xSdpSFvluw019Tr6xuJvN5m0XjWzY6hos9sAGvYNTulJw9Tf+3P0sZOYAGk7m2lVuPJaPGs49MRuJf6SsW2nbMknSh5cYCdRIuOb5tq65Q+ykcwycgCN5WoiusmDU+iNCWCN9yRebV+OK4IWkGvPAv3//yR+vDjVPhy/xgR0qhBB+Mn1WXt3k8mPcOZQPP7oDNhF0HPNksbAcBO3czvewvJUxge3gBHIU6dsCh5VDhoVjjZLb61/8TucnSefoC65UH2Fc8TNG0i7X3u2Jtrsl3Ra60CJHJA/2q2S7e/qkyHcEfSHNLSlPYxND2fbGYeWVIWEjUfLNY9344Z1Qo2Eyh7rZFjbmRVm0uHNeR88Ajsq7V7q99aGnXZSAQzmr/mLhJ9LByKvDaTSMiSzwrP7l2/zSDkzWi51Nf0VkSTsmEsH+Tf+G5Fi7uWTKe/FIf/fW/3z62ff/+/lVS+mnkG9vF4IWBQQcyTf8fSLg4A2HO/+hf+HBI1y0X/4+ke/5MaQtx+ARY6KnzpGkgPZPVCZqkyP9cnVeiFQayd9jQ3j76NhbEWhpl23OLMnIQ2r2bMcoPKxyorqwhyxeHdlwKK88/D5ynFXYSRT1SteEACcqOJGCR4HG0Vme7xHkZiEfileO1mERIe7duDcD29TJO2bSFl5S+Ak/SIliao/bwPdIf0pEQ/J8p3ZllNc7o9BqL8DyMw2rG374zQy8sjkkhJLv1ZWdgdtPIvHfUC2c/eDke0W8qWwbe72jmI9Od0vkhrc9Szx56AmWt/dNLRGbMI2ZOcYb0nsHH3Fh4aUbrT/3WF5mTGxFuCmuRb7vUcvutE1W2Am9wSTjLVtCCISDdhaMqwNcc8LIK4OUcEs3bkQI251272HNulrUEfIqbf9yQfkDPdk+5BMskm9NVzygomEnqi6yB6iuSLcmgEfAWT7p0OOU5Kv1QeqFTBkeeD7mp7ZdyhG93ljgnR209PTilr5nvNnSIVFKwLPjMYuTRv75IoCWCzYjQqgzhDEr96OlPxuWRb4fTQNvuL1R8g1NjBLwrci3RoAsQrWnp+aG1WC46NwDHt2RyHroNMGpERYPbIE+k7vBIwBEQk/Qw8/jqpeFrHI2YvF400OWPGyEH6JkBzLpGJUWOOJBZiv8hRHqFUbCoqCuBI1o0XFpePy0RabxfI12+H0r8s3Hqnf4nu6+tN4RfTYCeZyGbF/z1t7vIt/b92HVMAiBqwMt7KpA6knLkm/LcIaMKjsUp5GfCPkGuLaaMAZ1xV0Ws9VBMw8sTuKl9Br51m7p8cg3XxyqHn4grgJxvpJRuNJzSsNvFiEZaYw9v1cak13tJqFXXrohhYSB4c7U6lYVKnR5vT21PPy75NHWHBT8/IVF1q1FcMbuagtlrfyot9uSr+aG/dRy64VOke/9+rJq6kRA8nxHSbZWtXZtHKT3Qg7Qk6GRCMtb6ZHzzCTQCWtlPzkCq0leuQ+bN8ELPdH0Dx6qWt0v7JFvi5grVwhOshKyLoVf0VCe1Xc86Cz12YyN+MgPpicHMGuMnVzxL+JFCTg9PM1vtor0c5YISV5vPqboGIyEmHi9UfHfHkK39T2rc1brHurA5daroltRo71xWGIBlRsZALcoIaePGkz5hK396JY4knXuwcsQcFpXZMI4o47srQ/3jsGVdy1IvjV9pHhdkdr5I44fIOKvvvn1+rpAUgC/XpD3RfS2Hzr2ljFAX/cziPZC5AnxntpO4tZXL2rOxH/P8VVj4rkDW3AwD0VfypTuxt6NfPMbkZSzIlzXMjhIIWl76u5W9jWDwVYyHF1uke/GHijlaTeojZCbj+xID+pI9UgPmbR6Cb12ZMtFz8ktx37XuGgjGZouXU2+SfKNxJZ65a5CTpQDllQmIOL4KA6Ecrz18ZtPP/n81RMQcPjBtX6cjC8eaOcaQUm2Ja6cCiHcw45tgRcBYaGAP2oPpAd99iQwR4yJreNVPdsnfe/BIeIB19JoV/mBjIsDhjx848Vjawc8tTEmXW8b9YTj4mNPfW3p22yeHl3I1nXW9EW+z9ozJdcVAjSuT3zBbs4R9XwvE7VzNZsXPwvlWGEkmvfbJEQXme7N4JZK5xGgk9RkrJmH1yuRnzGQXmflVwvS8YPX9sGDOfQ3PWozPxePL1bC9+XVSk6a4eYRdsc3v0XlKu7buz2FxHh/8JffPH359m+nWrWrEjHUpcaVpzXn+E7JyeIBJ68+0tAk6FMp9IQ6NLDf8TYhSr7h/60XE73DlZKjZYQTBWWNkvVz9NzjSNFDoHvycoQfKuzkcdTr+JZSw2eGcQi3IUSkz3qopTK9GG5+HR2WQQkHj30tkhDpvcdJQ8k3tDqyyJSeVV/irQm5pV5reA4efr94+tP0368+/+USfrIQ5pl8U/TNw43KjSOYP+z95qR+Lhe8lRNBY158SD7J9Ytvppw1pm5nvFC7vyLXpAloV6fv4L0muyM87ImSb9AT7uFG8q29OJkJIQQRR5BvawdjJHm7Ha24H0lH9t9Q8q2dJObGkw/QSNeMbHSkvkrTh4C2zddX6jq35d3m3kOaE2+b8Mh3RNa69zuC0uOm0WyihshytZl0DaDhVbbIN9RFY8JFTzcXSDl4yWNzmzzfBvmeSDe8qjm/cPlIxPuMYSctI9fTec2pMdU1x2SDbb7iDReiLoWXSJ5mb/6xnDc4L7R6rqV+XC0yakHZolanyDOShw4j39aAo4NIShcxsCMbfYpevGMhPMPX0nTRywakQrlLWTOuNH7c2nakMnKC7dUZ0ecWDCrP7SGw8nzPhNoN3cBmUrJNyfhMjCFmGr3D/3j5o+d7en6d3SICBxj/9cs/Tx5x88l4rJuTb+Gmk2n8eGEmEqkn5Ju+cgtJJ2/+Ds/H354m3ZbEmgdcclbwlvHQFK/lErH15iDPcYOLYC+WXJJNio1ucTh67a7vbQj0xOSP5KHDybdHPLjw0cZE07V1R+UaiYBn+LJ1US+2lPfqXmF2fzfNww9v8gOTkNbaqozILnltIvkqze0iINmnZcKlt4BQUjyfW+BEYAk7YeT7xcsfiSkgBeR7umLw91+vY7MJUQei/2+fffb0wwffL+Qb8preb/5sPLsPfOXt7iDfvLcr1OR29V+SnI4Ja06w7LvHJ6BeTr5RFu5hl/4tyb3Ic9HtLPkW7QANrZkrjLTrvrThPK15SPJtTVCeMo4g33Va93kAbIkD39noJbIgr+bFtjzXWr38gRMrPKXVXNwa+d5SH1ox3DvfFhhwwkE9xdKVfuI1gngn94UAA9nGG0sm8n0J0VjIN/xhPhwJIShwqwn+eEgK/B084BIJX8k13xf++t13rw7GUYKi9RXeqgLf4YDn9AMiDwc5ibzwv9PVgr/5y/Rnby7YQze20Ic95B5dRw8OovebXfWH8rYScIl4ayTbOyckybKKOeevx5IdHMirebclGc+g41ld6dGFbF1bpn848q2R5yipjqazOu1elKdXMbfCQSQbF2H3IOAUE6s+7XXBXky54b4l47qVPozCdI9ytsBADMVjr0fSEJQV+Z4PRy4HImdvNpBU+P30V89EFX94RSAewqQHKfH/V2SYesuR4F/++8W33y63ANGDkOABpIfblh0j9mKt2ldQB/wglpt7y0/4iM4W+rCHHo+uoxeHrb3fC7ElseIcg+z8QxcCV+Sb3NyiYW2dcYM8tzQ30Db26sJo3ewpT4rLj5Q3godiPcPDTmgDpFhvTTElhWyND4+A+IhpRiqOhB+Ub4WARD0PvOyod9qK44MypfvCR+oBl7P1wM5Imaqs7RHQDDkfD5TMIknmL61CGvEhnNnzTR/QoQ/RSLeWoAccvsFvFWqivXJp3O/NvZPL4VACMb/N5ao9WD6tv56N315JD6oByTHM7+hxvJoj6AKOhAxGDj5y8t3bTKlOcRHNKrLi1JcrF0meWyXgvfieKX+LB3wkh7o58g1KLpEa7W5N685NbSV3hrIoWUSF7WkLhkIgUegpS8PfO8RCB17GG6GVm/ViZ9NnDQUnJzjhjNTX0XohPSYh1QF/y46Xljwj9dIray8s4bEbTn7RU43k+4qQXDzf//j00+fwEXI3Nr+WD4g1PlSj3f0N92lrnnKu44snnl7/d6mf32piXuHGX7KlVxySQ6f0SkV+n/OWenkWvdDsQsZe3MoYw4WoZMsnPZh3P65uz7k0EO2oNV49x0vGllP8+YJBG2MSaUd7ycm35KCy2tjSxy15vHGR0UuvrL1srzXGUCe5U87LA7KPWDwNJ9+aUGcIO8kMwHtKy1fuIxSH45M5ZBn1ZGMdt0C+W2MW70nPqi1rBGBMQJw2/rjneQrxAOJByS16vi9hIS8+fff5dpLLfdd//+1zuAn+gExjGIkWv331RLvXQdL1goT4w6TE41clEq4+mAP105hv+PclDGULe+Q1tb7viwDdHdJ2hPgtQFRCS0c4QY7scFqPOtG6KHGO7ORLqEqx4HQxgnmw/NaQiH179DFrO7Xnu8j3+ZTS2jYbNfFJIScaEvSGkYgH3ApX8Z4BxhU4yLKV51vajqcLB47DKMzPp2klESKAY46S7yVkZI5/puR7ysce0MGy8Oo9+E5jvukz8R7ykA9ek3SJ8SyHdB3iRL6/vtysMt/BzQ+Iil5zLphwZWKNh+ddJbRRXl/e4ndOvrm+8/vjo8Qb0tHwAWrv4Rt/VXmxy8LDTtO3i356obHZcFjL+eWFtLQS/lvUkRaZRyxUMmUU+W7ppQfPow3yERNfxus9GUTh1DgaX40gR7cVaX5pO4kb5xFqkSXfUOcI3EfIXmVsgwCMCXo1oBRWgreTLHHf9CAiPaA4i7hsyQsvVUIZEN4iXSFIrxvk4Ser1iMxZlcLSghJcbtXN6VgRiG+Gz/VOHhG4t7JN4+vXeYjcvXmQozJ/KCFmXKd1OYguthcEXxOvonOS4TXsxKWHmfI92pBy+dJIsSIcQO7WNmrFD0cbvH73ZNv6BS6asiGQoxYcdzTad2skqNxp17nEQMY+zXiwabGdTmsJcSzokGgRDlKvjkuWuyohV/GQy6Fm0hxi6tHT5hRHdUPWZ3A9I88LrbCgNo3bWwAMZBuO1kIAwkDQS/37z+Rn2O3iEWGfNODY/j/SIC0a92o3l151mfivTpEegMHLGtM/LgoGHFwnIdvULJMxwEn4BHbaMVUazHa3FaiHZe83tp5B+lWFLwRiJJaKh9dTPDQEzGEi8wVINsIHoSLPcAmSr5R1hG60DpPbZVP4qXZCI4W2YbHfEtC0FgmTUhvkI1QujKo23hZsiEnIMVi0OaY10ky5gVBEjxtdws3qWQUPhIHmCkP0vLYdTXum3g0te1VT/+zsmXS17hou/ve8pi07AbxMA6MBacHE6/SzB3tke+PLt7yv3/58dNPP/h8/SAPKgpZBKNuW+Sbk/SFNCnb+UW+MyPyPGlH2gY6h/M4banFkj2V7KTlpImQb414g0x83tFsPB0POL/ROUeqQ9uNlrzflHhr2uHtEtDdlWy/3jP5xn7GQ6/WAmMED8X+25V8L5VeiBT9RYjHyEafx7TdhySRFfwyOc+v+tGWLwaN3f97RVTZowZgQGCrHR4agR94Ba1fCwHHBYBloLnnZSWD0SZK4CNj4D605TFa4ZELeo5BOtOw+k4WqBHyzRFeYrUvj/DgLSsTQbiEqnAvO/XyLYSC3W0skQNNLq2e0vfHGAe0lZRsUjKp7gwJYReR8A5PFznyLeQ74lCEejCdRHbpAh3nJpHsk3lPixjg2Era5YU28Xns0cZoJPxkJA8dRr5bTUm0MdF0rXJUvnYEIlvslGh622tckhUJmEkDpMEr3JB8w8E0XL1qrVFjykkIAOalK2DutYE0FplfwnuIJ5DfgUwxofI+mtFr17xz55S839atOJzUwr8//ezD59chmWcaW64dKKPILOQbxg7esKKQb5qPe/P4t0UGFqM76TUbT/ymlNLxc+vultIhyYnsDkW93yjvFXl17C+1wVwntQU0Jeu8DZREQ9mWnvPLACC95g2HXWEMEeFEm3v+V31H8nl9KjmR6sDnGrWRPPRw8u0pBB1UnjJHy6p0YxGwYu44weTEWyKwSCimV/XoLgkJS4G7i3/41ZtTQyj5htsl8N5jqZWLcbwcNuE/IMfe7SmQhxvNqxP29KGIhPGX5KUeliIsY/V269J4rCeOBT4G+HkGev0gkG+8bhDyiwtXYeFI2wY6/V9/e35Onj7SI3m+MZ94bmH+qMmv3UpEw2bKhm+tdecvnx6+9Ag4PaOktYwTxKvdG3bvPC9H8nxrY5fm9Yg1lCulsbzUKvm+VIyOJe/809WZkTlvVDO0kBQuG+J8r3HgVt+NmIuLfEc1stKZCHhePm1r0YOVej7w2rY3//DDlA3J91sfP5PwXzz96eIgeP/pPz755KpY6iFcvHAklUa8IYnl4ZY86Ty9dKAIq+Zx49LfeWNGDHwP9/o+BgHqPVtI6PwUtlaDRL5paBXEb9ObUjxJUUeByPPQLOlw5+pRnzlMTCPWUDcdW2IIDQmbKd31euv+v3Ni65HJSceUg4fwTfLOUhS18wnU1npeb20REAmDifQoD2ORdp3oGQyrzFWcO7u5qHf8SY42vsjIxpNH8DlLmvJ8n6UnSo4FAY18R0m3RGKnLfdLKAn86H3JQL7/6d//vHig/+2zz6Y033/+wxMQcfgvEnS425hewYYkG0+lr4z07PnGb/T6Q0jHPdzwN4mYZ2LLNVKjlWHFJ5Y6nhOBxWNEY6cNAo7kGyZK8FgD8f728ujO9LvEbU+vAcJ/Lz8plElDAcYT/KSzEV4MulTmKiSAtIeSKUrueyf+c/ZuSdWCACUxnvcby0e9wgP4k/6zF6/pbSPmWZw5L5RBy6VtoXJxJwkdL5rnl5+FsnAyFxDGmQsP+9VYpDH083ht9Vpb8eFFvr1eef7+UJ7ve1aKWHc/pxqNgxTzbXnKJFkp+V5iVOfHPCA9f6wE00P4Cf6AaMMPyDaQb/CMwzY7/hvuOJ5CWS4hJ9KDIPgNy6PecIt4I6aYL0O+ORaRvKMJ+Gh9yOjiWdJujcHVdrJwvzFgAQvJn7y6PCkPv0ua5SGdC/le4rUHkW/NYx3xRIJ4FvmG75OnDsOuhMdLztL3khxb68OZ205l2wsHukC1zsZkFnALQWRxz15sM7afLwq0BapFvrEsesAU/sY93Z73HmxBZqGN9Upjme8iRHXROjSa6ZdofWdMV57vxl7Zy5A0irdbtpE4aHFg0QmcElYkuBr5prHclHy/+eVbV6EmNCYc6gAy/q9f/vnp///TZcWpkG/eARHyHfWGe51L49whrVQuLWMkAR+pD147z/p9awwoEaAY8Al1mRiBnCPJZi9iTovEy0uTQMYzP/R8TzHk3//vlfecE4vojpVW/6odN3CvN2/H1vqQ6bcj0+6FAx0fo8i3hpsU9qKRRxo2xj3uHolFG45hGRKWNA2Scs1j3zImRfJNFsR0ceDpGZdfmvtbPele3Wf5XuT7LD1Rciz3oErbclFjcRUjLVwxpR2kRM83er2xS5DMfvf04wHM6W/8aW+lD60XN5H4S6EyUFzEe82rpeTbI95LG2ecHsXrcOvDTQo/EW8UwespL7o6ebshxvvyQ7K9LE6F0BNL93CswI6QRr6nei4ea/hZZxUifeGRk0gZI9NYB91G1lNltSGAjzhZt2GNsHXUyeNJSokwPfBI87XKhLe+QFlYD/eATx5zuByAxW5H51bPCbbavbrIkWnLCPK91+LO6+fo9yLfUaQq3eYIXF3txOLKpNcqKUFFAflqnxoXjeRCXiAUnHgv5JSccscy8LDa6qYHASX0elMizIlNC/nWrobLer4Rw5HGYHNlqQr0q8RmbJYJnuiupDPW4yHWeMHrOZF80xc2KfEeQb6nMthBuSNVQCI4R8pTdV8jIIUwLvZcuT1kSxwlgskJK9SfIa10zqOeYkrGtTZZ86SUxyPfFFutHVa4Ca1zBAZb9uWIskfOtw8V8z0C/CpjjYB6y4nwWiXkhFU8JeT4xC3d3otiDEQCDlhKt5sgeZgMymWbHn5THfNNETy+W6tTi7PzvNsaAbivAZkAACAASURBVNLIN97nDHJFPd+0jh4PRhTvStePAPVi4QITDwxD6ajLq3hs4ao09EpPXnASRgVleLoJugbhV1TP+M5Vf0ufSzgT+R7VpipnPALTPDLHZmtzAYZvjK99XSIlm/TQJI/TprlaiKfUjqgnOErCM+SbevZpe1Am7QAqb/tIgrp1X2fLH9m2It9Z9Cv9CgHVUAqEAQkmep1X/yV3Y3sQA4H+7q3/OSWz7vSeJv+LHJTQ8nAU7kGU6pZCUCzvIiVAWN4S2ycRqUt7Xnz67vSYirZT4GFCv+81SWVkqrQ/IoAG/B8vXy5/5AtIj0BjRkj3/73vv+5K8ffIN06m0UWg1bdFvkvzIwhwUnN1QPlSyCiC68nDyTcn2VpM9gj5eGgUD3vhsntOqwz59nDRvhf5bkOuyHcbbpVrRkC7Jkry8NKrzpAUQzGeAeFgI/nWiDc/9MGJL5SHseD0zmStU7X475XnWXnohMqikRka0+uR+ojiFfmOoHRcGolYqLo3x19fjYFZ36zQJ03fYMfon3/+n5t7vs9IvKOexeO04zFrplcEIgLeOJHI7uj+pXMTt6t0wRAJGYn0rBVjrpF7bQ6G+qLkG2WTQmrgm/SwFvxd64ORFwJEcNsrTXm+G5EePTAbxTg820gcWsm3dMgyfIiEHUDjgJohH/OBS/CcT6/9kQdLPPKtEaDJyJ2MfGuGUWrjSH04XLkbBdgTA0oqwPsthU3hzQramOCL1+gYgHTSjQTWBN4I6SlDTqL9HE3Xis2t5DsSB/regkYKuZ3bSl4kxRYBHuH5hvbgopnermLZcytMRyLOEd2jpJ3fhIT5vRtivHQROc6Wpsj32XrkweWhq3V6U8I08C8P19Afet2okaGDOwIlEGbrmjVOvpFs0Id1/v6Ht6eDmhgKY9WrxX1rISs0vXczikSaKDYRPKQ05f1uRW77fMt4Ue76Rgk8r1U0NCWqY1vEfd+rB2x7LakaEAHPs6uFPViENYuuR76z5UnpJe85D0PR6tHOXkUdWrxcPm7pLpq0eOf5pdCcUYuTEVi3llHkuxW5yrcZAtLq2/MGL+Eg8xPWmnCZUAyJkPC/wQ0pcOc3vPRnxXxHHjWQ8ksvY0bb0EqoJON5D8ZuM4U9uOBlUrVeulTOQXAvIJ1gI9cDajp2T+R7Kw/owWrzkNVLN47QBWoLKNMVfnDI8/KL2MmR5Jt6tlF2rfws+YbyFgcYuWkoQ8KpMyxCtL0FAf0ewbqlP/fKk9EZT6aK+fYQqu9hBDgB1272oJP/MuE7XsCoEJxYSESD3g3eQ77xpgkum/Q4T5R8R9vppSvPt4fQsd+9cw6gl/C65bevLq+xsrhv9IhLJDxDvgEBHhe+FQHfe9L1yPeoGN0RWnQmWUa0Z3QZVEe93SCpbmmcUHssncuRzg2NIKXUQ03rsEi2RNZ5O2n+1WI8cZEBXdCMGK90QcHl6yH1o/UrU16R7wxalXZXBEA5I544NH4jyDcl0PyqPon0QugLfWREA8jzfC9tEOK9pdAXTnS27Jgi31uiO6bsyZArnu8I+aZSZEiJRCx4WfBv+gCQ5zmzFpcVemLrS5Hv+HiyDmFO+ircJgWlcwJuxStDeo0cRogw5Odk07LHUe+2hpJGvLHd2mFJLC9zmDLeU88Lex63zvOPIPkZmXrTnoJ8WwaDDxArJgvB8DphZKN7O6Dy6whED27RyXoyjA2eb8nzzAmz5PnG20We5hcCV63BJ72BfLB4dd5qi3BInpUi30VCKAIe+Z7SspftrAnTI8iYl+um5v3mr2965Wvjoch3zRijEeDnjLRQrNV9+XN4IxJhjcNkFkNWGbTNMHYkTze9WxvSezyI40jnW3EnTAjptA6v8pCVrDxSP/P4b25XRtQxWr9oedIB2BEyN4WdWERYWplSQbWVq9eYIt9bqtfYsrn3Wyqdh554E7tWBj1ECWmWF/vIVWzw9yuCMXtItJZ7xBvyeeQb610tNEi9tI5IuECml8rznUHrmLTqLQWz7lKd8DzbmUPL0q6MZpfpZBwdo1g+jnG0B7e61XyMdlStLQhIT7FzEmyRz0idNF48kl5Kg6SbeoY9DiSV4+4EkAWHtRgQz2wpL4pm49+lw5ecgKNsFAMvdKwV+2y+05Bva4tEIsj0b953C5QR5PssnZnt/NHpt8ah1fsdndyR+MJ/6XVUiBN9qh3bOhkA9mR35Il5DXv+eA9Pp3kXaYjMVuQ762ncWh9G6+8W5R2BgTZOWhZiUfItpeNx3lEPWrQfbnEheIQ+RPHcM90t40AdM5OtJwcQsxhqZJGXEyGV2bqt9NypRBe8mE+KAZeIPrdHfB7hYSTZxYLEHbnn/ozkG3HsDQ/i/Zj2fI8m31FFHEG+o3VVuj4EvMNkWDoPPWkh36vDOMybTV/QhDp5PCD9txTCshgvIfyEE3yKGPXq87AXTr41Mi71APUcWiEst0h2+jTuNnPTHSJpYZhplecZxwWrFmJC65JuS4DvmfFJyyt9zPRkpd0agUgsMiWuGmnnoSSShxfKyZLUEe33vM3e4ziSDcA81BNM6/HaSXkBevylxYpXzgh8WssYyUPT5BuEzniwJc83NjwD8shGtwJf+eIIRENPcCBrtyxESAVKxW8u8cg3XQTA/18ZFSVEhNbHD3hykiPFnK+IiXJAiCPNy6n42rgunjUlxotquzIZuTPjhBNjSjS0OqnHPFtXD/mOxt/esoc208+Vdj8EeEiHxVek2OsMv9miVS2LAWk3jo99uqDIkG/exhb5tsApU+ZIHror+cZGRpVaimc6WqEzHfXIaSPeb/EwpBCj5nncVp6J+eAmYM/jtrWT8EiYOQHn25a8P6XQkyhJ5gsGLcbcIu8SAe8hOo+sr0e0feWY+NvzncORswaSrNGwkysdTlxFph1q87DLhkF55Unfi3y3oFZ5LASi/MMKnTgbwtTBpMlmEXDMM4qHaTHrmfL3HPs3T74lEm7FIFEl4Vs9+E1TKkvZtE47Q1mUEHptRNIoHWjaoy1a/VnvN5SDXjX+3wjhmCZ5cnUbj521Ymk1kmvdVQ7kXLpdxQoJiRpj6zCnVoZEco7U8aP10hv7ZxhjOEayizZtPHgL1d582g6Vpdc0D926Pspe3YJecDw9mQvLD69UcJTto/MYx1nauT2DjnPbKxFqrS30ECiCqoWHtPILbnstjI+eR2j9d0O+oVHRxkTTRclNpdseAWnA81o9kqltcWsHx/gd41AfvwFFarlHvmk5aDg4+ZbK8NqnyZIh8L0n5rfXhKpBQ0BboHK9iZwNyIaDoEyZfC3kG+rZw/ud0bJoOEumzEq7HQJ7ejelVkjhs0iy6Tx31ht9+CI/0lPSwoKS8S3aSj3hGe93pD0j0ozkocPCTjQi7QnrfUfAouksgI8ewCM6f0QZe+EQDT2xiKY02UvEmx7gWEgFi6duukVCifuWSLVGvqUbWax+zBL2XmKzlz6M0N2tyjgKg8gCdSKvzvkDJLj8ZgPNE04Jd5R8t4adnJF8e3p0lD54cu39/Sw4HC0Hrd8i4nv3T7S+UfxJ2sUaUTa2IxpDPrLOKIYax83kp2l3J9/c4xAFMZquyLevCnsaMi/0xD2QqFwPRUkFlsHrsmK8OUoZz7eWViPkGfKdJd5IbHq8BHvqg6+dx6Q4EgNvjGjk++r2HucqNY2YR0K8KIGmPWSRe5oO70bu0dM9NeNIfdiznV5dhcMzQlYIS48HWIt51sJrsb+yOzcjPMoSBvi3rDye3kW+H6GbI3jo0ocXY/g60tAVY4dnkS+/aJx2PbKTRfh+0luePWq0vDAL7UAZJcLcg5cl354M2CtbkW9vISJpRa/X+3407XZbMo0RclB4RW7nay61m3wgrXZI0/JU41ihO0beoU1eXgRxfEwEybs1ZzRMRRERKk0hcFoENPKNAo8aL7jAH30gn5JvCnJmLLcS2iPCfVpllRRwqOcbKpCUiXdEJA0XdmSjTzsS71Qwy7OX8fRSco35aH5OHjLkOwO9JjP/e5ZMZ7BAeUcb0wwOlXYMAluSb+3Objq5RzzvSJ61J+cjISmarrbY9pY8Y3qrSikExiDAeRAuVKOL3CjBpSR1y/mi1fvdM5bRdvXsPmR6s0fWK07b4vnOCDsq7chGj5Kpyokh4Hm/ox5n6uWlW070xLVVV0xaP1WUfENJGUJthb5I3s3yevt9dfYUywQc9HzzV1GhfZbnWwoLoWEmEj7RUJKp7i++CENsTfzZbfGaD8KwH5awlYwdJnBDxSNCH2icM4ogvUopiRch4HuR7wb4bi7LSLvT5Pk+ArGRjT5C/kevU/OuZcgpYMi93/A3ft0R9yhkCILVT96hNy3mmy4uLG+89mT91ZWJJLY3YnwfXffO2n6+UOShJZRYt+ziRA5SSl62o8k3tDvyoImX7qz9XnLdDwK95JvOVXSXypqzpEOPFqKcfNe4iemftHgcyUOLfMf6oVJ1IjDCI83DSrinmP6bHsKcSEzCQ6c1tZV80wVCC/nm8mSNb2fXVfaNEOALUo98a49GIUnPEGnaJDquLMIuecwz4yq65e1NcNxTWAvQjRS0it0UAarHmXEEQkXHEqS9WuRfnDc1Ztq61rNNmVIfinz3rlIzwJ457RE4oKHJGhlOEvgtJ9SrzMm3dBiktX6LGKGMkYOYGvn2iL1ElkYZ0CP04WzjY28MrMWopgt0B0Q8gDlPqtEwLo2Aq4vP+fVZnPyzi9oMYdBk4J7CEWVKde2tD2cbDyhP4fCMxBY4tMyJLY6Xq0V+I/neAoMevUf8Rs2DEVmKfEdQEtKcTXkam9Gd7SgctNCTaIO4V8464Ch96wlHiZDvyD3io8j3SINzlD5E+32PdHtjYI0FS0fog1EUF/g7vcFEIuDmrovwzDy/SYiSbe9mFKnPeomytkU/ciwU6Vz33N7jYo+x3lJHCw44Br2DxhmHEN/d8nRfIvit47AFgxaso3kovpDHwyJarpWuyPcIFKuM3REYSb69+GovljwSD0sBkjyNHMAI+bZAj8b1thrP3Tu8KhQRiHq9MbN42JY8ujOR4k7yzQXl44eTbUoCouShV28l3HrLLBUtBLZAQDpEKV25HB07KOOR5HsLnEaUOZIQe/KMrOuhwk48YOv7tgj0xn3zw5bcuyeFnWgtGk2+o8RZk2eJUf/bG+rtFdQA77HK31YbHrf0qNfbOx9AEeTkG77x8RHVUcnj7fVWhEQgcWjV3SLfXi/U9zMgwIk3vZ6TPkkfGTNXDh72kFZkLElhJ8vC/nIWaq9r+rbqm5GE2JNxZF1Fvj206/swBFpi3PiKHw2Wd93faM+3B0Kv19uTl9Zf3j6vN879fQT5hhZKL1ziy3iUeNN0H7148fT01nvmAg8f3qETNB+H8G98tRL+P0Ikesi3FHIyYTCTkQgJObdWlHT3gIBEvKWxI40tr/2tui7ZG75zdYsEvGK+PY0Z9H3kimOQSFVMAwKt3u9IjGnmUZus59tr6gjyHX2Gvsi31xvn/h4l314rsuT79c9fP73x9dcu+Y6MNaqD0XCyVvJACY12b3mRb09b6vvWCET0lMsQWbRy8p7VdW983up8Qhfk6AjIYpPViZE8tDzfWfQrfTcCWQIejS/dMuzEa3QP+Z48jZdwE/rTHk5Bb9/WRsZrb31vR8CbDCMlSyEkK0I869MUjjLHh0/km/xdqge93h4pwLoyY7mFfGsebxwH2IYaDxGtqTRbImDpKtVXGobijTMuL18Yex7ryG7zrZJvL65+i74u8t2I6tlO6zY2ozvbGXDwDBVtZJR8Qx4avmGFcoz0fGdCRnjn0Vjvo8j3GfShW6k7C9gLgwxZXTxeF/Ks3fG9evFyvgqQLuaQfMN/pXvwsQ4qFz/URQkuvWEg+ijI0o7EFWfUPkB+zeO9FfneSx861Xbz7IXDM8QRHDJzmjQPSDcUSR1Mx6e36IzYmyj5jmCwuUKyCigZhv/38OiVr8h3I4JnVJ7GpnRlOwsO3jYdnbRXxNR4MCfq/R5Jvns6A4l75DaVFhITke0s+hCRNZoma4j3wqDF6y3d+615vjHmW/Jwa/fgA6aIl+ZNQnw4+Y6EqED5Ua83J90a8aZlwv+PnnT30oeoPh+VrnDwyXdkocjnMr6YzDpwogQ8Ym9umXyj7UJ8R9sBPu6KfB9liare4QhYB1RoZRnvN82nGTXNu5fdBuwBZHWrBLs6DssVr5lLeBB75Ku84xGITIZSrVfx3ZI3nHi+oYyIJ80bV9LBrOiY5YQjMjFGPHXcLkTKHd+TVWIh8OPrkRSLyNPwveRbGlt0XGZuVSny7Wsyt3kjbE7FfPu4V4odEPC84FEPW4R4i+SGvN43urnaFW9Fvkcjff7yWsl3pGXcuyyR79UOyy/WpUZIA0463njl5AA98lY7IvGp0oJ8xEQYwbfSFAIUgYzHWxoPo9DkjiQ61iL2JrorNUre0eVsQYxBRh7SQuUeYXOKfI/WhCqvCwHN89UaJhLdzmstnzfWChHAtNSbrYWdSGnhb7duKLuU4w4yS2EV0CzpisCW5noEXCLfkd0e6aCX5aWObotzMhORhROZERNhC9aV53ERyIRH7YUSH/uZXSSc/7wDnHu15Wz14CJm5Pxb5PtsvVzyLCtOOhH3kGMkuN4BTIQeJvPIlr3UVRHyPZGtywE4+GXI91T2xVtZZON2BwmNRcd4Wo2QS62MkFMppGo5HInhTbPXO1IeJbs0vXa1Z+sEFfHSUUyi2+W3qy0l+VkRoLraMzeNbh8de5nx1DpmR8vfU97IeGyQQ9rZGIlTmnxzgSQi4KWRJhuPUIwGtqeTK+/2CNBVuxR3ChJECXLU+43XrNGt9WxLo+SbEnD4f37gEutd3WYxk2/45o2XrNyVfh8EMhMil0g7p6BJTq80W6X56+VfF/KdId6TjrLQLE6+qXe8xYOWxabI9z46W7VcI0B1NTq/7IWjd45Dk+PWx9NojsgXWBS3EfNvinxrHhoqiEesI2VIyjEC2Dq5/YzsLeAg3bowEdb5ppPofcSQJ2Mc0QBFif0VQRIOwqnkmhEgiYDzq+S2IN63oA9bT1x7YZDZCtbavFxPeblaK/KjL1HS9L3km4+tXq/Qmcj3XvoQ6b8j0xQO8pxJx7G2A3Rkv2XnPVxcW6Ty0XTB2pE8jHzTk7SUDEgEmf7N+24pa5HvcUP5lgaRtb23xXZfL/mmvSQZZR5zmyFAW3kmbkkfxo2CdUl7YZA9VOi1l8Zq0gUjj9Gm/9YehJL+vuirEaaCC+HehWGGfPcSfQ/XvfTBk+Po74XDNfnWFtAZJ88e/ZqVx4v7vhVdoKF9vTijTeUOj0PIt+Tl1sg4NNwj31FwRpDvaF2V7jwIeOQbJM0QWK9lvYQ+4gVBksMJUkS2EYPeq6e+b4uA5/2O6BBKSPXVm2w93ZauM1yQMMj3KCKcJd81FrbV0ypdRiCjp7eEoUe+b6Uto7niKA7L8UuFnVxlnrc9s+S7xUMyGtBbUaRHl1OKu6Iv67WSbx4/S+NjWw9cZkgT79fIIztbeb4fXceOaP+oCZyTb2iLFjLlLfYo+b4KgQLyDbHi5De9nnmJA2+x5xLm3qKE5qmxcITWVp0ZHW1Fq2ceaa0T8vE5ca/F7UhPNbRjNFc8PfnWGiwJjgrida4Uc+Pl6VG+yns+BLix6wkLkQg3Nzo9hy09z6OFbpHv8+nelhKNmsSlQ5DWeQXL+60d+p1wwDvBkYCTO8JH2uToouRI8j16ct9Sz6rscQiMGrPjJNqmpJELaknCbPhKNv2W43Nk2c2eby5EhHzTVQnvlMitKZBHe6yBx+Zg+drf4bvWqWcoC+TjNwactS1bYjkyRtbddp+9eK1hLJR8a3G1mrnUHuLB9JKH8+w6vqVeUBxbx+vRY8zTx8jUKpXhLQK1eqnOci84HvzlMeB0l2ikvTIXqszb3mvHqectokvcU9dbP9dl6aaYs9p+T66jx1gGSy2+F3lHZDzeQxp6hgPbM5p3ZfTiaB2j89hNk2+qnNSz7XlPRjb6HgbI/2vv/BHlyG00/nSHjSZQ4jnBJN7A1/DEewJHDvYIDiZy4Hhj+RoOZpM5wTpR4Mh30Db7PbbQaJAAWGAV/3xKZqRmVRE/guRHFMjaxQYp8t0ijrVX7onnkaj6y7FrH6ee/Pz589uXr1/vC6la5ESLfF8Z6dvF18620xrl1YSo9KnqPGEUF3vCF11LPpjPl7/fi0W+tXHbw9QaWYzsC5hXPC20R1mqS1rmmtkpPQWRAtPKjnCpBXdLY1B0Okuqf+R40RT5lipgjXzzBrAaYy1Xa2Dv64sjzjLytTNxiBTf2kD6ckJE4dhA3ra1HL0kvh/Rg5sIL6W+5DJSBHy014Aj+3Zr3a7oE1ax6RHf1Berful8y3P3QZrz/ZF2Ei2+tT5KF8mtbU2vK80rV/hDhD3R91iZQy0l1uKH0axHuV9JfF/pCzwFmR+fGjkO1dohQofm+7vFd+3hFlHOVyNWY6zlIL71LnxlJ9Jr91xCEt+phHdwtLzip+JbSwOhtay95v/DT395++Hff7sXTxHwLB4egvzj3HJ6P56yEhnpk/jP5A9e/7GWv4JBREpVza+1jVuWPvHkr2zDZeTXVj0sWvuD503rFf5g9dUzy63MgQs675xyZjuc9SzxeFyyUJfSeM6qW6n/9ohwl2yK0KFdxXe6ufUscKsx1nJnOQKecx4B/nreIhqyIM7/reW5Piwhx6lpaSD5Gk3g/Pmvf3z7+sv/FsX3PZpY+dpg76j3ea2IJ0kEjka/tb5AJ0u+EdOSinWW+LZyONofMI+gH2YCngXfyNS0OSii7nmcuVJ8JzskAe5ZVB9lETl+uCLffKWYDeEhf+kVATVauo/22iDS6KMNgOvPIyANkFxwaNG/2sTOP3rDj1OjltKvTVrF9128pM/Cf/x5bFz7iCZAfJ/nS6M+iS8uPfXUfD/di4tuen+aBiVF/h6/86h3vslt4aiN3Zo9VuGdFwJHn6fVB7+vS0DSHrNHvM8U361vnaI8KusBej+agtIyNngi55E61Cy+S8I7QaidVFJLhi9dKzVUpNFRjoD79CcgTcyS+NZqUhpgX8Q3vxERHfTEh/z/POWk9vXAdOuXUyPYv3GBfzTSp3HB79cT8IjPXFtNNKdy2qknFhH+kutNLsrnfLdMePTZnsXH1ZP/9d6CGhwhQHXM7KI7czhLfN/nr1ua5NXRby7Aj44/Hn+K1KFm8e2pYI+ykUb3qB/u2YeANDE/5WaTUxukL0dqp4zQWt/L/vPT9zON8483AU5FcX4OHfRSbnf688Pbb89lP+onfT3wLl4+ouKf/+vb29f/+fRdnOfI+O2eZw4ufVoRd9UIeARoupeWbuIR33wT8EtdhQUoXQQc9U+r7ViIal6E3zUCXEfU3gpp9xrpd89Cu6XefIw42udb6sCvOTPdJD87UodCfEd4Ae7RjUBpYpbyVWufbbeKlWQIHZCl69IJJt9+//u7zblsFt//+O2/3+j/W/Jqn17tf+R/Q2h0c6khb+yNflv82WIo9TMpJzyf413agBzhp1bbEfW2tCjK1AhYF3qzUTwz+p3YjCC+83gVMQZZ2xvi20qKlVt557YHyUwcaoOlR4BYRLC20zszTpsof/nT35+Qc/H9w4+/PX6vvd6sRR3PGuBm8gePn3vKXs3AKkCzTR7fL3HQ+kRNmNN6RPipRRSdKb6v9geP7/YsuxoHi5/15Nnz3r2j39F9vieLXveG+G4ku9pA0oih+GXP1vv1uk7bje4VIJrYSHaUBHgW0Dnq/RIl/EgfSakk9+MFDeKbCu8IAdPaDugX5a/dtjL1XucVBV7f5/Wx9IV0TRa8pdfzUYLYYn/Usyxtgz7xTmk1DhY/s/jHqGV6RcDp6WGRAnRUjqV6RdqOtJPZWn+j+kaL7ywmMkIpIl2Lft+v+/XXx3ndj0gAEd73Z5DTTdLfS5so029Xiu6NXGl4U72i4Ij4tgpvKr6zEJNEfIQPW+w/U3wP7zCooJuAxcfcNx3sgp7imy7GEsuIfj8YPrU6EN8qIhRYhUBtw+Vd2AofqdFsp5sw+T1U8c02X1Kx/SKymQhP53nnPzmX9uqd4xor/H4OAa8wOCq+rf3mLtRvPv/td9/EIwujBLFm/5l5nee0OJ5yNgHNx86uT6/nnZF+Mspb214MS/eF+D6bOJ53GQE+YHqidpZKS/crDV4lwVPcjEbFN/mADwS3pWX2KnNWzre3/2gbMlMrRUTANPujRP5eXgVrKYHZxHfp2FqtVWviOzoyvlu/hPjWvA+/L0NAEt/WqJ0FghQFjxLfj6g4hLelKbYuo6VYcTheEX33RfKZaA/svOjME3eegKKEd66LdrJRhMj32I2y6xCgPhs5f0QREj/Edgve5ONopQ+8Sc8+I+pNn8sPDFi9j0J8R3k87jM8gR6Rb2mAoiI8p4Q8DTIpil37DPzHQFkSSasPSsM70gQV9ETmakK69Ftrqkq+rverZi6Qej9vApdAFYMI5BxlTx8LerTpNnyfULpI+qhb6Wb0bWrt7PIe4nynfgrxbXLn10Kr7dxuxDDNDnbpVXSrgOCsmqLbJIL9IrInFt/oF2Oc6uARBnTCo5E8Hom6T+K3fREtUW/pXmcsIntF1j3jJfrEO61VOFCfyn3C4w+9y9bEt+XZfD4rBZh6fVRol/QTiG+LNwplVhlIGs1/XDYLh7PFdzWa+BH5zhAtry5n2SQ2iz8c9fva9SMw8IrvLKq5+C6JcYvPUkZXie+e7Wy99wj+YK1rz3KrcBhdfKc2PCLAaS53Ka+7R9Q7+x7Et78X4qhBPzNccRKBnuI7mcAHqTyASNEBKsyt0fdZxPdJzYnHKASOiO/7xF15M+OFz/09X39G5NtbV5QHAY3ATOLbk25C7a5tpuwpvO8Lh9t+kh3GXXK93gAAGktJREFUBkS+tZ6G35cgIIkRq/C1AqC5cjXxcxcjH8cMeuqwy6Bk5Y1yZQLaiR/0yuxX2Wdb0kpqbUF9nOZ87zDBwkfXJDDLpkvr5kreSrWIdyrbK+UE4rutvyDy3cbt5ap8WgEmpyCgt9uUxHd6gvcVulYr6wY2r8iB+NbI4/dMwHPiSfKrz3/49vb1H5++AxTOoNfolvx555QTjRl+n5OAp39dYWHpyFprXUrR7ejjBaX67PKWF5FvqzeeWC6yUU6s9tCP6nHSiThwsHxuqQzdtCadhlICCfE9tIsNVzlr6kkW37/86e8uG6TUqtKbHJ56gsCCCzUKD0jA83ZpwOoXq6SlnKQLe0e+0zNWHyMidZ478s1zp0rAtUpqv3Mv85afqeOgrq8EpCiFJ90j3dGa55YiDvkLfjwNJQ8mrYM2xDe820NA8jPJj1v6QqsPp/rDjz2tiLKjEqBvqHuK0bPs50cM5rEiKtpt/dAPIt/+Fu8ivrlA56shq4Cn5kSI71V2bvub+fmKGThwoeBN9/CI79pARV+/t6S6zCBaZvCHoz6vXT8KA7ropBMaFwqt4rvVh3eIalEfGcUfNL/t/ftqHFYS39LZ3leJ710W6BE6NPdZt/h+XPjpPdewJKx5xND699JgEml07wEL9z9OQEo5aREOlprUIuTSa3rLPfNgtJtosbJBuTIBKTghHR9o6Q8REbBdolrwyT0IHHkDNBIh+sY2B5vSfyMj+ta3xxDffs8IFd+SQKb/pv1eqz7Et79xZ72Cp5y0RL2z7ZbBo/bBnXQfi8jhrGmdaYRi1jZBvc8lII2btAY5mEEjk3zStXz1TnuzA+F9brvjaX0J5D7ifXPUt1Ztd8/im14dKby9tZrhLa/XJl4+Uoc2iW8amaGRb01cl66zAIk02vI8lLmOgCS+WwSwRYCXIoNHBP8uUYDrPGSPJ+e3P8lH0/+nsZZG7bQPa2gLTypAJH/HAnIPP9vJypHE99HTTXq2mzZ2SM++WnznMbInl0gdelh8J0PppFBLQ9FywWvQIo3u2Ti493ECZ4nvnsI794vjNHCHXQlYXo/TSdKT71kS2zy9ZfXTC3b1rd3ttvStnozo1yy1j+pYNz1G1PdImtrV4jvCfu0ekTq0SXznCmopJakcr6xns6WnrAYNv89FgOZ8R74i5GIlUZE2s3mOE+RkdxiE5vKmOWtrPZe45NPaXoZaHjnSTeb0GdTaRoDvKbJdFVfqavH957/+8W4MPapUEt7WCPgu48XU4pu6r5aGUtp4JOXQZgHFfyv9exZdo94r1W8WW3qw5K/ErWknlpW7FC3Mfpmf2yL4af6slJNLfb/VX3f3i8j+OgPLCJFQ8+VSzjdfQGrj6Awsc/9byZYeY+8ufaxljI+T37fjO9P3JW5/Wr9oebQuSYBn8V2bEy3PWXm8oH1sGfGdjLIaYy1Xc5TVjk2ydAqpzOgceNT7PkB9+dJq7v2MYnqP0kBDy3lzviXh3Vzhky8c3R/OwDEqg6jX49yfaxstd4liYa7Qe9ao/UKveb2E9a3S0eeUrqeR7ysEOI1884CVNdpNbdvlbW+EDs3cwtJOSkJaq6z2+6OihaMNe3UO3Pc6ApEpJ5LIKOXG5o1tWejXBAqnM7P4vq6l8WQLgYjod3qONdK3y0RqYY8y6xKI6ldHCF0V/c7PzR+XO2JDHlt22B9i1asWnmbxLT20lM9dOwGF70i1GmMtZzEaZcYmECm+JUup+Kb53rUTH+7RCSH6TkV3KrPDADS296xXu6jot4UMot4WSiizAoGe/YpvkiyJ7KvFd1TKyy4L9kgd6hbfUqeTxDYtp/1uES2RRq8wcKxsAx0US9G6lldjiVl+xfbpn7ej23737WmzpSU3lgtwHh2X8iVXbivY1p/AWa/IIbz7tyWeMA6Bnv0qi2/633sA57cvjzRIicSR9EoP2UjR3zpu8ECsp/5XlY3UoWbxnY3lmyBbPh0vbaTUIoaRRl/VcHiujQD/xLY0ILWK7yzAk/jmq37ttbyUhoJ0E1ubotQxAj2jdKlmrRPoMatwNQhcR4B+aj7VoscHap7E94/fbU1zGg/UcF1kFeKeowgtBxJ4W2SXqHfiEqlD3eLb2zBR5SONjqoT7tOHwBniWxpoS+Kb/3v+OwRLn/bHXV8JdI3SfWxI1gIgaBcQWIkA7VOlVMRWe3k6Yr6P1sfoR4DyNZoIt4rvHsI7L9w1u1o5jnZdpA7dSnyvunPb66Cjc+DiO9mnDUAeBj9//nwv/uXr18dl99dwt8iEtNmSP3+1PO/R/cHTtq1lR2aQ+0N0P8gTZ/qvdjRmK9dZrxvZH85kujqH6E2XUW9CuQgvzX/WU7l6Cm86fpzpm1c8C+K7kfrqA4kVy+gc+Cv2yLzvu8j+968P8f048unjlaDlpJOoAdbaXr3Lje4Pve1P9x+ZQa+ot/TmZmQOZ/hBfgY4vJNYnUOk+O7xJvSRivJ/7+0hpUpaFuU9xHcPe8/s4y3PgvhuoYZrpiHAB8Re4vvtP/7zO5Mkvj8GOGmQo/BWE9/TOMbGFY3O+d5x4tzYfWB6gUCU+O7Zn6gAp+Jb2oNUa+gj+6T4fXvaO7KzQnyP3Dob1q31+MgSqp7iOz2Tf+DgXg8mvnPd7rvTb9FyadDbJc9tQ5cezuSI6Pdq6VLDNRIqNA0BurnRk9JYErw5QNTjtCuprrwvW2yIFt87zn8Q39N08T0qGvlqUhIZtch3ItyySz0L8H+9/fT2w9tv7+I7/blFv7PgTn+l///4+22D2o4Dzx7ePKaVlrzv0iYvalGepHuIhDHJoVYg8ErA8ybp6n5F879T/6V53p6c75Z58h6sus130hG7M86BR483hPjGaLIsAWlQLInvBCGv5o+cW5o3Wz5BZTl2PDd8xoFnWafZwDAqvu+LQDIJU/O5X/Lj1DZABRNBwERAE+C19MIccMqC9ozFLI2Ap34ujQm1erSKbw5z9pSTIwL6yLWc41annZh6JApdSkBKOcliQ6pYhPjOq3ur4RDeVlIo14MAn4R7PAP3BIEdCJTST2hE+QxhbWFtFd98YZCDVPwZrWI8sZl5DjwyfkJ8WzxVKBOZHtFYhSEuG5mDNd87g6RfrLyL9FuO9pE/dFWf6zL7Sl/jMbI/aHWP+h0M3kmCAzjQPrWDP1AxRm2nAnMEDjzSzcc+elyoNC7SRcQR4Z3uPbP4TvXnbW61B+K7ccYdoQM1Vj30slE5eFNO6Iq+dTDhYHMKirUzhjbMRTcb1R/OxAEGEJ27iU5L/9qtX5TSSEbjUFow3ANQt5S02p8jGy97biy1+GNUGYhvB8nIFYfjsSh6IgHp2KdavvcR8V3LEZ/9tdqJTYZHgQAIgAAInEzgiPg+UtVV5kb+FsEabIvUocj5PuKJuDaUgDffO4vvlqg3xHdo0+FmIAACIAACJxHgueqP9MtPn+410KLfLdVcLf1SWsBoIhziu8VzcM3QBFpSTnqK73RvrSMODRSVAwEQAAEQ2I6A9AY5AsJq4jsx4QI8LVpqG2whviM8CfcYikBL1LtVfFuOJVzl9dpQjYzKgAAIgAAIdCXQU3yvFpCSNrHWbIT47uq6uPnZBEpR71QP7fVZy+YRTXyvuMI/u00jnhc50EXUB/cAARAAgdEJQHz7Wsiz+TJyTtoq53u0Hcs+F4krPRqH0kbLM8Q3/3R8euZuUe/R/CHO0+13AoN3VuAADrTXwB/m8wcpmGUfCeWSq5xyIllHefHAGxXmKSI+vPjWVhJXJbpjIBlzIDkivpNFLdHv3Am5+N4x6o1+AdGZ+wN8YcwxMrdP5ORvEWTwh7H9odSGFgFOv+ApfT6e31vLh7b406hlaqfH5DoPI75Lg4AmrEtGarlEZw86ozrJavXKOVdSeol2zCBl4RHgj0/Fkxukj/PsKLxX8yfYAwIgAAK7Eyh9kIfOsyXxvds8KG26pEE5/uG95FuaXrX4X1PaCQ/F11blVDRLAtoqqq3lLEajzDgErhTfVHDT1e04dFATEAABEAABEGgjQOdXKrbT3ZIQ5/+24zxI37zngB/dF0bTUCN16OXi2+pSkUZbn4ly5xDwbrjkRwFJ53zzSHhpkIlaxZ5DCk8BARAAARAAgTYCWYzzyG0poNr2lHmu4trjSXz/+N2OzCtSh7rFdymfW0tDofkyLaurSKPncY19asrzvqWUk/wq6Ij4XjlvbR9vgaUgAAIgAAKRBPIcvMuBA7W8eB6sm158Z0fRNmSWyiFKGdnVxrmXtPpMtXvZBPLTz28pVUT6kwU5jYLTf9tlQBmnVVETEAABEACBEQmkOVfKW+ZpKhG5zSPan+pE8+JLG05LbwgiuLgi37X8bUvkmzeC9qpD2pxZilxm0VWKiuY0BPp7aSe35V7cluh7pfvXbDnyfEmg0vt5bcmOLH0ZysLSsjP7aAfm4rtUr6O2HGmX/Gyp7Wu/HbWFtvfRe/W2v9XHpHpRzplBpP2R99rRL/mYVOsX0X7BnxXZlpH36u0XWr/QbOk5j1nGy2i/6DUnR9ty1C+4NrPM457+OpJflNJeqcDO/SAyA6NJfNeEkHelYDXGWq5WNxyb9E5nJA7ShkvPKSe8vaUIeGn39kgcji4ujlw/E4eIcUBiNRODI22tXQsO442RWpv1/B3+sK4/lPK/sz/xsXYVX5DmEB7xTwyk6Hbk/GMW31IUmnb60hmIWmW130uO0HPAwb3PI1BadWpftizVkAvtvGJH2sl5bYongQAIgAAIjE0gC05JaFp12dgWvtaO6tisMVLAju45q2mFSC5m8c3NkCph+Teea2Q1xlpuNmfYvb7U6TOL1sh37UST0kp2d/6wHwRAAARAYD8CWkA1E4nIbx6FbtYbklagRy+WbI7UoaHiOwGu5YXz36W/lxop0uhRHAH1+O4vnMWRyHfqOFpeO9iDAAiAAAiAwK4ExJTP26EG6c+KH52jb9lbjx6O1KHdxDd16NqZktbVVaTRu3a2Ee0urb6Piu8RbUWdQAAEQAAEQGAUAjztk39cJtVzhci3lN6abMspJlr+e26vSB0aLr6tlfQa4S0/inOjHnUCPcR3beGH9gABEAABEAABEPh+3J4U7FrpM/OlvWXexUWkDm0W32c7boTRq+zWPcp+JA6S+G6NeueVrFV8j8ThaJseuR4cxjoB6EhbHr0WvvBOEBzAgfallf2hFhWm4nRWBtImSxr19oyZETr0EaC+vVL45nn4VWUjjJ7VeaKZj8KB7ramNkJ8R7d4/X6j+MO5Vj8/DQwgtnYRW55+hn6xfr94ST35+T3vmwrvWRek1oWFtU9E6NAtxbcVMMqdQ6C227pVgK/0quycVsBTQAAEQAAEdiVAg2D0xA8uvmfjo53m0hJ3hviezQtQ3xcCtVzvlqMG81mdsw8YcBUQAAEQAAEQOJMAn49bhOmZ9dWepQnvVp0A8a2Rx+/DE6ilnLSI72QwPqQzfLOjgiAAAiAAAgMSyMfz5q9ED1jFapU0TcEvbllgQHzP5hWor0igtNkyp454U08gvuFoIAACIAACILAXAZ46k4NxEYKb3gPiey+/WtJaLe0kG20V4Mj1XtJNYBQIgAAIgAAIFAnwiHfWDDSIFxWYg/hudETs3H4HNwIHS06WV3gn2zyvkkbg0OjKoZeBwxh9IrRRG28GXxhnjGxswtDL4A/wh+xQo/oC1xJUN9AvWXq0QakTQXw3Di+jOk+jOc2XjcBBO2ZQyvvm6Si0Y+UO58lXG4FDcyMGXggOEN+jT7CB7m66FfoERCd1FPjDmGOk5SN9UVHv5A8Q36bhE4VGJmBJO+GRb0l8R6xmR+aEuoEACIAACIAACDwTqEW8c8nodFSIb3jh9ARqX7a0nHYS3ammBwoDQGBDArOf0LBhk8FkEAghQD+gU9IM0ToB4juk6XCTqwhop5zketVyvqM71VUs8FwQAIF2AhDf7exwJQjMTMB6tGDk23GI75k9ZvO6W9JNLOI7lYEA39yZYP6QBFIfj5zwhjQSlQIBEBiGgKQreoxBEN/DNDkq4iWQV6v0M7b8aKB0z94nnXjrjfIgAAI2AhDfNk4oBQIgEEMgUhTXahT5nE+31cG3GPP73iXCaOxYfm+jUTjQ1ap0NqfHo1p2NI/CwWNnj7LgME6f6NG+nnvCF8YaIz1t16Ms/AH+kP1qZF9IWiJpCM9pZy39JUKH5ue6xbc1vK9VUvudg/GWbwGLa84hoOV8W6PeubZIPzmn3fAUEAABEAABENiVQKQOdYnvUr4uD57zctrvqSG1AHyk0bs6zih2l/wo1w/ie5SWQj1AAARAAARAAAQSgUgd2iS+a0KZV87791ITRxoNN7qOgLRDmeZ/p5pZxXf016uuo4IngwAIrEpg5Nf1qzKHXSDQg0CkDg0V31LF6L9pv9dgRRrdo1FwTxuBKPGNVBMbb5QCARC4lgB906e94b22png6CIDAWTrULL4tKSeauD4yCEF8r9EpSmdzUusske98qH7vDRZrUIcVIAACVxGw7pO6qn54LgiAgI1ApA49LL5TldNqvlQpKfKdzdSiAFpusA0XSoEACIAACIAACIAACIDAcQKadrU8wS2+6UO1lJJUgVLON6+cZAzEt6UJUQYEQAAEQAAEQAAEQOAMAqeKb8mgFvFN73MkDcULOPJ1gffZI5UHh/fWAAdwyP0SvgBfkOaliAl2pLHfWxf0C/QLjJHPvSayT5gj3z3E95kiKBKadxAbqTw4YECF0Og3oI7U1711wdiAsQFjw2uvQb9AsKrHIiRMfJeEtJR2Ukpd8U4WnvLoQJhYMLFgYtGCCJ4xZbWyGCMxRmKMxBiJMbI8skeOkWbxLaWI1PK5s8AulSn93mtCi4TWq45n3BccMMFigkXkGxPsORPsGWN6r2dgrsBc0SPi28tfz7hvZJ9oEt/USMtGyYgvXB4FGwntaF2uvB4cMKBCfEN8Q3xDfGvzEOYKzBUQ3/3mCrP49k7YWsfVftcGBvwOAiAAAiAAAiAAAiAAArMRaBLfsxmJ+oIACIAACIAACIAACIDACASmFd8pcl46CoqfD66lvaxwpJRmc3I2S5kRnPJIHbiN6V7SBl/6jBXaX3ozxTnWOKzGwOND6BfvtGocpH6VGc/kO9r40MphJgaajdLvlnGUl/H0wTPLRmqHmbmUOBztIyX/md0/Irg8zdO3QePbmY4f8axayooGqPb7KJtDvYxKE6NVdM5qN+ekcaj9vgoDy8C3Yh/w9plcXhsvWu872nWanRafKNk0yxSijQ+a6NxlAaJxmplDtHaggnImLiUOWttrfaQ2/8wgvntyedErs4lv6hyliDY/SSU3ugSW/tuMAkyziXYG69dJNQ6jCQuLjVKZ2dve0g6WttyBg8TK0ncsjGcqY7W55hMz2fsUabq9LZXEUu3krdU4eMcDbdycyReOaAcLh5qwH4mTh0MpwFU7LnoWDrXgnVVbWscOcf5ZWXzzDqNNPNrANKJTaTZZhOmMdlsGBa3M6qLT4htaH9F8Y6RJxVsXKx/vfUcub7V5NdFZGgdr4lzrGyO3c6lulvbX+vyI86ClLbyi08thFi4WDpSn9l0WjZOlbUYoY+FiPULbNN7MJr4tRpUGVM/AU3KG0V6xemyyrFZnsbsmrEuDoDZI0M4ncRit7bUBy+IbtYjOrL6gccm/W/lY7zd6udLkonGYRVRo/Hn/1qJbEN/vGanauKlxH+l3jy9rdmu/j2R3bb6U9BIv74nwehiPxkjTDqm+iYWl7TUOU2641IwqTa4aWAp1FuHROnGWnGcWu0uDSUk0r9j2tYFLWkhIg4bUV1ZbhJQ4aX1ntInhaH1K4lPjUPKHmRajNZ8+0i9mYqAttHfgcLZ2GNU/LPNhbW6oLVxLc8/R8euM62v+UbNLG0Olui8rvj0waNnZhAetr7Q6tXay2eyuie9WDrMzsIhMiz+sysES/bFOzmdMBL2e4Y3arCa+I8eHUcWVNhbwCF4pomddnM/Cwdq/LX2EL2ZmEp2WeQDi+3sv0sZAj958cF0x7cTjWJYORAeyUQeZI5FOymD2yLd1U6l1Upmh7TWRJi0uvZGLFThAfL9OJqVop8VnNL8b6XdtTsh1tfSLUecAD+8j84VVwHrqc1ZZS909QmrWfmLhcFR8z9hPtHGCL9xri1aN8ZKRbyvA1QQYH1CtrxEhvp/zuGZdgGjRLqs/IPL9fDb8WcLgzOdookH7/cy6RjxLmxN2E995zOdjgsapNoZEtFPve2iCiAfjJI1A6zhrP7FwgPh+J9DaJzTGy4nvmsGWFe2MwiPV2bKZ0lJmVuHpadvS5pEZ216K5nqjd5zdChwsk7jFZyz3mbGMJhq032e32SosVuRQEo8loVkaH1aKbGoiWxJhM3OpCcqo+WMV/4D4JiOGBYY0OVBRURJglk422sSjDQKr2i1NIunfNHG9UttL4psy4P68gy9Y+6eVhfV+I5az2KiV0SI4I9pdG/+18aE0hqzAQZsrLPPfzBy8wbnaQsXCctS+4dFQ0gLUM8+OysAyRtD+EDGvPvnTSjnftYidFPXNIGorPWkwGtGZuO3SqlMrM/NgwiMXUtuW/MPyRmCmVbxkZ8nHV+oDrf1S6xet9x3hOuuYyCcZaXIt2TNL37D0i1YOMzMoiQre3lK+a6nMCL5vFVeluYOPjdr84elrV/OxLEJoHT3zx0wceDv05PLyrFXEd63B+eCiCepZRaglImFxrlpk+OpBw/J8jcNODCTf55NNbaE2uy9Y/EUbD6z3GL2c1i9KHLxj644cZhHflr6vlVlRXHls0qLGkv+P5h/aWEB5lOq+AgeP+OYLcy+XJcT36IM76gcCIAACIAACIAACIAACEoEpN1yiKUEABEAABEAABEAABEBgRgIQ3zO2GuoMAiAAAiAAAiAAAiAwJQGI7ymbDZUGARAAARAAARAAARCYkQDE94ythjqDAAiAAAiAAAiAAAhMSeD/AX7jemjAAFGaAAAAAElFTkSuQmCC"/>
          <p:cNvSpPr>
            <a:spLocks noChangeAspect="1" noChangeArrowheads="1"/>
          </p:cNvSpPr>
          <p:nvPr/>
        </p:nvSpPr>
        <p:spPr bwMode="auto">
          <a:xfrm>
            <a:off x="155575" y="-1660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200400" y="2133600"/>
            <a:ext cx="304800" cy="336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3200400" y="457200"/>
            <a:ext cx="2133600" cy="1676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00400" y="2469634"/>
            <a:ext cx="2133600" cy="80696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 y="3913702"/>
            <a:ext cx="1886414" cy="400110"/>
          </a:xfrm>
          <a:prstGeom prst="rect">
            <a:avLst/>
          </a:prstGeom>
          <a:noFill/>
        </p:spPr>
        <p:txBody>
          <a:bodyPr wrap="none" rtlCol="0">
            <a:spAutoFit/>
          </a:bodyPr>
          <a:lstStyle/>
          <a:p>
            <a:r>
              <a:rPr lang="en-US" sz="2000" b="1" dirty="0" smtClean="0">
                <a:solidFill>
                  <a:srgbClr val="FF0000"/>
                </a:solidFill>
              </a:rPr>
              <a:t>1-day rain [mm]</a:t>
            </a:r>
            <a:endParaRPr lang="en-US" sz="2000" b="1" dirty="0">
              <a:solidFill>
                <a:srgbClr val="FF0000"/>
              </a:solidFill>
            </a:endParaRPr>
          </a:p>
        </p:txBody>
      </p:sp>
      <p:sp>
        <p:nvSpPr>
          <p:cNvPr id="13" name="TextBox 12"/>
          <p:cNvSpPr txBox="1"/>
          <p:nvPr/>
        </p:nvSpPr>
        <p:spPr>
          <a:xfrm>
            <a:off x="5334000" y="3913702"/>
            <a:ext cx="2258119" cy="400110"/>
          </a:xfrm>
          <a:prstGeom prst="rect">
            <a:avLst/>
          </a:prstGeom>
          <a:noFill/>
        </p:spPr>
        <p:txBody>
          <a:bodyPr wrap="none" rtlCol="0">
            <a:spAutoFit/>
          </a:bodyPr>
          <a:lstStyle/>
          <a:p>
            <a:r>
              <a:rPr lang="en-US" sz="2000" b="1" dirty="0" smtClean="0">
                <a:solidFill>
                  <a:srgbClr val="FF0000"/>
                </a:solidFill>
              </a:rPr>
              <a:t>3-hour rain [mm/h]</a:t>
            </a:r>
            <a:endParaRPr lang="en-US" sz="2000" b="1" dirty="0">
              <a:solidFill>
                <a:srgbClr val="FF0000"/>
              </a:solidFill>
            </a:endParaRPr>
          </a:p>
        </p:txBody>
      </p:sp>
      <p:sp>
        <p:nvSpPr>
          <p:cNvPr id="14" name="TextBox 13"/>
          <p:cNvSpPr txBox="1"/>
          <p:nvPr/>
        </p:nvSpPr>
        <p:spPr>
          <a:xfrm>
            <a:off x="5334000" y="2873117"/>
            <a:ext cx="2491323" cy="400110"/>
          </a:xfrm>
          <a:prstGeom prst="rect">
            <a:avLst/>
          </a:prstGeom>
          <a:noFill/>
        </p:spPr>
        <p:txBody>
          <a:bodyPr wrap="none" rtlCol="0">
            <a:spAutoFit/>
          </a:bodyPr>
          <a:lstStyle/>
          <a:p>
            <a:r>
              <a:rPr lang="en-US" sz="2000" b="1" dirty="0" smtClean="0">
                <a:solidFill>
                  <a:srgbClr val="FF0000"/>
                </a:solidFill>
              </a:rPr>
              <a:t>Flood detection [mm]</a:t>
            </a:r>
            <a:endParaRPr lang="en-US" sz="2000" b="1" dirty="0">
              <a:solidFill>
                <a:srgbClr val="FF0000"/>
              </a:solidFill>
            </a:endParaRPr>
          </a:p>
        </p:txBody>
      </p:sp>
    </p:spTree>
    <p:extLst>
      <p:ext uri="{BB962C8B-B14F-4D97-AF65-F5344CB8AC3E}">
        <p14:creationId xmlns:p14="http://schemas.microsoft.com/office/powerpoint/2010/main" val="3075100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ws.noaa.gov/mdl/forecast/graphics/MEX/gifs/MEX.DMAXF.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086600" cy="56692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54215"/>
            <a:ext cx="7848600" cy="523220"/>
          </a:xfrm>
          <a:prstGeom prst="rect">
            <a:avLst/>
          </a:prstGeom>
        </p:spPr>
        <p:txBody>
          <a:bodyPr wrap="square">
            <a:spAutoFit/>
          </a:bodyPr>
          <a:lstStyle/>
          <a:p>
            <a:pPr algn="ctr"/>
            <a:r>
              <a:rPr lang="en-US" altLang="en-US" sz="2800" b="1" dirty="0" smtClean="0">
                <a:solidFill>
                  <a:srgbClr val="0000CC"/>
                </a:solidFill>
              </a:rPr>
              <a:t>US:  -40 degree below normal</a:t>
            </a:r>
            <a:endParaRPr lang="en-US" sz="2800" b="1" dirty="0">
              <a:solidFill>
                <a:srgbClr val="0000CC"/>
              </a:solidFill>
            </a:endParaRPr>
          </a:p>
        </p:txBody>
      </p:sp>
    </p:spTree>
    <p:extLst>
      <p:ext uri="{BB962C8B-B14F-4D97-AF65-F5344CB8AC3E}">
        <p14:creationId xmlns:p14="http://schemas.microsoft.com/office/powerpoint/2010/main" val="1353344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84100" y="762000"/>
            <a:ext cx="4564100" cy="3228241"/>
            <a:chOff x="84100" y="506910"/>
            <a:chExt cx="4564100" cy="3228241"/>
          </a:xfrm>
        </p:grpSpPr>
        <p:pic>
          <p:nvPicPr>
            <p:cNvPr id="2060" name="Picture 12" descr="C:\Users\Huan Wu\AppData\Local\Temp\mx36AC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0" y="3416834"/>
              <a:ext cx="4564100" cy="3183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uan Wu\AppData\Local\Temp\mx370E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34" y="506910"/>
              <a:ext cx="4555166" cy="291151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data:image/png;base64,iVBORw0KGgoAAAANSUhEUgAAAskAAAGqCAYAAAD5vdmEAAAgAElEQVR4Xuy9L+Aty3EeeC9ZYBIDkRjcBVrgkAUKeAIKFV6iB4yEDYQETBKQEAMhg2ChgCey2NQGErBASAwi4AccIpAQgyy4e/rcU3Pr1KnuququnumZ8/3Iu+9M/6n6qrr7m5rq7o+fb38f8AcEgAAQAAJAAAgAASAABIDAhsBHkGR4AxAAAkAACAABIAAE6gh8/Pjx5eHqMcYzyryaD4Ikr2YRyAMEkhGgiXL1CT1Z7SWbgy2WNAuEAgJNBDSyWSqsPqdaJBnzke34IMk2RigBBFwIlAlnxUnzXSfC1ezxrnZwDR4UAgILI3CFsVvT4Qq6zXQdkOSJ6NbePnmXK5KqDEisN9iMPlZqg+u7kk3fdQJc0R7vaouVxilkAQI9CFxh7IIk91j+wweQ5D7czFoegkyfa1YbgKPyWLpnkMhRGU0DVgpYE81qn+A0ebOwy2qn1xatei2SfITcPX321BnFstXnEfJo+qwixyjWVn1rrsmYRy0ZRp7PtFO07Wh5qfdo/REcs+qeYWxn6ZrZDkhyJpqsrcigipSdJO5Ts6PyWJN7BpEclbEXR0u3lRau2bIeZQOP7VZbEHqw6qnjwcbzcqH58RHygCS/5r2uYgfL12bKGW07Wh4k2bLu+zwHSZ5k68igjJSdJO4uJLl0kqVrVjtRPI/qNypnC+ssHbLa6dFtpM4Rcvf02VNnBBdrfB4hD0gySHKGD4z67mj90XGZUX+1wEGGTnu0AZI8CeXIoIqUnSTubiTZWoi9+h2F2VH9enGhcntMiGfB4uioUC9OvfWivsLL7+E3I/JlzR+jMuxRv2aLI/yiR9+ZckbbjpY/es7owduqY2FgPbfav+pzkORJlo04nKcslSniej7pj5QnSDz99LzlW/p6ZOdlWvJ62pLEsoax1qfXHnxx99aJyB6Z1C38PbLOwN/Tr2YrL56y/VE/904dHrxrelm6RXzEI0fLrrJ+pG8vVh4f4HL0yNBTx5I/u81ZdrDktJ5Hxt+Iv1hyWL4s61vlvfaNrIk1HSzdanO5NhdE2rIwsJ5bGF31OUjyJMtGHM4q6yUkPQttjfhZi3MLNq8+rbxH3n5vuQhunrI1rIp8Xp179LLqRAgyJyEc1xrxqBHJXrykLaP91oiulLNmj5rcLftZtrWmEG/9ln+1Fs6af7TGdm18e8mZx/4WLtpzz3zUo5d3buzxgxlYZNmhNb5qY9Gabzw2kvNMBCNPWY+dNP+KkFxe3zOGPXNZVDePH1j2kr5fw8CjY8+YPnsdkORJFvROJDXS0nJszwRRI0DawJcL5uhgsepbBCYie2TAz+x3JZv04C/9lXCN6hX122i/XhtG5Y6W904bli2ieMmXhJadLGw1ouzBwftC4sXIgwGXleulzRXWC0BrfvHob81PXptb+Fi+7rFDzQdqL129ummyWv7n3Rzaarv10q29GO1Bkmt28dhLjm/N77WgjMfnsspYfnu15yDJkyyaQZKtSdIzQdRIeHQxiMBkDcbIpJcpf0+/Ixi3XoCybOtZ7DxlasRjtg7Rfr249fh31D88Y8IaC1F8Lf1ri6rHB1qy1Mh5i+B68PHUlzpn2TYyt0R9w2N3C5+IrWs4tsaXhX1EZ4skW+Q7Yxz0+IVlAwsjXr+Gde8cx8eylEM+8/hbVhkvZlcpB5I8yZIeh2wNQKt+ZOHQJqAjJxRrQq2ZJDLRtszqiZLW6lsLl0fGHrtb/tAzmXtl7dHZg7+XlNWihdoi4sGhR59ZEajoOOQLrjVOom332MODt2eKjcgaKWvp5J0bM+YsDw4a6fK+qHt1qRE7y594+1S2NS4yx5lnvYv6RcQenvk3om/PGtDy5RH5PD4XwepqZUGSJ1nU47S9A2VkMvQQxIjsGnxW/YwFx5qQPCTNkjOiW0unWSkhUj6vPlFZLaxbJFbDcISc10jiCJGojUMvni1fs9qILuwgye1jJKO+7ZlLLf/3zDU9y4zVryddwet/Xh284y9K6LxyetKLPLhE7WHJF9W3d+3v8YlWX71rSBS/M5cHSZ5kPc+g6h0onondcv7o4hyBydK9ZyGz9IlMBD1lrTo9OkXqWJi2JmkPdj3+EJG/5j89/fK25KI9+hLI5fFgbo0Lq42o/lZ7GjYR0hCVxxoXFj6e+lKmqIwWZpYfjxATr/5auZ5+I1hF5gxr/NJzzwuwhbcHi2gblg9YdvLUz7CXZZOePjxjLFLGwupqz0GSJ1nUM6hAkj9v6Efwak0kkXYiZa1JJDpp13TonQQjukRljcgUkaN3QehdRC0bSnmiunjk8rywjMwLIMkf7xB4yJoX54j/Zy4nPf3uTZK9GFp+aY01j17Rl6eIrSz5etekmXNxZK7xzI0RvK5UFiR5kjU9g8pyzOgkGSl/5IQSnRhoAvIufBnY19wignHPxBlt3/IhL3Hr8YdeWa0FM0OnHn24vUiG3lxkr45RH8ny7R7b9WLqmWIjbUfKWr5k4dDyA8sW5fmI/1iyeb4QWDK2/M9jtyySnDEOevzCq+MIjlG5ouW9NrR0sJ57sbpaOZDkSRaNOFx0MswoT20U9SP5nB64sgd5lFRH8ImUjU7ke5T3TpAWacu0WQTTaL/etqPtysV+dZLsGbc9Y3wUt15SGOk3UvYokhyZ/2tzqtfXW2PbI0ekn1llo3Nl1prgWc+8c2wEm56XiyhGUjfLF6znXqyuVg4keZJFIw7nmfSlmNZmsNHy2iLshYovzlqdqOw1WWQ/ng1krehLL2alzSwbZk20LVtlLTCanWVOsIWpBzePXSWp9bRbI8KRsesZE572WmOm12ezxuFonrcHI04AauUt37JebGp4WPOR5wSHyDzXi0ePHTy+18K+FkCxbNRL6Lw2suZJj3xeO4AkR5C6XlmQ5Ek29U5O1gD0ThqkRrR8ZIL0QpW1OEcXPQ+Z6iUcXHeNnEdIWUsva/LPiPqDJH/JWz0zSa6N21pKUuuFRo7r2sunx8d7I8lXI8kjONTmcpDkr55qzZMgya8IWJzEeu5d/69WDiT5ahaFPm+FACa2fHPPwHRGm5bmR/RpyYTnQOCMCFxhLM1+yT2jXT0ygyR7UEIZILAgAleYuFeDdRams9pt4XdEn6vZE/IAgQwErjCWQJL7PAEkuQ831AIChyNwhYn7cBCFADMxndm2huPe/a1mS8gDBLIQuMJYslJUMlKEsvBeqR2Q5JWsAVmAgBOBK0zaTlV3KcbzcGctFnv0wcGCj+ziOujkDRDQcvqL2rPmiixIPXsRME+00QZJzvJGtAMEdkQAE1su2HsS2NLXHosrfCTXR9Da+yJwdZK8x3x0Vu8BST6r5SA3EAACQAAIAAEgAASAwDQEQJKnQYuGgQAQyEbAE4WNRH1qZbncM44NbH2qbcl0VMQngmnRLVpe+smInVvYZvsj2gMCQODaCIAkX9u+0A4IXAYBT/pAlGD2kOSsPiLkm4x4BEnO0tdLXj12bhFxbz+XGRhQBAgAgWkIgCRPgxYNAwEgkIWAJ2c4c/d2tK3Z5Tkp3JMoR/WqydlDfKN6evvI8km0AwSAwPURAEm+vo2hIRA4NQIyktlzjXCUQM0mhyPt7xkpbeGmPYuW547ptXPNmaM2PvWggPBAAAjsggBI8i4woxMgAAR6EaD8VIsEjRA0jay10iE8z3rkGdGxF99WvagO0fIS94KrhYEmb0+dGXihTSAABK6FAEjytewJbYDAZREYIUKRupGyLXJttRONxJa+rDZ5GU/E2ZPGEoncjpBk6sejo5Spp85lBwoUAwJAIA0BkOQ0KNEQEAACMxHoJUKRepGyVvTZaiubJMt0BZLPSk/henjzgHvSRaIkPyqLpe9M30TbQAAIXBMBkORr2hVaAYHLIWCRzkjEM6OsRZJbpLAWwbV0tMgpjx5Ho7pW3yP6RqLEETk4xj1k/3KDBAoBASCQigBIciqcaAwIAIFZCETJkzdyGSFwmm4eMsrJqyR2PGJq6RiNPveUtyK4Hn2t6HWrDwuDln+N1J3lt2gXCACB8yIAknxe20FyIPBWCPQQoEidSFlPVFUroxksiyS3nIH66NXRq6/VvvU8+mITfWl5qwEDZYEAEBhGACR5GEI0AASAwB4IeAiWl8xJeaNtU/1IPZliEY3y1ghkLReZ65hFki19R5+DJO8xktAHEAACXgRAkr1IoRwQAAKHImARsF6C3EvMIvJ4SbnVZg+xHsElWnckFaPnxUNzSAvDQ50YnQMBIHAqBECST2UuCAsE3hcBL/nxlhshZdE+zk6SvfqCJL/v+ITmQOCKCIAkX9Gq0AkIXBCBDKKWFXn0ykJRarlRrVa/h2RaspTn3rxnWTb6ItEjv/cFwhPxt7C44LCASkAACExEACR5IrhoGggAgTwEPATIU4ZLFC3vIWoW6eshkjKfWdOBfrMIca2tHuLufemI4GyVteQvMlkndOR5JVoCAkDgygiAJF/ZutANCFwIgQh5qqldi+i2YNJIp7c8lePETiOzrXK8L8/RaVI26zi2Vvua3Fb7rToe8jpqZ08fFxoWUAUIAIGJCIAkTwQXTQMBIJCHgCcCa/UWJbw8KukhjLy8lKUVDbZIcoT4efrR+ut5gRjVV7OXRZJ5nYiulm/gORAAAkDgZd6+TYyfAQsQAAJAAAgAASAABIAAEAACXxFAJBneAASAABAAAkAACAABIAAEBAIgyXAJIAAEgAAQAAJAAAgAASAAkgwfAAJAAAgAASAABIAAEAACbQQQSYaHAAEgAASAABAAAkAACAABRJLhA0AACAABIAAEgAAQAAJAAJFk+AAQAAJAAAgAASAABIAAEAghgHSLEFwoDASAABAAAkAACAABIPAOCIAkv4OVoSMQAAJAAAgAASAABIBACAGQ5BBcKAwEgAAQAAJAAAgAASDwDgiAJL+DlaEjEAACQAAIAAEgAASAQAiBQ0jyx48fQ0KiMBAAAkAACAABIAAEgAAQyELg8+fPZlO7k2QQZNMmKAAEgAAQAAJAAAgAASAwEYGlSbJHuInYhJr+zW9+8+FnP/tZqM6ehT/+QUTm/69b7/9dl+C733+nPvj2228/FJusrmsmrrN1LS+E3333Be+CL/07U4dIW9yHi+4jf1yf1cbGbLuO4JZZ9130LJhB10zP+doWzQMrzE/ZGsp5yTPnlTpl3p7BT7gPe2Sp4bHafKvJufp4pWCtx86HRZI9wmUPmt72ljc4SHKXaWfalX8xKeR4hUUokyRz4r/apD3Trl2ONqnSu+gJkjzJgR4vH6u8xHu07J1rvKSU2ieizP9b5BvhLSDJHgvvUwYkeR+cl+klI5I88w16GaB2FERGkUvXR0aSe6IqFlxE/HsXLqt9PAcCQGAuAkQWjpybIhr2zjU9JJnLReQ4K8rslUfDpheDCM5XLwuSfHULC/0iJNmEppGq8fmHdpK72f6jwIvM5S09sX2vHDPKlQmQCKT874z+rDa1SXVkkub9UZqOJQOeAwEgcCwC2phf4QuXF5Vecpg115GcGXMeXyNAhL0ekFcOJDkPy1O09EQ4GyTXrUyljUwS+24kuWB/5IKUnWqRuWC4/RIFgQAQ6EagRpJLg2eIJM982Y+AmkGSrQh+7wtBRI93LguS/KbW55swahv3XNAUksz/HpsALZJcO7lEy+N6B5JMEK60ec9l/2ChjEUj2CWKAwEgEESgFlG10qayI7FBse/FVyHIFOwYyU32bOgGSe7xEn8dkGQ/VpcqmUaSJSoP0qxNDPTZqBaNoFzn8pzX30gyJ+TsRA6LkK9sOGsxWln2HtlAkntQQx0gsC8CLbLbGsNHk+SVCHIPSX5al28N8Kh97esiSPLcsTFMkrWI4BPBqRyR4klqjwg3FyZ/62fZRc4nszL4eqLJ5Yi4b390q6v9yQjzo0zrU53cLUzNPvkYkWOW5rEHSZ5l13cjyatt+pxlV/+MsU/Jd9GzoAld5/jUy5rx6Iav90eT5CLSrHSxHlSjQQEt//i+PjfWz7OT5NXHa4SHqkfAWWS31oFVr/hERLgeB37nOlGSLM9M5uRYPqsNWmsC5fU4MaYzmZ8I+c4keZavgCTPQhbtAgEgkI2AXDdK0GPGaTg9chc5rDWmp93eOlGCTJyHp9yV3+hYUPq3lOfsJLkX373qRXgoSPJeVtmxny0FonKhyPYGKy4WaZHkWeK/RK0fRHmPSPIsnahdbfGZ3eeR7fcsIEfKi76BwDsgwOchK9hRuyToCKJKsh7Rt+YXkfmNp1jU9qRYueDv4JtH6ZhCkrnwMhdVHrRNZRFJPsrkX/t9yfVtEOVIJHmWZlclybUTR2o3Hs7Cd892I4vInnKhLyDwzghYJLn1Mm9FcqupeQrgPXPfPZWLXZbV08ao7XlqhHfDnkyxoDa01EREjUctFK+fQpJbOcggyXGj7FUjchzckiS5AHWLJnsno71wjfZTO7v6iEk+KntveZDkXuRQDwjMQ4AfN9ZKo2gdUVkjy7NJckEl6wtni6hK9LWc4QiZbW3Wk31F2p3nJe/VcjpJLvDxKLHn3xxybSOglvdU6pBz1QZzbadrawfskW0VnfbsX751y0lsVZJW5CTZ7jKLEzXO6hcb/o80klXxz5gi+Qa+mr1ojGeO173HGMeqtkFlT/3fFUsL43f3C04KJUHMTGXQiLK2AXxk7qM+etvwnlFPOMmNiz1jrDanRtqaMV9G+r/qGBsmyZpxPcQY6RYZVGOsDSuS3DvJjEll11YjEuJSkzPlKWvnQBfibx3ab33etJE8rsRqp1wchwR6BgLHIlA7i1eOUe3kBU1yOS9FIsjUXmTtqbUfaaP0q0WPeZS4lOGb6LK+YNbyqBE1PnZcUO+7kuTSaS39oka2y+9ZzrgH5KsfZ8IxsK6ojk4ye+B7n8ysY+duudXZJHmmXWskmSblVpRhlY0qUdvTAnz0+J5p1ygmM8u/i54FQ+jq9ySeXkFEUZ6usBHX20kW3igrl+AMJLmWXiH1rW1W9CP+WvLdSfLq4xUkecS7L1D3Hh0g0imisacjycUeFzjxwpOjlvkJ9Eg3Rm7ykeij73dEQDtNgXAgEliLqlpftzQ8IyS5Z80ZjST3EP+ipxXpleTXOi1EYme1/46+e4TOQyS5ljJRS7cgBb2dessdAdxV+myRZK5jdt7YCH7mpHvSzXxqZP8GVGuX81kjyXxRPtOXohG/RV0gsAICrbQJTpIptaCHGPdGko8gyTKCrtmoh7B6SfIKPgEZ6ghEeKjrnGRJnDUi7e3UWw4G7kfgiSSzSKxsESS5H2NvzUjaxVUiybRAgSh7vQTlgMAYAjwHmcbfy3x/S63wkEePJGZQgzUCkuxBFGX2RCDCQ1WSXISVt6NxBTzR5prCEeH2BO1qfVkb+Iq+K5FkC/+zfsJXSTJhf7ualEd0QJItL8DzgoB17i1Qeg8EPCkWGinuTUWwUM06qs3qJ/LcOtbO25b1da8nKu3tG+XyEYjw0CpJzhfrS4sR4WbJ8A7tWhv4ahj0vPXPwvMKV1bXSLJ20gVI8ixPula7IMnXsmevNpRicQ94PKLEXlI8gyivSJI1PAjvCLEFSe710jXrRXgoSLLDhqvv1NRUqOXCfgheVe2AZ1qR2bfx7WFXkORp7lFteA+77q/V1x7fkSRf3abcn7y6yhQLaqN1ekOtTIY/gyS3UfTaNcMWR7exuq4gyckesrrBXSSZConTLu5RiN9/yVVb7e8KJJlj+nLRC9ItprjcGcdrBAiQ5Aha5ytr+a884k1qeBRJXhlp7WSPvSPJll1Xxi8q2+q6giRHLXrB8q0IpowmvytJ3tvsMk9c7jBHusXeFjlnf+9Iks9pqbjU9znicdvofZ5+/JtfeHFvlX0RlPO3lkrhIc5xac9Xw7qa2iLOON3ifDbXJAZJvoYdh7SokuTS6lnPTj75eckgyUMujcpA4PIIbCSZEWRS+invmF2+BJIcc4uRzXwgyTGsVy0NkryqZQ6USw5u6436QFGbXfMrRc94xBi3g5ysEUle1esgFxDYB4Enksy7FFfat/J/EUlu20qeG81LI5K8j58f3QtI8tEWWLD/F5JcIhGPyOyq6RYtGOkK5LMRZZDkBQcHRAICByNgHtmp7CXZIszKnhKLKM843eJgCEPdW0Ei7016FqkOCYXCuyEAkrwb1OfraDtbk11bPXr70hEo0ORUO7P7CJk8fbbONkUk2YMgygCB6yFgkeTPP/z85fhU5XQiLcgBkuzzkdrLAsivD7+zlgJJTrbc6js1I+pejSQX3XuJ8hF2BUmOeGtf2SPs2ifpWK130bOgdHVdX06+YTnHRX+NJLe+AFokubR51mhyptx7kuSr+zCfzVbXFSR5bO15qb26wXvUfYlc3Bo5Y0SZJvuetIsj7PouJPnIdJgj7NozBkfrvIueIMlxkqyRYJliECGbtbJ8jwj5M60jVn+tNmtrUSuf2BpPvL/edAurj9ZzjNcR9HLrgiTn4nnJ1qwze8+idJnsegjyUfqViVJbHPjnPZk/fpSsI/0eSZJH5EZdIHAEAla6xYc//vbDhx/8+OlkomgkmfSSxNYTHOF1OAmWdTUSqxHpIsvLsXYPAel3D1Gmdlo244TYIsfUDtItjhgF+/UJkrwf1qftSZJkLfJwBuWuQJLlhAySfAbPg4xAIA+BbT6ubdBLJMmcLHsIslwbLKJpPfeg1mpDBhlqqSXUj1dHLhdIssdK5y0Dknxe2x0ieSsF4BCBAp2ekSTTolP+q0XBQZIDDoCiQOACCDRJciHI9PfjWzT58deKtJYiPeRQg9KT3zzLBF4CzCPYtXmVy4gLeWZZ7BztppJkbVNUbaOUZwNVRLhzwH1+KeWxZJkT7Gx0zkySaRG7YiT5bHaZ7ad7tI+5dQ+U8/p4ufCpFUV+dPv5m2/umxjpRVsjwpFcY0ubaFtlLst+yW/lEstnBQ9PFBgk2bL8tZ9H5sqPt0jW5xoctYZav1v5oRHhrm2mdbTTJrXo5HiENvRJzvK5I2Sr9ckXOP4ycrWcZJDk/b0Oc+v+mI/0uDJJ7k2ZmEWSPTjXgg5aXZBkD6LXLROZK0GSHX5w9V2pNZK8ekR5lCQfYVeJNX8Zuco5yUcT5CPs6phG0ovIL0DlZdHzNS9dkB0avKJNa5v1yoY8fqMeh7ccBbdHJLk3SJJNklubDLUocsFq1UjyFX24FQzy2GGHqUPtIoUk02TbSreQzzwTdES4owCU/b6bc3P9eyfLPW3XS8qOsGvrhYRHxLM/WfLFg9rOXtDI5r32yPKZI+yaJbvVjnqe7uPK4rNesGPpXJ5fyaYvEeSiIEu1aJFkjtW93O10H55ykTVf97aTPad4N/BF55wjIslX8mFrzK6ua4SHViPJIMmWG1zzuRbpXD2iTMeNkUVWTr/QyK92XNoMksw9dmbUOrpgXXMkzdGq9om+ECYeufEELOZIiFYtBNxpFkZDdARcLaJqydF63kuSR/qs1fUQ5eiccwRJnoEN2uxDYJgk8wnW2rhnlZUqRITrUx+1RhCokbOVJk2pn/yss7KPtUhy0Wt2NJmwm50DHV20Rnz2nepqlwCVq4o1kiz96Z1wWlnXMEmm0y3KOcnsj5Nk+nnmiRYRTDMjyvzkitpGxaivgyRHrHm9shGOoEaSLeJbe9469ULCXNuFyj8F8zq130uZWmh/hbaKfLXTC7ScnSN1qWE5O6o5YwhuE+vjeteSy0d/R/qFxJJHweXGk5m4zyTJWp61HMs13+8ZLz11MvuPtDUyX5W6T7mqjzSL8lvtYono3HMmLK01YSVdiBhvxLbMSyXFovzdXnLKXy3N4qkOG0ity0RG5tSsgEgmUSZ9NNl6fJzjw+U8y5pM88jRPn50/71z7xBJpsq1QaZtDmmlZsh2IsKNDHTUzUOgLEZZE2eeVO2W7mSCLUKcJO8lg9aPls5SSw+ZRZJbE0sGNogiZ6D42sZ9HD5e+ranj1xWjTDBDnPs0NOqlYfcbLMSSaY6mWQ5a56fkc7FN/FFTrLosRfqXBuBCA9tnm5RYLLSLXgZTx5cRLhrm+k82hFZy5pA99B8IxMPErEySda+qswiyNqbP9kjq0+QszkeHiHJRChWzs+fg9KarYZTLDQ1+KUiLPXiHUlygcd7JvKaHgGpjkQgwkNTSDIR5fJfa1KOCHckiLzv1XdqZuKk6bo6SZbRtZfPlmznuEy70KKqatSn+DZL2cjAnEfoJbHMIqyanLWjebL6PJokX3m81k63oE/2T/Ze7AVxZMyc1aY9EeTq6RZOkqzNhxHsM4IhMyLJpAPfyLfyMWMS87P6cMR3eMBlZdtEeChIssMD3t25OXnKmEAdkIeKnJkkF0W1qF8WYW0BWcvlC4GvFAZJHkWwXl8lyaU4pRaVfz9yXOlYseyXu3na1Vs+6xysRpC5jRSVr0CSe3wkuk/i6HkmquNZfTiqZym/uq6HkOQCDNItetxp/TpaHm3WLuoM7VuRk/vGuD983M4h9RCGPSPJMjpSvsTsQZCp3+jCZNmLXqJWjiJYOqz8vOabd5nFRrArkeSVbdKSrXZhCNWpbcrz6FtLsxiJJM8IgozOBYVXyPUG6UQeD0GZGgKpJDkb5ohw2X2jvT4ENNLGN1HwVvckz7VbqdRIDEu5kChI4nwESeZkeU8MQZL7xsRRtaokmRNkQZY9L4ZH6XPFfntSLHpwOANJHiXIBZfaxnEQ5R6vQZ2CQISHmukW2ZBGhMvuG+2NIeCJcLYOfh/r/bV2iCSX6ton6dvPR5FkDQ8tapKNG7U3I90CkeRZ1vrSbpMkU5oF+frj/0GS59pEtg6SPIa3Ni/VItxnS7kYQwa1sxCI8FCQ5CzU36AdD0kuMMz4ZKfBy0myjKrUCPTWzoLHwxXZKGpS/j0zojzrGDiQ5H0mgmquK3V/I8ggx/vYwk2Sf/vbL0XFpSA1KWUqxqeffz3rvari7AUAACAASURBVNT51S9+k67gXnO3Jbj8wqUFX0CQLRTxvIYASDJ8Y3cEjshbHiLJhNCNLFsnsuwOJiPLM4jy1U+3OMJee/fZzE1+CAOSvLdVvvSnvsAQQQZJfjFKLXVPFixzoSy74tx9jNeh1wgCIMkRtBxlV9+p6VDBXaRX1yhJNiO9bom/FAxHkh915KUj1O3RBGOLKPNP6AomvWekSqIsF/aiv+fLgXqE3m2jzZGLV68PB13u0OLFXtVTEC5Iks9k01GSXLOrjCR//+vbhmRl7htxzBmR5FZesrVuWLf2ZeQ8j+AVqXsmH47opZVdXVeQ5FELi/qrGzxT3V5da5v7apHQpUgyAVg5TzkTX29bs0lykYMvMBpJLmVaRLm1QHlOuvFiES3X68PRfo4sD5J8JPrtvtUTLSpnHGstHUmSizwZRNlLXmms0jwT7dvbzwre8g7zEuG8uq4gySuMiDeWgROr6oYLeb3uIF6tiKqbkC+Up3wnyXS1diOa3BtJ9pLkGlG2FqfIJDRo+resvtcJLG8J7qDSm21qJ+o4rpl2z1k3WUfmAE3VKFGlNqw5wYK1Zz/GaJ+WTHh+TQQi6xM27l3TBw7VagWSHFlkXsBaIKK8EknucaYjI8k98p6tDkjyehZzXz19UZIsX7wjFrLSLmptgSRHUEZZQgAkGb5wKAKeCW+IxCra9eQkV0FaiSQXIRtnPI9EkTzpFr2OBJLci5yvHkiyD6c9S1kXh2yyLEySe6PIEucIea2l6vE2a2l7kX729AX0tTYCIMlr2+fy0nlIsgShlzRHDtTXTsOo9vtIvThqA9oWSd6JJGc75VVIcu/mxWw80d76CJhpFk4Voi/8Iy/KL/Pwt99OPXrSCcFTsRZxB0nuQRR1QJLhA0sg0Eq76CXFuyt2YFT5JTJVlK/kJ/cslNZRcNJG8sSPFoG8yhmmTy8rDec7+jSU3ccFOrwjsNfFIS246SSa1pGYXnP1RJKtEyi8fWvlNHlAjEcQRd37uL2dwFT+PEEw5CQ7fGb1nZoOFdxFMnVdnSRbR2htoD2I8t5EyJ3jeBMUJPmri2f7sOeFbm/fKNpm6umeIA4quKqukTHqhc49Lz0azCLJPQTZq1NvuSuR5FV9uNc2rXqr6wqSnGz11Q2eqW6mriMkuSwUv/ybn22q0Zmgmbq6F6NVSHJRvpKfnEWSn2wmTiDhRNBKQzgykpztwyDJmaOur61Mm/ZJoNeSX3tk7qzlO1pqhTYvteYqGpdclp75YDWSXJPnrJHkVX04czxQW6vrCpI8w+pocwgBfrxPLWXgqYPb5pZPv/xmKkkOKXRAjnLkU27PomhdTS0X+EgfR5LkkF2Nwki3yETzOm3Vxub9VrhPn74q6ryCulRoEWH3C/2j58hYJWFXIsnIQ77OWFlRk2GSTA1I5Sh/o7Ypx7NZJyLciuBCpj4EvBvRttZXI8m0iN02tpQ/Ty5TH1Jfa80myaUnTpRfNlyKSHJk4QVJHrU+6q+MAEjyXOvQ9dPaqRZnjSTPRQytRxCI8FBXTrIkv7UOQJIjZnqvsiGSbByRdBRyhSTSBO3x9Uw5rZ3zEQIr5Zqx8eYdSDJhjkU709PP0VZtU+094luJJJO/1FIw+Bi2vuLU2vBeJ19DeaVocpFRI8sYb+cYIytLmUqSNTIAkryy+deVzSJ6PIp8/3fgU+WeWt8XwltEeXY0uXYWrpaXPEKSPdhFd87vgY9H7tEyrXQLkORRdNerXx1zmqjshs6nx5UrqPcgySPzwGoEmTAlolz+v0SWQZLXGzdnk2gXklwIghZhtohDRLizAQ952whciSSXiXp2NBkk+fgRBZJ8vA32lMAkyUSMi1C16+JBkqeZ7Cov39MAQsMuBCI8tJluwXOTOfklcvAuJHn1nZour3AWmqlraye4tQvcKX6oWHQzDDVOaRcgyXW4j1zMMn3YOsWjIHBUZCtTz9DAOaDwXrqqR7pxfRkxbl36oUWNR6K82ZDzqHEr/ze739H2jpxXRmXfy4dH5cyov7quaSSZg8UJgeffsq4EvvbZhBYlufDUfi/t1gyS1RZfKKNyaYvokboQXrXFfSaWtABpi0Uhya3PkbVnVh2NfNdy/0bamuEX8kinTRd2DJyUeeZCTP3X7Fd8Sj6rnaDROlljFMvWeNXmC0mEW5sZtQUkokt0vvLIFum/Rvp5XnoU/57+vX6RNffKuef+JegPXy4U4C+/T2OsPLiRYmvuofrWjZ4zx2aU2PAUhvu4vaUxnOGP5C5Bu971/ag12Vr3j1iTyeZnwzI6j3I96Stw+c3KfChlXBv37gVvN5Rop1vUfq8NuAiDP8OgPbuMs6OhHB8tSkOT8xGR5AzbzcxPrp5u8Vi8NflnLcStnGSVHOyQs51hP5psqa0aQaw9z5Kh1k6LJI/0PavdEZm0utYLj7c/OZbKBjd18x1vsJZO8ShzxkjymaLGRBq5D3CS7LU9ygEBiUCEhw6TZE6gPYQrIhxMOxcBedSf561qVKKXY8YeR6rJ/L6RXeKjMm71K7mFvP2ZqReRI+BIplkkuYUpSHKax700NIvMzmo3G4mpJPlxNe1d5hshfiHOhjJHjLVRfFfdnKfpJb/ogCCPWh/1CYEID30hyZ4zkGu5yCDJ6zuhfCvfIrkHRv6eyPojejNMkj0bbCxzrUaSK7ftSdJuqZX9fJQkHx0p8nzSJ8z2zj+eRWZntZvtWyMkmerK1IJNRhEpju5ROBtJPitBLvbS5ojy+x6BnWyfRnvHIzBEkov4tWPfWpeJeDv1ljsexmtKIBcOIsl7nNZQQ7TIJPNtP/3884fvf/W7r1XYcXDWUUovR6TVjmqyTOwgyVsTjMDy65utLlrPV0q30ORs5XtH/AkkecRL+uqehST3afelFq0191vwlItxPL+1+r/PUb9+zWvukZmfrfzd99/3NGHWOYIke9Po+AuHeRPogQEdE2QUOAUCER6qpltYp1bUSLTnzS4i3CnQPpmQnCTzzRoRUpOt8nSSTAI7IrFPuq1Ikg1d9oxuZZNkHvHbM0K0ciQ5e6xRe1cnyWWd4fObhxBHI8kgybZ3RkmyhyDzXvecJ2xtUeIsCER4aDUnuXb8G72ha8551XSLsqDs/Zl1lrPV0i14f3vnfkmZPv3k8ybOr37xmy4o7jrQ59RK6kVkUSwLYvmTkaNNuAmRZK64POmiPDsiMvTkJyw6VyPntSObaqcsZPieHK8WIYyQZNJ/hflgZF6yMOkadBMrabq2fEie1mDdYKeJLtOI+P/X5oOel9R7gOJ3X7+aXSWSrJ0gInGmObj29a1mY2rnTEfCjYzXiUNrStOr65pCkqcgd2s0ItwsGd65XQ9J3juqPJUk8+jxQJ6yiyQ/HEu7aGfU50CS+xHMIoQj+bH90s+pmYXJHOl8rWoESr44eq6Arr348d/lC3UGSf7Jj/566+LP/vifv3b3SC3rIdwt5PZ8qaaXSPNyFpozb6eNyD+LIFOgANFk33hBqa8IRHio+3SLLIAjwmX1iXa+IiAnHm3ivARJLlFOmYtMhDmadnGDL0KSC9rZRFkjybRIHHXGqeeqan4mJeFS/tuKAmYvelmEECR5rZlUm8uKhK00C9Kg+uVD5C7z8tmRZJDkr/6kRZJBktcab1eSJsJDQZKvZHmHLp6FhZrRztSc8ZlZRpL/+b//aNPk73//Vw6tXovcFzRtw15kE1/kellOwB8L9axPgREbdoE3qZLnjNbZ/lVU6+0DJHmSY3Q263nhH40k95BprzoqSWYblAtx9BBFb397RZK18aWdU92S26v3rDnWiynKnRMBkORz2m13qSU55QLwo+F4dKaXYHiVK86bRpJLpzJqnECSm7oo0evsyKjWf7El3/hWu6Ql+xOu1668HC3Ws32pRzbvwn022bOxWKG9FUky4dI8gefx8v3PP/jLDcYt3UI5xScLa21+yGqb2qmNC+12Q963PBPZK9feXz29cqHc2giAJK9tn2WkC218uW2Eq10lnqnQFJJcBORnonqJcuR0CwJBIeV7kWSNiPZsWMq0p9YWSPJshN+jfc/+ir0jySuTZJJtVkS59eIIkvweY/IsWoIkn8VSB8vZ+qSlTaQZJw9YKmeRZEkY7///299++fnHP/762Lh61pLX9fxGnGcT5VpUbUWSXDA742fSK6VbuPx28UKeSPIsFbRzjdVLdbQcZ/by/fmbb+4ichKZnWYhMYiQ5EJ8e3P6vSkTJJ/Wl2W/bYPg7Qvk7DnWkgXPz4MASHKyrVY/ziRTXdKVf76XqRczJyNJkn/883+4q1c7es2bPrB9aixEuXzSvBHX+yUD/Ki4TCB5W5OPh5Nik+34JQq0O9+L1ywoqN2ZJHnWeF2NJGfpWSMzK6WUaLrWcvOLj2UcAdcaA1kk+T4Xib+ZY9SzL4CT1vLvln+0co2jJHlkztkjgDMiH+G40pga1adVP2tumiUjSPIsZN+oXZrg5KQ6OwdsOknmNixR5I6TLsJucABJLjJqLwAzF+AILjNJckQOlG2ToJXxiUSSs7+onJEkRyLIHrtr5yDTKRV7EuQiKyLKHouhDCEAkgxfGEagtgDtSZIpilyUGY0kP5FGnmscTL2go+BaMr2AfxBJ3nS+/eOoY+JajgiiPDxMUxo4QyRZKsovu+Jfump+nk2SNeDVdItPn+5FP/3yS1oF/f3T3z2nWJTfZ77AjhLkWiqExHV2qkjN4UGSU6aCt2kEJPltTD1P0dqnzOzzf7c3uz98/KrMjVSWEy6mkeRCWkvaRSHIFE0uvTvyk7tIcmn7QZTLIuI9YL9Uq91E5bE8/xoAkmwj1pt7abe8domzkWSeTlSQJQJIX73+909+sgH+Lz/94/3ff/oX//hkhCxCWtsYuJ2r/qsvN+lJklxuEm0R9yxSn3WihSTJ0Q2Re46As24M3hOjd+8LJPndPSBB/9bJFzNykp+I40ySXLAhgsyJshOzM5JkIhLlvyuR5dXyCN+VJDtdf5likiRv/v14yf3fPwdJJmONRpBrRgdJXmY4QJAOBECSO0BDlWcE9o4uPZHkkg5Rorw3Evvd998/CTYSYalN7MO25+kb1JiyIadEk++ReB41553za7Mfv4+8kERyNocx6GhgdupOVCSQ5Chix5TXSPKdKD9OktBIcnn+t3/+H9MF5nPKP3/4cgmS9wvYzEhyVgTZQ5KPSrFoGROpXOmufqkGQZKTzbn6Ts1MdfnpFlq7vbtzi1PSaRI8mrnlknHiSCRZE0CkREQ+m2qLUgpxziDJ2gbCwaPjtBedWZGlXh+U8vT6F++/d7yejST36tlrqyPrcV2JJBd5aC7hm8hqJPlf/fv/lnqDHSfm5d+rkOQ9xrjnSvqj/MWTbsHHesac49H1XcerB5u9y6SR5FpD5XctwlX7nQMQEW5v4Gr9wbnHLUF2l0S5SpIfXb5EksuRbeWvgywfTpKL3LXTNBq/j0STyXL85SdyDNS45dstrESSZ+ua3f67zku9keR/+Ys/eTFB77X31FBmJJnapOMaNX/xBAVGSLI3jWJvkuw9Q9mbwgWSnD0bPbe3+twU4aEfbwvwZwmXbECS3yh5PjtJnutO527d82JUNOQLG5/EwySZDucXpNK1eGgH+2fA740kU1+VqLG6cXAwmizV44vDKmRZ84cMs6CNayJQ3bhnpFu8A0keIcjFW1YjyTLKW0sDvMseuBX2CJJ8zdF4Tq1SSLLkzpwMgSSf0zEypeYnJ9QinbyMPKYpMqFpRG/LuXtElA8lyVxAIsxaTjIvx/OPG+c136NKj+i5hrPHDjW7a5+tM33E2xbyB71IoRx/4eZo8BSuX/7Nz56AKset/Y8//FsVvH/9w38YSsHQIsl/9uH3T31F5yZZPhK1HX3xXYkka2kQrb0ytYBNi1gXQ+2VboHRuw4Cu5Bk7SgwT1QxItw6kEKSWkTSS+BKfXlzX/n/nglqI4YlcvSIykYXomkW9ZJkSZg9F5u0Lj55kO5IasZKUWUQ5WkeebmG5cu3jJ5KklyOW/vJj/5axYFvsisF/utP/81W7k9/+uv7v//5B39ZxZATYspJliSZKrfmKEmE+WUl/FY+1zz3iKjWhG6d56zdAHifu8vLeuVLnEemHif0kGS+QdEK1tRk6FmDevRBnXUQiPBQNd1CqqKlW4Akr2PwIyTxRDB5makkmRHwFhYpm/QssHtJMrXbOquZos/8bOdHPXrh8LyoUle1jX3cVpa6Wc9BkrOQ3K+dyEKTKRX/AqL5Kkjyl30bnotViOBupLzyBax1vvteJLk1XxV9QZIzR9m124rMXSZJ1hZdmXpBztna0Cchr0URaSDUcpFqb5ett84j2yp6H9l/BJciay3hXtpFTliWXcg3WvVqtie5Wlh6PjMSSd4WBhEZqf1+X3AqkZTetkqbtSOgNDK/9U/R5EYE3crxtWw8mtfYM73yjTnR8XLVMSZfZqwxxnHvnUc9WMpIbmSOsca4p63axr2W32ljn595XuqWiPNP//E/bM1QJJk2D8toNG3647+X9A0+X0VSJbj82rXXPeOqVofkktdIl36Lvta12zQnZsok2yJfsNIl5Au2tVZp/WT45YzxGlmTZ/Rv4eKZL+S85BnjM3ThWC5HkjlIEeFmDsBI2zVSEWnjLGVn6+oh1xGsZHstgjftdIuIwK2yPFJcKydIsixGOcwyquKxay3yn6Veq53MM5M9uu6h0+w+jtKT5nDSL5Li04sJ1zVCkltfjyRJLrJF0y2kPjNI8p2QivPiLRy98+BLJPnR11O6x+23z998Uz3ffVYkmQhYlCRb2Bz1/KjxeoS+q+sa4aHNSLL3qDcq5/nUGxHuCONqfa5u8EycZus6myQXLGoLxPIkuQjfyjvmzyvlMkgy+dOeEWWQ5Pgonj1WuUScGPNjHPdKkzkTSebRN35xUIRMSpJ6NEm+R5d3zkn2joi9fNArT63cnuN1VNbR+qvrGuGhVZLcIrzeHGUN6Ihwo4ZC/fUQ2IMk14jyLjnJEnJ+PJx14gWR4PJfb26y7K9jAx81EYnKZ3tWJknOlg3tffjA53weyfWeS5uJYZHFe726le7Q2rT18Xe/28QukVTrrzW3WdFQq+3o85kvuN4zi6MyU/me9s9ClHsxQb1cBCI8NIUkF/G9nXrL5UKC1lZBYC+SrBHldyHJo6eGkK/wnePlNy8x6fU1LHS9yM2rV0tt4CRs5DhHr+R83ogQQIskt/ofyQv2nMzg1T1SzrM3I9LefR5lEeRINDzaD0hyL2KoF0UgwkOrl4m08sxqm/mKoFZ+WkS4qOIoDwQKAjy3lhO7S5Hk2pFxt0hyL0nm3qNFviLkpNcTQZR7kZtTj0iyfEmSvjA7onw2klzw6omIjlhx1vjcmyT3YIAvUT2ovW+dCA99IclyUwaH0XOKBUjy+zreKpprC+pT5KtyqkVU/mzSTTvNeR6jKpOyeW/bgBO4daql71EkGYtd1Avnlm9tkpNRS4/t+PpirRXaS9uMSGkNwWxyOJs0gyR/vJsy4ldzRw9aXxWBIZI8W6mIcLNlQfvXRECSZNJyu8wkaQNKNkkOWUPc2Ecb9kjHGQfk86iijCyGZG8U9hCtrL7QTh0Bb+RWI2YWWeNE15uq4ZWn16bqBRvJaQZ8TM7IUbZwz8Smt6096uFr1B4or91Ha3zxNELPC5V5TnI2FGckyavv1My00dl1Jf+S+bNaJFmefRzNt1uGJD8cgOusnTU8Spy1l4/sPOUMknx2H/aO55l61lKWpGw1kuzVgU7KsBar2S9oe5BkLya95UCSvyC3KkmeOV57fWZWvaN1BUmeZdlKu0cbfE91z6wrJ8itCBe/WCDjk+ooWdYuKmndcPXiDzyq/HjYc06y5Wd7pGAQkfccJ1mT98w+bNmAP5+p5whJbumg5TJ7cuh52gePBGW9pGXMAxHbzSg7iyTPkHVmm/SiXfqwXr5myiHbnjle99TD09fRutZIstyM7vEPRJI9FkeZ5RGwUiwowtA8Wo1p6Ykqj5LjFqghkqw1JM9RblxUQrnQPUaubezytlXLMV01GuTV6+zlal9kpF6jxEzb8Nda4LaUqVvu/fbHjkv0jFvNNmcnyaN2OLu/qja9+YiHBF1R93fXyQroRDYagyS/uzddRH9Pjt99YLTOH74aSS76kL58sx/p+Xg2SpK3F5DbP6KRPZDk9QZg5Bxisn3U7lxrmSOovXi1SGAGwVXTLTgRfwj8dFqOeD6CwYgX7LmZcUTOveuuGlHeG4d37E/yAe0LVsHF8xIFkvyOHrSAziOf0zXxXTlIToJc2vdEpKw8xhGYibi6yH9lI+K9/9Y11iJNwzNhSJ2syciDgfb5HJFkD3JzykRJcgZR5mk2pBW/2a/VRwZJ1pC08q1b+x7mWEZvFVFkHRe+B+OMe6H29KGr9WWtS4gkX83iF9KH5zqSWj3kzCJr8nkkinxJkswJswCnvBD0bpizPmt5XFeLhIEke5DLLcPzfqMtZxI16Q9WDnImSbb6quGSqb+FvYbPUVFsS9bVnnM7jW5kXk03yPMVAZBkeMNpEZALcS858wCwEfISaZU5ukYDtUjyzDxkS6dumXg+soLDniS5FjW+v5h8990TBCDKlkfkPh8hyUWSrM/+rQiuRga1MbmdG+48xm1U9iySzMdHzbo8L1tG23M94nqtgSRfz6aaRtoeJS1VyhOgQ7qFw2eO3qnpEDGtyAxdtQtq+Hm+2akXBIZFkrVTJahuNyFNs8RrQyMy0TnK9xxlkWZBpwv02MGzyYoTKCLDkixr0THPBFabIN8hSpQ9VjWSHCV/o2SzNXxqPqPtM+ghyaPR2FHda1i3bBC1z8Tp6TRNE2Z7zxHZ43VlwI/WlVLGamMS6RbJ3nO0wZPVaTaXqat8m2stQjOjhtsNdiKKmkGSW228AP3H395/+vTLb7ZH3//qd9u/P3/z5ffajXvDJJlH1MVGvkJIe0hyjaTSQmR9vuaTGF/wR/wh04f3HHvRvrL1lCR5hPTNJG8qWRb7DY4gyWQ/y+drdp6JWdS3rlye26f3RbwHn5HxytfSvcn93rr29Ffq8FRO6wsLSHIvyqiXioCVF8Q7m5l28UQ6nWkXXkKaSZI//ODHqfhXG5PHwd3+fyZJbk1YkhiTzJ6zc/cB6316ORNJfjkKbgJJlrnOMq1DzhFqKtZjrFlRahDk/cfZzDUnWxstfaD0sSfJz9Ypu71IuhhIcjb6aK8LgShJvkdRP35MH/i1SHJLqcuSZO20C5Z+kTHp0mTFCa8WXbMilWeImHQNjEUr8UXGso2lwmh9q33+fDQnuZrmIPKZu0jyTdAt1YkJreVHWkQ6ggnK2gic6Yg4PqfyOZqnMsq5e8ZaaqN6XAmQ5OOwR8+dCGj5qlbEZOQze0vM+wBi6Qba51he33MEnNafZ2Pfp59/fqr6q188ZOOL6O3ECU9bXaYRkWS5iGcQZS6X9rJUnlukACS5y7rhSvIzJZEHyz6ejqzx7mnDKjN6usUeJPmJ1N/OV6avK55xYOmP52MInCGi7CGAWopbQSZ7Ph9DO792z/qSGknW3kZqbyieNxecV5jvJKu2uDJJ/vDID7ZSHKJk2UNsJUm+5yWLVItQGkfUARSSXJqY+YISFbGU10iyZ47p6eud63CS/PSiKE4b6cFob5JMMrbG7csYfXxdiY45V7pFeRm8vfDKvz0j7T12e6c6VyLJm//fxu6s+Xw13+jlGd4XiObpFjVC2/rdemsBSV7NxebJ4z35QFtALD+KSr1FkkvFsij+9ssmOpDkr4v4rEm15gea3Xn0kn8O5WWzfSPqS1crr6XHZOrYu5HNK0Mr3UJrYwWS7NUN5eYjwC+yWXVu8USS91hH51sj3oOcv0oL1lewtEgySPIXg43sSo2b/Ngambr2kuQZuWIvGx9uJPm77783UxpmRJKfLEwR7TKwb/LwP09U2ustT1GyRiS5tEcLhTy6r3cBaZFk7aQC63hAK5qc6cNefI8ol6knYep9oenRd3ZU2Zt2saVdkRKPTX+ZkeTovNGDJ+rkILAXSR4Zrz0k+cgI+YiuUav23hDK17pWn9VIMk2arXQL+cxavIogZ4wk72nwqINkl8/U1SJHnre9XmImcdEiySDJDCXtwhF5Eog8FaMQ6h9+ya+Wn+y53SJ+IPPqpI94XqAyfTh7fGW2l6lnlCRHXuC2/P9bLm75s8Z9L0aWTE9yBK6or8nTSrcASe61Yl+9rPSVWV/TaI7s3WfRS5KJc7XW0Rpvk/N2RPbMuanmET2YlLaiRwCal4mAJPcNWtTSEeBkylosPYQogvPTKRcHpls8ybxTJPmpT4XsbheM0GUj/L8SZFafk2ROcD0kWYss8jbkCQD8WDjPC3nEN965bM9iYxFSjicnjBnRZL7IcdJtyfR0oU6CwUGSE0BMaqI2b0SbJ5K8WjCvZ4zyCLmFA/96SP8eIclWfxnPezDZnSTLtxTPwrWa82UYC234EZBpDy2inP0ZzDovOXoBQUtra8GukYham5H2WnK93LxHETUZSZaNyMjbI8pciySX6rXJVk5U8ppdes5PACAylO0Tfs+9bsnIiyuhEPHHUZJcI8WbLI8I9WYheauk8PHm1dbspfXucyIF6rpecH7NMqLJPEXBw2f2Qo14kxVY4vJEIr+cl8k0O95m1pfdDNx6SLL8UunRZyiS7CXJGui1ywJowpYGrv1eZKiF9ldoq8h3Fl32wDJCkrWBNIIlkeTa8W+tY+F6P596znD1nMlcy5fs1eWJeLCczDtBpaPyyv88CMdGWDlZvhFlOWnLharYS0u3kMSHSLAkPrVFQUYk5WfSVecLzxgjDMjXZ+vSk4dMfu3xy9rpDp4FvyfyzOtwX27e+Hnz+bsunz49Tzu3U2d6x/42lh4tPr0sPM5gzohG//JvfvYk8/e//vhFg08NyAAAIABJREFUl0ofGQRlxTYySLIce5TvqhHODH5hkd8e/59pG02ekTWZZPVi2fNCz9cU4p2RYO0wSeZE2fPmFRFuprHR9jEISJIsyZEmVVaeWE8kmcsTWSx7I228v0gbYWvWIse1XE124cidOJe/x019RPy4DHzitEiyFkl+wkHJZeWT9ZEbVMK4Nyoc9XmzZ+GJ+Gb1JfBxXnANkl6CcCdLih+3xu+mj4gk0+k3kbFfG8OeL1XezYfUhyTI5fdCknvnrUx/3rutrJSLIvdeX6yIhNd8vXcMzMTeyunVOJ6HG3pktl4qWnNJeSY3pe8SSS4dtzb5SaFBkj2ucN0yNcLUjPLcFj2PM3tQk4SgtShZN2y1+kshEezGL49ukTIvm5i0PGXZYCWXudhGe/mhSakVqXyK+jU2drXKRT4rRjDau+yRJDm6GKf4tyDJXl+YYRdLH5DkGajnt5lFlIkIZq07NU1bJDk6JvPRbLdYw4jzQWqh4KhlFETw7TnFovTPvzDIPG1P/ymRZCLKnKm3nMJTbm+Dt/rbY6fmKvrO1rVGmFqfyrIiyQXjdyXJ8rO4PHHg7n/eHf8iCu29YteTW9q6iay2AGqf+85InKMkOWus9kRnLFLJ57NmBFfmEz8qelIxMudMS589STKNVU+fnkhy2TfQk1KTie9ebcmc0yc/dF6OM4sg8/H6sg4pX1VWJ8mErVy7I3LLNaG0aaXwRXypxh0iwVqQZAfiWYuRo6vDi8zW1RtV5ECAJI+7RZUks6u67ydcRImymNTkIqVNeNqGPD7h0nPvZHkVkhy1csZY7Y7OBL5yeMheVPeR8trXI4sklxs6P/3ym5duZWoDFWilVlhfr7axKm4F5Td1Ur/y9s7Sv5RpFZJc258wZEv2klWbN0r7GnmW89BmuxuZnvGS3SLJXEY5F7bwMf12BFxn3W0z+KP86AvuC3Fma1JkLmm97BxCkgs+nryTiHBOG6HYiRCwIhraW+gMkkyTEieFrU00pXxogCaQiJkT4Msibp1uQT7GTwq4/fsFMxYRqUUYWhFl/kw9hUBJyZixoJ1oSA2L2kOUI74ZGTfDyjgaWJ0kbyokkeRV8JcbUR2mMotEUnTk2lJba2qHCpjCBAqUdbDWP2/GIpyRcRgQL1R0pn/1pjxybLX1IcJDzUhyCC1H4YhwjuZQ5GQIrESStbf3mXBGN+VosqiTotxs1FCidaTVRlBrR2iVdina/PivRZKtSV7VsZKbXCPQIMl+r+3ZE+Bv/RwlW+OQpy98/6vfPSnUE0nuReTplI3bCRvlT4sky/a1EzpWOcYumyRHPutH7TBjTiFiTLL0zI1SD5Bk3bIgyVGPR/mlEZCbvrTP7J4E+6iStbf5aDut8rVJLPr23ZwMk0gy6XEno+Kot01HTqBZJFnLF+5dxGQE2rLHjAXN6vOsz9+VJGukkxPP3/76395N+uOf/8Nm2quQ5I2UHXzmcy9Jli818uSJaC7/UWN3xnqzAkne/Ot27GD5ywgGbWuR+CLrXTetr8+RYC0iyUeNGPS7IQCSbDvDriS5lSoijoLj+Wj8KLfMaImFDkiyhdDX5yDJNywekVmQZL/fjJa0joT0BhrKfCOPfARJHrVOTn3PEYfRnnrSLTwbL0GSo5ZA+WUQkG/bFI2cQYRmvNlLIHsGuWaMnjxK71u3JfOLPJwo3x7Kc461qDJvo3b4fM0JZ9h+T4dfaRFvnS6T8fl3T1wjfclLQkoKAk+toEhyafNf//Af9AtwKi+PveMsIn9vWa73kWkX70ySrSBQr21LvT0jyZTu07NZdUTHSF3vmfkgyRFUHWUzdpE7ulmiyNG67k2S7xONcalBxDDWpNW7oFrtajJO7YsRZesyECnbbJJ8tA9LfWeR5B499ybJ1kkOHKtef/WMT0mSZX4xJ8l///u/UpvMSp3yyJtVhuvNdf7VL36T1YWrnZkk2SXAgYVmkOSe9WAUAosky7HskVGeumTJaM0Rnihy6QMk2UIaz5dFQG5uKILO2m1MkxdI8rM7eCY3voFvNZK8mnPPIsk9eu6dbgGS3GOlvDpXJMlWvmkeejktvSNJ9iI3gyR79i+BJHsthHLLIVCLdM345H4lkmy9YY8aWiXOIu3iKZLQOLh/diR5VNfs+iDJXxDNPGIxaiPt0o3Sxj/93dcLhqJtnqm81H8kktxz3vFIJJnjfDaCXGSPkOSXM4Ifyr9sZmepP61xJc8w3rB8bMz2rBvVoIl1rr71/DEnuIIyhMNjc2Bt7Hn9AyT5TLMXZH1C4IwkOXOQVwe/ce5ydaIUJ1/05iXWSLLcrFf7f89Lzp6233PYnYEk30ms80ayCHatFIWsfH2SR4ta18gx1bkSSfYebcftFyXLvSdUZJBkb75pxD9nlZXEmPppjbHWqT4vZ84rJLlGsPnY3nxEENgqmc4CyHtJldFfi9R7Uy1KFyDJWYZFO5dGICuS/O4kuZauYp1VKZ3rqiR5pUF0ZE4yx0H7zOqJarWw7CHJUZK4ki2lLKuS5J7Is4bzmUlyLzl+sfFj/4x2pv0WoPBEmZWvgDUZI+ubOj4cEWXvuNLmCP4C4QnGgCR70Ua5t0dgFkkeXey9RECSDv7/28Q2I5IcmWAfk7pn8gJJnj8kVyLJ2dq2SLLckT9zjGbr5W3Pm//NLyWJviREI8kZEWTSPxIp9GI2q1w0xSLyFYcHH6JnyqtrxO3HZoQ2cHtslSSXPm5fqkYJN5dT092zzoAkz/J6tHs5BPYgyaOTwjDo8qKRxxmxUZJw10NeXa1cS63J613cPJvKvJPgMG4XbWAvkuz1eytPWTNDzXe1Pms78qP+v4I7POnHxjWlUPWQ5P/6039zV+1P/+IfNxWr+H76pMJQS+G6R37/8FGvY+SW1uYRz6asFWzlXVsyN41H9W75S41MR/vYyo9Gkyv7X+TLhXd9QLpFtyX1ij1HLSWLsFtz76ZrAXbkbfxev3ErkJcsTDPwYzEtC9l9p3svSX5cFb3JGdn4catbFrcyMbUWuRpJLn3SZOiZBN/Fh3v09LyIZPii1++9JJmnZ4Ak3yy0OEnebsV7c5JM60s1leExN2pjrvZCa41PzxxZ2uAvMJ9/+LnabO1FpyWHemoFD7KUyuJiqidCLRtn641Xv5Z8IMmWF+E5ELgh4H3bHwHLSxZG+qjVLRMf6SijOt5ImrYZJPJpkGTz5BN6FoWMCXIG1mdpsxVJJh167Cv1l1Gq1gY+XtczXiIkmZPJz998o14SchbbWZHkiB5lHP2v//Qlilz+siPJ2STZe2pBBIOZZT1ri3VRlmc+1HRYaY7ccOCBpAc55vMMX2es+SdDP5Dkmd6Pti+DAJ/IilLR835bQHgW+9lAeqN0dznExMWj65EJrKbTtmg2osmeRSFjgpyN+1nb9yzs2T5PPjo6XqrnrbKI65lIsomHTKN6GKaW+qB97frpP/6HFJK8NcKu+6bI5DunW1hfKC3i75kPz0iSvQEaay0ZmWeHSTI1IIWQn0plOU++UES4ERBQFwhYCMhJSBJD6402mzBY8kafh0gyI8qynxEcqK0MkuzNbY7ihPJfELg6Se49/vAI/wBJfkbdIpRH2KjVZxlLrXzjs+kziq83tWO0H2/9CA/9eCO2L8koVu5gEUQr461X6nsItVdhlAMCPQi03tRHo6fWIjf6Nt2jb6nT2kxToj80eWQQYy7jCEnWdnNj/uj1gHq9yI58rRXL57U60yPJrNOjxlyPpTxY3qPnYjOdN5J8H+u/+92TaD0vEU/9a5Fk1kdP+0VAKy2hB9/ZdUCSZyM81v50klwjwyDJY4ZD7RwERo4S82we80hpLXJHLtg12fjmjd5PfS5sGptVqL4kbOX3+xFCjw2EIMkepGNljiLJrRc3rwZ30lfZJEZtHDnmvHpQOWv+uI+HhUlyke1u1wSSTET5DGNe+zr5clte4FjMqN+gvA8BkGQfTu5SPbvI3Y0vVvAKunpJsqarFV32Rlg9i9xRi7dFki2y0XJZDxHxfGqskWRaMMt/a4vmFXzYMy1k6+lZ4FtyRXye2rFyV/kYabXvIcma7B5/9diip8zoqTgjJFmr+88/+Mu7Gn//+79yq1OLJLdIsvfose2F4USkshZkkZvUyv9feX9F9tzkdkhnQZBkJ1DeYqsb3KuHp9wVdJ1FkomgeYhyhDDsvVC3SPL9M+HA4fEeXaIkWcO9FVG+gg8fMVb5uKFb0iLnuPb4DUjyV0s/XZTgGIPvQpJp/J8xklybu0CSPTPcvDIpJJmLp23Y0xy2lYYh1a05CU3U8i2r9ntpt7YortBWke8supwFy96UCHlbVM0uzWjZ43O/hyhbQ5xIhYdYWm1lPtfITu30AJlT6tVFi6Lw8dqycdHVOkR+1fniLGOMb8r2+roWIaxFS+l3meJj+QX3c2lj/gWkluvc66+Z42uLkDbOV9f6++Xf/OxD9IY8j9z0QlTK/uRHfx2KJPP2i3z0V+RspVtE5z7txbp3fc9eky2M5YumlmO96nxlyZWN5UyuxOfeFJLcemtDTrI1LPB8JgLaZ2HqL3LpRFTGLcrKbg/ykkLeV+sza1Sm0fIeYtPbx0ZI5EUktwa9USGZdqEd03flz5a92PfUq2HtbSsrkuyNLnvlapXrGb8Z/ZY2tHlAw3DkGmmvrIUc09+f/Jd/uf/zb//8P3qr38tZJJkuMuKNRvD3fIEKCZxUWBs3crMxn7e8c1+SeGhGQQAkGW5xaQRaeV8zd0I/pSI8iHJkkiejvCtJ7nmBAUnebyiDJO+HNUjyF6y98+eqBLno0Jqj7jre8o+3ud+xaXlfL3zP3kCS39Pub6P14SR5MJK8kqFam2h6IoNPurELSnqjvS3iJj9j9vaxkj2OlEX7QtPaHClllf7CUynkZlCZZsHr9kaSKeL6/a8/umH0kjR3g4MFj4okF7HlLXz/6t//t9ANhXwTXznu7Sndgh0PxyHy4L8yQZbmvgdSWEqelmqxdyRZ7jUYdNFLVJ9OkgtKPOWC/o0j4C7hP8srUduYxyenGYRpNN2iRjo9C0WGUSzSm3Vm7SbrjST3RI+5rmRrbQMZ/Tbz60EG7mdpQy6mNJ/XxptFkvfWu4ckazLOGI/W2GthtUe6BfXPb+H7l7/4k00sz4kXnCTTSRl/9sf//KWNNyLJBNoKBLnIApL8Orp2Ick1omxNjBHhrLb2el7bGLhX/3v2cwZdWySZztL1vK1HdR1Nt3grkswIcvHf3pcWiszUNo/xS1/I5lG77jm+MvvK1pO/kBQsVyLJtY2jHM+rkGSpK0jyt+49DJnjq6ctK2Wpdx7skYXqHEGSs+emEf21uhEeWr1xT2v4Xa+lXt3gmQ50Bl1bka3IZRNRXa9KkmXkrDvq9UivqPmj58VF1uXErdau3BQTtWvm+NmzrWw96YWEE2QZiWrpxwmAdtZ2bxpF6ZMTR8tfOamMpF6QbkdGkovs5WSIsgnun/7uOQq4l28VO/6PP/zbp+48kWS++Y8q/+DnX6LR/8ev//6pvQjGZ0u3IEW1r19nIsn8hJvo3J09N2X7/jBJ7hUI6Ra9yKFeLwLam3uEKEf73Rb/jo17y0aS//jbOwx0bWwmSebpFp75oUaSWwsPT7so5aITetQHrl5e2km+lNYW+pFLaCKYzibJmiwRUsfrR8cSJ/hHkeQiv0Z46dQL0q+cfsFPtPjtr5+JdSlXI8n/87/8+Yc//Yt/3KBq4XsVknyUHp5Ici2tTftSFxmrq5Y9jCR7AIkI52kPZd4bAUmSORozyNITERApBZYlLk+SOQBs0175mYhVlCh78mGvOpFb/pT9XKZb8PbpWSsSBpL8ahGQZD2SfHWSXNtDMWNNGp0HypysHa1J8/YVOVtEJzXdYhT0Vv2IcDPlQNvXQEB7A54ZSS6oWXlnFrJHHQGnLtiPKHKRuTuSzNr48OMfP6nPJ196EFkoaALnmzJr+B4VqbHsfZbnK5PkZqSRXcrxcgtdZcMY2cS7WXWvSPLTS/4PP4dOl5jhZzz1oieS/Gcffn8X63///CebeP/y0z/e/33lSPJZSDI/dIH7z+iG6xm+mNlmhIeCJGcij7Z2R6BGkiNELCq0jG5Gru4tfb2Q1Ua6g7aIywVbHuJfJZHaVbec4FJFg1i8tM/a+PzNN/cNX9pf5DixO07sEpJapIP3c0S+X9R3Vi7fIskeuWdGkmeRZI9epUyEJEejxzUZSg639SVl1gs3b/efP/zoLqIkyeW3//tv/9smvpZukUGSaS6YOad7/cAqV0tboHorvMjXgjzafHvV+RUk2fJkPL8MAiDJrzddHU2SqX/aCFb+v7XAaUSg9uKxwiJzmcEjFJFjKfrSAZL8BVCQ5K+OlUGS5Z4Daz45cnyegSTXghj3l0F28YnEMTofHGkHq2+QZAuh4PPVd2oG1WkWP5uuIyS5V9caqbMmGQ14eQC/XGQzI8k84sxlKbvpuRz8TNOX/nnkWYk4v2yqukWDy8TbmmAjJPl+QcEtUm2R7itN6LUB2+u/rfbu/uewmdVGa5KJkMhIBJf6tKKrVv89fXJ9rfZb2ERPt7B07V0bajrQCSX/6z/9m3vTPGXiPv/9/uvtcrxvPh7/v3/377ZH/+8vfmGKeKaNuauTZCKH8hbAFjkmA0Xm1Oy5yXSSYAGQ5CBgVvHVDW7JH3l+Nl2PIMkcz+H85E+ftua0nOAVSPKdmP7hkULhIMn8s11RzvpMGiHJnkjy2Xw4Mj6l70UWLqsfbSzV2rfSAECSLbT156uT5DIf8Zv5vCSZEy1JkrmPtQIQ8mjCPoTn1lqZJPMvexwFa34uZWvjvTU/ZM5N2VYDSc5GFO0ti8DIwM9QKpKfbG2c+/TLb+4i8bNdWyS5FhmO6tWKJH8gUkxRY4Mk3/tmx+N5JsraBLzKjVVRPM9avvbCJ204QpALNpFIa09UV4uuzu4zqlfNR/gRcLxMGaPanxVJ5s8jWFon8dDNfFGSXHT4f/7mbzZVyia+P/nbH2z/z89T3uY+9mXD+op09Nizgiael/xZOmhR5NLXyBzdPO3G+OI3S09PuyDJHpRQ5hII8Df3otDeu3JBkhU3SiLJd+LxWCBnn1hyicEwqITmy7JJz2dZS4zZhBUk+asFrkCSSRtPqpXle7Ofr0ySo9FgjlVP3egG7tm24e2DJO+JNvpaAgE5iD1vx5mCW5PjnfBpp0s8hHi6JexXv9tEoxQMTVZ5qoUnslyLSGntP+UplxeQ77/3RQEfJJnyF704W7neR0ZhvDpcpVyNMF+NJEeiq5ZtI+TfaktGlGvjVo55Wa6XJFvyjTwnmcpZyeXPiiRTX2cY/7WgzQo68DEdXR+tr0cyxY70lfPFKsEOkOSREYy6p0TgqiT5n3/wl3d7/Nkf//P9v//zb3++2Ycfv0RX2VrGOyNJ5hNtdHK38MBzHQHrhWUEtwiZjJDYVoqAlT4wos9GgBovwdH2a2kX1M73jxdpStGS7dM4B0mOIj9WXqb/SZJ4ZDR8hCRrqFgvBFqd3kulxqzyWhskORtRtLc8AiuR5AKWeph8RyT5dCT5EUUuGGREkqXjgSTvMxTlAih7HYkogyTbNgRJfj4pY5UIpGU5fvlRGSNyHbgySSZsPMfIHZ1bDpJseXLweVkw3mVxPquuPSQ5U9da5I1PGNqlHxthEJd6lNSGn/zorzdP1SLJ5eHf/vl/DHrz/OK9C5r1Sa9I7hmHmXadj1Z/DzP15CS557iollazorqz2o1aKPISoLV9vzXw9kJNUXQtjcqKJP/T3305kWDFSHLrxZeftS0vU+mdV6L2GylPkWQiyKUtjTQekTrSG0mWt/LRKSM1Muy5XOvIl4Vik3SS3GL9kc6iwo04a2bdmYtRppwZbUHXPhRrBO8+sf/3L20+5R3/WtxKJ2++u50mQTddlbpnIslF3iMWAbLcu/jwTD1rJLlvdDzXmkVmZ7Ub1XkFkkwyayflRPXZs3yL1J+BJFMkmebAs5JkvulOHr1Xu8qa+4n1pelSJLlFgjl59pJlb7k9Byb6AgKjCIAkCyLErpT2nMM5ij/q5yIAktyP5yhJpp5HIsmnJsklZev2x6+iJ31Wnks4QSaSrKVckC57BhI46bUudyryedIhPF/+alHly5Bk/sYgnVMD0QMsSHL/5Iua6yJQJcklD5nl6dKnVK8mkY1L3jb3LLfnQrCnXlfvSyPJfAe7FSk6Ap+rRJIlSY5iydMzzhZJluTyDOSYp1hIW9GY2Tvlgq9HnKjWbtOslY/6Hi/Pj+/UTrk48oUnwkM/3gT9bAHRS4i1diPCWXLhORBYBQEvSY7Kq10mQm3wdIy///1fRZvepfwZPpHuAsTJOpGL5kbcbpuRiMiU//Lcy5JWdORLXU8EN1Penv5bbtEr29VIsoOiHDq6ZARZI4qagDyaKtMbRhWy9hRoFwS1SK1HHu0YuFok/ejgSYSHDpHkAlzUgSPCeQyDMkDAQkDLoYr6rdUHSLKO0CpH/lj2w/NnBCKfUnnefS+xy8C/h6RmytvTP0jyMwJa5NWzWTfDf3rbaJHkVpt8biQu5fka75HTE92mdvhGPM+mO63/Vj31pKdbOl72GuzBhcpEeGg3SS6dRTrqES6iNMoCAQ2BWspQ1mREfWaQ5NaCrS3AZ4gk8wVOYp5tA4yAPARaOfZP0WPe5cGRZBIlQlZXI8l8c2/kTHPSvYy3//PffTXKmdItWvmreZ6d39IoSeYS9XAqTaMWSS7l5bw8mj5lkWv5/C0iyRHD8k8JVK+WPE6Ts/Y5QBqXExTtbTOrrdbRKbU+imxZ/e/VFvUzE8sRXTT7axhH8qu4rpYtvbg89U9nI4u85KKLdn2u/J0v4rJ8IcmUZlFrK39JGGtRftLT8lxrE3gP/rU63rZa/tozXnrq9M4j3vEiX/S0MbER0MeGzKdj4VjefSbp7PU0fnyaNcYi8vJ2uWwaKa/tPWilT5VnJVWCLgaKkmS6IbNcMEJtrESSLSK11/reMy5a84VHr4gvSwJZO8XGWvsifY6W5TJzubS1WEvB653jIvM4n3sjLyNDkWQJrCcyFBFu1HBZ9WtOmtX+Su1cQVeLJNOAnqWrRZJr9tYWUG9O8p99+P1LsxECsKcPPm0k4ResPHa10+c/kin6WW6WXffEyNPXHnrKiLL66ZRI8k3o0YiUR2+rTHYkuXksWeIte0WvEknOIMmE0VlIcm1DmWXrI5/X8n4zZOqNtFIEuciw11jUZKW5Sa7FJNfRKTQRHgqSnOHRaGMpBCySPPv4Ge1TNc/b7CHJVIdfMFJ+K5HkVXb1e52gRpLphj6kZXiRnF/OQ5KLFHLTzl4LtIbAmUky1yf6kkuR5NLG52++2b5kzvcSXw+evNWjyZNPky+lrJSGSFuybC9J7k39mCWrthaWvo62M0jyiMVR9/QIeN/weyciC6DMSLLsi+chWyS5PJflqb1VTsN4IjTsQpVy4yD9zbKTZUc8/5oyxm1RO84q+2a+Xvz3IMmRPnr1iBDm+4v/7363VVmVJBcBtePA6LejyZNlKysAY9X3Pu8N5OxNkq0vAG9NknuPhYsweK9DoRwQ4AgcTZJJlnukgX2Kppv3atZqpVZQHZBk+PqeCHgiyfJEguwczai+EQLridZq6RaRPqLya+UtOc9OkqMpVRmY9rSxF0nuCQwcRZALjrWTOp5e9B7HR/LyPTbIqBPhoUPpFtqGPMvZI8JlgIE23g8BL0kuyPRMRl5EN5JMFZTNe1pb1gJsLZh3vR65kqtHkmnC5FGw8hsiyV4vm1uuRZIlOSZJjibJHJHMsXT3y9vmOj6+htDnV9HfrqFv/Vlj/iwkWZ6bO3P+HbJNpXJkbRnpvweXVUgyv8a69lLRo98InrJuhIe6SPJRwmX2i7beB4HIRDZzsD6R5MemNIomR49749azFkyQ5C9o8Ql69c+4q43OWl49vyqYB0Q8EecjdARJPgL1ep8yd90Kqq0l/dc5ZfaLYCTdYmZutIZ/z8vx0z6Uxwk5vO29/QAkOXlk7bGLPFnk7uauoOuSJJks8ogmzyDJrbOUSw4y3/T345//w12i73/1NY+RR2+7HShYcZOZR9VubYxEkrWd1VckyTPHai2XUDu+Sb6QkAtYRGKPYwuzSXLQvdvFK5Hk1tX1tXnjDJHk+8v7jSDx/OOZPpxqq0djkbVlpP/VSbJnXwKfB8q/+VeE1vn5I7h564Ike5FyljvbQHaqpRa7gq6RvLHIZBTF9SXdghPlx6Shtdm7sF+VJEdtBJIc9dTX8jWSTCVr59jLlponGojj0zxfSKKa9Y4l3o/VRlSmrfybkWTpC8WHzrbe7EmSi5/wvV81YrdnJNlzQok2B4AkB2aJCIMPNIuiQOAFAc/kESVgUZg//uHjU5Utp5FFVGptRo9280bmyoUF9HdkJPmOPcOnHAGnkbNeGyHdIuatUWKste5Nu5C2vy+ij3zfmNS+0t6x0fPS6pMgXqp1brpsbfVIcu8YjqM2t8ZeJJm04OkpPNeX5x9bX2yyEJE29ASjPEdDzkx5rOke4aHISc7yILSzHAJ8QqM3WW1xKb95LsLpUVAjyduJF7drfHv+amRCJdVKGkONJH9gm4cyCYuMOkpMCIPmp+SPHz/snbfWY5sz1zmaJLewG/XHM5JkDY9mmtanT1uVlY6Aq6XonHGseAIvs/Qiklralxcu7XEuuSSzFkkm8m5Fn4+Y10GSZ3kp2j0VAtYgLsrIiSdbwXcnyVouMEhytpfltAeSrOM4Ld2iw2wRklyat2zaIYK7Ct/gdZU9AUeTZA7+nrbVor3W+ipJsrbh74goMgXF6GXDcmhEki2E8Py0CHg//RYFZw/WpwmFzk4ORpIj0TTPhjjtkzcZO9JXzUFqC6MkybU0C2p3r0+1ctI/IsJx5GCzFl0P0fGOOWpr+9pjXO/gK5GHAAAgAElEQVSc4Y+j2GpkuVwjTX/8CujRvmr1LRw0G1l2nSWr3KQ3q58929073WJP3Vp9WSSZ1lB++o28XKiUoc172zpzOzvZM69k44BIcjaiaO+UCHgX7KLcbCL2QpJLp+zcZA/A1gLJ26iRZJ5S0ezzkabhPfEiMtHV8rRbZHtaOswjjUOe+U6T+TsRZYtMRWxcbNmKutGmLbK5Fa2N+L5nLEXKtGRbnSRbNo3gEC07O/AQlSej/LuRZM/XAImJjBjzvGTtVs7ovJJhR5DkDBRZG8UJjjBkshqu5q6kK0jyzeSM7H5bchaNSws2JwmQ5OjYmE2SLR/mhLi2GYYiI+W/qxJlS0/XgBfzXKtO1M6RT9MgyV+R7zkCjl70pf1WJ8nZPhz1+Wj5dyLJkuzWxr9GkrWIci03OTqvRG2mlQdJzkARJDkZxf2b6yHJs0iRJ5I8O1rWOi1j5MSL6CQXXbijUX5r4ZVRafp/eWMV6TUrij06Iiw9o+1bdonaWbsBTEaQScazkuQnjGmTbOVF1HtbH5Hk6Hwg7WPZM+of0fKecZvtw1EZo+WvTJKtkygskkyBBbmJsBZJJuyj80rUZiDJGYihjcsj4JncZu7CrpLkgvwjNzm6KEaN1kOStz6cEeiSX2z9RRfvUbL6lPdaS3FhNyK+kJnbs1WjyRbWmZHF6GJWe+nQ7A+S7LNk6wSYTFv7pNFLyWPLRtpara5nHVlNZo882hnWnnq1MpE5PjqvaH4uCT4vo83diCSPWBd1L4kAn9yKgrUbg0j5bFKkkuTSGSNt70CSI5Mn2SKNJJfrUGubJUGS73CPLlh88iCS7IlwgiT7pt2VSbL387xP0zVLRVKI1tTgWSrtxImMeaA1z2cTcv4yrs1fMr2u6AeSfAbvhIy7IuBJvdg9kkwIOK6qng2WecZyMJLcQ4ZrOqaS5NKJRpRbJPnxMpP94jTbplr7ll2ySDItQuVldKUTF0Yw185atk68KP396he/eerWeiFoybgqSdbyTbN8acRm2XWvFElunV88arvaPKOR8tG+LJIsX9z5/3vmdBwBlz2K0N7SCDxFdMWtdzNJ8tNAFbfwUTR5diSZZPAu9rTp714vQJItIjbiINEd8y9nMlvpFg0S7ZlQR3Tbo65lm9EFS5IITx7jHnr39MHHibaZrrbBjp94MYMka3ndR7+IcMIVHaM9tjmqzhlIcov8bmvAbe2bOZ9pX25HotaRyLTHNyJrfZMky2ORJKjyeRHOAj4S5vYoizJAIIKAFlGm+pSCMUoULHnUyzRu5G2PW5OKbDNJ8kyiH5nYyAZukkwVKiS65FqvuoHP8rc9n8vP0UeTtxHdQZJ96Gn5oBYP8LW8XqmzkGS5pkkkZ7/I8HlAvkDJdc6z3rYi0z3rZmQtqZLk2g7wbfFRron1LCJnJMln24E7MrVcXVcrklaw8wzaEYypbiuqndF+rY3eK3qPjgp6Jzbuw08kmaVUePEtpH803cPbV7TcqmO1tQ54xl8Uh1nlJUm2+vFc4KO9pMp2rSPgVowkcx0iBGxVH67Z+qg52/I9iT+d814jkBEbRfrmaxuRYyuy7VlvT0GSi/J88vMQYg3cM5LkHidBnTUR8CzSnkHbo13tOuatLSWKOSMy20uS5QtE8xMYu0EtSwcvSb7PVZWUlqjdpOyzF5eofKuW1+Z5z9hbSZ8skvzpl9/c1aLc5NGc5CuR5JXs7ZHlTCT5/kJWNivf/uQlHrMj/VbE3SLOHluQft5Isoxol/oeHEI5ySDJXtOh3BkQqC3aIMm69TguFuGJEgyPvxBB9bygbyS5I3rMZeEkGQTZY6WvZThRtvwl1vI+paM+XIskvxtJ9pyPvI8F83uxyF9+j/EWZQRXpsN4iGG81+caXpw4iZdyWmkZ0T5IQn41tgcLN0nWFqaeqHBPnVGDoT4Q0BBYjiQXIUU0OSsKm+EBR5PkooN3AX4iyeI0C+sq4RrmIMm2F2ljKitqZPeeW6KbJDMxuK81I8nGRSTUJJ1DLnFeKff7yuOEcm2LPbwRzFyvtFvjZNMimnZrfSW8L8VadJewlfNG7SjJ2vxS2yjI8UkjyVbkxiK+2gY/62igGiC1yaA1SRzZFi3s3NXIgVbTpchYyxGrybynLtlY1ob/LLsQcavdvKX9viJJ9k6ABd9CNDJ1qEUbagRe+7Rd5KEbBr//9cfNDSw5tcU/Ol7ecYydnSRbfkEOpG3000gyjYun+edGkr/7/vuXTbV3wnDzV6rjJcmRMdpHg+q1yN5XWpM3G4sTkbKxy25P2iI6X1nru7Um9/qhJLjWS6D2YtBaxy3Oyu1gRpItgvzUmLKZTxo9Ily2w6A9INCDAI2ByFjQ+jFzkkulHSLJrZv3PC8OnonPyrv0Eg+PvWR0+R7tKTnRlZMqrEgy7xPpFh4L6GW8n0P7e5hbE5HkPny9X3v6Wj+mFkWQV40e11CJ7OOYgaxnrZD98nSR8qwW7dXa9qZKRngoSPIMz0Cbl0MggyibJPmgjXtkrBZxjaRalPaWIMn00kEKPtIuiCR///ePKHLtFr5bPWzc6x/KIMkfPrxbusXRpKzfW9s1z0qS73Px5DORW8j1kGTeXkv2JUhyNHLmKR9h8LMcPtpu7RNFtJ0zlIeuX6wkByB/u/XkMXlt/XJEmSBsmRFXkmmPSPJIX17sapPpFknmBWgDH/+tYC1/N/A/csGRuKw+Vs9OkqN+aN1aWdIpvC+QT21RvvKt8udvvpyUsWJOspVDquG5ug+TzGcmyUcQ5ZZda/OCNwrMbSJ9yttGhIe6z0mWwtQ28lkEIiJcdJJCeSCQhQBfhO7REU6eWMSXcgR7+7VIsrfd1tmq3ja2CCvL0+V1a/mQrfatiLIlm/clQZJXM2pf69hId1mJJFvYHf18T5KsHYtm6T9yFKLWdhZJfmn7BCRZywm90liZSZK9QQtrLm3NlSvZohZd9hJca1x7nkd4aDdJLoLII+HKbyDJHhOhzOoIaJHkjSi/MUmOfj6zJnbLD0CSLYTWfQ6SfLMNI7jeSLKHJJcyfCxaG5v28hJ5coDn6/Jeso30U/SYlY+8B0mmPHHCwOJpI1jJutIHLkGStdMoauBGGDkRaw+ZzjQS2gICUQReSLLcCPYgylmRZJ4n++knn+/i8pMXLPmjkWRJPum0h1a/XsJak7WHMHv6rO2mV23YAPKOofhqoPW/UlTG8osjn+9Fkokgjr7AeXwtiue3nz5tVYgka21YV2Bv6+/tenT6W5Ekc93OvoFPfk08M0mWPnfkHHYJkhydCCLlo6Q60jbKAoEZCGw5rvxiise/R9/IKS1glCRH9T4LSdb00jbTaS/eIMlRr8gtfyWS3JPOUdDsIcktK/CXcpDkXH+VrR1Nkrk8o0GQlUjyXKv5Wo/wUPN0C1+X/lIR4fytoiQQmIfAy0YwttkLJNmPe08k2SLJ/DxNubO+iySLLwaIJPvtWyMZs89JvlokGSS53+cya16ZJJ89yj9q5wgPBUl2oH2WHbgOVcwi0PUVIu3zEM/xGiHK6gazyvm+JNlLJLUQu8ffjE/GptM4C1gkebs0gT5R/+DHastbWgR7SleNFlvwTTby8hHKK9fSZJ6+GDw2aq5Mklcfq3uRjL1JciSq7I0kkyvT5Tu1sXK1SPLKPryX/1rzYvGN7EjybJK8sl0LniDJzkXbW2x1g3v18JSDrnWUrM+bHnxlmR6SzNuQk+dqJNmzAEiCvxGLCkneLglhEX0iyTxvUEYwtwtGhBHoJUcjydUXE3bz1p67srnoq4/VvUjGniTZc1547fi2Vk4ySHLP7Dm3zgz/1U5UicyRXo2tdYD8eNbGytXnJpBkryehHBAIILAbSS4yGdFkTt6iN4MFVB4uGlkAQpFkSosoEt6ivlS3RWK4LDwiRwuFmnv+QKAWUS6k/CiSPGycyQ3MIBmayHuSZN5/LaI8SpJbZqlFkkudVU642Aj/gZdYZLj2DP99F5Kcgf/MNkCSZ6KLtt8WgRZJHn0jf4koB0jyygbpIcmkDz9x45/+7vnIq6eo8IMkS5LQykmukWSOJT/pokaSqfxIys3K9huRbQbJaJHk8kxLjarpMHpOco2cy3aLr0XkKvLWZLMi2SsR5SNPUBjxW6o7w389JHmPdDruJ6NrVwbWe7cBkrw34ujvLRDQSDL9tuW+sktHIsfD9aZdWJ/VjjZMhCRvsj7Olv30yy+3i5W/X/3iN0+qSJJcw/ppoVNyt1ubyiyS/EKoHz+AMH8B4uUlpRyvd/vLPkrLIo4zSLL3i8Vd39vRgtG/TJKs2SIqj6f8S/7/rdKZxwLtbcj0Wc982EOSR174zv4y4/FNWQYkuQc11AECHQiAJLdB8ywKLy0kkeRWJHlL7WC5xVKOCEkudXmeH29rlCjIc+tH2+tw864qIMlfYNuLJNfSfqJR7C5j3yq1TprpbfPIekSSM1/qPPPh3iR59ia+I21Y6xskeUWrQKZLIsBJciEv98H3iCZHIskcHOuq6p5FdwXwtdxpddFQbimrEtjGpS5eclCLJveS5Cdb3vxhlNTKz6HaZU+jfczwD+1z9Yzj4FaLJPM0oYKr/AriwVqLDFrpRNZzT78jZThJ5i+NI20eWXfmLXtFr8y9JCORZJDktpfhCDjHKFx9p6ZDBXcR6OqG6kOVzA7exmflJ787SX76rKu8kHjJMVlaI27y5j3uFRb+GccD8pevpxM7RMoIya59Mp2x0dQ/OkQO+SPVgl4gLQwj/bwDSSY8Vj8Cjo8lz4bWldYb7ctHZhT55UXfeXQnn+9q8oyQZD4PZr1sr2RXbS5BJDkywzrKrm5whwruItDVDVWdJJcmbkS5d8Kp5ieXdtlJDn5J9y3p2fW/pTuwhWKTshFJ1nK/S73Wrn+P9jIKlkGSe+1f5PWSZL7A3XG4fc2gv6VIsuOSFo+damXI50JnGAvfixD3FjGfEUlukeSj0yy4TaL5rSutNzwHueg0kyCX9luR5BoxlnnfJKO6IZBeTMWgqRLtxNNIVrIrSPLIzIq6QGAAASstopcoqyT5Qbz3mLwHIHk6hioS0a3l6mlXUN/PRBYEZ5Qkc7K5LTyPfOVolCZKFDS8oyS5tCE/m74TSSYMI8fBRe3K7TR74x7Xh88H0s9b0drI+BsZ8yMkOavfjHZmp1dEZPSmJVkbjyUhtsqPvNhH9Du6LCLJR1sA/b8FAk2SnB1J5oje2p4d5YgacPToKQ9J5hM8SLK+Iay2CHo+fUdtbpV/OVmEHWsYidpa/UiCXP5fbqjVxssZSHLRpXa+t4XLniSZb1o9E9HS8uYtXGc/p2ixhmM0JeRpzmxsUr772SPyfCb79doihSRrm0OKQBLASGelfrR8LwioBwRmI/BCkkuHJUeW3QRX/j+6ga8aSSaFTkKSOf7Wgu0hybw9kOT6qQnRvNBZ4wQk+QuyIy8E968Df7htBn78eecSa7xl2xwkOQ/R1pcoServ/nX7sib/tHQNKzp9Vhv2IB/hoe6Ne9qB0/w3b6fecj2Kow4Q2BMBdYMdF+BBmKNv5lckyQWW1sK9Kkl+8qfHJkGL9ByVbkGyviNJrqU/yFzz1ouWZVdet3WSxEiEWutjVZKs+dnZLqbwks491hXuq1aeecuv5TzgKVvqvNMFIxEe6iLJFkEmo3gGSES4PRwTfQCBXgSaZJbfmDeQesFlW/HToJxcLSyzI1yjaR5aBKa1saUWudEIqheb5suD8YlUwzuDpFt29Dz3RpK9i7jWp3Xs2VlJ8kh6DN80lT3enl4y2OUwZ41CanOqFXH1+H6kTO8RbMSlWvPVff9G5xxSdIgGeCJ6H1k2wkNTSbJH6Yhwnvb2KLP6Ts1MDKCrH02Q5C9YjSzohHbvYm6RJL81v5T0LCjaCRu1y0k82NR098hyl5lvYkx6IYvippW3SLIksDV9WzhY9p9FkjW/3/KgB07NIBw9fuOxUe+48rQtI5+eIJls9+j1RsPHO+48GHnK9L7UFtmtMTOqy4hsWT7swTBaJsJDTZJcayzSCVegt14UhMzyRw/kTF2stqCrhdDX516SXPIIexYQbUGh30YnP7+WdkkrmuudLKMLutWvLbleQsvnkyW3a7FFCoa0i0f3Fkku/VqbNM9IkkvefmvnvccG9FIjbfN0rnTjKuzRtAj5ebp1HFfUFz1+42kzOqY8bco5iIhUzxx39HpzJEkmH++N1rZIMo0Na+6w7A2SfNtHdzPQ14M1G4hp5NZLeLVNgMV4rUWuFiGo1Vm1rQLpWXQpstYmLZpMjtTlLFi2SE8Zbr1YvhC1js9o1qTY+5z8oqa7zBkdIbha/mn5bQYhqEZqHtHCEkGWZbJeYLztaCR5xMcyxzj3J68+ngWet1Ujq1bfoySZ2qfP5fRCU9q9+wXzkei4qvk4b6dmYz6PzxgT2jxUfpNndJ9hTZb4RHw0alOtPJFQjy1l/T1sy3281n/mfDGzLT4uvNy11HGT5HvhyhWrnARbnDsiXIYTog0gsDcC22dXQWJ7c89qk9PeE3oLR4skay84mXaZuWBo0ZTaySZ889eofbz1N7L3iM5mRSGz7POUdqFcWCDHSytFggh0bZ2h6BonbbXxGN0sWsODk2S6UZCXjWwIbJESD0my0k+ybEp2KP+lvFdr7c/se0ZbNT+Z0Re12RupJcLnnSN6dRiRr7fPPepFeGgKSSalPJ9bIsLtARb6AALZCPDJlhYRIomeMWLJI0nH6Cc1qz/Pc08kdyZ5O5QkF4Boo+bj+L/eDTMSay1KzX3qTlYoB/YEJJnGAdezNl4kWZY5sDXSWCOKL1hqtz0W0neLAkf+ttQQfvzjIw3nbqtgexpGmjzc52n8aRHoiC7RsoTpzLEdlam3PH/B2mtOHSGhVrpFLw683mhKSIYMM9qI8FCQ5BkWQJtvjUDtE152JPlOkA5OufCQY80ZMhfVmQSZMG5GLunK5UKIHmeWWtFQ7wCppXLw369CkmuYaFi2IqZekvxEBhhhjpLaLSeXnWdMt232+qY1PiRBJl16+/P6o1ZuhOiN9JtdtxCnvcgxyT6C3R4kOWvNyrbVaHvDJLmVVtH6pOKJkkWEGwUC9YHAEQhoJJnLMfpZ8ug8OtLFk2LRwt8iAh7b7UEKWgvZfaFiBMt72YOm24tdiXzfopL89IztwhoWrby3d/JIssfe0vc0crgKSR4hXK2xUSPIBYs9xsPTy8WFbmnLIsl8PvC8cPUS5T1IMifz5d+1vWSRsbtC2QgPrUaSJeGVjVr/XwMiItwKYNLEk7Ggr6JPS44y8KDrmKVqJHmUHGuEoPyWFbUc07q/9qi/zSYGrWjKXiRZ3uJ4X7Bocxjd8Pgg06N49ltyXs2ReclDJqLERiOKPB+ZTrQhYsHHKdVtkWgPSeZfcXq/6IxabDTdYsSuo7LL+h4/8fQZ9aXelIYseT06kf96SfJKdtX0i/DQZrqFZ0NepLMibLS814Azy61u8Ezdoes4mrVIb2/EQJvM5W9Hp12Mo1Y/b5nwrBGHo0ky6T5KTquR5EKIKY1DpAV4UhEybHN0GyPzEuHaGiNRYkN4yDa5D9Bap+WnW+O19mLGo52jX3IybEp69M5tI3bNkJ+3kUU6o75EdvR8iefycv/KxkJbX+iFzzPPrWTXqSR5BvBnJMkzcECb10eAkx5r01EvGrKPkU+8vTLsXa+VjzpDlt5Iz4gsMkJttUVpHpJoexY0q+2zP4+SZE1f7bO5xy94oEme36yNVUmy5dcnIsl7b9DTMNk2LD4eZn0pO8rfjiLJ/CXbIsoeX87Gj78IeSPJ2TJktxfhoaGNexmCRoTL6A9tAIGjENAIbG/EpaZDjYgfpfMe/e5JkrPt5cUHJNmLlF3OQyy2y2FKczLX+/aTPNqvFPMSBu1LRyuSTFHk0gcnnkSgZJRu9peUGkHmEfKjxoltfX8Jj594WotGkqlND4ZZMnr0KGU0P73Ci3eEh4Ike70F5YBAEIFa2kXmJBNdgIMqLFl8L5LsiRTOAshDkgtxs7DI9LVZus5u1yIW/CtPjSz3XjteI7BWuoXmexpJ5r/NxpG3L9N8PARvT/l6+sqKJPf0TYTUisZbvtzbd60eSHLwMpEMA0QYfEZ/aAMIHIVAbYHMJC69i/BRmGT0axHDjD744pBpL69sIMlepOxyLWIhSYC8vZCiynSzYumNp0l4NthpEjbzo9mxjlpKA0WS+Vq6ZzRZfn4ngke4HDFebC+wS+xNQKVEnheNvYk897+z25fjHeGhiCTbYwclgEAqAk+3td1aHjk2TBPs6Mk+FSylsb1IshXVma2n9BPZX7bfzNbniPblzYgyD1gSE/UmxYfgo/7g2T/QitzJI8o2AjN4cUnULjKK/I4k2foSEMWUMLR8LOuYOq98IMmIJLt8ReaAuSqdtBB0nW+4vUiyXLzma7ZfD7M3LnmiOrO1tUiylm4xW6aj2u+dl2okubaRVsU86fzpGknWiAjHuXVixr3cIiS5iOLN0yb9eu06ww89wYWn1Jzki5w8c84RJFmezuL5UrCSXTVfQSQ5eQStbvBMdaFrJpp6W7NJMl+ArkqUZ5Hk3uOY5nvNlx6474Ak26hveD2IbqlRO15NjhvpYx5yYEv0tURtobbmYH5ixlEkWYvI93yOt3SN4DlatkaStZSX0helPtDLwWj/LZLsIfCj/Wv1o2ln/EUwe7xk6geSnIkm2gICyQjsTZKvSpSJ8GTmY1oEKtkVws1x30G6hQ2fFkn2ROzslo8r8ZSvXi6SMU7jyJZUSzWIkqlsmTLa0yL9Lb2yiauHJO85l0s7e0gvSHKCJ0YYfEJ3aAIILIfAESSZJtesqMdyoCYJBJKcBOQizcjIu3ZqxCKiusU4kiRr+ciSuHnIlFvZHQtKkiznytZeiIwc5dbc48lnz4YKJPkLoti4l+1ZaA8ILIzA3rujF4ZCFW11knw2PFeQV35pOCuJ41jyNJI9Isky5SAr3WIF/+iVYc9IMsmY3WdL91GSTG2vON4iwVqQ5N4RgnpA4IQI7DnJzoCn96B+ryxn/xTv1RPlzo3AyykcSsqF1FC7NdCDgiRLV0238GDBy2TPpZ4XdE9EWZsje+bNHpIsyXz5f5DkoGdFGHywaRQHAkDAQCB7Yt8b8J7JPiIjSHIELZQ9CoG9SLJFiLn+VHZFUjTDTtlf5aIkueik2udH327qbpfgKL95MOnNNV89NznCQxFJdnjKSjtwHeIOFYGuQ/AtW5ns6olELKtEWRQ6J/uITmdZ7DFWI1Y9T1mvXbfc5MrmPalxJJLcOpauln/bM268uq5oveyAQw9J1ohyViSZMOe+YJ3jTHXejiTT1Zeao0YYeakfLb/C4DjzQI7iB12jiJ2j/JlJ8tMtaAzuyKIfsdJZNndhrEasep6yHrvOiiTXfN+zqa3FE2roe3Rd1XJHkGSORa3/2nyp4RiZQyNf2Va3a4SHmpHkVmN8UHg79ZZbdWBALiBwZgTOGEnemyTzCIo3cnJmn4Ds50MgmyTLUyusWy21POV3GyvZJDlCQovHai8ud0925KeTx0dIsifSfZaRFOGh3SRZe2v0vElGhDsL4JATCJwFgSuQ5MjEPmKX6KI10hfqAoEIApkkWUufAEm2rZE5l/bMNbx//mJfI8ll3pQBh8hcCpKs+ASR3l5CrLkZSLI9+FACCMxCQE6sGed7zpJ1m/hZHnL5LTKxj8jWs3CN9Ie6QMCLwChJ7skzJdm0DWvvOFaySPIo+VQjyoFosjanSjJdLi7ikXPyhbN+PYjw0GYkGSTZO2WhHBA4BwJZE/ue2o5EP3rlfMdFvxcr1NsfgV6SzNMqek+hkCT5XcdK1lx6NpJMfuPJHNh/ZPh6TCHJMt9Ye2OIdESi99TxqY1SQAAIWAhkTexWP5nPQZIz0URbV0HAkxO7jZ1yAsbtj18CApI85gnaVzmJsaeHTJJM/ckcc2szn/w654kkW1HklUl0hIdWI8kekuwlviQQd5gyWLVBSo5Xy4mq1ZnZVus4k5q8RdcVdWnJRc9mYjmCS6mb6ReyPcuWmbhk62Lhwncb85MuVk63oIlanvW5R7oFj45l+kXmGLPk6vGxnjqZ4yKzrTPpwv1CngxgrSOtMXwfQ48j4vgnc2u+4Gu17F9GkkfWZD4XafbKHC8ja0/LL2vE1EOQSWdrLHvHhbWZT8tLvhP7W75y+asFJHoCFTylp7RdSLX0bcLI8vERH5O+TC8lJJNlJ5UkyzcA7xuBp1yEwVvC4zkQAAL9CHgiUf2tj9c86lSL+2Lx7bf3SR1/QGBVBKzxu5GUR35qIckZf0SSvSQjo8+V2xj9OjcaSZYkUMNK+oIsUyPJNdzvZPs2R9KXidq/S/0V0zMiPLRKkmvgtBYOkOSVhzJkAwLPCIxO7rPx3OPikNqCUvvSNVtntA8EvAi0SLKMLvemVmiytL6semW/UrnReXQXksy+KGjYt27m04IVGkku7ZZ5s+Z7Hn64l18Mk2QpqFc5T7mIcHsBhn6AwDsikJVTNws7kORZyKLdKyCgkWSZi0p6giTPs7gV0bd6PitJLnrJlArSVea+r8b7IvKY5yQXpb1HwIEkW8MBz4HAWgjwXfIyOnC0pEeQ5MwF62j80P+1EajlnyJNaF+7Z0SSazwrqokMfFB9npuutRlNt+Bt8D0iFEXm0eQV59RdSDIZVQJuDdCIcFEHQXkgAARiCEiSzKMDPBoQazWn9BEkGbnIObZDK/MRqJGzzKjxfC3O3wNI8pdNf7R2yDzltyDJmW4MkpyJJtoCAmMIaCRZm/DGeumr/e2nT1vF777/vq+RYC2Q5CBgKH4YArWoIUjyviaJpluQfSS5tgKMEa20rwyeoId1VJwmgxZJ5sGW8u9M3SI41MpGeKgr3SJDKGojIlxmvyNt1Y4tGWlz1brQdVXLjMlVs+vTpeg5TP4AAB/4SURBVASsi71SL7Ro8fbbH3/7VaIf/PgrYX4cVzSGyNfaZdHiC91qE3pNT4zVLA9Yqx3YdS17WNJEI8n8JWbWvBOViXTMJMnU5oovbREeCpJsjQA8BwIXRqBFknk0wBOF6IFpFZLMZffsrejRFXWAABC4HgJRQqqRZJprs17QozJ1k+TbGdx8bdDO7AZJDvp8hMEHm0ZxIAAEOhGQZJnOVKUzUQ8hyTddtMPvo5eJ1C5OKFBpEzhIcqcToRoQeEMEooRUm4+y07yiMkVJcivFQq4VIMnBQQGSHAQMxYHADgi0SLI3otzzqc5SbZQke27KAlG2rIDnQAAI1BCI5iTLl3MKRGRFkUv7U0ny44rz0g+di8z/zX8rv2fqleWFER6KdIss1NEOEDgxAhZJJqLciiifgSTXNjuR6Va8HerEbgXRgcDlEeghyRoomdHkVJLMSPFd7tsNjtuRcY9b9/j53PIYOESSg0MgwuCDTaM4EAACyQhEJttZJLlXpVYUmW/W4+2DJPeijXpA4D0RuBJJJgvyS0K2I93KrX2PP06Sy09aXjK1gUhycFyckSRjt3HQyCcpDrvahpKRV2vytFuMlfDkH2ub/zay+4ePTx1Se9oxTLxgZlQnprG/NPzXj9WZSsKuZ7LW19QGbdNaRJPMOWeEuNdubfScW69hkKlXBM9W2QgPRbqFA3VMWg6QTlgEdo0ZrXb25owIsoxYtCRtTd5SNg/pLn2tOLFLDOC/Mf89S2nY9SyW+iLnCCGd9WLeK5MkufxrXOtMfdKjdrrFapuhQZLPNcYgLRA4BQJaPu896nDLUYv8ffr55634979+jvRGyPE2MSufAbVn5bcrkeQI5igLBIDAHAR6CamUJvNmul6ZoiSZl69F0jP1yrIgSHIWkmgHCACBJgI02USIsockR8hy86xlIb33tIwzRJLhmkAACOyDAA8Q1I5wGz0mM5NM9pBka86TkWSZlgGSnOSLEQaf1CWaAQJAYBIC9+OLSiS37IB2RpRBkicZA80CASAwBYGzkuQChjdXOkKSy3y/behjJ1xoLwqZ5D/LuBEeipzkLNTRDhB4QwQ2klx0DxBlL1Se9AhEkr1oohwQAAI9CLRIMhGu0UiyRVIjckdOJaJ2Pf3Tmc6ljpckr3jKBUhyxJtQFggAgSEEts9wk0iytvluxmZBeYvUikcXDRkKlYGAA4HaWeIrnnfrUCelSOt8dW+k1hLEQ1KtNrTnXhIvI77aRm1Ojjm5pgtE5FFwXJ6V5tMUkrzlGjItpZKeMtJoEeF6HGJGHew2noHq8W3Crjk2eLqIhA6ed6ZeWBLUcohbJFmrY/Vzn/x//91WbNaC5ZHDWwb+60XqXOWOtuueJPloXb2ecWaSzPOTNZJLGNRIsvUSIC8PkeT5sukW1pEd2nOrTgEPJNk7LI8pd5ZJKwMd6JqB4pc2ZqVdZJDk7eB77TD8yskYIMl5vpHREsZqBoq+NkCSX3GaSZJnpyNI2flZ95w0Z5PkGvn2eeHcUhEeWs1Jtgiv9bymYkS4uTChdSAABLIQeCLJpdGkiHIPSZY6XZUkZ9kO7QABjsCeJPksyLdIctHBira29KS6s9JZPLKTfFpetaWbFknmdWbpNeI7ER4KkjyCNOoCASCwIfCUdkG/JpHlPWG+E/Pbju2Vcuj21B99AQEg8IzA7EjynnONRZo123uIcqnHN/PtqVPUX9NIsuyYKx3phLfTWy8KAsoDASCwLwIqST4hWQZJ3tdv0BsQWB0BkORvNwIsbSXPSy7PVw8yRHhoKJIsUyy8HWkb/MobhxaGJ2fUDuwu4NfqrNqWJnNNx1K2lnu3By5H92/hciYsr6SL1y+0a0u3DXZ08sXjfE1t452WFnGPTjw21GXWabVVy83LmHu8WPKFyPKlzLkPY+xnL3wNc+9v7phgTf56BTV3EivKar0AWKkJ2ZxAylPsqvk4fzFo6aiR5BW5Gp97vdy11Amdk1zLQ+Yk2AqxR4SznAvPgQAQWAeBZiSZxDxB+sXnH36+bzC25rJ1kIckQAAI7IGAFlHOIMl7zjVSh1rOsIck802AlGqx4mkW0jciPDSFJJMAnoUlItweTu/pAzurPSidrwzsmmszF0kuXU44T5lr0nsEHLVxFpIM/83131Vag11XscSrHNpJEStdIuJBTpLfbd77/PmpukWS+cuBjIav7sMRHgqS7PCq1Q3uUMFdBLq6oTpVwaPsWiXOEyPKoyS5kPg9Izu9jnSUTXvlHakHXUfQW7fu2ew6iyTX0k9nWG42SZ59WkcGJsMkuZVWQYvHO52TnGEUtAEE3hEBczNf0qUjqdiehCSn6ozGgAAQMBGwoqtmA0qBvUml1KHG6aiclk4io8hFLX6yRS06zdXna0P5erfn3zBJLsJqm/S0G/c4wKWeFYGJCLcnaOgLCACBfARAkvMxRYtAAAgcg8CVSLJGzjnvi5BkeR114YEW1zs9SSaibL0RWEBIV46WP2YooFcgAASyEXghzJRyUToSEeXhlAkS/o+//arGD37sUuksOckuZVAICACBNARAkr9AyU+0kKdbyI2ANc53CZKc5lmsIZDkGaiiTSCgI1C94ENJc5j9yauZnzwr7aKDJJ8lJxk+DwTeGQFOWPe61W0GSSbSaX2FH7W1lU8tzzZuRZJJ5hJBtk734KddtAIls/Xn+EV4aGjj3qiRSv2IcBn9oQ0g8M4IqJNSIaTKxjmQ5IenICf5nYcMdD8JAiDJMUP1kORWPnLtfGQpVZMkl8KPtQgk+YHcGUny2XbgxobOc2noOoLeenWJJG/pC/L4NUaWZ5NkQqdG3FuXhjSRpWjxI51iOFXjJCQZY3W98ZYhEezqQ/FIkmxFT30afC21xw11kiTzaDD9mxPVUp705Ochl7KeCDJpx3Wrftm8FQZJBkmOjptDymOCPgT2aZ2+kGR6c+fpDQ/ifBhJfsi07Y7+0bcxPECSY3idsDTmpRMazSHyiF2vRJI1kuqAr6tILWWkFjWmTogY8049Z0SbJPkx/4Mkn5gkd3kiKgGBBRBw5QGvQJIZUdaujG5CKUiyWjZygclJIskLuBdEAAJvhQDP0y2Ke0iiF6A9oslFFu2cZE9kuHXsG+mobejj5Le2HpWvf3vllRdZIxkNyEn2ejDKAYETI1D71LapdIss7xVJljDWFp4wWa7ZhwhyhSi/pGeAJJ/Y0yE6EJiHwKyNe0Xiva5z1nKTCTEv6a/lI2vRaEl+tbVoT/1BkueND7QMBE6PwEsUgTbxHUiSCVS5m1olyY1j46rGAUk+vd9CASAwikCLnFlt1+pm5SZTFLl2kZslX+9zb8qKtemv9E/E2UqbqGEZaaNXX6qHSPIogqgPBC6IQPNij5u+R0WSNZJ8/00eC6dtOvQcHcfrKdHkTz///OH7X3/8anFEki/o/VDp3RFYkSTzDXF0AYdFMjPtmEmSieT2yK+lgPS048UGJNmLFMoBgTdC4CwkmUxyX0BaRNmTZyyPugNJfiOPh6pA4CsCs0gy9VBLVaidDFHqyZvqym8zyaH0B5Bk+zps5CQ7ZpGRHbiO5pcqAl2XMkeaMPfjfCqnRhwdQZaRZIpIqKddNI6w2xar2yaQTVeNSLPfShS5/J0xkoyxmjY8lmoIdp1jjlkkmW96k+kXWu5uLUXDm66QiU4GSZYb+grJj/pwLZ1j1mY+RJIzvejWVtTgyd3v2hx03RXu3To7A0nmYNzlvUWS7wuQJPc14lsauEWenzbi1aLNjwjzp5+AJO/mhAMdYV4aAG/hqlewa23jsdyId2ZdtRcMGSHnUfARXb3EfcStQZJH0ENdIHBRBGrpFqtEkiVJpojy/XflXOcXMym3CN5vc2rlLd+eF6K8RZKRj3xR74daQGAOAloUlHraM3VijnZfWq2RZIqiZ+ZTgyR//LJB5irOM9Mx0TYQeHcEeESZsJCfK+UnOYoS8Am81K3e9iQIeM/ctMfEflZfGPnMfbTOsOvRFli//zP7txfdmo5UPzMtYg88UyPJVmPWc2mEaHmvEVEOCACB6yHAP2XKTS70/7VzOGWOH0jyMf6xx6I3SzOQ5FnIol0NAfAjPWpdsMok4hGcmxv3+Jl92vl98rknQhwRDsMICACB90aAkxS5QcQiyXJibd4+WAo/zoxGJDnX50CSc/FEa9dFAPzoRCTZQ4rlYuI5CBtOcN0BDs2AQDYCkiSX9mUaRaTP1gbGe/7y7Y/Pa9ZnRq3vzIhHRLczlD1bZPZs8p7BByDjKwJy81/Pi/rVcJVfETPn1QgPrUaSLcJrPa8ZLCLcKkYf2am5ig5eOaCrF6lzlTurXbVNMYUkt65wbelqkmRx8yDlRBM591i9NZn3zptav2e0aS/pPKOuHl+5il2hq42ANS+VFo44Bs6WPF4iY7zOfHGI8FCQZIf9Mwzu6GaJItB1CTOkC3FWu2okmYOjRVysxah2XjS1y0/7KJMpPweVFrLaxQHluUWSt35u54mO/J3RpiDJtsXPaFdbK70EdP2Ci4ya0jXVvbgeXS/DrjMxSSPJEmgtvaKUiXwaiAh3tKHRPxAAAsciUEt36P30ZqVPaCdlaCSZUNHIskWSab6kudAi/cdaILf3XpKcKwVaAwJrITCTEK6lqV8aGUmOcs1WTxEeGook1z4VWh1qiwF9MpWKEDC1HevaAlR7a1mhraLfWXShN9oaxkfrcnT/mbicSZcj/cIiydExbpFkPh95bs8q5bVD9VtX1Lai0Ef7xV791/rBGPvZy9oe9fEZ43Uvv9hjfV9Zl+0CpdtFSvQy/a78RvuKKPeLROYLPi4szsoHYQpJpgY9+XYR4fzvHCgJBIAAEBhDgE/K2nWytda1a2ZbV8+2SPLZP7OOWQC1gcB7IoBI8r52j/BQkOR9bYPegAAQWBQBSZKtiK+lhhZhLnVAki3k8BwIvBcCIMn72hskeV+80RsQAAILIyA/29VyhrNJsgZJ6buV8tE6tWNhiCEaEAACAwiAJA+A11F1F5JsnaNckzsiXIfuU6pk7NScItiERqHrBFAXaPKd7RolybVUiT3MSCSZ+mqdRf/ONt3DFkf1Absehfzcflt2vRpJXt2HIzzUvHGPu03tdItWGel2EeHmuqy/9dUN7tfELgldbYzOWOKd7Xo2ksz9S7v1lH57Z5uecQx6ZYZdvUidq5yXJBetIieGrYjC6j4c4aFNkjwD/IhwM/pHm0AACLwXAmciydIyMq+Z8pnlpQM8EnWFRfa9PBTavjsCV4skr27PCA8FSV7dmpAPCACBXRCQC9UunXZ2InOXi+yUJoK85k5QUQ0IHIQAXnL3BR4keV+80RsQAAIXQOBsJLlALs+g51d2I6J8AaeECm+BAEjyvmYGSd4Xb/QGBIDABRA4E0n2wI0zlz0ooQwQOB4BkOR9bQCSvC/e6A0IAIELIHA1klxMcnaiHFnMLuCCUOFNEQBJ3tfwkXkFOckO26y+U9OhgrsIdHVDdaqCsGvbXGXSLKkKRx7/NsOhzpqfLBcxyrk++65/j40xVj0ona8MTrdYx2YgyevYApIAASCwIAL8xAt+BfXVSDJFk8t/VyeYRISLrNqthGcl/Au6P0RaDAE5H9XGqjyph9SoXZC0mJrLiAOSvIwpIAgQAAIrIiAXpStGkTnuZ0i74Cd0aD4DkrziSFpbpo9/+LgJ+PmHn9cW1iEdSLIDJEcRkGQHSCgCBIDA+yKgkeQrowGSfGXrQrcaAiDJ8A0NAZBk+AUQAAJAoIEASPJ67oFI8no2ObtEIMlnt+Ac+UGS5+CKVoEAEDgRApwIy5y9dyPJK6cqeE8VIRvyq7rJHeXpAOX31XOwTzSUTisqSPJpTTdVcJDkqfCicSAABM6AgCTJfGL0ErMz6OmR8R1IMm4c9HjCe5W5Gkl+L+vN0xYkORlbHMmTDOgizcGuixgiWQyyq0WSr3iSRQ3KK5HkoqO8aZD0phsHqcwZo8mYl/ImhJVIMuyaZ9fRlkCSRxFEfSAABE6PgPwET8eK8SPfTq9kQAGp9yrHRs2M6pPOZyTLAdOiaAWBKEmOlgfw50RgmCTX3tILHHyy0cpZk1FEuHPCD6mBABBYAQFJvihy/K4kmWxC+nMblXnbOzdrOcEj9rY27I20TRF0rQ1rrRrpF3XXQCBKeqPl19ASUkQR8M51pd3QjXt8ctQmSs/kGREuqjjKAwEgAAQIgdpZyOW5jCpbqGmXW1h1Vn/ON8LxAEhrju4JjFg4zCbJWv+etcqS++zPpS3x0nAjRBc7V/nsPjpL/ggPdZNkOan0TjIR4WYBhHaBABB4TwRqKRiERu0UjHeMPmsRZ+1lgZfjRKt14sQKp4vInPSavrUzpvkNgdmjaQZhtXz/XVNTODHmdvzu9989mXWV9KRsX3vH9iI8FCT5HT0EOgOBN0WgdmOVRZLL83ckyhE38aQ2UHBlBZLMbUqRdOkftReAUr7owl8aIiTKujktsoh7baTlftdSb7xtXqEcSPIVrBjTITK+ukkyTRI0uXhFjAjnbXN2OexKnY3wMe3DrsfgPrvXll1HSDLJ/U6nYkRs1TqLWqZ20DXgpf1VUllIRo0oy8iuJMhFjyySzP2394utZrcaSeapRzMi2C0fWmEO3oskr6BrZDyPlF1d1wgPdZFka6BaHWp5bPyoHm4MGsi1CVebiGoGyWpLHiXlkbeUyep/r7aonxrG2kJQ03FGW9n9y/bOrIs1XvgYiY6XGbbM9LGaHVv+EvEl6Rf8MzsneysRvpEFbo+6q71oFH+kcWG9SO3xRUHrwxrjcl2yLtCJ+uto/9o6JjHfY32XY7+QZEqt+PZH324wWukW0fXdWl+scefF3+pn5tzb4ipHryO8f4uzclukkGRq0CLTpVxEOMtp8BwIAAEgEEGg9cLrbadGolYjfl593r2cFQGmlyJ6IZoV+eapD71pHC1bWuTf8gMLJ6v+jOe1KDDv6/MPP6tdW3Vr9WboodlG+sOK+M/AYo82IzzUJMke4guSvIdZ0QcQAAKjCMwiySDIo5aZV5+ixLyHKOHgX0NnkORWdDoqaw1JkORnZM5Ako9MhZk3Io9vGST5eBtAAiAABBZEACR5QaNMFIkTzNZn6CJCK49SptiMiuw9OaT0o5H8Vv81Ug2SXCfJe0aNNdu1vk5R+b3zxUd9fOX6u5BknJO8sgtANiAABGYhIBc0RJFnIT3erpbH2crJJFIqe+YkmT+TUWWPL3jKtPKJLVRGI881wjbariV3z3MrGqy1SYR41TOROf78AiSQ5B4P0eukkWQr1YI/93bqLZcHB1oCAkAACOQhAJKch2V2SxEi5yWDVI4TFrlhs+jhPbEDJDnP6lcnyRypiG/nIXzNliI8tJmTbJHkAl+ks57yK5io9RluBfkyZYCumWiu0xbsmmcLLdKT1zpa6kUgQiKiqQdyE5W8YISvg9ppTlKn2ulOpZw2ViPyRnDQsPa+PPTaidfLnJe8hPmo1AqvrrPwz0g189rcq6u3vexyEd5qbtw7UrjsvnvbW93gvXrVJsjRSTZTnpltwa4z0T2u7dl2BUk+zrZWz965K0I6eZ89n7+jpGe2/1oY7vk8U9erkOQa/trLVyQFAyT5K7IgyXuOcvQFBIDAWyEAkryeufk5x5Z0vQRZkmUvQYmSZEt+PNcRWJ0kj9pNkuTif56v/dTvniR5VNfZ9UGSZyOM9oEAEHhbBCRJLkDMOBbsbQHuUJwiyBkE2NO9TLdo1QFJ9iCKMlEEIgS5tA2SjEhy1MdQHggAASAwhADf1AWyPARld2XtmLfuxpwVIyTZ2SSKNRCovWjwG/JK9aPyjY8wXpT0RssfodNefSKSvBfS6AcIAIG3RkAu3tr5tzWAEH3OcZ29STIIco7dIq2AJL+iFSW90fIR+5ytLEjy2SwGeYEAEDglAiOf9yWhBmmOu8DIecKlt56LN0CS43YarQGSDJI86kO8PkhyJpq3tjJ34CaLlt4cdE2HdIkGYdc5ZhghyVIieczYHImv1eosklxQqhKzb7/94N2014M2xmqbEPKnZ0q3yLZrNDIcLd/ju1QnW9cRWbS6IMnJiK5u8Ex1oWsmmuu0BbuuY4sWASMpQZhj9ope3Uyt90aSS/1ZRBlj1Wf7gtM7k2QfSseUWt2HQZKP8Qv0CgSAABBwIeCNQHtuZ3N1iEJPCHhJdY1ER08WAPz5COwZGc2XHi0eiQBI8pHoo28gAASAQBIC92jZ7fP+rHzlmW0nQZDejPe4OOtiEn5ubUZUWZ6UMjNanQ7qAQ2CJB8A+kW6BEm+iCGhBhAAAu+NAJFkjsIoYea3xpW23o0oe0lywdxKx6DnkUW35tGlDbIHkW5ErN97/EP7OQhExiuupZ5jA7QKBIAAEBhGQDtirofYakfTEdmmZ9RuS+hRgj4MSFID3nQLqztOoi1C27oxjRPkgrEk34gqW5bAcyDgRwAk2Y8VSgIBIAAEToUAkTFOulrkVR5ZJskc/8wv0wY4SZcR6FOBJoTNIsn/f3tnuy23igPRlfd/6ZmeNb6LS4ASn5bwPr+SGNPULkkIp7tPzqD0tX7pISQd38sznXvF2zsi+8faITBDIESTPCOQeyEAAQhAAAIQgAAEIDBKwHLYfO3tFqOiuA8CEIAABCAAAQhAAAIzBFw2yTOC3rpXvdfsrXXteF207qD6/pz4+r4Hq1eAp6uJ+pgPX334sHoV+Lqa6Jn5jj9JPiNr7asQ3Gt5epkNX704sXYdX/H1Kzp/0YHWtTniZTZ89eLE2nXc5CtNsiE2bjJcyUWrIhTzOr7G9K21ajy9z1MOBHd6iq9xfaVJNnjHZmSAFHAIvgY0zbDkr/j6FZ00GIagDzqEGA5qnFj2Tb7SJN8Zo6iCAAQgAAEIQAACEJggQJM8AY9bIQABCEAAAhCAAATuJECTfKevqIIABCAAAQhAAAIQmCDw+Sa59ZtX8l8j+nB+vltPXZ/wZcutlt8yUxsTUWvrOxBnfN9iTsek6v1eyufUy5yRN59ntJa0pHpv0voLn5t8ffSoHC5dj+arRWttzC1aazp+un8eq+sd5XPZ0FZtauXis4DevfZhsUxAx0SjWlV8evQ1x/LpJjk1Xm3GpSJluacjDrcOtWhtjYmotVWE0oNOqVG0fMn4VsMqk1sa4B5tua+efF6t9a/i9+fP/zZgDz+rtUb2NW34a/6oQ24UXy1aW2Mi5atVa5qPjz5POpUOS+5F2mt7ck35ZGHjoR7/Kwb/W0x87BKHyZTMVKelSM1UqdCkJ1ilJWIwWw4yFt9Voh8O1X9eTj2dGNVmOUCd1rxLaysvTmvMnyjVnhQpX9X1Ul541Zo2IC0ez/prT5I9bGsqhlNfVM2xHPjf8tTiWY/W0j6l+JzUrnxV+Thy/aS+vEb25NqNPdRnnySrQM2Dsnf8W0Fdel3L2lURUte96FVa1XVPDUWNac2LUW0em+TWga7mUe/BzltMj/o66vubOWthr8b08Iqs9dFp8flNndbaqXz13iTP1iblo5XPSa+tuUaTfNKVza+lArV0mlJPXzcveXh6i9ZWIbYWv+EFLrxRaVXXI2i1FiyLlt7GcqFVpqlmtP7uzX/y9yR7eOI4u+k+Pt+gNa+7o+9JjuCrVesXm2TvdclSW2t5rfagSE1yXnNa9foZ67kGlzYlniQnVFRwPptu7YN7ngpzqwDnOtJNNv2QROtDTlG1qgJVaji8aZ1pHNXGnDeWb2uf0ao22tu0qiY5ve7VVxWflutRfLVqUZ8xuM3XUgOqDrymE/fiQapfqDXSag+6SWux6Uw+C+JR61+N/1ffk5wHcKlxtBj89mZjzfs0MWtNcuuEZykI1rXsHpc+eVGnVwuL3evtnX+mcVQbszefV2ktPdW5RavadHueevXG4uh4C3s1pic2Rte54j6lo+VPXre9/2/mjNZSjrb+bYU3M3OMalX5apl3Zt0j91rWZBlT6ru891CffZKcJt/vz88TVGWYKlojAXjqnrQhVE/ZIgZzrQGsFaWa79ZkP+Vb/jo9zUHP2EjNlNpoat54zt8eryw6LGO8xbA6xFmue8tfy3paNarkUevp8lueWuuH4jGa26d1j+ioMfKcqxZfFYuevfm0j+r1Pt8kW4puZINLAWAtQt4TVwW3JblLY3oS3rKG1WNGm6n0YNj6ai11UFytpzXfrNbWAcObz6NaLfdF0dpTjy26T8aq5WC2esxtvkbxVO0tLV/U/uvN0xmtqv/wqPWvPePLb7cY2UBvbRzzYFV/97D5WNZgScJoWns2ElWQWzlg4bt7zKhWi25LbOzWZ2kKlRYLoyhaLTzUYe9GrbVG5Tatllg+mZMjB/iRptJ7X9Hb9Ldy1LtWmuT/E7A0RqObk5ckrgWq0lVKcm/F2PpERvlsYeHdz1pjMaLNm8/W4mzRqmLhbZ9HtY5o96xVNcHqeqQYVlrUoeEmrdb4fzt2lWcWT1qNouX+0wxGDy+qNnnUSpOcEPgZlP6UPhSRA2t948Mz1tN/Vz8Nb0tHmvQ1HjmryFpHfP/p9eKr2kx6PUy1efN5VKsl7tH6XkxbNkc1prVxl5qIt/JX6Sg9lCitv9Zw3KK1J9db+/apBrLHj3z/aO1Btbr05h40qrWkxdJDvamVJvlUBvE6EIAABCAAAQhAAAJhCfDBvbDWsXAIQAACEIAABCAAgV0EaJJ3kWVeCEAAAhCAAAQgAIGwBGiSw1rHwiEAAQhAAAIQgAAEdhGgSd5FlnkhAAEIQAACEIAABMISoEkOax0LhwAEIAABCEAAAhDYRYAmeRdZ5oUABCAAAQhAAAIQCEuAJjmsdSwcAhCAAAQgAAEIQGAXAZrkXWSZFwIQgAAEIAABCEAgLAGa5LDWsXAIQAACEIAABCAAgV0EaJJ3kWVeCEAAAhCAAAQgAIGwBP4D6YsAoIrjwAcAAAAASUVORK5CYII="/>
          <p:cNvSpPr>
            <a:spLocks noChangeAspect="1" noChangeArrowheads="1"/>
          </p:cNvSpPr>
          <p:nvPr/>
        </p:nvSpPr>
        <p:spPr bwMode="auto">
          <a:xfrm>
            <a:off x="155575" y="-1943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data:image/png;base64,iVBORw0KGgoAAAANSUhEUgAAAaUAAAAmCAYAAABkgYRsAAAFmUlEQVR4Xu2dq3oUQRCFdw0CAxoRFYEGQUSeY58EC4InQSGS14iIwoIIBoFCoBAYyIRvktlOz5zqS/VUTZ846FvVOTX9T3c2yf7v7deOX1SAClABKkAFDCiw7wlK+297A5IrhvDzWnFyG1OfvH1jIxDFKK4/vlac3cbUTz/9thGIYhTP3n1RnH27U28KSpeXl0dOHQ6H7TrHzKgAFXClAC+lZHa5glIqdC4uLh5D6kYmjMtep7dRX2/8tHR2tjs53/aN8/er/e7HzSuXJSgN+sXp592vDy+l3d31e/7+6+7P+flR3E+urhbzILT+y2MKSqXQQZV7d3IilJBMttsJJdv+CKPrEUpIGkKrMZRC4AzLo+u18KSDTEXthBJSyEE7oeTAJBwioYQ1Cnv0Aq1qJyUL0EE2E0pIIQfthJIDk3CIhBLWKLXHVqAlhpIH6CATCSWkkIN2QsmBSThEQglrVLuHF2jdQ2kL0EEmEkpIIQfthJIDk3CIhBLWqHUPK9C6h9J+//hneGp/T6e1yOF6hNLaDlRYn1CqIOL6UxBK63uQGkEMWhqfGJy9votBakzCK6wIpdQyNNifUDJoSnpIhFK6Zq1GLJ2YNCAU5iX+ntJ0oFdgEUqtylpxHUJJUdx2UxNK7bSOrbQ2eJayz4LS4oSRa0ArJyxCad0HocrqhFIVGdeehFDSd8AyeJpCKRdYwzjta0FCSf9BUF+BUFKXuMUChFK5ylY+mFCeyfEM1U9KJQFqXwsSSiXuGBlLKBkxoiwMQkmmn9fTjiy7eC9TUMo9ZUlPWIRSSakYGUsoGTGiLAxC6UG/HsFj5vqurIznR0tPWISSlgMN5yWUGoqtt1RvUCJ45LXk5qQkTym4n1z44EXunBxHBagAFUhRoMVHqVPisdx381CyLD5jowJUgApQgeAg0dNfnqX5VIAKUAEqcPs3i4IbpJYnObQ2T0qsUCpABahAZwoMYGgJojl5Y3F0A6WRzhaMqFX/KCfUXisOrXmmb1RzvnnOMfYBnTBPiQZa+ufOizyRtg/rW3xeJZ5Ic1wrP0Ipt7orjZsaYMWM0tTGPOby8Z5zmFf0jWrytufRVxSzRIPSOqo9vrQureccPlcxcKJnD7XX9iQ2H6q9FjEMa3R5UkKbWSvxa6+z9PB7z1kSv6RPbc1rzifZFLzliDZbST6SPjV9SJlLEhvqg9pT4inpK6m/kvmlYwmliVJWTJGal3QnO3Nf7DlnyRu0p/ymLxXobXvqvZccpZsvAtnc23Tpc1NrfGr8c/619hXFMbSHdRn7v6k/Yfv471h9j/oTSoSSyTt6yQaxRShNH1ZJftY3aARPBCq0UUrqpHWfLUIpVpdLeSIYLQGXUCKUXEIJbWZLb12tN6mS9VI3uJK1tMfmeOYNSjkvElZyTIkD5Ynal16mCCVCyR2USh4e7Y239vyEUvxjyq2vtiS+SqEbbsgp9SyJI7dPShwIOqidUApcSimeXIPXHCfNz+KDjXRLPvYb+dkLlNdce8nDnbum1rjcupSO04pbMm9JXVrJj1CSOK3Ux0oRKKUX/0hlZHMmlLQcyJtXUpeSPnmr64+Sxu4RxITS8Ym2xMMur++kx2f9x1RnBckbz9aANCopue7SUb181iH24Wv84UnJJu7Jx9y6lGxw5ernzyDxANUlas+PTj5S4k/sOYtdxUk8S1qvl999F24Ccvts90RvbdONz3YmD9GNXsXinfuNB2v9ZHyppqgup1p4yrGkLq3mXLMuke+ldYXGJ0EiuHlBEJK8YM0B7w56vUAJmcR2KkAFqEAvCkhOfC206Pb6roW4XIMKUAEq4EUBQsmLU4yTClABKtCBAuFVZMurYbQ2r+86KECmSAWoABXwogCh5MUpxkkFqAAV6EABQqkDk5kiFaACVMCLAv8AW6l82lbtMHoAAAAASUVORK5CYII="/>
          <p:cNvSpPr>
            <a:spLocks noChangeAspect="1" noChangeArrowheads="1"/>
          </p:cNvSpPr>
          <p:nvPr/>
        </p:nvSpPr>
        <p:spPr bwMode="auto">
          <a:xfrm>
            <a:off x="155575" y="-1666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png;base64,iVBORw0KGgoAAAANSUhEUgAAAuMAAAJZCAYAAAADLDu3AAAgAElEQVR4Xu2dfWLfqM6227XMs4LZS7PI3+xlVvCeteSN07rjOmCEECDQ1X/OnJgvXZLgNsHk+/vHv2/8gwAEIAABCEAAAhCAAASGE/iOGB/OnA4hAAEIQAACEIAABCDwSQAxTiBAAAIQgAAEIAABCEBgEgHE+CTwdAsBCEAAAhCAAAQgAAHEODEAAQhAAAIQgAAEIACBSQQQ45PA0y0EIAABCEAAAhCAAAQQ48QABCAAAQhAAAIQgAAEJhFAjE8CT7cQgAAEIAABCEAAAhBAjBMDEIAABCAAgUYC379//9ICf8bjTyQwagwyqm9LADG+rWsxDAIQgAAERhBIicyj3x3F+GmrxjbE+IhopI8VCSDGV/QaY4YABCAAATcEWgSqGyOEA7Gy1aod4bApBgHXBBDjrt3D4CDwlUBuF27XnThpDNy5aHbupH2NKHfYU7Ih0o7sCObaPjwLS8v5wtJOy7a0fqMeBLwQQIx78QTjgICAwNPCmhPjERa93K+/V7VdMu6aWJC0Jwg/imQIzOIr6RcxTthCwD8BxLh/HzFCCHwSKC28ueelejvg3cn2q3h62hmvsTlCDMyM4xl8pXFy56Idq7Zezi/W7c30P31DoJUAYryVIPUhMIhAafGqEWeDhjysm11slx61eYqF1LNS7Axz1KYdzeArjRXE+KZBh1lbEUCMb+VOjNmZgHbB19ZbieVOYvzYDS/5DDHuKzpL/rIe7bW/mr5ryl7HrK33ZHePNq050x4ERhFAjI8iTT8QaCSgWbzuu2fHEFJHH0q/8i49z+2+5fqTlpf0+2SjhJmkj0bXVVeXjDvXqPXO+BOfXuxK7Zaen2y0u8e1DtP4K2eDxLZ7f9L+peW0u+mSsd99U/pIudYXlIfAigQQ4yt6jTGHJKARFhKheod5XxxTbTyJbEn51M7edRzX3WHN+E4bnsRH7TifRIRW5NQIamnQ14jxUtna+NEKq6d40MZjzr/SF0Qp76OcxP/amM/Zf/15Tf/3PJPYqW1fMk9oY0YybspAYBUCiPFVPMU4IfCLQK0ozy2kkl2skliT7KA9tXHWv4vn+89Lgqdk45OgexI1UvslYqUmgFvaax1zLr5SYlLy0iOxWxrTVrZZC0CJv0pcc7lgNdanF6snH9XYVvOCIGlXEjuUgcAOBBDjO3gRG0ISkC6utUL1hPm0WEpFUU5EP70IaMZbU6fVrnv9HqJC26aUg4RBalcz5zfteO+xptlJbY1Fi8lDYn+J3RNvK0EuyW3JC7akTIlJ6bmFX2gDAqsQQIyv4inGCYEMgSdh+7SjXFoMU2L/PgTJzmiNWNKOVypCn9ovvTikjs5IPrbUBG7JN6k2JQJbMl5pO9cxaMZbU78mFq9+PPuwFrMSMSoto+GtiSnpeGr8kir79EKlbdvCXtqAgGcCiHHP3mFsEBAS0CzoJQFVI4Bq+68trxHREnEtESjXsd6ZSMSt0IV/FCv5RjLunPAptW3tG4n90jE9tVX6MFkqEiXjreX/FL8a3poxWo45138qP0ple78oWbCiDQj0JoAY702Y9iEwiEDN7nBJ3Eqe58SeZNHXCBCrOi3t5FxpLShK4lTCOOWfe70nAVvzrHa82vFrOdeIRE26Suyvzc/aHKwdd2nMpedP/V1553zW0n6trZSHgHcCiHHvHmJ8EBASqF3sS4th6Tli/D8CWpFosWso8dNdHGleSJ7EoWQMEvHWW7i1jrPFX7X5ubIYl4y9ly+E0yXFIOCKAGLclTsYDASeCRwLWK1g0YiA0mKaarOmH40YtKrT0k7OO7PEuFTQtPrrtLvGxzW5LLGj5DeJDyT91Iy7xEXywlqy62hDYtt93C3t1nJKzUulNkrPNX6gDgRWJYAYX9VzjDskgZIYSi3cpTolcX9v877LehckufLSa880462pcx2/ZKzXF5Nr+RwHi8CUCBVJmZJYrBHpTy9oNWNJ8ZHUL8WdJL5q4qTGjzXjz12zWXMsSDK2Eq8nkS+xp/SiUWqj9FxiI2UgsAsBxPgunsSOMATuYvJquOQjtnMRli6Gqf6edupy45OIJa3g04gsyTifBIeUnyYwJW0/xcHZZ+m2m5XEeOql727nU5lcnli8VNX4a4YYT8WgJIdrduRb80mTJ9SBwC4EEOO7eBI7QhF42t3NgbiLDomASIkbyQJdEvBPfbcI6xqhU2vbfVw1/GqDs9S2RIhfdz5reNeUvTOUxEaKRcneex2pgJbkSW3f2vFbxrU2nq4xUZonNL6U+uXppbvWNspDYAcCiPEdvIgNEIAABCAwjYCFoJ82+FvHo2wZ1Y8XrowDAk8EEOPEBwQgAAEIQKCBwC7CcqQdI/tqcC1VITCEAGJ8CGY6gQAEIACBXQnsIixH2jGyr13jDrv2IYAY38eXWAIBCEAAAhMI1H68OGGIxS5HiOPStyTFQVIAApsSQIxv6ljMggAEIACBMQQQ4zLOiHEZJ0rFI4AYj+dzLN6UgOTmCI3ptTd3aPq415HcyuB1YZeM/WpvbfkaviXfaW7MSPXfy4bS+I+x1N6T/8Svlx01Pqstq8n7EbvgtXZQHgKRCSDGI3sf27ch0LIzV1qYJYLoSRQdz0p95MTp+fPclYU5B1qJzNoAqX1B6Om3K/eenGptPsciiQlJ7Env1pfG6J1VKZYkdtTGkbS8Jn56+uvpRa3EUWoz5SCwIwHE+I5exaZQBHJiQCISWncCrfu4t1drm2Q8vYIj1ffTeGrL515YakWOJSOtDT3jTjMmTZ2al4oeMacZszS/7uPV+ktbrwcv2oSAZwKIcc/eYWwQEBCoFax3EZHbfRZ0Xdzxvu/Caf7qX63osBSbEgbXHWjpnzSvFek5IV7a7e25U+kx7jRctXZ4FuOpuNDaWZPDViJemneUg8AuBBDju3gSO0IS0IgPKzEuEb3ShbzWDkl5jVDVBpFkPFehXlveSoxLfCZhMGv8mhefkmjWitRSuxKO2jK1/GvLW8SbNPe1DKgHgZ0IIMZ38ia2hCPQssi2iokaYVcqW3qe23ErfbxXe4RDG0C1fqgtb7HDXcv4icWM8UviVTOuVi6t9TUxV2tnbXnLeDvbGpWLGp7UgcBsAojx2R6gfwh0IiAVCdJyqd0y6QJb6uP+vLZ8jVi/79iVxEKqvNTuo+1a21J1rMVRzfhrw7PkO4mozvXZIipTdTW+qYm1qy+v9STHtaTlJeMp+aT0XBqTKd9K2q6NMcpDYDcCiPHdPIo9EPhFQLoISsuNEOM55+VuU6ndGc8J8aNfq1s5SpwkvK3K3MWRVuDVJJVk7LXiTiLgS/2WxLj2pUvygpDilzq2JI3/2pcVDRuJyJeMo9R3TWxRFgK7EkCM7+pZ7ApNoGYBrCnbQ0Rd2zyddgqVq0CSnrnOjTFnZ20fUl6l/iS7o61lJGLJMlGkbDRxVGpb8/wuwEtxl2JV6+enl4LUS2HJrl4vKloxbvHbBsuYpC0IrEAAMb6ClxgjBCoISBdvySKuXZBr60l2F3uJ8ZQwrB2PhUi7tiHxoaQMYvw/AqNFcI1I7xlvkhcfSSxJytTmUsW0RlEIbE0AMb61ezEuGgHpglkr/DTCvaaPWjFSsrMkvHJxcd8Z1Z6trrWn9uVFIrCeYr/ET5M3tW3WlJeULZUpxUTtUainnKj1f2352njRsKntIxeTpb41sUYdCOxGADG+m0exJzQBzcInrSMtV7NLLBH5TyKq5sz42c5TgFiI8RKn0nOp0Ja0k7O1pa7Gv611JOMtlbGKI4lIrRXXteVrXnQl8VRiJ2njWkaSY6EnaoyHwI0AYpyQgMAmBCQLaoso0rYvWchrxUhpLBrhVStwWoRurb0tfrOua9VeyYeSFzWJMH5qpzSG6/Nc2dpYsyhfG6sj4k3ysnuMW/vbpk2macyAQJIAYpzAgMAGBEqi4slESV1JmZY+asVCaTy1gqdG1LXYKRGYJdskbZwvQDW/OdCmgXS8WsY17feMI49iXMqmlovVC5fkRVwbd9SDwE4EEOM7eRNbwhKQLsraRbalfcmCXCsWastLxyA9pnL0rz1jXBqLlHWpnIZRbQKVxtD64lLbvsbmVpFdUz/ne8txP+X48Uwbt7W+kL401sYc5SGwIwHE+I5exaZQBLSLpHSxbG2/JD6vz88xla6YKwmgJ9Fxf3b99Xqq31z5mttdpC9BNaxLZTWMahKn1H+pLUl9SZl7P6k6ErF79XMqJmqFtEUbtX3WMq/hW1P2Og5tvZItPIfATgQQ4zt5E1tCErgu+jkALfdVS9pPiV/NgpzrK7eb12LvvW7LH/2RMKqxQXKutiRySmOS9PGUUKX2W2NC0n7ppUvi4/tL6bWO1GeS/Hoai+RloeaPBN1falO5+GSn9OVRMuGW4lTSBmUgsDsBxPjuHsa+rQloBYtUKEvbbxVedyeVFnCpaM85P7drqSkvZVQ6v11iWMsoJzJbRfjRbqvN1zYkXJ6SWFJfanMp7lJMJW2neEl/s3Ifk5T9UzxJ7ZTOE0/+0fS19aSNcRBIEECMExYQgAAEIAABCEAAAhCYRAAxPgk83UIAAhCAAAQgAAEIQAAxTgxAAAIQgAAEIAABCEBgEgHE+CTwdAsBCEAAAhCAAAQgAAHEODEAAQhAAAIQgAAEIACBSQQQ45PA0y0EIAABCEAAAhCAAAQQ48QABCAAAQhAAAIQgAAEJhF4FOPH/aDSP4Qh+eMIpTK1zycxo1sIQAACEIAABCAAAQiYEMiK8dJfBEsJ5/sfMSj9VbKnNlIvArmXAxMSNAIBCEAAAhCAAAQgAIHBBJJi/BS9TzvjtUL6bldJbJeeD+ZEdxCAAAQgAAEIQAACEDAnUH1MRSLQr2L+GHFpF/206to2Ytzc1zQIAQhAAAIQgAAEIOCMQDcxfhXhd2FdI+ivvKTHVM4jNs5YMxwIQAACEIAABCAAgQAEno5q383vIsZTjEu73kedUhnpB6Wv1+tzCG9vb1+GkntWquO1rZSdXm05xnqMDZbpuLTkQlzY5T4sY7IszaPEBXFxFxir6QvW5GetWLMmp1iGE+P33fPrrvzx3//888+3Hz9+BHgPy5sYnQH2x84B/I//o68BsxdAcpAcjJKDTxeg5PKwemf8voN9Nlw6QiI5qqLdGS+J8dmTEP1DAAIQgAAEIAABCOxPwI0Yl3x8WSpTep59u/i4G/2+M76/67EQAhCAAAQgAAEIQGA2gWlivHbXO7WbXhLfpZ33a5uI8dmhSP8QgAAEIAABCEAgHgFXYvwqiC1uT0GMxwtoLIYABCAAAQhAAAIrERgmxg8o1+sDc1+MSgZUKlN6fndQbfmVHMxYIQABCEAAAhCAAAT8EtDo0McPOP2amh+ZBsKKdjJmCEAAAhCAAAQgAAFfBDQ6NIQYj36l0hGm0RlgP9dqRblWK7UsEf+x49+DVCEGY8dgJP8jxi/HZ2ouW/cwUTEGCEAAAhCAAAQgAIG1CSDGEeNrRzCjhwAEIAABCEAAAgsTQIwjxhcOX4YOAQhAAAIQgAAE1iaAGEeMrx3BjB4CEIAABCAAAQgsTAAxjhhfOHwZOgQgAAEIQAACEFibAGI8I8YjfcWbC+HoDLCfL/m5TeXH2itcw+ij538DOrOq0X2A/XHWIMQ4Yjw7cTIRxJkIUkGA//E/LyNxX0bMFHVDQ8xBzEFR5iDEOMdUGqZKqkIAAhCAAAQgAAEItBBAjCPGW+KHuhCAAAQgAAEIQAACDQQQ44jxhvChKgQgAAEIQAACEIBACwHEOGK8JX6oCwEIQAACEIAABCDQQAAxjhhvCB+qQgACEIAABCAAAQi0EECMZ8R49K+4j6CKzgD7+ZI/ypf8qUWE+I8d/y3CwqouMRg7BiP5HzGOGM/Om5ESATHylQD+ZyHkZYSrDa2EtaYd5iDmoChzEGKcYyqaOZI6EIAABCAAAQhAAAIGBBDjiHGDMKIJCEAAAhCAAAQgAAENAcQ4YlwTN9SBAAQgAAEIQAACEDAggBhHjBuEEU1AAAIQgAAEIAABCGgIIMYR45q4oQ4EIAABCEAAAhCAgAEBxHhGjEf/ivuIregMsJ8v+aN8yZ9aS4j/2PFvoC+amyAGY8dgJP8jxhHj2QkzUiIgRr4SwP8shLyMcLVhs6JuaIA5iDkoyhyEGOeYSsNUSVUIQAACEIAABCAAgRYCiHHEeEv8UBcCEIAABCAAAQhAoIEAYhwx3hA+VIUABCAAAQhAAAIQaCFgLsaPBt/f37+M6ezo+uBe7l5G0o6mjfvgNBBaoFMXAhCAAAQgAAEIQAACBwGNDv3+IYC/qu1CYymRfv1Z6fk52JT4Pn8maSPldg0EwgcCEIAABCAAAQhAAAKtBDQ6NCnGTyH8tDPeKqRLYrv0PAcrBSH6V9wHq+gMsJ8v+aN8yZ+aG4n/2PHfKi4s6hODsWMwkv/NxPiZeIhxiynIRxuREgEx8pUA/mch5GWEqw1nrkbMQcxBUeagIWJcItBLu9oWbdTsjM+cgOgbAhCAAAQgAAEIQCAGgbBi/P6x6Ov1+vR46i3seDtPPcv9/OmIh4e2VrIFlunY68GFuPi6C6rNV1jGZFlaE4gL4uIuLbVzzCyt0mPtsbRl1RwLK8avCaGBEONdDSshAAEIQAACEIAABHoS0OjQ7G0qx0BLx03uIlh6EwrHVHqGAW1DAAIQgAAEIAABCMwgMESMS0S6RMSXypSe5wBrIMxwFn1CAAIQgAAEIAABCOxFQKNDq3fGVxTj0b/iPnwWnQH28yV/lC/5U8sa8R87/j1IHWIwdgxG8v80MV7axbY4lpJr4z7JcM94etqNlAiIka8E8D8LIS8jXG04U5QzBzEHRZmDhonxc3f8TOzMH/EU/UnQ0qBLzyVifOYERN8QgAAEIAABCEAAAjEI1OrWT039IaTfd8KjgbCT/dgCAQhAAAIQgAAEIDCHgEaHIsbn+IpeIQABCEAAAhCAAAQ2I4AYP7b6v3//dOtmG/6bhSrmQAACEIAABCAAgf0IaHQoO+P7xQEWQQACEIAABCAAAQhMIIAYz+yMR/+K+4jF6Aywny/5o3zJn1p7iP/Y8T9Bj3zpkhiMHYOR/I8YR4xn59xIiYAY+UoA/7MQ8jLC1YYzRTlzEHNQlDkIMZ4R4zMnIPqGAAQgAAEIQAACEIhBADGOGI8R6VgJAQhAAAIQgAAEHBJAjCPGHYYlQ4IABCAAAQhAAAIxCCDGEeMxIh0rIQABCEAAAhCAgEMCiHHEuMOwZEgQgAAEIAABCEAgBgHEeEaMR/+K+wj/6Aywny/5o3zJn1ruiP/Y8e9BAhGDsWMwkv8R44jx7JwbKREQI18J4H8WQl5GuNpwpihnDmIOijIHIcY5pjJzrqVvCEAAAhCAAAQgEJoAYhwxHjoBMB4CEIAABCAAAQjMJIAYR4zPjD/6hgAEIAABCEAAAqEJIMYR46ETAOMhAAEIQAACEIDATAKIccT4zPijbwhAAAIQgAAEIBCaAGI8I8ajf8V9ZEV0BtjPl/xRvuRPrYLEf+z496CMiMHYMRjJ/4hxdsY9zLmMAQIQgAAEIAABCIQkgBhHjIcMfIyGAAQgAAEIQAACHgggxhHjHuKQMUAAAhCAAAQgAIGQBBDjiPGQgY/REIAABCAAAQhAwAMBxDhi3EMcMgYIQAACEIAABCAQkgBiHDEeMvAxGgIQgAAEIAABCHgggBjPiPFIV+rkAjE6A+znWi2uNvzhYZ2aMobo+T8F+q3T6D7A/jhr0FAxXursfH7Nx/f39y9zgrSdVN3UBFNqz8OkxBggAAEIQAACEIAABMoEvv/v++9C73991ZHlFsaW0OjQ7x8it9qyo6Oz2vW/r+bmfp4rkyov6eeOWANhrJvoDQIQgAAEIAABCEDgicBVhP+xsetckGt0aLMYPwCVhHRuB/v+HlAS31KBf/SneMcgKyAAAQhAAAIQgAAEJhHICfDccDzulA8R45KdcKloRoxPina6hQAEIAABCEAAAo4I1Arxc+jeBLkrMX7371V4awW9VOSzM+4ouxgKBCAAAQhAAAIQKBBAjFeGyF0U398CSsdWrMX4/WPR1+v1adF5e8L1K+bjv6/PTtNzPz+e576C9tCW1JbThpm2zGR5+irF6xyXlOU1ZlI3dHiMC4n9s2wZERdP9pdyf6W4yLFssd8yLmax7OHjWbZo8kVTp8Rsh7jowYW4+Hprk3RNvIrx178/ddzb329/KNTcz4/dcS/6ZsjO+EEldba7tGtdOg+ea/fqhVIfZxvH/1534qNfKfQ04fwR5Rv/n+gxgP1xrtVKpTH+j+1/D1M7MRg7BiX+f/pg83h2CO4VPuocJsZTorcklGeKcQ8TEWOAAAQgAAEIQAACEMgTuIvt+3nwlBgPeWY8hbAkxO+73qn/33NnnMCHAAQgAAEIQAACEPBN4LoDnhPZJcE+28JhO+OpM+OlDzRLdRDjs8OH/iEAAQhAAAIQgMB4AhIRntwMvvxBoOO5h13yKWK89LFmbhe8VnxLdt/PNj8dUv+3jMZHHz1CAAIQgAAEIACBwAS0f2HT6/nxoWL8GjdPf+b+LKcpc78lRSKwNRAC5wCmQwACEIAABCAAgeEEWsX001WIM3fINTpU9Rc4h3usosMUBMlXvBVdLFk0OgPs50v+1FVsSyazYtDEf+z4V4SMeRViMHYMpvzfKqZb65sH+a8GEeMfIBDj6fBiImQiRIx+vf+212TsrV3yP3b+e4hHYjB2DI4U4zN3xY9cQ4wrIXiYqBgDBCAAAQhAAAIQiEKg9ZjKyUl75rwXZ8Q4YrxXbNEuBCAAAQhAAAIQMCdgIabPNmbvirMz/is8NG8k5pFFgxCAAAQgAAEIQAACRQLntYbFgoIClm0JuksW0ejQEB9waoFSDwIQgAAEIAABCECgDwFr8WzdnsZqxPgHNQ0EDWzqQAACEIAABCAAAQjoCViLZ+v2NJZpdGiInfHoX3EfwRSdAfbzJT+3yXCbjGZhpY4NAeZg5uDUHNxDPFucQW+JesR4Zmc8+iSAGOdlJHoOYD9CIPLLWIuwsKpLDpKDI8R46oaW0R91IsY5pmI1b9IOBCAAAQhAAAIQ6Eag9674deAjBTliHDHeLWloGAIQgAAEIAABCFgQ6HEVoZe/yIkYR4xb5AhtQAACEIAABCAAAXMCd8FsvWPNMRVzl+ka1LyR6HqiFgQgAAEIQAACEICAhIDVX9ws9dVb8Bf7//79s8j7+3up6O/nIW5TEdOgIAQgAAEIQAACEICAOYFRx0i4TcXcdfUNpnbGo3/FfVCMzgD7+ZI/8m0axH/s+K9fSe1rEIOxY/Dw/9vfb9nAsj6ucnTU4wNRSWZoTmiE2BmPPgkgxnkZiZ4D2I8QiPwyJhEQvcuQg+RgToz3EOJnPM8Q5Ijx401IcVan9yRE+xCAAAQgAAEIQCA6gdHnuRHjkyIOMT4JPN1CAAIQgAAEIACBAoGRAnlkX7934xWbwiGOqZAZEIAABCAAAQhAAALzCYwUyCP7QoxfYoud8fmJxgggAAEIQAACEIBAisBogTy8P3bGOTNO6kMAAhCAAAQgAAGvBIaL4//9vPf7+NfzY1F2xgs749G/4j7wRGeA/XzJH/k2DeI/dvx7EGXEYOwYPP0/U4iPEuSaExohzoxHnwQQ47yMRM8B7EcIRH4ZQ4zPJ8Ac9HMO8iDGe++QI8Y/CGsgzE9TRgABCEAAAhCAAAT2JjBSjI/6i593j2l0aIid8b1DG+sgAAEIQAACEICAfwIjxfhBIyXIe58bR4yzM+4/ExkhBCAAAQhAAALhCIwW4ifg4X9oaORtKhLlb1FG0sY1omvLh8sGDIYABCAAAQhAAAKDCXgQ4713xT9340eJ8aOj9/f3Tzde//suilvLSPq5x5IGwuB4pDsIQAACEIAABCAQisAsMX7dId9WjKcEeUqg339WKlN6novglBiP/hXzwSo6A+znNo3It2kQ/7Hj34PiIwZjx+Dh/7e/34bc853Vhx/3jW8jxrU74YjxudMhEyETIWL0x9wknNg7+R87/yeG3u+uicGYMXie1379+5ouxj83jwcIcs0JjerbVCzEuEUbNTvjHiYixgABCEAAAhCAAASiEMhdLThid3rm7vgQMZ47lnL8/OmMuOT8d6lMTsRfoWsgREkM7IQABCAAAQhAAAIjCMy65/vJtm12xj2K8VOAnw54vV6f/5n6tfzxq7LUs9zPj7K5X695aGslW2CZjr0eXIiLr0dStPkKy5gsS2sCcUFc3EWfdo6ZpVV6rD1XW65HVI6+jjPj579jd3xGjl3FeKn/Gr9cWWo2hauPqZxi/BqEx454za42x1RGvJPSBwQgAAEIQAACEJhDwOPO+KeG7XxufJgYv7u19uPMU9Cfx1rO9moEfS60NBDmhCm9QgACEIAABCAAgT0JeDwzjhi/3E0+WoxH/4r7+uuTPVO+bFX0GMD+mDcZnJmB/2P7vzxD9i9BDMaMQW+3qZxi/Iz4Hh+TajaF1cdUWv+gz12Ql+4Vl3y8ebZ5/O99173/VEMPEIAABCAAAQhAAAJXAr2PhdTSvu/YWwvyoWL8anxK+N4/qtSUkbRxd4IGQq0jKQ8BCEAAAhCAAAQgUCbgSYynjs4sK8bL6OeVQIzPY0/PEIAABCAAAQhAwOPO+KgPSjU6VHVMxXOYaSB4toexQQACEIAABCAAgVUJeN8ZP7ha7o5rdChifNXoZtwQgAAEIAABCEDAOQHvYtxSiB+uQIwrITiPY4YHAQhAAAIQgAAEliTgSYx/iuWPe8bPf9ZCHDH+i2zqjST6lUoHmugMsD/mtVrnhIv/8X/qr+ktqWwWHTQ5GDMHTyHu0f+9XhLYGWdnfNFpmmFDAAIQgAAEILAbgV6C14JTr7EhxhHjFvFJGxCAAAQgAAEIQKCZQC/B2zywQy9+HFfhmIoFyUQbmjeSTu4tDngAACAASURBVEOhWQhAAAIQgAAEIBCWQC/BawW0x/g0OpTbVKw8SjsQgAAEIAABCEAAAr8J9BC7lnh7jA8xfvza4fvPr2RTf/HT0oG0BQEIQAACEIAABCCQJ9BD7Fry7jE+jQ4NsTPu8Stey2CStBWdAfbH/JL/zA38j/+5TUWyUvQrQw7Gy8Gr0PXqf8R4p5znasM0WK+J0CkMvjSL/fEWgmsQ4H/8jxgfNduyBqUIRJyDVhDjh6+sBTk74xxTmTvb0jsEIAABCEAAAhDoIHJ7QUWMdyCreSPpMAyahAAEIAABCEAAAmEJWIvcXiCtx6nRoSHOjPdyIO1CAAIQgAAEIAABCHwlYC1yezE+xnn+s7h3HDF+/FqE21R6xSvtQgACEIAABCAAgSKBU+BaiNtiZw0FrkLcSpBrdCg74w1OpCoEIAABCEAAAhCAwE8Cd3G7ohg/7GgZN2I8szMe8Svm+8QQnQH2c5tG5Ns0iP/Y8e9BKBKD+8dgapf5FLYe/Z8bL2LcYMbgasM0RI+JYOBucRPYv/9C8BQM+B//R34ZE0+UHQuSg/vn4JO4ff37+uYxBzmm0inpNb8e6DQUmoUABCAAAQhAAAIhCPTaae4Nz/pojUaHcma8t5dpHwIQgAAEIAABCGxO4OmYimfTuU2lg3c0byQdhkGTEIAABCAAAQhAIBQB613mkfCsrmLU6FB2xkd6mr4gAAEIQAACEIDA5gSshO1ITFZjRox/eE0DYaSz6QsCEIAABCAAAQjsSsBK1I7mYzVujQ4NsTMe/SvuI6CjM8D+/b/kf5q48T/+93iTw2ixMbM/cjBODqZE7Sr+txDkiPHMzvgqQdBzoozOAPvjLASpPML/+B8x3nOFKbdNDsbJQcT498+EeH9/LyfGrxIhdsbFNCgIAQhAAAIQgAAEIKAmYLG7rO68saLF2IftjJ8dXW2+vwFoypTakLxlaCA0+o7qEIAABCAAAQhAAAIfBCwE7SyQFmPX6FDVzvjRUUo4X3+WKnOFW2qj9DznKA2EWU6nXwhAAAIQgAAEILATAQtBO5NH6/g1OrSLGC8J8QNySWyXniPGZ4YqfUMAAhCAAAQgAIGvBFrF7GymreOfJsbvwvn8/7kB5cT69eeI8dnhSP8QgAAEIAABCEBATqBVyMp76ley1YZhYvzc2T5R5M56nz/PifU7yl5iPPpX3Afn6AywP86X/KkpGv/jf25T6SdeJC2TgzFyMCdkV/L/+VdE3/+S34ZyzYFhYlwqru+Dy4nzs5xWjN8/Fn29Xp9NnpPvNQiO/74+O/vO/fxJyHpoS2rLySCXECNsmcnytC/F6xyXlOU1ZlIL/AiWpXi92yKxf5YtI+Liyf5alk/xMsIWTf8t9lvGxawc6+HjWbZoYkxTp8Rsh7jowSV6XLz9/fbtLmK1a+IslocYf/37+lZjyzWWponxYxClc+IloX1vg2Mq11cZ/hsCEIAABCAAAQj4JtB6xGO2deeu+HUctTvkQ8S45Lx3CqZkN70k2EuC/xT0x/9KrkGc7XT6hwAEIAABCEAAArsQWFmMp4T46ZcaQe5GjEt2tUtlSs9zgauBsEsSYAcEIAABCEAAAhCYRWBlMf65oftxRCX1z50YP3efn+4Zlwrpmp1wya44O+Oz0o9+IQABCEAAAhCITmBHMV4jxLU6VH3P+D3gNH898/7hpaaN+zjYGY8+FWA/BCAAAQhAAAIzCKwuxu+747VCfKgYn+FgaZ8pMb7SlTpSO2vLRWeA/TGu1crlBf7H/1xtWLtq2JYnB/fPwSchvqL/tS8Wmk1h1c64bYratoYYT/NcMREsIwP7918InuIF/+N/xLjljFrfFjm4fw4ixn/mBWJcCaF+WqEGBCAAAQhAAAIQgMBJQLuT7JWg1h7EOGLca0wzLghAAAIQgAAENiagFa+ekWhsQowjxj3HNGODAAQgAAEIQGBTAhrh6h2FxibEOGLce1wzPghAAAIQgAAENiSgEa7eMWhsQowjxr3HNeODAAQgAAEIQGBDAhrh6h2DxibEeEaMR/+K+wj26Aywf/8v+Z8mdfyP/7lNZa7sIQf3zMH7X6zM3cu9qv8R48p5g6sN0+BWTQRlGHyphv17LgTS+MD/+B8xLs2WPuXIwT1zMPXn41OCfGX/1wpydsY5ptJnFqVVCEAAAhCAAAQgcCGQEuLHY81frfQMFjGu8I7mjUTRDVUgAAEIQAACEIBAWAI5Mb6bIEeMK0IcMa6ARhUIQAACEIAABCBQQSCSGK95wdDo0O/vH/8q2LsvqoHg3igGCAEIQAACEIAABBwRiHRM5cQuOYKj0aGIcUeBzVAgAAEIQAACEIDAKgSkt6msYs99nNIPVK/1EOMfNLhNJR3yK3/JbJHE2L/nl/zS2MD/+J/bVKTZ0qccObh3DpbOVa/of+0xHMQ4Yjw7i66YCJZLAvbvvRCUYgX/43/EeClL+j4nB/fNwZIQPyJrVf9rjuIgxjNivO8UQ+sQgAAEIAABCEAgJgGJGF+VDMdUlJ7TvJEou6IaBCAAAQhAAAIQCE1gZzF+OPYqyPmAUxjqiHEhKIpBAAIQgAAEIACBRgK7i/ETj9ROjQ7lNpXGIKQ6BCAAAQhAAAIQiEpAKlJX5yO1EzF+/Drh+/dPf292ffrqMcz4IQABCEAAAhDYkIBUpK5uutROjQ4NsTO+6le8loEbnQH27/slvyRP8D/+5zYVSab0K0MO7puDEpG6i/8ltiLG2RnvN5PSMgQgAAEIQAACELgRkAjUXaBJbEWMI8Z3iXfsgAAEIAABCEDAOQGJOHVuQtXwJPYixhHjVUFFYQhAAAIQgAAEIKAlIBGn2rY91pPYixhHjHuMXcYEAQhAAAIQgMCGBCTidCezJfYixhHjO8U8tkAAAhCAAAQg4JiARJw6Hr5qaCWbh4nxs6OrFferBO9lUlcNlsqUnqcoaiCovEElCEAAAhCAAAQgEJhASZjuiKZks0aHqq42PDpKie/zZ6Xnh3NKZUrPcw5OQdjlSp2WoI7OAPv3vVZLkhf4H/9ztaEkU/qVIQf3zMGSMD0jaif/l2xGjP8S+Yfz+aM//SZVWoYABCAAAQhAAAIlYbojocPm89/7X+9fTJwmxu+72JJd7VKZ0vOanfEdgwGbIAABCEAAAhCAwEwC0cT4VYhfuV9F+TAxfgzgFMtS0Xwtl6pzbfP+36fBuXpXIBoIMwOZviEAAQhAAAIQgMBqBKIJ8U9tetkVny7GSx9wlgS6tRi/j+f1en0ySp0RPM4tpZ7lfn6UzZ118tDWSrbAMh17PbgQFz++rGvafIVlTJalNYG4IC7uk4x2jpmlVVrXnrsYt9ZK3nLssPf17099+fb32x/uP3bGT/s1m8JTPuC0FuNXIhoIq72NMl4IQAACEIAABCAwkwA74//RH35MxUJIW7SRC0BuU0mT2elLZs3kg/17fskvjQX8j/+5TUWaLX3KkYP75WCNGN/J//ejKvePODWbwtU741ZCWnOURXtmfKcg0E6T0Rlg/34LQU0u4H/8jxivyRj7suTgfjmIGP+4uW/WbSorinH7aYUWIQABCEAAAhCAQFwCNWJ8R0o5+4fsjB9AU1cZHj+/3u1tfXuKZFf8HNt9LDsGATZBAAIQgAAEIACBWQQQ4x9/AHPWzvjp9OsNJrk/sCN5OyiVKT2/B2Ft+VlBTL8QgAAEIAABCEBgVQKIcQdi3GvwIMa9eoZxQQACEIAABCCwA4HoQvz3xvTHdYdTPuD0HkSIce8eYnwQgAAEIAABCKxMADH+03spDhodWn2bivfg4WrDtIf4kn2/L9lrchH/4//It4lEj/+auaJX2eg+2MX+0rV+ufjZxf67fYjxjMcR44jxFIFdJwLpwon9iHHE+Ne/GCnNH8q1E2AOWn8OkvwpeMT4z0tOjn+57ylTjELsjLdPI7QAAQhAAAIQgAAE4hLIifFP4Zm4VSQKqfvuOGL8w/MaCFECBjshAAEIQAACEICAhgBiPE0NMZ7gghjXpBh1IAABCEAAAhCAQJ5AyzGVnbkixhHjO8c3tkEAAhCAAAQg4IiA9gNORyaYD+XK5Diuo9kU5sy4uVtoEAIQgAAEIAABCOxLgKsNf/o2+duC//v5jA84bxCif8V9BEV0Bti//pf8Lcsa/sf/kW+Tackdq7rk4D45qBHiu/o/e47+Q5AjxhHjX+bPXRNBulBg/z4LgdTn13L4H/8jxjWZY1eHHNwnBxHjD7viZ8ogxuvvd7SbbmgJAhCAAAQgAAEI7EtAI8Z3pcExlYxnNQfndw0S7IIABCAAAQhAAAKWBBDjf9L8Isg5M84945YJR1sQgAAEIAABCEDgSgAxnhfj3Kbyiw0740waEIAABCAAAQhAoA8BxHia68lFo0O52rBPrNIqBCAAAQhAAAIQ2I4AYhwxXgzq1BtJ9K+4D2jRGWD/Pl/yFyeBRAH8j/+5TUWTOXZ1yMF9clAjxqP4//P8OGfG02fGowTB07QZnQH277MQaOQB/sf/iHFN5tjVIQf3yUHEeD4vEOO/2GjO6thNN7QEAQhAAAIQgAAE9iSgEeJ7ksgfVWFn/IMNYjxS2GMrBCAAAQhAAAKjCCDGn0mzM87O+KhcpB8IQAACEIAABAISQIyXnX4K8vf393LhU7t+FJaXFjc7ryA74/PY0zMEIAABCEAAAvsSQIyXfYsY/2CEGC8HCiUgAAEIQAACEIBALQHEeJkYYjwjxqN/xX2ETnQG2L/Pl/zlqfBrCfyP/7lNRZM5dnXIwT1yUCvGI/n/U4z/+nf8RU7JvxB/9CdSEOScHp0B9u+xEEgmtVQZ/I//EePa7LGpRw7ukYOI8ed8uArxoyRifK+j8DazIa1AAAIQgAAEIAABJQGtGFd2t1y1YWL8PJOdInT9FjRVLvWtaOmMd+n5fRy15ZfzNAOGAAQgAAEIQAACEwggxvPQ70J8ys74IYLvYrx0Ucu1zr3+YUTpeQoJYnxCdtIlBCAAAQhAAAJbE0CIl907bGc8J4Dvwjslrq91NeK71OYp4D/fRjimUo4aSkAAAhCAAAQgAAEBAcR4GZIrMS4VzU8CviTWc0jYGS8HCyUgAAEIQAACEIBADQHEuIzWtNtUUkdU7kOWHGEpHUuRivz7znj0r7gPHtEZYP8eX/LLpsKvpfA//uc2FW322NQjB9fPwRYxHsn/mk3h5qsNpTvYJaF9pHupTE6M3z8Wfb1en7PHOfleg+D47+uzc5rJ/fxJyHpoS2rLySCXECNsmcnytC/F6xyXlOU1ZlIL/AiWpXi92yKxf5YtI+Liyf5alk/xMsIWTf8t9lvGxawc6+HjWbZoYkxTp8Rsh7jowWXnuDjE+OvfP/XV9VXNWl+sytKNGE+9R5eEdosYv/angWDz3k8rEIAABCAAAQhAYE8CLTvjexJJW6XRoU0745JjI+dQEeORQhFbIQABCEAAAhDYiQBiXObNZcT4fRdcKtgl4l8DQYaXUhCAAAQgAAEIQCAmAcS4zO8aHdplZ1xyjrxUpvQ8h0QDQYaXUhCAAAQgAAEIQCAmAcS4zO8aHaoW40+71KnbVXJ/ffP8eUl8S3bFzx3343+5Z1wWNJSCAAQgAAEIQAACTwQQ4vL4cCPGr6L4HH5OjF/NS907/vQ8hSYFIdKVOrlwic4A+9e/Vks+FX4tif/xP1cbtmRQe11ycM0c1P4Rm3vERPL/UDHenpp9WtBA6DMSWoUABCAAAQhAAALrEriL8cOS97/e1zVowMg1OlR9TGWAPaouNBBUHVEJAhCAAAQgAAEIbEogJcQR42Vna3QoYrzMlRIQgAAEIAABCEAgFIGcGEeQP4cBYvyDjwZCqOzCWAhAAAIQgAAEIFAggBjXhYhGh7IzrmNNLQhAAAIQgAAEILAtAY6p6FyLGGdnXBc51IIABCAAAQhAAAI3Ala3qUQCixjPiPFIV+rkAj46A+xf81otqwkc/+N/rja0yiZdO+Tg2jnYes94JP8jxtkZ182S1IIABCAAAQhAAAIJAq1CPBpUxDhiPFrMYy8EIAABCEAAAh0JIMbr4CLGEeN1EUNpCEAAAhCAAAQg8EAAMV4XHohxxHhdxFAaAhCAAAQgAAEIIMbNYgAxjhg3CyYaggAEIAABCEAAAuyM18UAYjwjxiN9xZsLmegMsH/tL/nrpsKvpfE//uc2ldYsaqtPDq6bgxZiPJL/EeOI8exsGSkRUhCwf92FoE0C/KyN//E/Ytwik/RtkIPr5iBivC7uEeMcU6mLGEpDAAIQgAAEIACBBwIWYjwSYMQ4YjxSvGMrBCAAAQhAAAKdCSDG6wAjxhHjdRFDaQhAAAIQgAAEIJAhgBCvDw3EOGK8PmqoAQEIQAACEIAABBIEEOP1YYEYR4zXRw01IAABCEAAAhCAAGLcJAYQ4xkxHv0r7iO6ojPA/nW/5LeYHfE//uc2FYtM0rdBDq6Zg1Y745H8jxhHjGdnyt0ToTRh7G5/aYnE/jUXwpJfpc/xf2z/S+OkZzlicM0YLK2t0piJ5H/EOMdUpHmxTbljorj+e//rfRvbMAQCECgTYA4oM6IEBLQErMS4tv8V6yHGEeMrxq16zPdF+GzoEORMIGqsVITAMgRyc8BhAC/my7iRgTomwFpa7xzEOGK8PmoWrfG0CLNTvqhTGTYEKglI5gFEeSVUikPgQgAxXh8OiHHEeH3ULFZDsvjeTWIxXszJDBcCAgI1cwFzgAAoRSCQIIAYrw8LxDhivD5qFqpRs/giyBdyLEOFgJKAdE5AjCsBUy08AcR4fQgMEeNnJ6nhvb//+fGcZEClMqXn93Gkykf6ijcXNjswkC68KQavf1/fIl9ttoP/66fE/2pg/5o3OUh8LpkXoue/hGPvMuTgejloKcQj+b9Wtx659/1DQJtcP3F0fm3q+v/vz86kL5UpPU9NHojx9JS6QyJIFt3kS+LHB5072N+yWGL/egthi7/vdXfyv2YeQIxbRpOurZ1iUENgRfsR4xpPfwjrDz18/KuR1yZi/EmIp4T351vATbzff1Z6nkOkgaDDTa3RBJ5uT/kdZ7erDj8TgttVRruK/iDQhYBmDuCIShdX0GgAApZiPACu3yZqdChiPFKEbGBr7Z3CteU3QIQJENiWgESMf27s/HopR4hvGwoYNoAAYlwHeRkxbnFshZ1xXZCsXqtmcpAu3KszYfwQiECg9k7xmrkiAj9shEAtAXKoltjP8lPEuPQ4ieT8d6lMTsRfcWkg6HBTayQBzU5X7eI90h76ggAE6gnUvmAjJuoZUwMCJwHyRxcLGh3afEzFgxi/3/Dyer0+CaZuzzg+okg9y/38KJv78MJDWyvZ0sLy7e+3T79df+1c8stZ50yn4yOu49/x8/uvrz340jJeo8RFjhksf3xZRTzEuEVcHgLhmsvXeeFu41VMlOaLe8yU1gQLW845sXdbLXMvOfZnLhEXaQ3VI8Z650XJlzXryNX+4WJcctzk9xvW5YNNST2pyL+vONymkn6TW/VL7pQ10nOg1120Y/FOCXrde+96tVb0vyVl7F/7NplTVKd2xp/mg7NedP9b5pK2reg+WNF+y53xFe3XxvoyYvwwsCS2S89zkBDj+4vx+w75U8Kci/cpxqVCXpuEXutFmghTPsD+dcV460fY50565L8z4GFeIgfXy0HEuC5zEOO/RP6nWLO5Pl3nCWqZEOhx5ttycjExkkYgAIEsgdoz4qmGyHkCDAL1BMibemZnjaFivPQxZeljzPvueGknvNRfCwQ9cmr2JGCxEN/HxwTT02O0DQE7AlYv45qPv+2soCUIrEWg9TdRa1nbZ7TuxPjVzNRO9f3Dy3uZ0vPkLojiLx/1cQetWhDoMTGwOFt4hjYg0J+AxQt5jzmkv+X0AIHxBCzybfyo/fU4VIz7M//niDQQvNrCuH759OP2BKuz3izMRBUE1iHQKg5a669DipFCoJ2A1W+j2keydgsaHdp8taE3ZBoI3mxgPP8RsDxWwsJMZEFgPQItL9Dk/Hr+ZsTzCCDGbdhrdGgIMR79K+4jvFZlYCXGD/vv945f085q590mle1bWdX/ViSwf72bHE7ft8wB99uUzjZ3z3ervLFshxz0n4M9X14j+R8x/jFzcLVhevpcNRFaFuIrCcS4/4XAcuG/t7Vq/FsxWdn+ljkAMW4VQe3trByD7davsyHW8puoJ06R/I8Yz4hxi0SijfEEWhbh1Gh7vvWPp0OPENifgMUc0Etc7E8fCyMTsMi9qPwQ44jxbWK/140nLMzbhAiGBCBgKQgs2wqAHhODEyBf9AGAGEeM66PHSc2RYpnJxonTGQYEMgQsc9SyLRwGgZ0JkCtt3kWMI8bbImhy7RnHSJh0Jjud7iEwQIgfXZDrhBoEZATIFRmnXCnEOGK8LYIm10aMT3YA3UPAEYEegqBHm46QMRQImBAgT9owIsYzYjzSV7y5EFqBQU8x/mR/hIlnBf+3TX/PtbF/rdt0rL8ZOf0fIdd75lFL2+TgOjnYI08i+R8xjhjPzpUrJMIMMT7yjHrLQtZadwX/t9r4VB/71xICV19a3AmOGO+ZXbK2ycG1ctAi766REcn/iHGOqchmRcelRovj1AuA9STkGDdDg4ArAj1fyA9De+z4uQLIYCBgQIA8aYOIGEeMt0WQk9qjJoLeC78TnAwDAksQyOXjMXjLF+RR88sS0BkkBBIEyJG2sECMI8bbIshJ7VETwajF3wlWhgEB9wRGvCCPml/cw2aAEMgQIEfaQgMxjhhviyAHtUdOAohxBw5nCBC4EECMEw4QmE9g5Do831r7ESDGEeP2UTW4xZGTwIiFfzA+uoPA8gR6fzfSu/3lHYABoQmMXIN3BY0Yz4jxSF/x5oJ7FQa9JoKc/VEW5lX832tyxn5ucvjx48fnB5ypf5Zn0nvF8OrtkoNr5ODoNXj1uE6NHzGOGM/G9SoT4cyJoFffHiabVfzfixX2ryEEDv/3yMPr1YaI8V5Z9twuObhGDvbIvyMyIvkfMc4xlTmzrFGvvSaBmuF5GEPNeCkLgd0I9MxBdsZ3ixbssSbQM/+sx+q1PcQ4YtxrbIrG5WES8DAGESwKQWBTAj1zEDG+adBglhmBnvlnNkjnDSHGEePOQzQ/vHORnH12k4lo2RBi4BsQGJF/KUE+e97ZwHWYsAmBETm4CaqsGYhxxPhyMe7xA0omo+XCiAFvQmBE7nmcczZxH2ZsQGBEDm6A6dEExDhifKkY9/grYxbqpUKIwW5GYKQQGNnXZm7CnI0JkBftzkWMZ8R4pK94c2HkkUFOjB82WP/aWGK/x5eD9mnhZwsS+6368tgO9nOTw3G14fUfomNsppKD/nOwZ05E8j9inJ3xsbNrY28jxbhkqN7GIxkzZSCwC4GeQiDFaHR/u/gJO/YlQE7Y+BYxjhi3iaRBrXjbiUaMD3I83UAgQWCGEJjRJ86HgFcC5IONZ4aL8acOz2dX097f379YWhp06fm9wdryNuhpRUvA0xltby8HWqbUg8CKBGYIgRl9rugbxhyDAPlg42eNDv3+IZC/KmTBeI7OzqrX/z6rpn6WEs7SNiTtHe1rIAjMpUhHAp4mAE8vBx2R0zQE3BGYMQ/M6NMdeAYEgV8EyAebUNDoUJUYl4jvkngutVF6nkOmgWCDn1a0BDxOAKcot/6QVMuIehDYmcCsfPM49+zsZ2zzTYB8sPGPRoeaifGrCSUhfu5g3zflrXbbj/aVG/42nqCVKgJeJwCv46qCS2EIOCcw87dR5Ljz4GB4QwmQDza43Ynx3IByYr2XGI90pU4ulLwyGJX8WvtHjc9mCsi3orW/97hGtY/9Pq9VG/WdxpP/d8nxUbmk7Ycc9JmDf2yk/u/j+PFfqpPLxbCI5P+hYvxO/roTfR/IXXyPFuPFKKHANALeF0Lv45vmODqGQCMBL7cXkeONjqT6NgTIBRtXDhXjT0dMUuaUdr2POqUyTyL+2ufr9fr8v/c/8nD87Hg7Sz3L/fys47WtlWxJsTyT34NfVmJZiteVbCHH0nOShoumTimWLOe+e1we+f/69+d8/fb32+9p/Nydy+2mMV+kd1lH+rJnXDyt1avFuGdbrizvQpwc0+dYWDF+FeIaCDbvQrSiIbDCm/gKY9Swpw4EZhMYdUzlyc6ZZ9Zn86d/CBD/9jGg0aFmH3CWPtqUHFXR7owjxu2DaUSLK4hcJqoRkUAfkQnMzDEPLwORfY/t8wmkcqDXufH51o4ZgRsxLrmWsFSm9DyHVANhjHvo5U7AuxhnoSZmIdCfwMx5gBzv71968EuA+O/jG40O7bIzLhXSNTvhpZ33E2kKQqSveHOh5ZHByEVYY7+XD8wspguN/Rb9emkD+/3e5DBiHsj5HzEyLkPJQX85OHKNi+T/YWL8SN+zszOVUx90XtM8de+3RRtfdls//jLo8e/aX6Qg8C7GZ/1KWhMDIyeq3kuixv7eYxrZPvb7EwK/N1A6Xqd29oEYH5lt6b7IQX85OHKNi+T/oWJ8fmqnR6CB4NWWHce10vk0ds12jEBs8kZgxM74k82zNgi8+YHxxCPAGtfH5xodqjqm0mf4Nq1qINj0TCslAismPgt1yas8h0Abgdli/Bj9med8uNbmS2qvR4A1zt5nGh2KGLf3Ay1mCKwoxk9TWKwJawjYE/AgxK85jhi39zEtrkHAUy6uQSw/SsT4scORODO+umN3Gf/KYvzcPWOx3iUascMDAU8CwNNYPPiGMcQhQOzb+lqjQ9kZt/UBrT0QWF2MI8gJbwjYEvAkAjyN5Ur56SO7oxwbBLYxGbE1r7G/qi8Q45md8Uhf8eaC1wuDWefTrOxfddKysn/VyRH7/d3kMPLlVup/b/ldEuJnPq4gyKU+WHWOKY3bs/0j4t6z/SXf1T5HjCPGszHjKRFGJP4dhKX9M8ZfOxn0tL91LDPqW/p/xvhb+/RqneA+4QAAIABJREFU/6hckto/ajxSfyLGpaT8l5PG4AxLRsS9Z/utmSPGM2LcGjTttREYkfhtI3yuzcecPenSdhQCHucBD2OSCvBrnKywMx4lrle000Pcr8gtN2bEOGJ8iXheOfFnHbNZwrEMEgIVBDzOA7PHpBHid+QI84ogpOgngdlxv5sbEOOIcfcxvXLS7/ABqvsAYYBhCHidC2aOy0KMHwGEIA+TRiaGzox5EwOcNYIYR4w7C8mvw1k56Z8WShY/96HHAJ0R8DoXzByXZI6RCHbmI2fB7nw4M2PeORrV8BDjiHFV4IystHLSSxbKkSzpCwIrE/A6F8wcV+1v32rLrxwvjL0PgZnx3sei+a0ixjNiPNJXvLkw9MJgVuJb2L/ywmdh//wpTj8C7PdzteGM7y5q/D9jfNfITs0zuZ3uleakGh/oM91vTa/2j1qTvdrfI2IQ44jxbFx5SIRRSZ+CYGX/7IVaO3FY2a/tf3Y97Pcrxo/Y6H2sQur/WeL2nBtrhPjBbdZ4Nfks9YGm7RXqeLV/1Lrs1f4esYMYz4jxHrBps57AqKSvH5muxm726ChQCwJyAt7F44zxtb7gzxiz3OOU9E6AdczeQ4hxxLh9VBm1eC4YvXfAjIYrboaJTIyKgsEJrPDNxWhh26O/VnEfPEzDmc8aZu9yxDhi3D6qGlvcfWFgImsMEKqHItBDfFoCHD0+6/6s27NkS1s+CbCG2fsFMY4Yt4+qhhajLAxMZg1BQtVQBFaYE0ZuIFjzsG4vVHAGNZb1y97xiHHEuH1UNbS4wq+lG8z7XXXXIzgWbGgDAncCI8Wulv6onLYWz9btaflRbx0CiHF7XyHGM2K89iveHYOzloFFeHoS473sX0FYHL7sZb9FnIxoA/t93aYy+tsRjf9HrAOpObKFjWcxrvHBiLlhVB8e7R8R4ydfj/b38j1iXCHGnwTj4ahjYhwZsL2CY0YieFoYetjvyb5S3PSwv9Snp+fYjxj/8eNHdUj2nvt7tO91g4Ac9JODZyL0iL9ckkXyP2I8I8afZuCSGL/Xbdm1qF4JNqjgdWGwQOtp59/CHtqAwAgCIwVAqz29xjrqGMxh/2lDL1taGVN/HgFiog97xLhQjF8nJ40rEOR11EYuPHUjayuNGG/jR+2YBFYSAD3GOnqDYnR/MaN6Tat7xPeaJGxHjRgXiPHanfCSixDmJUL/7cyUS65VYqVjKmuRZbQ7E1hJAFiPdfScMbq/neN2R9us43tHRhqbEOMFMW4txE8nIcifw3XnhGfXSTNVUScqgRXnAssxjxbHo/uLGter2m0Z26sy6DFuxDhivEdcNbUZLdmj2dsUHFQOR2DF/LA8ZjdaHI/uL1xAL27wivm4AnLEeEaMn1/xSnbG77vckjrX4PC6Sz7rS2YvyT7Kfi/23iesUfZ7nSix38dNDrPyo8X/lr/9Gi2OR/f3lP8tPvA6r9SMy6P9I/PRo/01/qspO1SMn539Pqrx/v7HWEvPj8KlMqXnKTh3CEewvf59fXv7+y3LUiqgpcJc2l6Nc1vLzkqEkcnuYSHwYi9i/E8Cs+K/NW+t6nuxf1Z+aO23FrOp9nqvF5YvEy3xqPVBS5+e6nqzf3QuerO/Z2wME+NHR+8J8X3+rPT8FOKtbZTEuEQ8106EPdrsGRQz2x6d7DNtPfv2svB5YMEYIHAnsNqc0EOM1645VlF0smeOsiK6Zjv4v7/fporxq3kriPGWCTE3qf3+LcHHHwri3763qDz5dsbOF7EGgRUIrCbEPzeNPn6zmvpXs354Ej8W9qwQa4wxT4A1qn90LCPGU2L9vlsuEfTZnfH/999fzmydSGuF1718zaTdP0TG9XAmfCT7WejGxRc9rUcgohj3Nid4G896Ubz2iPH/GP8NFeNfROfl2EpJSI8Q40/IrQSi5MjKMQ6r/saEUVsvnnaB2iypr/0UD5FioJ4cNSIQWFGMp3bHa3LZm/jxNp4Ice/JRtaoMd4YKsZbzntbi/H7h56v1+uTeOqjzeNjzuPfjx8//vDK8XFB6ufHz3IfHpx17v2cfZw/v07epbZqx2VtS23/1/Jnoo+0/z7e018aLpo6EvvPF7KWGKv1S6stZ3LkxmxpiyTHau33FBew/ElgRCxZxmWqrfOFQmrLVfxcLxK4rwm98/XkP2pNrM3X3vb3jouROd5iS87/x8/vL5nSGL8KqZ31TcnH13UsrBi/BsMnhI9jKtd/xySYWpz/LNX+/zzvOoz4khn728+XtkdhuoUR/u81dot2sX/+1YYzd8at/F9rg8c5sfQb3Zqd/5rctPJBTZ+eynqwf2Y8erB/VDwgxj9IexTj1wDoNdGVgmxEIsxMdA/2H2PwekxnhP9LPpj5HPvniXEPOWHp/9L3MCWxe+TBrHUgNUel8rLH+Cx9MHMu0fbtxf5Z+ejFfq3/auotI8Y/JwSD6xFTcFJivMfEknOM94m4JqBqy3oW47W2WJWv3Umz6pd2IOCBwI5zQknMlNaAketRKQZ29E/JZp7HvOlspN8R44md8dETX2kinr0r0jsgSwtV7/69tY8Y9+YRxjOSwG5ir2RP6flI9pK+VhuvxCbKlAmwLpUZtZQYJsbvO9uaXW6rNu7Azp3x0SI8uUufuaM2giD3wL8lmSzrln6tbdkXbUHAC4GnjYlV5wfJZkuKv1d7n8Q4gs1LJtmPA9/aM722OFSMn2L6U1je/hrnOSjJgEplSs+TYvxhTH1d8Gfrkonb6ySt5USSP8fAbv7Wxgn1YhDYbedVMqfvIMavNjBn7ZerrNN9fVqrWz/19IeQ3urPRWog9HSLZPLeabIjyf+Lpt2ESM88oe19Cex0dE0yn68kxj9FwMNvcE9bdlqj9s00uWWs03JWmpIaHRpCjHv4irf0K9veyTGKQW87NIlx1Bll/3V8JZ9rbdHUm2G/Zpy96mD//NtUZgo6S/9LxOuqO8sS27R+tPRBr3miZ7ue7J+xTnuyv6efP19wjyu2P/7V7HWHEOO9wUvb7znRScfQu9yMJO9tk7Z9T2JcawP1INBKYOc5YbfffknWqE+R8df75466Vpi3xhT12wjguzZ+pdqIceUbSQms1fOaic6qz5HtkOB/0t5toR4ZS/S1D4Hd54Xox3AQ5Gvl6u756MEbiHHnYvwIEokgX3HX4bSLibksyGHkYbpkDCMIRFn4d7JTskY9xQ7z24jM0vexU6zqKfStiRhfQIxfQ0Ay6Xmf2HbaFeqbnj9bZyIcQZk+vBAg3r14QjcOyRpVatn7GlYa/27Pycn+HkWMbyjGj7DxOplxDEOX1PwWQceNWusRYOFfz2f3ESPI1/fhfRPQq6bYhTRifDExfu6U1gSgpyRCjNd47r+d8WstT/6st4YaEHgmgBhfP0IsxDhznp84ICf7+wIxnhHjK1ypo53wpGKuB4OVxHgP+2tTeiYvD/bX8rIsj/3jrzb0tOhH979lLmnXqte/r29vf799GYp0DbO0YUZbXmJwVl56sX+E7xHjC+6M33991BooIye2meKyldOM+k+L2Ei/zbCdPuMRmLXoxyM9x+LTv1pxft8tJ17G+BHO/TkjxhcX40eIWE1s/cPtZw98wCknjRiXs6Lk+gRY9Nf3YY0FVuKcjYka6vVlyct6ZrU1EOMbiPHVdspJbHma8psEOStKrkuAF/R1fWcxcosNpfuuucW4aIPbvEbFAGJ8MzFuuVPeSzT3andU0ozuJ7VQsRM02gv014sAL5y9yK7broU4Z4608T/rtQ3HUiuI8Q3F+Ol0iwntaMtqUjvHY9VeKbh3fc7k6N+zkuNF+PGnHxHj/uN51ghb1rAV/xDeLM5P/TJPjfEKYjwjxnf6ilc7oVl9yb7qr6C9xsAonl7tHzM1fvtWsv+6SGlzLGXL+bI6exEs2W/hB8lLi0U/mjZG2K8ZV6Q6pw9a82vVDSAPMThzHvJg/6h8Q4wHEOP3YJJObDkxfu6WS5J05V0vjxPBSJ4e7R81MR793O3vJb4tbOohNkb5f2RM17AeZX/NmKKVzflAuoZdefXIkd7+8BCDknW+FwcP9vey7Ysu+/7980fv7+/iLr9/FJaXFjc7r6DmjWTeaO171kxs0knO60JrT3FMi553EscQmNNLa46MHvVqwiPFdzUbRvuY/v4jIMlP4kkXMTPFuG7Ea9bS6FDE+Jq+Lo5aMqEVGxEWYGIUgroVQ4zruNXWGpkLtWOTll8lxxDiUo9SrkRAmrer5EbJ3hHPEeMjKH98O8POuA7CGPfM6UU6obWMjslQR4/fNOi4SWqdi86I+JeMx7KM53xjsbf0NG1J89dzTnjxIrk5zhOI8Q/WGgjjXDS/J+nkJh0pk6CUVLrc3R/wbON51LaM8fMWh9yoSs/brUm34C1OTubextWLP+2OIyDJZ+Iu7w/WmHGxevak0aEcUxnvJxc9Sia4JwHiwoiNBpHbyWWRqXNyS1yfPVlco3bdhbIY052Cp7hgsa+LUUrrCfDbxDp28KrjZVUaMZ7ZGY/0FW8umPiS/Z9vP378sMq1Lu30nDh3zgGJ2C1d7Tn6V7iWYl0izHv5v2fMWiZZL/stx7h7WxY+WCXeUr60sL82Rjx9lzTD/lpeVuUR44jxbCxJE6EkbCQLv1VAW7Yjtd+yz9q2ek6cK9hfy+soX4rXs81TjHu59/vJVqlN1zZKednD/z3jVRMLT3V62G89xt3bs/DBkxgf/UJd6y8L+2v79JSjM+yv5WVVHjGeEeNWgCO0k/uVs/eJbgffeJo4V+FZI1xLgtWrzRIbR9rmbTxe/ca4+hAoxd/IXOhjoV2rK/8mwY7C+JYQ44jx8VFHj2YEEONylKUF+Wxph4XZk62exiKPFkruSgCxWfYs33SUGVmXQIwjxq1jivYGEpAInR3EZSvSEqedGZVsP9ha2y/p8+pT6/5b44X6+xJgA0PmW36zLeNkVWqYGD87+mMCvv0hT0mZo35p0KXnd3i15a3g0w4ELAhIhE9ksVPiE4FNiYGlIJf0ZdmfRQ7RRhwCiHGZrxHjMk5WpTQ6VHW14dHR+018p0RxTZlUm9efSfqUiHsr2LQDgd4EWGj+JFwShhGE+EmkxKJVIJ+Lt6Sf1r565xHt70uAYyoy3yLGZZysSi0lxjXiWyLIUxAifcWbC6boDFa031KMr2h/Kpa1i+8u9n/Z9Pjf9+L6cbyk1NgvFeDXjr2/CNXYXwRKARWBXj4oxauX2Oxlv8QZHsT4TPsljCzLuBHjUtF83zkv7YRL2/3cqbns3EcKAsR4msCKMVBaZGp2JFe0XyrGJYvtLvZrxPhR57jaUXLPviTm7mOQ8Ldc6DRt7ep/DYtZdUb5IBXDHmJ0lP25eXM2g5n2j475oWL8y4R8Eb+l8+I5Ud1LjI92BP1BwIqARBzNnmStbM21Y/kbgt5jndG+JEaedrFr69e8BM7gQZ9xCWh/c7Y7MQ8747szvto3VIy37Gpbi/G7+H+9Xp9cUjtBx9tZ6lnu50fZ3Budh7ZWsgWW6diTcHn7++2PuezY6Tz+HT+/i3EPcVmTe7X2n8cunnK8pv9S7q+UY8eim/tro9eYuQZT7udHmVRbT/x3YrmTLZIcu+dMyX7POZabL3Nj9mxLq1/OOWHUfLkzyzOPSiyHifHUG07pCElp1/tos1Sm1MfZxvG/pY9HI72lYeseBCLuELPTVRe7ml1uSQ+7//ZFwoAy/gkwX3z1Ebvi4+MWMf5L0CPGxwcfPfYnEE2MR7PXKoKsBTlC3MoztNObAGIcMd47xiTtLyPG77vgp3HsjEvcTJmoBCQiazfh5PVjLO8xWHs14d2e3eLIu78Ynx2B0jwZLbbZGbeLLWlLQ8S41XlvrjaUutWmXKQvmVPEdrG/tNB8/lbo4yq7+7+V7b/arF1IV7a/dQZ4Okeea1vLuXWsvepH9n8vprXtzvKBlxf6mfZ7yOdZ9tfGqUX5IWI8tat9F9b3gVgIeMl58XNsn4KEqw3/iKlIibCzGL/aVnOMYyX/3+06FpLW3Z2V7LdYDJ5exkovdB4WbmsG0f1vzVPT3gwfeDq2MsP+T0308VG3h5yeZb8mVlvrDBPjV9F7F75/iIWPv9T59DwnnmvbaCnfCp36EJhFoEaMzxpjbb9edrFqx71S+dTLzkrjZ6wQkBLYcY6U2u5JiNeMeYeyQ8W4V2AaCF5tYVwQeCJQ2uH8fBFOHFnxTNXTTpZnTowNAhAoE0CM+9gVL3tqrxIaHfr94zjH1wOmC3PRQFjYXIYenMBOgjz6whk8lDEfAuYEor/cezmiYu5Y5w1qdChi3LlTGR4EJAR2EbIcU5F4mzIQgICUQGnDYrXfHkrtPsohxmto2ZVFjB/BJzinboecliDgh8COgnznhdJP5DASCMQhEOmFHzE+J641OjTEznikr3hzoRedQQT7n8T4+WfNvYrb673YFren3PMggv+flh3s/+db6s90z1mqY/bqIQZnHluZYb8nMT7D/lmZhhjP7IxHCgLEeJpAhBiQiPGDjjdBbnGPeGnSjeB/xHieQHT/l/JjxHMPPoggxr3eluTB/yPi/PN4kOKERoid8VEOoB8IzCZQOh95js+LII/0K+PZsUH/EIhOYKYYH8F+d/tGMLToAzGufCOxgE8bEPBGQCLMZ4ryXc64e/M744EABNIEdherzKk+Ih8xjhj3EYmMwgUBiRg/BupRkM8ckwvnMQgIQKALgdxv4zydr9YajhjXkrOthxhHjNtGFK0tT8C7IOeYyvIhhgEQWJqA1zPWGqi77/xrmMyogxhHjM+IO/pcgIA3UX69PeWKjx3xBYKJIUJgEwI7ilc2OOYHJ2I8I8YjfcWbC8PoDLD/n29vf7+JZqnegjh1e0rvXxHj/9hX+0X3vyjxOxfy6IORxzpG2e91p3+U/Z3DWNQ8Yhwxng2USImQgoD9P8WYdIf8YNhDlM/atcH/iHHuGRfpiG6FPObgjmL8cGDvzQ1NkHj0v8YOSR3EOMdUJHFCmcAEasS4tSAfufAFdjGmQwACQgI7HlPxKsaFLtmiGGIcMb5FIGPEGAJSYW75FzF3XfzGeIxeIAABawKzfltnbce1PY874z3t9dY2Yhwx7i0mGY9zAlJBfpqhObpS6kPTpnOsDA8CEFiUgNcz1zU4EeM1tOzLIsYR4/ZRRYshCJQE8xVCzU55qV2EeIjwwkgILEFgh9/cIcTnhxpiHDE+PwoZwbIESsI5Zdgppq8LgKQdRPiyYcLAIbAtgR2+a0GMzw9PxHhGjEf6ijcXhtEZYL/sNg2JkLaY6kaLcfwv87+Fbz22Ed3/Hnyygg96ivFR9nsV46Ps9xDriHHEeDYOIyVCCgL214uxXsJ8tBA/4gH/1/vfw6JmNYbo/rfi2NLOCj7oeUxllP2I8ZYotamLGOeYik0k0QoELgQsRfkMIY4zIQABCEgJrPwBp1chLmW/SznEOGJ8l1jGDmcELAQ5QtyZUxkOBCCQJXAK25XEOWLcR0AjxhHjPiKRUWxNoFaYI8K3DgeMg8DWBFa6hxwx7iMUEeOIcR+RyChCEbguVue1hycAhHioUMBYCGxFoOcZ8h6gEOM9qNa3iRhHjNdHDTUgYECARcAAIk1AAAKuCPS8XcXK0JWO0VjZ7L0dxHhGjI/6itlzgERngP3cpvHjxw/PKdp1bMR/7PjvGlzCxleMQUsx3sv+VY7R9LJfGH5Diw0T42dHV+ve39+/GCsZUKlM6fm909ryQz1EZxCAAAQgAAEILEHA+zEV7+NbwskdBqnRod8/RPRXFV0Y3NFRqdq1TK58qUzpeWqYGggdfEGTEIAABCAAAQgsTsDzzrPlzv3ibnI1fI0O7SLGU+L7/rNSmdLzHHkNBFdeZDAQgAAEIAABCLgk4OmMNmLcZYh80+hQxLhPXzIqCEAAAhCAAAQcEfB2LMTbeBy5aupQhorxu6XXYyulXW2LYyvsjE+NNTqHAAQgAAEIhCLgcSfa0059qGB4MHaoGL+fGS+d7y49P+wqlZGeVT/aKp1pJ2ggAAEIQAACEICAlIBHMf6pnf738R3fX9Wf/0nNplwlgWFiPDWuGiFtvTN+v93l9Xp9DvG8yux6pc7x39dnpy25nx/Pc1fyeGhLastpw0xbZrI8fZXidY5LyvIaM6nr8jzGhcT+WbaMiIsn+0u5v1Jc5Fi22G8ZF7NY9vDxLFs0+aKpU2K2Q1zUcjlE7+vfn/ri7e+331LoFMIz5v6rEK9d32vtf1ore7S1ao6FFePXlwMNhNTLBT+DAAQgAAEIQAACf2iMD0F+/Td7R5pdcX/xqdGhqg84U6bX7Iwf9TXnyjmm4i/oGBEEIAABCEAgGoFTBM8+s40Y9xd5Q8S41RETxLi/AGJEEIAABCAAAQjICHi4zQQxLvPVyFJDxLhkV/texkLAS3bFz36P/+UDzpGhR18QgAAEIACBWARmf9CJEPcZb0PF+B1B6naVa5mUOL5/eKlp4z4ODQSf7mRUEIAABCAAAQh4JTBTjJ99zz6z7tU3M8el0aFmZ8ZnGn7tOwUh94WxlzGPGEd0Btj/z+/bhUbEm7c+8D/+T93+4S1Odx7Pjjn4JMZPX15vWrGIwdln1LUxuqP/cywQ4x9kEOPp8IiUCCkC2I8Ys1gItQvR7HrEf+z4nx1/R/+7xqBUkFvY7+GMujaWLOzX9j26HmI8I8ZHO4L+IAABCEAAAhDYn4BEjB8ULI6TzDwWs78n7SxEjCPG7aKJliAAAQhAAAIQEBOQCPMWUY4YF7tiakHEOGJ8agDSOQQgAAEIQCAqAYkYb9klX/mYSqSYQIwjxiPFO7ZCAAIQgAAEXBEYLchbdtpdgdtoMIhxxPhG4YwpEIAABCAAgTUJlES5VkRzt7j/eECMZ8R4pK94c2EanQH2x75NAv/j/8i36XiQLxFz8CrIX/++vr39/fbFFSVRvupVhndDI/kfMY4Yz865kRIhBQH7EWORxRjxHzv+EePzCJxiOifGj5HlBPlOZ8QjzUGIcY6pzJtx6BkCEIAABCAAgSQBzbEVbk9ZM5gQ44jxNSOXUUMAAhCAAAQ2J1AS5DXml4631LRFWVsCiHHEuG1E0RoEIAABCEAAAiYEEOMmGN03ghhHjLsPUgYIAQhAAAIQiErAQpCzK+47ehDjiHHfEcroIAABCEAAAoEJtIpxhLj/4EGMZ8R4pK94c2EanQH2x75NAv/j/8i36XiQL+Tg1xysEeari/BI/keMI8azc26kREhBwH7EWGQxRvzHjn/E+HwCuRyUCPLVhfhBP9IchBjnmMr8GYcRQAACEIAABCBQReD8y5q7/JGfKuM3K4wYR4xvFtKYAwEIQAACEIAABNYhgBhHjK8TrYwUAhCAAAQgAAEIbEYAMY4Y3yykMQcCEIAABCAAAQisQwAxjhhfJ1oZKQQgAAEIQAACENiMAGI8I8YjfcWbi+noDLA/9m0S+B//R75Nx4PWIQfJwSg5iBhHjGfnXCZCJsIoE2EqCYh/4j9y/CPG5xNgDoozByHGOaYyf8ZhBBCAAAQgAAEIQCAoAcQ4Yjxo6GM2BCAAAQhAAAIQmE8AMY4Ynx+FjAACEIAABCAAAQgEJTBFjB+dvr+/f0F+Dub64Klc6tlRt9ao2vJBYwWzIQABCEAAAhCAAASMCWh06PcPEfxVSQsH9tRhTqRfm76WSZUvPU8NUwNBaC7FIAABCEAAAhCAAAQgkCWg0aHTxLhGfEsF/kHo+o4R/Svmg0d0Btgf50v21AyJ//E/t6nMVU/kIDkYJQeHivFTGJdEdS79S/VKz5/aRYx/pcNEyEQYZSJEjJP/dwLR57+5Mvxn79F9gP1x1mB3Yjw3oKdz5ueOtqUY9zARMQYIQAACEIAABCAAgb0JDBPjpbPc94HchTVifO9AxDoIQAACEIAABCAQkYAbMZ6CXxLwR51SGenNLa/X63MIqV/LH78qSj3L/fzp12se2lrJFlimY68HF+Lix5dpSJuvsIzJsrQmEBfExX2S0c4xs7RKj7XH0pZVc2yIGJfuct+DtCS0W8T4tS8NhIhvbtgMAQhAAAIQgAAEIGBLQKNDq29TOTtJDf3plkSJiC8Jdu1tKraYaQ0CEIAABCAAAQhAAAJfCQwR40873uczyceXpTKl57kASEGI/hXz06+ioiRS9BjA/jhf8qdyGv/H9r+HeZ4YjB2Dkfy/lBg/JoeanXDJrvjZ5vG/3DP+5/QbKREQI18J4H8WQq62/HrG2YNIjTIG5iDmoChzkBsxfhXF50STOsJyP/JyL1N6nprENBCiTIbYCQEIQAACEIAABCDQj4BGh1afGe83fJuWNRBseqYVCEAAAhCAAAQgAIHIBDQ6FDEeOWKwHQIQgAAEIAABCEDAjABi/AOlBoKZB2gIAhCAAAQgAAEIQCAsAY0OZWc8bLhgOAQgAAEIQAACEICAJQHEeGZnPPpX3EeQRWeA/XzJH+VL/tSiQvzHjn9LoaFtixiMHYOR/I8Y55iKdp6kHgQgAAEIQAACEIBAIwHEOGK8MYSoDgEIQAACEIAABCCgJYAYR4xrY4d6EIAABCAAAQhAAAKNBBDjiPHGEKI6BCAAAQhAAAIQgICWAGIcMa6NHepBAAIQgAAEIAABCDQSQIwjxhtDiOoQgAAEIAABCEAAAloCiPGMGI90pU4ueKIzwH6u1eJqwx/atWX5etHz34MDo/sA++OsQYhxdsY9zLmMAQIQgAAEIAABCIQkgBhHjIcMfIyGAAQgAAEIQAACHgggxhHjHuKQMUAAAhCAAAQgAIGQBBDjiPGQgY/REIAABCAAAQhAwAMBxDhi3EMcMgYIQAACEIAABCAQkgBiPCPGo3/FfGRDdAbYH+dL9tTsj//xf+TbdDwoInKQHIySg4hxxHh2zmUiZCKMMhEixr8SIP9j5z9ifD4BcjBODiLGOaYyf8ZhBBCAAAQgAAFC4zxuAAALXklEQVQIQCAoAcQ4Yjxo6GM2BCAAAQhAAAIQmE8AMY4Ynx+FjAACEIAABCAAAQgEJYAYR4wHDX3MhgAEIAABCEAAAvMJIMYR4/OjkBFAAAIQgAAEIACBoAQQ4xkxHv0r5iMfojPA/jhfsqfmf/yP/yPfJuRBE5GD5GCUHESMI8azcy4TIRNhlIkQMf6VAPkfO/8R4/MJkINxchAxzjGV+TMOI4AABCAAAQhAAAJBCUwR40en7+/vX5CfgzkfaMpI2rh3rIEQNF4wGwIQgAAEIAABCEDAkIBGh37/EMlflbRwULkOUwL9/rNSmdLz3BA1EITmUgwCEIAABCAAAQhAAAJZAhodihgnoCAAAQhAAAIQgAAEIGBAYKgYP3eupTvY13JPR1vOjXppu3duGggG7GkCAhCAAAQgAAEIQCA4AY0OVe+Mexfj11h4vV7f3t7eQodHdAbYHzsH8D/+j74GzF4AyUFyMFoO1pwCV4nx0i53aVfbemf8/qHnkfTHv9Px10ng/uycoHI/P57nJhEPbV3tfLLltGGmLTNZnr5K8TrHJWV55ZyaXDzGhcT+WbaMiIsn+0u5v1Jc5Fi22G8ZF7NY9vDxLFs0+aKpU2K2Q1z04EJcfN341K6Jq7MMJ8ZLb/w58V+qt9Pz6AywP33r0U4x/mQL/sf/NQtjlLwYaSc5SA6Sg/mMq94Zv+9CX5uWnve23hkvTSjRJ4GDT3QG2M9CEHkhIP5jx39pjRzxnBiMHYPR/V/KsWoxfm+wdCTlLD/qasOUwQQBYjx6DGA/CyEvI+pbfEvrKM8FBJiDmIMiz0GlFEGMlwht8pyJkIkw8kRI/BP/kePfwzJGDpKD5KDhMRXJzvj9WITFsZSWRG6p62ESsxhDdAbYz0IQeSEg/mPHv8Ua0toGMRg7BqP7v5Q/XXbGr0dTjv9+WgTPM+i5MqXnJQN5DgEIQAACEIAABCAAAa8EmsW4V8MYFwQgAAEIQAACEIAABLwTWEKM5z4SzcG93upylkntvEtuhrnv8pd2+ns4/OnXO0+/ObjbV8PgXvba1shf90t+M/J0DOrqj93sz8VvKv5zcVtqY3b8P8VdauxXH1vG/8FBEovW+V9r/9XPLfan4sWb/ffYLOV36fndd17mQOuYsmpPcuxAckT16secj0auOSU+pXnnWh/700dzLLiU/LTac/divHYBuDr5/t/3BUYymZyL8NO1jT2dXhLb0usk73aUJsCnCUXKrZVLzpf3sT0Jzbs4Sy2wkoleMpZWe+/1a/u8+6X0/3MxkbKjdiwWLEp9luJwJ/ulvnpiluJVYpiaJ6R1WmOg1n8l+1JzqdSWUiy22rpafem6XCu6ci+Bkjl6FsOnGNrRfmnOPM1ZtVw8+98q7lyL8dNhUueXJu/S85IIqRGwZg76/v2zKYmIlNgnKfMkCqWiwMJ+yVifFoXS4iy1RdKOhb2t3KW8Si8opXFIubUyKdlTmhckfiu1kbNVUq+3/SU/7W6/xr5STHlcA1rjqEf9FjGeW9dzbY7INS2j0tieYjQVi9K1Xjtei3olm6991Nh/zrV3BjX9Wdg3q41QYvy+sEqcXPMGZ+3Ep5cRzUKUEhYlBrPsr7GvZoy1i3FN25b+l9gvnfSeypX8P0uMSuwvjd2ijVn2W+SqJHZLDD3ZL5m/Jfl9LaO1f9QLqeWcYtXW07pUekG8csv5SuJDK1ta2ynFT40YzXEt9dFqQ239mvHU2I8YX2D/X+J8ycIrmcwlk0lt8LaW19gmXURLbEvPW22rqS8RFyWBWhsDK9gv9fXJpkaMeLb/GNv1n+S3R7v6v0a8r+p/ie8kQq7G/siiuzQ3S+aGGjG2ihhNzaM5Vjvaf513S/Kxxv7ci5okzkqxusJz1zvjVkGfE2gSJ0vK9HY0YvwnYcR4/mOYMwYlR1BqxIiH+M/NAyXhJYmXkn2l571zX/JyGfllrPQCVpo7Jf6VlBkZB176knB5ylHpM0k/M5hIRKnUxqcXTW/239ePY+xPV1PnclQq1L3Z3yvWthDjkkU3tyt4B1ua3Hs54qnd0oIiFSupRfs6oaSSyksiPI2jxv+pSe/K3qP/n15E7nEjEdqpyTQl5mv67Z0X0jiMar90jijF/30OkHKf4X+JzaUy9/nP8xzYm3Ft+5LYeBKjUgEq6ad27Jbla9YmqTiXzGOWNrS0ZWV/Lh68+7+F3bVueDGu+TWLFXxpO09i8+llorQQScSWh0QojaFVjD/FQKlvqQ9bytWMQTKJS8rkXvBa7NDWxf7nv9wXOf5LYro0B0piS1JGG9sr15NwKc01T8/PZ5J+ZnOU5GBtLO5mf0pvSF5OVvC/RfwtL8Zr3sqe3sRzMD0EgnQMT4GdE1eltkvPLYLwqQ1J/5KJcGf7/3i7/jhH3Xrd5d0fEh/0ioPavmsWf8nLqLTMTPtr4n+1ObDF/znflWLEU/z3iiuLdkviMhVrqX5z89WKYrQkLiPbf8bDncHT0crzZbu0aWoRz7PbQIy/vz/6oHah6+FQ6YI0UoxLx9TKQ9JPjY8kjHLiVvLzVnulQkBic+1iWfNCKvGLBQvrl+1a/0sEnYWdNex7x4ikfQ/+TzGT+NdKjI9i0DO+WtqunV9K5XPPjzF6EWO1NpRiTfJ8F/tTc2kpXxHjLRnaoa5EeGgmZslkWkq+DuZ+aVIyBkkZSTJoOPZiIPFPTixJRZSkDylbaw6lsZXGVXr+xK704lEamwWLUh8l+0rPV7e/NP7d7S8t5JL5rhRj0nnEIt5Xa6Mmvp44n892FuO72F+bU6WXjXt7kphaLU+k4116Z7w0kZ5vVVcYT38uW1pu9Fv608tIbsxnkN8D4elPPEvtH/GmnvJdrl8pn1R9aT/3cr1jIDeuqw2a+Nb4PxVL2P/8GzXpBJwrJ/G/RIxr8/+eKx7jXxKXmhw5mT2tFb3jvzV+RtSXzLtPR+bOMT6J8VKMj7Dz3kcpF67PI9j/NFdY3O5V0nkzYqBHn0uI8R6G0yYEIAABCEAAAhCAAARmE0CMz/YA/UMAAhCAAAQgAAEIhCWAGA/regyHAAQgAAEIQAACEJhNADE+2wP0DwEIQAACEIAABCAQlsByYvz8OKL0h1oOj5bKpJ5LP+gLGzEYDgEIQAACYQmkPlC8w5Cu05IPYaN8wBc2oDD8k8BSYtzimpxPoz/+MEpJrJ/xwURApkAAAhCAAAR+rp2lG0KkZSRrcM1ajX8gsDKBZcX4KapLV+e03l2KGF85vBk7BCAAAQhYEbivh6X/n1qnazbEEONWnqMd7wSWEeM5UV0rxkt3ml4dhhD3Hr6MDwIQgAAERhAYvQbXrNUj7KcPCPQksIwYT0GQ/josdza8dF4NMd4z9GgbAhCAAARWJtBrDZa0uzI3xg6BOwHEeCYmJB+pEE4QgAAEIACBqAQkovnpL3XmNsQk7UZljt17ElhWjEvOqh0u00wEX95YLh+t7BkGWAUBCEAAAhCQE+i1BkvblY+UkhDwT2BJMS45u3aiR4z7D0JGCAEIQAAC6xDouQYjxteJA0ZqR2A5Mf50jttigkih5ey4XcDREgQgAAEIrEug5xp8PR6aIlT6zmtdqow8OgHE+CUCLHbRowcU9kMAAhCAwL4EeopxNsP2jRsseyawlBiX7FBLP/yoEd6Sfgk0CEAAAhCAwM4EJGth6xp85yfpc2fm2BaDwDJi/OnXV/e7xq+uk3ytfS2f6odfjcVIBqyEAAQgAIE0gVFrMGKcCIxIYBkxHtE52AwBCEAAAhCAAAQgsDcBxPje/sU6CEAAAhCAAAQgAAHHBBDjjp3D0CAAAQhAAAIQgAAE9iaAGN/bv1gHAQhAAAIQgAAEIOCYAGLcsXMYGgQgAAEIQAACEIDA3gT+Pw818Q4wbEo0AAAAAElFTkSuQmCC"/>
          <p:cNvSpPr>
            <a:spLocks noChangeAspect="1" noChangeArrowheads="1"/>
          </p:cNvSpPr>
          <p:nvPr/>
        </p:nvSpPr>
        <p:spPr bwMode="auto">
          <a:xfrm>
            <a:off x="155575" y="-2743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1" descr="data:image/png;base64,iVBORw0KGgoAAAANSUhEUgAAAtkAAAHkCAYAAADrQTNwAAAgAElEQVR4Xuy9LYOlOXIumEWNFjTxBWVQRZamQRnsEINFS6vAosYXGDVYvnTQgIsbXVBDF5vMAjfw/IIsMA1s0mSJaW0ps5WlVEqKJ7708Z7IAdN1TigU8UQo9LxxdHTefP32dxd/gUAgEAgEAoFAIBAIBAKBQCBghsCbINlmWIaiQCAQCAQCgUAgEAgEAoFA4BGBINmRCIFAIBAIBAKBQCAQCAQCgYAxAkGyjQENdYFAIBAIBAKBQCAQCAQCgUCQ7MiBQCAQCAQCgUAgEAgEAoFAwBiBINnGgIa6QCAQCAQCgUAgEAgEAoFAIEh25EAgEAgEAoFAIBAIBAKBQCBgjECQbGNAQ10gEAgEAoFAIBAIBAKBQCAQJDtyIBAIBAKBQCAQWIDAmzdvXs26+09XnGjzgtDGlIHAIwJBsiMRAoFAIBAIBAKByQi0yGoyIUj25EDEdIGAIwJBsh3BDdWBQCDQRyCRjN0JRcQvEPBCIJPsk9fAFXzwim/oDQSikx05EAgEAksQiM15CeyvJo0HnXVxuMIauIIP6zIgZr4FBKKTfQtRDh+nI3D65mNh/0iHhf7pQb3YhFQMqPcvBsd0d66A7xV8mB74mPCmEAiSfVPhDmdnIXD65mNhv4WOWfG6tXnK88C94woRP9+suAK+V/DBN8qh/dYRCJJ96xkQ/rsgcPrmY2G/hQ6X4Ny40voLd0Gy1yTEFdbHFXxYE/2Y9VYQCJJ9K5EOP6cicPrmY2G/hY6pQbuRyfI5bCo+1Ps3Apebm1fA9wo+uAU4FAcC3xAIkh1pEAg4IIBsPshH9hrTOPprWcp+RHfdMU2+oDcpIPprbCRjEHxHerlzcuQ5sogfPbw8Otk92z19onRT72d80E6/BPNyDLXGOPmN+tbysYy/VA+6rrWYxfhA4DQEgmSfFrGw9wgEehtoi3iWDrU2vNYG1tJfvsYhuCObRnPXgahlRzaMCAZqu9RfJIGQOKF2pvlQjFE5xAdKhiJ5VA73crWHCwcvyvYS02QHRYx7uCI5y3k4ROyuie6IoCL5gOCKrBUUI82DAgefkA0EroBAkOwrRDF82A4BiqDUGzdFmntdrV4XqtSPEFq0m8WxkztvTZw4XTfUXzRReh29HplDfOXEHJFFfenJSUg2ktetWGQbcp5RcyO+UcR6RGat8hixU4p/uR56+V37YRWf3lpE6pAGkxgbCFwNgSDZV4to+LMFAtRm1+ugWXSya4JGkVdJp7wEmeurtT0ehJTyaReMNclOEV2UwPXI4Oh1lMSN/Os9CElzk3pQsj4SQeE/wmjk++gBAs1bND6ID5ocjbGBwOkIBMk+PYJh/5YIUCTNk2QjpJnaHCUEC/EpB4ujn0vKKd+QhOHGj2ujlTziS0+Gwql8nyOLkFyUxCEkmzpTPtKBfBKkwVhjP0KykbVOYS3J9d469sIq9AYCpyIQJPvUyIXdWyPA3bg4H19bEDQuaaK6fMmmINlvHnPS4tMIlDxpFgGaA+UcFKHV5ADXF4n99Rwjkp1lrTvYHILKrSMWtcHCPm4sQz4QuCoCQbKvGtnwaykC3M0xSPZrgloGkIMPRb6QxODGz4rcSB5mEH9aMhRO5ZEEinBa4cXxBbVfSpJHRzI4dvZkKft7OTV63SoPqTk4RNwCq9ARCJyKQJDsUyMXdm+NAJd0cEikxUZKbfCc4xxcX1v2c+2REhA0aSx8ooiKRcxRf4Jky5GiclOqGdG7Kg+p3A2SLY16jLs1BIJk31rEw98pCHA3RwvCxe2CWslzfbV4SLg1ko0QMm5iUzpnP2hZ208RxeQf0uWmcOLazSGoq9YWhR3HByk+MS4QuAICQbKvEMXwYTsEuJsjR773MbaUNCfwkCv8rOalSDbXHs45YDRROPEYEY4Ss55fHOwRUqj1EfEHxZybk6jtXBLIwR7xzYJ4Izqs85Bz1l9jHyeOIRsIXBmBINlXjm74tgwB7uZIyfcc0XzJriZTrTlGm3Itj8gi9yTXxLQmSFQXDSEHVGJQ8eCQlZIQUhi3fM9jLAk2QlI5n65Y40XFB7G/1IHkFAd7zxxr2Y0Qf8nD0QhHxEdEBollyAQCV0UgSPZVIxt+LUWASzqozaruInMIEEJIEP1c0jIiC1x/W8HkYsxJCIluyqce2e49KPU+OeD4MZKl7OVgwJGlHpJQ/yj7az0onjXZ5j5QWdpvhesIK8kcVjFEsQq5QOBUBIJknxq5sDsQCAQuhwCXOF4OgBty6AqxvoIPN5Ry4eoCBIJkLwA9pgwEAoFAgNOdD7Suh8AVCOoVfLheZoVHOyEQJHunaIQtgUAgcNMIBGm5nfBfIdZX8OF2Mi48XYFAkOwVqMecgUAgEAg0EAjScjtp0fuipfUXXK0Rbdm9u83WGIS+QABFIEg2ilTIBQKBQCDgjECQbGeAN1IfJHujYIQpgYATAkGynYANtYFAIBAIBAKBQCAQCAQCt4tAkOzbjX14HggcjQD3Y2uOfK/LWAKG3Aue5Xsfp1vZtOrjem43litfJ2gaT/k6ih019ugFEcYHAoHAdggEyd4uJGFQIBAIUAhwyZqV/Ihkc8kdxyaK9K8gj1b+JkwR+9GjNFy7qFyL9wOBQCAQkCIQJFuKXIwLBAKBJQhwfzyDKz9yiqurJHzIr3Ny9SdbUfJpGSzKzpo4j2yk7K9JM0LIS18p/Za4hK5AIBAIBF7Un28F62tAEggEAoHACQhIyBpFCDklUKKrNYarB/Eb7QhbxBmxB3moQB4SgmRbRCx0BAKBwAoEopO9AvWYMxAIBEQIzCR3tYHcufP4epxED9WNpd4XgT0YxPWBK9+aWuKjZIw1VqEvEAgEbheBINm3G/vwPBA4DgGKNHEILdJFLQGi5u6BaWETNTf6fmmjxZcxUTKM2jf6VIHSgdpyXNKHwYFAIHAsAkGyjw1dGB4I3B4CFNGyILSWZI1zVKTX+UYeBpBOce2Xxe0otU7uMZiRz6hu6uEmv885FnR7Kys8DgQCAQ8EgmR7oBo6A4FAwAUBLskeEdTyrC9FwKh5KaJX66fIaNKHnmlGfER0UTZRGHHtKDFD8EVkuHFwSdJQGggEAoHA7wgEyY5UCAQCgWMQoIjWqHNcEteSYNeEtgaDmlNC7HoEn3qdOuKBkOkeGdaSbKSbzrHfKg4j8n9M4oehgUAgcCQCQbKPDFsYHQjcJgIU4UWIXgs567PAKLGryX5pG0qYKdI8ypQ8B4Urkm0I9qtINhoPxM+QCQQCgUAARSBINopUyAUCgcByBCgyyH2fK48CQOkt9dTda+tz3DNINuWv9n0LkkzZgMY25AKBQCAQQBEIko0iFXKBQCCwHAFNt7Q2HiFdiIxEbw9I6ZENCTFvEX3k3LXEX4u4SWJh5ePyxA8DAoFA4EgEgmQfGbYwOhC4TQQsyFpGjiJt1PutCEjGIESQ0ruKZFN2IVhb6Midbo9jP7e50sLrQCAQsEAgSLYFiqEjEAgEpiDQ+2JgJlnp/9FuLEXuqPe1JDvp5946Mrp2D9VVEl/03HfLVg7mFg9HVDws5piSxDFJIBAI3AwCQbJvJtThaCBwHQRqQsUlWBrC1kOR0lmP0/pQktzWw0X5QFK/P+p8I7Icgl2SelS39AGG49d1VkN4EggEArsiECR718iEXYFAIDBEoCaRLaJZE9FaIXXbxciAVhcYla+JZzmO8yMxeRxyTELje69LzvG3FS/E/hFJH5Fx1N9YZoFAIBAIeCEQJNsL2dAbCAQC7giMjo/Uk6OyIzLYIsNceYldvTnQozH1wwY1DjmWQwUXeYCh7Cjn4HxSgMaa8iHeDwQCgUBAg0CQbA16MTYQCAQCgUAgEAgEAoFAIBBoIBAkO9IiEAgEAoFAIBAIBAKBQCAQMEYgSLYxoKEuEAgEAoFAIBAIBAKBQCAQCJIdORAIBAKBQCAQCAQCgUAgEAgYIxAk2xjQUBcIBAKBQCAQCAQCgUAgEAgEyY4cCAQCgUAgEAgEAoFAIBAIBIwRCJJtDGioCwQCgUAgEAgEAoFAIBAIBIJkRw4EAoFAIBAIBAKBQCAQCAQCxggEyTYGNNQFAoFAIBAIBAKBQCAQCAQCQbIjBwKBQCAQCAQCgUAgEAgEAgFjBIJkGwMa6gKBQCAQCAQCgUAgEAgEAoGtSPabN28iIoFAIBAIBAKBQCAQCAQCgcASBL5+/Wo27zYkOwi2WUxDUSAQCAQCgUAgEAgEAoGAAIHpJDsRYGTSllxNnnt6stzDw8MzJO/evbv78uWLAKLXQyx1IQb99a9/vbu/v0dEj5XR+jg7JiOgW7Zo/ZsdWC6eiH+IziST/qzWqhVuiH95ruxD/nfpy0r/RnaN/EPiZoVzqQfBsYVxrSPjz4kh4o80liO/kHl7MrV/XvP08hyxnbuuSx/+/Oc/3338+FFcH7R4aMePcju9V/rHqYGz12eNAxL3ln/ouJPkyhhmHorwXdRHspONTtqSa3WnOSQbdQKRm53UiE0hEwhcAQEpcbmC77N84GK8qt6N7LQkPLNwb80zA1tuvFE8JGRLSrK541AfOHKWOCLYoT7PyCH04Xf0AIY2WDkx2VkW5bscH4YkuyTJI2bfkquNpYxvdbI5jlCys5OasifePxeBnciC5SYyighCntANZqfIj+pC6z1uHeHK97DhxtlqXipW9TwtO3vkZJd84WJV+uPlAzfeyNqlYtl7n+sjUisQW3rzImS31s/1YURQEdu5Mhr76rkQfFrztcYFyeZG8rW8O8lOUyKt9yDZ+mCGhjkIBMl+ibMlIZgTwe+zBMnWIR4k2+Y4Y48oWZAvhHSNsoBrQ5Bs/priYqx9qAqS3UaQagbzI3t353ZcBD0qUsuVZ7IlDsWYQOCWEJhFcJGN03Kj2CGGFp1sKz9mxZlrL7cLzNW/o/yMTral32juWH3igNQKDalHHxqs6hE6X+kT0oW3sg8l3NR80cn+Roh/v+EOaQyja9SNZCcDEKJdy3z+/Ln5hcH0BZH0V3+ZsPd6km19aSYlUjronv7SFzLKxOPqynNI7JKMaX2R0gqXkS89LDX+W/pyEpZUjkl8qfPYKy69efIXm3LRSWtqRl5ysRyt/VaOZwJZzlOSSmr+MsfzBlbWnrpI5y/g1JthnkdSr2rCI41LmZc9X+paarnGLXVJ1tgolto9ybv2ljnQ+yJpmWNlXuZ8tcS/rhdpPs6eXObfSBc3Ljkv3v/22zMEn3/99Zkr9NZr6/VRjrW+CErFpYc/FZeSOFOxpOLSygvLMat05fxL8x9HssugUMZ7HxfJtsz6qN/6W/H1Qt7h31f3Mfu3c7cO7VK18oUTP053iuqYzMpd7c0Nlp1sTjds9FEuQmRLfDX50YuTVccTyQNOjiL6LGQsO9mIf9r6g+aAVVxHpB5ZB1T9QHSkOFN6erlQkuwk8/XDh27a1LeLZMGrdLKTf58+fYKO/FqsrRU6jr9dJLfddyHZs4KIFM9ZtnjNc3UfT/AP3UBnkGzpprZrfmrJTU12Nfi04ozkpyY/kLhYEk5tjiL2WshY+ozG0Dp3LHBAdFAPuhQpbc2xgmT38Efi13ro1TwEILhnGU6utnDNBPTKX4DckmSPrusrz7KUcjuTbMvNlLMAQlaHQMTt7m4miSqjVW46SJdbQxKkWcLZYJDNXOKD1AbrrqKEzCC4S/1DdK+UqWuLVTwkPiF1DiGekvyV2IuspVqGsg3xj6tz5Fs9H2WfxOfWGMk8qB+U7hHGVybZJX4UT5WsB/aZ7N61fj3j6jPXq+7JphKRSkAJuDHGFwFk8/G1YL32INn9GGgJoPVGy6kxVqTOwgeqdnoR+JWrK0i2LfoUSabWBjXemrBarJvZNlNEX4NxkGz5ehCT7Josj54AkKeDWWey5VDFyN0QCJK9JiIc3L0fAtYgwJ+VgxlfOzbCwwYPnZg3vlKnkeyMxojYUSTLE1GKcK60reV3fS774YcfTOAZPfjvtJZa8boFoo1wVW4ikCSbq1AqvwPJlhIC6TgpVh7jLJ7cPeyiumgzi/NORbDXtZiBB6dDjK4NK2zR+aR5hdjZssGqM61ZYx42IHhobJ4xtuUDRQpndu85GGtItkd+IOQ/yYy+KDijppV5VhPs9F6Q7Kfb4iyvtpuxtrlzBMnmIsaUl27Q0nFM81zFg2TT8HI2O1qbvcQs+4Jkj3+AJEi2fW57agyS/YRukOwnHIJkt3MhSLasCkUnW4bbi1GtTZX7rWMDM6aruLqPp/nHJdla/7jzzU5QrX+z7eXOx/WP83DEtcVLnuujxI6VJBvxT7rOuI0Tj/wor0FtxWZ2lxrJDw7JRuJXzjmKpTTOiE9cmZwL9c0bV+xkL79dhBscqbz0uIhXF5mT8F42cLBE7JXaKR3HsT9k9QggOdCaZfY4vaevNXhuXmj+747jiERxbEfx8IizVCeVH1K9M0giJzY1oSv/TdnqQbLz/EiXfPRQwH1gkMYzjeOQbGQejl+7PIj04nX1bnYcF2lkoFfB5xQ2LxuQBVwWMbSIUnL1vDv4x8HiVmU5OYt2V0ZYSufziA9Forg53yIrlA4pHtJxXByDZLeP+fQIBYIvlROIDkpGmh9cYhok+ykSQbL7R4eCZFOr9fX7cVyEj9mrEUFCDUAMFYFAIHAEAlerd1wyymlsWAT0CiS7hQPHL2mMJPhbk2yqUUHZOONBrtdYa9l2ZaIdnWwqGx3eRxb3rpsOp4g5QBcqJyBgmXtSXdJxE+Bxn8LSd0tdno6fYmeP2KXXWz+mlOVRUtPrgKPjR/bV76E6R115SoeHPyjB5NpGyWvzv8bizS+/PKu0umkkKUQ+RfH2lZOHSTZINi+7opNN4BUkm5dQIT0XAUvCI9UlHTcXKZ/ZLH231OXj7ZPWU+wMkv0SAYqsBcn+jleQ7HfdEhIkm1ddg2QHyeZlTEhvhYAl4ZHqko7bCkihMZa+W+oSugMNO8XOINlBsqGEbggFyQ6SLc2delyQbCskKz3cq32czHBVe3Ufwz/X9HFXPiN+loSTq2uGfyhR9QrmKh8Rf1rH8bhH9Gr/tDpbOYTmlUcn2yN+XIyRWNYyKMm29M8Df4nvaUy2pbzeLuu6Wic7rvCTZonjuHIxUB/BOZoRqgcIIMd8RgCiG9NOQZix+VD+7rQ2PPHQ5teIvOb3dq0t6NrwyIVZRATJnR4h1sSPqxPBYxSv3vhWfu6Sj0hsqDpFvY+SbGodc85yI7Gk7Na8j+bC1Uh2iVl88VGTQYZjPTYPQ/NCVfEkLt3wUCKxE9gzNh/K353WhiceQbL7P4Wdc8QjF2YRESR3uISYWju5g1iT2RGOCB5BshHkX8oEyW5jdmWCnTwOks1fK64jkELsakAoDwQ2Q+BW1sSt+Dnq1FGdzVvESOszl7gj812NZM8oeeU1fl8/fLiTdqS546g1NcP3/LDXmitINj8ClzyTjRQePlSvR4zm8bDBQ6cFDqfouAJ+iA8ru/C1fStt8chLy+4soguJt4efI51oTHe03Rsrqc+9jjRib4+YaXS25t2FACKYSGRa92MnPYlkNwlnca1fT6b1qcQoXrtg3MudINn8zAqSzcfseUSQbAV4C4ZKN8AFpnanRHxASZCHX0GycVSDZONYnSKJrM+WLxpCHCTbJjuCZH/HsZWPVyfYyfs4LmKzlsy0jAqq5beOzQw2VnSaj9wN8DT/uOEN/7iI7SW/Kn4zH+JW+SiNtFWN8cIYJfOcDuwIq5PiJyHZn3/99e7T27evut35mIjlD9dIc1IyLudJffPG169fJeq2HhO3i2wcnp1INre4W8A6o4Ba+sXVNcM/bRw0m/Fs/7j4a7Gx8k+Dce2DpS4r/yicKWLm+RH3LB8pDCTdZwSXnn/cPKljpO1uc758eTrJ7pHr7NfouIgHye6tNySfJHk8yu1MQK/cxQ6SbZU1Dnpmk4aRCzvZYgm1pV+Wuix91OjibsaaubRjT8XfEmNLXdp4oONXkmzUxhVynrhw82RXkr0iLtw5NSS7R8Q1neydSHb278oku8yXOC7CXT3O8qeSBmdYtlUf8VobmsD/7J8k73W8ZnbY1mZwe3YuIfbwQbq2UEJXyl0t3lySXd4YkmNZHwvJOiXHRdCYeORR1lnbECRbjvYRX3zcoYiNPlLJ73kVH04B3RUreYrajeTgaDfrPE0t/zx8rnWiOTeyxcNOLfIWNmk3TLRDaeGrpI5Jc0Fr707j0fxHbJbmnGYcYlcp47XPce2wlkfPZGu61IjN2pqBzEHJBMm2O3seJJvKtsH7MzdAtLBZFnwFNFsOlW5EWzrTMCpItm2kLPJFu2HOrDFBsmX5Y1lzpTmnGcf1Gt2LuHpXywfJ/h6Bsu7cShc7eX+zx0Usi5jHQt7dPg+fT9Qp3YhO9HVHm9MmJvn4dEdfpDbtWiuka0M6TorfjuN2iKlHHLQPiDvGamTTLiQ72zjrAbuFSZDs6GRvtX5bRXaHb8V7FN4S+NE343fsdnDxsI7hys245bu1f8gGNpNkj/zrEQhJN7f2exRnyxzQxs9iEy91eKx5rY+jnOTWg54uTUyt/PP4FMuCZFv5J93we7F5f/f+tcrf/u35td6NIkkg53ki5el2kfv7e6l5w3EW67Mk7Jz1medON298+vTp7opX92Vs4naRb0hoiphL9ldKg2S/BMRq87KOHdcu6w1iZR4HyX6do6P84mxIQbKfENBg1ouF9Ros5+HWgyDZ/Dh7xg/ZH4JkP6HEzfWSZH/8+BGB+liZINnHhi4MDwQCgYyA5tv2M1Cc9QA0a54ZmHkQ1tl2W8y3Q0x37WRb4Ouhg+pkv/3p6afUf/3jL6+mz5/GzaxpXJKsxSzn9C2dx06YbX0me2QcYniWeXh4gPJjdtJBRgmeGGu9Wr92KPgoVqvkLD+G0/qgjfdJRMfSVwT3er7R2rBYN4h/FvMgvktlEB9auqXjNHamsdzuuSX+lnVEi19tS8Z19KM0FHZcndJYWo5DcSxJ9tsfv5+//dtf7u7+4Q/fLWqR7PRuOk5S4meZV57rC6mB5fxBsvXZSd4uwiHI2Zzy/E4e33qvDmb6d5Dsd+yNoyZaks1Hn0rnaLDcHLVeo5sCMo+lLmQ+rsxs+4JkcyPE/1g5z7AitpI6Z0mGLOuIFj8uIUbm4+rkZ5v9CMSvNGuQ7C+vwG/FO0i2PkeHJLskyL2D7yUJrwn56L3a9Kt0srUhQYuEdp4Yv/9Z/6vFKHL7ujl3y7G1JO7SNe9BiD10Sv1Dx6F5aE2yUftWy0UnexwBpKnMjaEJyc4EHCXcLSNbJHu0YHYqAK3ERRd7jYV0XAtTS13cxEryO2w+I7t3t0+CufUYyxyy1GXtp1QfmkOWXU+prZ5dZ2lsV+KisXnmUQGkhvVkqCMhGt1prFa/Zjyy5/XW5z//+O7F8HRMJP+Vv+jYO5td3j5i7YN2fXNi2srjcnx0svXRMDku8pycb948/mci3UgXvA5m+nd5XORkki39VrW08CMFR58uLzVQPqIExNouVB9lH+UfOs+ucoh/J+VjjTPinzY2VA6VxLacy2JjlvpnGdPSP4lPFMmW+ojEVYpDPQ7NgZZNWv96zaY8lyQmvZxt2U/pp67RpMYjcSxl0NhYkex0M4XXFX5c3xH50Xpr5VJ58wai/0SZ5beLcNrnLVnqTHb9Pnome/dgaounhX/STQSdewcfUVt7DyHp9V6hP90/CpvZ/nnn4wqSTWGsJaEj/bPjN7LFK7Y7+YjGmiOn9c+TZI9qJkriZ5Ps2mZOJ/vNl6cm4V1xXzbVyT6NZCMPJKVMkGzOam7LmnWykdtFkgn12e6aZH/+/Pnupz99vPvXn78fzE8LJQU7/dVPjWkRt15Pr/UWeG/MTF21zSMfPX0pN0dP/+t5Wk//0rhI86IuwNL5d/ClRTCluKRxSF7knEX9L3O8dfdqb8OSxkXjf4lna37ues14lrpqYupdrzR1lMKyJnt5c64/jt6hjo98SXlZP3SnuOR8Ld+zyIucZ5raW6+ljHHPF3S95n2nxKuMczlPTczSv3uYlfZmPKVrPPkyquPle3mOXu1JNn+6//SilH7+6+cmv8hrqdaV/NH4gtZxC05Q1/gRLqMcq21G86LOGcv5ObqSHblecZrKtd+9f5uQbMQwSia///Z/e7pOpybZ6TXrj5ZQkCRy3M4OVx6xCdGJyCBzUTKz5qHsKN/vdTk4Oq4qi8QLkWnh3cPs1tY3Fz9trnnO1+uo7nJ2GcFuVA/QWuGJccuHHu5Z1npNUfO1bByd+7Wwjxu3ng/PneyGEw93L68WRvIdybmVMnWutnyKM9n6CIlIdgk81cFufSmyZfaIZOvdvE0Nswv+aSijG+dpflnYG7kzRtECHwsdFrG20FFv0BbkycIuKx2714pWLu2QX6ttaMUtvfbiLuyffz8mMkiWmmRb5dVOeoJkL/oxmt61fCk56i84lgnTe4+6CjCdyS6DfXqx5j5lWy663pPqFTC18GHXjXP1xpRy0GoNSjGePY677ixiZIUx13YP+VNINppXO3UqEVt2JtleXXUkj3vYtUh2JtKtX4O8MsnuYZTwjU42kmVjGXYnuz5D3VNfd7CzXJDs74ihBV8a5iDZdDcySVgQdmmMWuMsCJzWHisCKM3x2eO4eFnEyApjru0e8kGyPVB90hkkW45tkGwauyDZ3zGijjXTaL6WIEm2RKlkDPeebMkcM8dovzVuYasFERjZsYOPGpwoIrfKP++4Zcxm+EdhrIlf7wElPzjN8E9jvzbOO/pnHe9VPs56AOL4d8qDTLkmOP5p1lJvrDfJXu2fJWYtrOJ2ET3CN0eyrTeBXghai29W4c42aTfxEYlJ762+vkjrH5ULqwqo1i+0LEj9G9m3+tOTMqZS/0brB4kNlVdW61PrH5onIznveHv6OOrglT7Xn3QhOYBiy/FvB5Ld8n2EB8c/FDOOHHm5AjYAACAASURBVBJjzSeZUv+4OHJ8RmV7a7ccHyQbRbMvFyRbjyGs4WokW1OcYNAGgtrNDiVDFrZydGj94swlkT2FZEt8K8dIN0I0r3aPM4KfN8lGbJDKIAQs6fYk2RzbTyTZHP88ZJEYr9jHpLXFEiOEZMeZbD3iW5Ps97/9dvfwww96LzfRcIVNNUN5JV82SY9LmBF58f0MLbV5XxEr9AFjx2TvETIqjrN9ORnjVViN5t0tvrMxKvf0eu4g2fpobEuyE8FOf0GyeUGeVYAtCIKFDh46femdbLHyaYWe0ac1nhh76251NHv4omtw9idb2nxAOqmo71pbPMbv2vWsfUXszGNOJ5DSdc3BqIWVVx5L/fHIdySvgmTrkQ+SrccQ1jBjgXkVh9aC1BbwGXigwdnJFtTmHeWCZPM62SeRoSDZe9xExCGQ2hq9usZI6zIHoyDZTwi0MAuSrV8BQbL1GMIapAUDniAExQhEbMTQXX6g94PrlXLPGyvPZEMeIjznR3X3COQuZ8dRPxA56dqgSPbpDx8IdlyZINmLfoyGGyip/PP92//2b88qvn74sN0dxqh/vdtFvBa3tBhlf9DNsZxH+s1qFMOZci38ruRfC8tV/nFzlSuffbXyD10bo3wdEbjV/lHrjGOfBValPVYxpHxsdfK8arXWPw7JLuey8IeTC2lubfxa89WvUYS6FXsOFiOftf4heTlLpoVj3C6iR3+7TvZdkGxRVLnFr54E3RyDZIvCs+WgVRsEN1e58kGybdONgz9aR1ALZ+boik62xL8g2e9eNN+CZKOraSwXJDs62TaZFFoCgUBgKQIc0rbUUMPJb8Vna5JtGAJS1Sm2c+3kypNATRRAOtmlOSjh5nSyJ7q7dKoWdnEmWx+S7TrZDw8Pz16loP/DH747+a8/f3nl8YrugxZ27YY7y2ftPNrxWpwl47WxkczZG2Npi6UuqY9lPqze5BA8UJmEB+WPpS4p/pxxUmKGjqvxQMe1fEB0IbVIYwMHW0R2ZAvXTq48Yt8sGYo0t86hI7ZR65XSsVMto2xF3w+SfSOd7CDZ9JJANgxaCy2hnUc7nrbQXgIhQ/aztjVa2mKpS+r/ThsTggcqEyT7e0aghA4hxmieIbqQWoTajtqlkQuS/YRekGxNFvHGBsm+QZKdUuSff3z3nCmtTna+TzsJnfJFSWTz5i2PkLZCYKfY7GSLBb5X86ckAdrOmAW+O+jYiai28LAkr6vw3h1jS1ySr29++aWpsrXfU6Q8K4r1+hrSHna3dGQkX8Dx9etXszTe+rhI9rIb/Grx7UCye7aWi1pKNqTjRtmC2GuWbQco8sBY6vZOtkh9KMddzZ8TSDbSwbWM0W4EsNflHuXzbgSMIo672WtRK8q9f0SypXN5YlbGy3Meqe+9cUGyb7STXW5kdXLUi28nkl1ffXNFki35Zrx1YbDWV27Kq/3zJqWz/fP2p86FGf6tJJWIf6eTbMRHqolQ116qZswkRoh/J5NsxD8qfjuT7N5VvSd2zFt5lnnMlbvZJVe72U52bxGWR0WSzC4kOxVpbXGhNoId3r+6j6v98yalq/3zzuHwj4+wNuesHzpmxtDadgR9xL9eN37mwwDiS0sG8W8GyS6JuiVP0PonxdV7XF4LQbL1SB9xXAR1k7tBcOXLj7B6BY6jEy3qHJ1eWKF6ryLH7QB6+O0Rd0s7EYzQHNfaZYkVoguRKX3iymvxoIhL+b7Fp2xlbezp9vTJQjeSzxbztHSMjhhYkuyd8hDBkuriIzqSjBfJRufvcQdpfZSOQ+1t4X7lbnbGJTrZRIZwCwhXPkg2ukTPl1u54SJ5tgPCCEbem4EHVkhdQGSCZNNXG+6Qxzs8IATJbmdCkOwxLl6fZvRwvzrRDpJtTLJ3KvBU58l6MXFJwilYhZ2BQCCAIdB6ALKsC5a6MI90UshDo24GejSC2awHV9raeRIcst07w52tffjhh3mGA5wliXD391k5cGsd7SDZQMJyk3WX1db7SJBjH8d3pJhz5r6K7AiXXqGncNdu3pqCytmcODEcHZfKeihcOPN5y2owLjuhp/tsWRcsdXnHP+nXrlMLGxHMdrDTwleODk4d41z5x7HBUlYbQ+141Jcg2ShSfbmbPpOth89OQ5BsOyw1moJkY+gFyX6NE0KQMHTnSEUn+yXOs4jLKLpIDu1g55wM/T5LkOw1udrD/arHRqKTPXtlK+a76reOS0iu7uMu/ll1WcvYed+Ag5AFxfKChnLiZ4ExZJShEMe/1rTeJNvCVa2PHBtW5IDEvxV2cnD02CN2JdmS+EmxLMfNyoHk38ePH5smX4Vo39wVfvmXdtCPXbnJxpW3WBAcHVpyghQjFNvexqwZz8HiJFlu3CQd8xqPOg6jDtfs7hcXj9Wx9qoLO+Mwi2TPzr0WGaHWTnp/lAMrfaht98rV1WtwND+yryH2t+5MP3E/88iBXj3o4XoVkl36dxOd7CDZ79hfgkA2lbqLiRSkINk4SlwyFSQbx3aGpMemlYnbrpt4kOyXmRUke8ZKk80RJBvPVRnC7YdMCverEe2bINkPDw/SHLnEOC5Zu4TTF3CCGzeUZFsRNK59FwhJuCBA4Kp5slMnWhCWF0O8Hgi1dnmOv0WfPfHk6u6R7SDZNJJbf/GRW/DLRLAiJzSEthJcn21nD21SBLhxozoE2Q4qj9HNh2ufFId6HGqf1Xy76lmFfwuPli2za6cHHiMiTa03ap1xcJTo4uTtLa4pS597+e8dN06MObIea6lXx+vXg2TTkYJINgVkbrHn6fKRj/Tv0XuleVmu7GRzk2f2RkHDy5fg+syfIUZ4IMCNG7XpB8n2iNI6ndz88LQ0SPZrdCUEaxVZsyScnnlmqdvS51Vxs8Sj1DWjtoz2K4ofevntoXf6cZGSIJfEufU0U76WZWuCnWR6elokWwrijKST2hbjrolA5Fw7rpab4zUz5za9mr1eeiRBQq5zxGb7UM6b/ltj+2lZ9/7u/aPJD9/+p/1bFTet3buMr9dSkOxxZIadbJRkpynqJwDq3z2i3jqTzd2od1hE3Kt9drCZu4i5PnL1r5bn+Id2pmdvjqO84vgnjQXnI3xr0jDyb9Z685yHGz8PW6Q60XFcH3t5uivJ5vg3WkvS9ek9zmINZoI9g2Rz6zgSPy5/kcYEXVMc/S3/rkayl1/hh7bPa0LOIeglSb8KyeYkcpL1WCBcG0JejgC3OMtn4o1cnVcrSfYIqVm4zJoHyQoPW6Q6peMQP1syu5Jsjj8nkmyLNbgzyUbidzLJRtZSdLIVnexWh7qlrnXuGj0qUstZ3C4yu4AjC42SOdFmyqdbeh+J36xiW+KO2OUZpxU+e/oTum0QmJ2Xs+ezQSm0JARmkmwPxK9WA1sPrFch2mhTmZMn5BcfOZP2utejrnZNsj9//nx3f3//yof0sUX6K399KP9qXXq9HJOToPwYIMnkj6Ozrnqe3utpbO9jIamu2pf072Rv7UsGwnr+Eca99zhjZmO5MpY5J8vjDi3/U15SMW7Fn8KyXhM5X3OOUXZJcwxZFzU2HF/ymtWssZV5wVkvCJaIL9ral+JVH9uR4q+t49K87K293n5Rrpddal9JZFLN4OQStcYsdUnqlWT+Xo2V6rLK8davIeYaX79Xv17XZY4vVvWit8byQym1j2UfS5KN+l+SvJqr5fdm6MrcK/nC4bso0TYl2WnSnpGU8egXH8vi0zvD6fHRIAooIre7fYgPIfOEAJKPGSuPjgb1EfLqDh7XZ8qfyLsxAtraMitfOOuGG/NWzs3yi2trTz7Wwev6mh+6pRh75FxvvSE2Wn8HBZkTlRmtl57PV+hmUzwVxa+UcyXZJeiU8SjJLgnLzkk6CsZpBV+SWDFmDwRW55qEZJ+6rveI+FlWrM7PXdEKku1DslfUlis89LXWSZ2jQbLb1UREslvnrUv1M67wk3ZsZiV8Pt4htXPX4l/ahXyz+gQ/ejZ6+iclF0g3Bt2gPf2Tdu9buEixmuHfyvy+gn9UbGf4iK4Xj1j3/FtpE+In2sHtHQPIc1Ckl4sDZRc1H+I7dw/scY5Sj7VdXD+SfMtO6naYFx3bN2+6VzRL7Jk1ZsvbRVCSnUBqfSmyBZ6kk93SQyVrkGy71J2xAdpZy9fk6R9FLnrWBsnG4+gZP9wKP8kr+Eetgxk+comcZUSDZH8ZwsmNTZBseXYGye4fd5aj+k3nt67zV40Cq7Fckt2alyrYvac1Kx96NqXXKfLvaUPovg4CSI6X3nLld0TqCj7siOsONkVsd4iCrQ0U0S1no/bFf/7x3d2//jwm4rbW22trkdc8y+g9e0vGGqW2lPE+/cgIdaxZEpPLkewMAvWlSGpxS8CsyQ2nmGjnG42/8pEVT9ysdUuLmIY0a0mMdLx0nPTh2TpWV9FnkXOeWFjmyY7ExRO73lpJr3vvb5L9pjUm2/n+t99evP31w4e7f/jD00sUyd41x5EuPPJAgsZSu5akn/IHyR6v8iDZTlUQWWBOU79SGyR7FtI+nYIg2e+WkoY9skdmxa4EpCTEKIlAEdjdZ9QPidwOviPEMfsWJPsdGWZ0fQTJJqEkBaKTTUJEC8wqQtqEpz0JiVtE4JS8OsXOW8yhnXyOPNkpGutsqTvZb3/68GwM1cleZ7XtzKvXgpQb1Q9VJx8ZuQmSnY+Io09v3DSXJhI6T5lwXj6gtmjlVi96rf27jLfEEdHlneMIroidLT3IuJ0+JUKwOEEGwd3Dj1XzevgSOmUI1Os5HxPJ2jgke1U+WdRcK9ultnDH9T6xCJL9ch1sd1zkKiS79ytdsjK0ZhS16Gd883+N50+zWvlH4cjxEdGFFksr/6RkWToOJdme/nFi5iVr6R+SVx5+UPNa+uhhv1Zn+PfyB70SnieR7PqqXk1jjVoLaK6h9b/W1xrHucIv6zuNZC+/wg8NrFbO4nYRrQ0W4/NCuXrxtCShFrh76LCKoVXxtPbRyj9ru6z0hX9WSPrpodZGxNAP+xmakfilHHjz5c2zOW9/fHnh2c6dbMS/GTiXc0hJdstOrn+PsTzsvuwg2UYZShVzo2keL3TXPM1a2UHpGdnJ8cFyQbds5thSFxpOHKTzUDin9z11U/PPmHuUA975kf2f4SeFdbz/EgEkJohM4Ho9BNLVfPnvb3/5dpdwQbLz6w93D2zHpfkkHcc2sBrgUR89dKJ7a577NKKd/buJM9kPD/yFhST6rEU0ax7E55FMkGw+IZBivjInZswdJFuaGdceh+QeInNtlG7TuyDZT3H3IMQeOoNky9fpdmeyTyfZ8lCcOdJ7QZ+JSlgdCAQCCAJBshGUridTkux0HOT9t//Vf5JO9vWQOsuj6GS/jleQbCKHpZuAdNyOS2qHTmULl2xX/R7nmIgn3tIcKP2S+LLDg4/Ud208Vvq+yufe2pDkjhZ/ZJ2WdkkxWxlnD4y8dJbktUVa6xrqmTMlsU7+pmMiFvNxc0Gac14x2lkvNz+CZAfJZuezdEFKx7ENnDAgSLYMZGkOBMmW4Z1GcTdc+UyvR0rjbWlD1rWbLaWPQbI9It7WGSR773U6LxNkMwXJluFWjopOth7Dpgbut3KdzHBVe3UfT/UPJZqe/u1A8jz9c11YoPIr+EflyRV8HIXT27/VJLv0r+5kc24NGWGI1jtwWbHEvOPHMsZBmOvfiZ3suF3EKHG4T2TaabnJqZ1vxfidfaQ27xqvljzin9WRFcuNAtWF+Edtbr2Pe7n4e+Qvx79RfejFeNSdTe9ZfBRedqZrnYh/aC5w8LespVSeID5ybJ8tS2Fl4V/rPHN5DV46lpH+8v3TJbm1ql89XOt7pLOcx9rw0E3li0X8qDks3qfWGRU/1IYg2a+RuqlOdm9TRBOIIydNas4cIdtHgIs/V74mP7Ul3E3EkgxZ6jqZZHPWx4kkG/HPIxco4ojYVa4f7lrh6F8ta4lVz5edSXavTlrGfAbGq/NIO79mf+PE6kSSXWIbV/hpM+3beI9Np2WWNKkNXAwVv8eZWxw48q3NQzI+ghUI3DICV6+TMwggRbJz5zof1yg72XnsyTd5zNrTT16ns9ZZkOwb7mTXpEhDiMrCaf1x+azFoC0YlnZa6uJ0yJBjAFnfKM6UjBbrGO+HgGXuWery83gvzVfFzPMYRo+412eeU6Trc89pbD428uvP339l0Ytkz4hvi2TPmHflSuI+WHDx4Mq3mk4n/iBNdLINspqbnL0uNUWsNEmqeQAwgAhSIfVvVtcfsS9INhTqSwsheYICYKkLnfN0uatiFiT7KTNnxDdINl0FuHHgygfJ7sfgZs5k02loKyFNUlsrbldb4H+7sV/leeQcH/mrYjaDZL/55ZdHwB9++OHx/5FO9vvffrt7+9OHR/krd7L5mXjtEbPWWZn30cl+yqmbJtnlR2e964SSTC5mZUErl2SroKZrYe7v7y+3csvFSn2z2uJTAymAFkWl599KvxA8UPuo+CFz7Swz2z9PYtXC2dM/NIdqu7jjqHWK+EjpWJGjSC4kGc4+UeusSfaLs9m//dsLAp7+kQh2/vv64Ylo139vvnw/QpLfo46SjD4RLK9Hqz+h1catnrf1CTAio8kPJD81+q3GIli31i7XvxNJdlzhZ5VlDT1BsvngBsme9+VZfnSeRqBEh1tApfasGjfbP4RYWWLh6R+aQ0Gy2xFFciFI9jvVNZcIgUZkNGvScw1q7GqtS+oYapDsb13nN08PmV+/fjWD/6Y72eXHa6OL8csOQP5oziwCoSgQMEZASpCMzQh1vz/wUJvbLQOFdNiugk/tK3edenaynz+t/eGfXsEt7WRb/LInEnsUx1vKNQQ37QNya44TO9mlH0GyJZnTGVMS7HRZf/0x2dd3X5+fslEyPkq6kzfaURFDCxwSOktdeT4PnYgvK2W8uzcrfTtt7jIWJ9cACe4jUuOBy+553yPZGdtWfiBHPPK4+kx2/hGarL/c49L+9oJc/H6++7GL9+0oCSdX0a49R2ePALawQmu8J8lGbZCsI2pMD/9RXnlxlSDZr5G92U52kGxq6X5/P0g2jtUOkruTjR0wmmWDB5mcZbt2niDZLxEMkv1FnFKjmoYS3CDZY/hRHEdagmQHyX5GoCTZ5besS4jyx2SaTra4qmw00GLxIe7MmgexJWQCAUsEPDd4Sztn6fLEY9c60iPZow7vqJNdj6s72b/+8en2kee/4ijIqJOd5DnHImc8SFrE9FZybmWTJUh2kOxXCLR+LSsLUWfRuBuS5yLn2sKRtyhwyHyW81BdNM1Hl4gvIdNHAFkHlrmwQywQn3ew08OG3sfZXmtwJckY4YfiUBLrpK93E0iNX+t2kZ49tc7yBq16TEm4ez7kMd4x1ej3eBhAY+qxrno6uflvWZuCZAtJtua+w3yQPE/d+9Zmlnt4eJiZj3deJLv1rWPLZJ4JUo/wWH+z2pJYWZBsa/9mxgyZa5V/yDqwyIVV/rWwR3xGYlbK7OSfBbls6ZD4yCUZXNyl8i1C1rrC70okWxK/3vpJr+9GspN/Hz9+fGWyxk5pfuVx3Pwf1SZu/E4k2cuv8EO/bdmSqwn241N552qUINnapeU3fhbJ9vNApplbYGSzrBsV/s3D/pZJdr35cwiIJEe5JGNWFrRyoOVfTbJzJ5nKoZWd7F5MJfHzItllHnJycJQfQbJfohMk+3W2DL/4WJLk0b2BLbmadFNkfRXJnlVg0zxUkZxpC2cui64iZz6N7KkYa3zmjD0plhy/NEROMg93zK7Ej+uHRt479yw/urfUhZK71vlr7jV42e7RTSKtGFK/HlnfVFLrqO1M71sR2bx3Wum02CN6+THCRbN2OGO5uWuBR11/0781JyA4/lrKUjxVMpc7yU5GIRd7B8mWhG/OGO/N0dILy4Jhadcuuk6KpQSzXf0Lko3/SJIk7iURsyA6XKKC2EzVpiDZfRQt1zUVBzSWiJzlgwYyn2QdWOARJLsfHfIKP4rZ985cS7rgyczZZ7LRxLWQs0xmC3tQHZYFDp1TKncqxlJ/ueNOiiXXt3KDWbG5jewNkh0km6pNQbKDZEtqXj2G+4BI5SXHphOPi5T+UXyXg0WWdSPZaQLkTHYt8/nz57v7+/tXvqSzT+mvfq/3epLtnQfbQddJvqSF0/qCTsZ4tS/l/LlgRF74r5dYY22MJbhIxszM8dVrXLIn5C+klQ9c0tpvqWvky6e3b1/sfek8NmcfS+eyP//186OOT/efXu2j6b3WF/VSfS9jnK8D/OO/vHw9K8x7wqy86OEvzYv6IZybF9n/EZbpPST3JGtfMmZGvSjzosYm51gPMwrLMpktdSW9+cuP25HsFonOQJRHRJCuNnpcxPKp61UFcnjhCp3D3btwu9vnkFZDlVfIudmYzZqPG5vT6h2Ko6df3E4eYnNPZzm2/uXFf/0Z+/GVVz+MVvz6Ytbfu7f6RefwyxvSlfp+7DzgH/7w9F+v7tb+9lprbm4ek4YRApbzSXMPyYGRG+j5eql9CMbSvXI0roXLieexE37HkewSaMr4q5Hs3H2wLA7IIvKQ6S0wq2+Oa22WFg5q3l38o+ys30dz7lT/UDx29A+NTfZxtOHu6B8aG5RISHw8iWQn/3760/cr4NIXDFt3Vp9KsiXxa+UQd92M8hDNvV5dLV8vr3+jcv9Ekl3zmOxj64uupf8nkewtr/AbXdfX6mCn16xINpXIu7x/RZLd+oit9XHd7BhYFuDSdqsNYjYe6HzhH4qUnRw3V4Nk/7V5fJAiUa33Lc7p52vy/uPu6UjjP/34789T5c517kwjneyaZKcx9RV+aQJLkt0iSF6dbKsaw103div2u6bWw1uPZFO3rYzWtfQhwMNnLo/JGAXJ/h4N9pns3tGPHonufTGyToiyk10ms0Vh9Ei+pBNZDJbFAZkP9ZWjy9IH1D6O3O72cXyZKVvnwBVw3N0Hrn2cdTozd7RzefrV62SXNqNdxdrPEcnOsvnIxdufPrwYXnep619dpPY6xC8kLi0CWF/hV+tBPh3wJI7cdYPggMpIcKc6vejcSY7KC0SXdL3VvlO2nEiyS/yoZjCC9Stu+63L/HU0EL3vemQcYniQbDp80oXS0szRtbLA0aj431qA2HCiTJDs+VHjriXOOp3vjXxGT78QUhQk+yl2z6To93PgSMdc8rCijTd33cgz8/VIJJ/qUUGy30BXN1vGyUIXwlW585CdbK5CqTx6Jluqf9U4y+KgLVRSDCx9kNoQ4wKBKyDAXUur1vwVsEZ9SMc7kKMdSZ9lJ7tHaHt2c7uKWQ8yLh9R4dqEYqyV464b7Xyt8Ug3XzOvp/5ZdSQ62a8z4AiSjRQJTXJ7jPVYMLMWCqc4e2CH6pyNB2pXyO2JwKyNejQP14adcnwnWywyLPmTzyKPSHZ9Rjod8xj9omLWmWysfymR+rjdg9zVe1G2/eHuYQgjN1frfUPiK/WAYamTm0Mee3ppg6d+7trlytexP+lMdhmDm+1kB8l+SgNp4nOLSZBsKWIxbmcEpKSB61OQbC5ia+SDZAfJ5mSeJwnO+3vLHosHCy534MoHye5n0hGdbM5C2EW29a1qaeKWCWyx4KwwsvrmuJU91nrCP2tE5+rbMX6WRH+2f9r6JYm+p4/l/dScTnY6UpGPjSSf6o5wqTf73NOP+GdN7rLtVCdbEq96DOKfxTwzdLSafR7+7dRU5PqXbD+ti738Cr8ZyZvm4J7JXlHwOVj0SHbWISHLnj5LFja1AFFCwfWLK8+JWylL+SfVu8u41f71yINVN2e1fy0/0DVRj22N0/rHtcVz3fVs0frYw7E+0kHVYy5WaV6ExCP+WZPsXv0p56HwQGsY4h+qy1MOye0TSTbi1whXJH41LkGyXyJ6bCdbmzyeC9ariHn6LCHZFIboxsT1iytP2Rnvr0HAm2Sv8Wo8K7omEJKtXQdcW7TzjZDh2iKNbZ5nF5KN+HEyyUb820EGyW2PPXL0IK5pyOWxiF9a/E8n2aX/N3smu5eIVk/b2iTjjp+R+BKb0phTMeX6G/KBQCBwuwjUP2VO1T3JQwDSyUYiUO8XEluQeWYSM449u8h64+6B/2yukeY7rZMdJLuzwmYnj+VCR2yftaDLhb0zyZ6Nh0W8Z2+OFjZb6fDo+uy4bkadKIS4UTJIPE5cG4hfUhlu53fHT1RG68cy3i1dyDqTxkY6zsPnbAv3Tmt0zUpxlI6r9/KWf1L80XFBsl8jFcdF0OwxlEMWkWVRQUyfPR9iUymzu309skX9vC4Xh1Pkg2TTnwohdQCJ94lrA/FLKhMkG0cuSPbLdYo8cAXJ7udXkOwLkWy8jITkFRC4ApG4gg8rc8mKlK70oX5wRDfskc2RV+NNH+note7CtoiNNNdmxXTWPFIcPMbNqiPSeaTj6k72ivwNkn1Bku3RMeMu7Fahor6VO7OocxctKk/5SOGIzpP0WG4G6Lxa/2r/d8jV0iZr/3KcvIo7GrfsY+2fN/5c+7jydT5l/yzXBrVme+9rfenp7eUo6nMZ8zovS5tn1uPRGvTO0ZqIjR5AUIxHOeNRYzQ5ijxwcfSP/JOuCem4EcmW5hUSv1r3aWey4wo/IuOlycNZSJSspBjNLOrcRcuVp/Cx2JglGFvMK/WtNW6HXLX0p+fjLiR79kMOd91w5Uf5nN7zwh3JGStfkLnywxzi8+4ke3aOzibZaDxnyI1ywWN+6ZqQjvMg2Qgup5Ps0se4XQQg3Cs3GiQhs8xMks2xa6astpjMtDXmCgR2RcDyAVTq44lredTJTj84s+Jv9oP4KHd2yCvLGMzOUel80nEjkm2JI/VgmN4/rZudfbpZko0WHm1yoonoMY+HTtSfnpy3TVL90nFaPDzGX8kXD3xaOtF6MMse7TzaHJCSIek4JCa1jFXzwwqrbN/IrtwImUm4Z+f27iRbG+8yDy11IWt+NF8d55G+0e0nrfy1m9g9mgAAIABJREFUXNeon7VckOzviBxxuwhaeGYtIo95PHQiC2Qk422TVL90nBYPj/FX8sUDH4TQWRG4Wfa3OkEaH6SbqnQcEpMg2bJsQvc6mfbXo4JkWyHZxra3roNk++Gu0XyznWwNaDH2eghciZheyZfrZdocj66QA7PJoTQyHDtvoZMtxfHEcTuus90fcpA4tx4YopN9WCcbCXQpY7GYah2WXZ9sq1RnndRvvrx5VPnw7X8ef1I7LW3hbI6W83rrsshVbxtP0H8yjrNz2wMrDx88CEivg1h2HOvvy8w4LoLYtXIdrrbPYg+yzPsSD69PodA1xbEF1cnJtSDZY7SOOC7CCXiStVhMWpLNufqGu0h3IdmIj9zY9eQ9igNl2wz/LHKV8qP3/gz/pLZxx7VwPMU/aW5L/fPIOakPozgnnel6rfv7+1diUtKFkMWZJLu+hrF2lLs3cNcNKo/g1tIlzdFalzTe1s23ukHWy08urqOz1VkXcvSEyhfuOkXidzrJjiv80Gwt5Dw2EYEZ04a8v3v/OJdXJ3vFx6bU5ksVk2ngKye6tVxVwnXp4RZEYhVAHnk8A49WbZtJsltkcsfa5hHfVblqOe8sXDzmsdJ5Osku8yHOZDdWR+8JuxTdpWiNkppK+H/+8d2jS//685dhjeA+qfaU5fl+/eMvzyLcj029NkkKq7p7kf5N5QBH50lFeoZfXnFGcK79a9litSYQeyiZEVYWdmrjzR1f2jz6sRcJLigeXJtLW0pC/fXDh8e36tscqNpB+cZ5X+MLZx6u7K52UX541yY0Ryk7qfc98LfSGSR7HL3jj4sEyX4ZYKtFHySbKns271sVup413vrTvN4b2QjpINmv17+GFHLzJUi2TR3IWrj4287e17arXZT/3rXJar9F/NCs65Z+q5gGyb44yaY24LozQSXzru+jnexsv/aIx84k2yNGVgXHw7bQeXsISPNROi4jnNY99WlZGQ0rkk1FeOSXxueyk839pI6yWfK+xhfJfDHmDAQ88sJKZ6/ReeINI3FcpOiaIeTZ+ynWY3m2Ej+99p9f/vFxuv+6+wxNyyXZ3YXyy37HRTy6PiOy4DWfdWcCSoxCyKrIcuct8UTWsUb/aoxn207lcX54Tnb97S9P1uXbid7++PXZ3Pwehd/JJJvCSho7zbjVa7L1ALXy+AwXy1kxnR0nZD5Epo4vtb5H+Pc4Qx4TJPv3+vr12x83kT3k8xPEw8P4GjrOIlpJspFv5bZwPIlkUz56488tKmjByIWn9s96Pk2Bs1iDVPws5kAw98JhtX8a/JBca/lH1cfTSHZ5+8bodgVJDlFYaeKHjvWsMagNPblW/UbystQ3ew3OimnGYZZ/CO6IDJdkj/y7CsmO20W0lWLReOvF93d3nx498epk92AafZxq7eOiUHWnDf98I+L9EHbL8ettuNYkO2cId4NHM8szhjscFfH0D8XYU262f1552MNoln8efiE6g2TrV4fJFx9zFzqbUzfHkXMurU42kgQoBJa60DmpDkH9PtWNkfpAPXFS86JPv7O6CDVutX8cf7Sx1I7vfXKR9Vr5Is0drX+j8RadMsS+K+dH6f/oY/2SXOcx9XGR9PrXdy8/2Hzz+3Ex6rzyrPySzlPnQPYrY0H5h+TZ6TKr6rclbtL8sLRBq6u3J1jtBVYPxhSviOMiT0iTJJsiyDXBfizUxQkUioDngAfJ9rtmjloMnMU7KmKrivSVSRQnNhShtdKl3UTKIp/+2/vM55XzI0g2lo1BsmmcVtVv2jJcIkj2PKwoXhEkGyDZJUHuHd0ekfDyPZSsU2ey8RR6KbnT4ssfU+Z7WVd0i6R4IOMQGWkcqXEr56Zsa71/mr0SH2PMfATqvGp1svMtIvnHrEorc0d7RW3yeFhMNbfsVq/8wZn52YDNGLUIw8lb6pQ4BMnGMmHYyaZI9ohE16Q6SPZTQFo/fpA3src/Pf0YQvrLH+WOwqjpTEoXcj1u1kf+WDo/3dmswQWdJ8tpuz/e9nrr5+KV5HewaQcbONi11hmXjPZ8HpHsf/jD0yzUtX6z8GzN09vss+35B7V6R0Isbefo8viEhcoTihjNrJ2c/KdyPb3vZbtHnBB/soyXX+UeJpmDyqXoZD8hrDou0joqkpSmrjdF0OskQ28XkS5MTvGTzoGMC5KNoCSXmR3nINn8WM2OUcvCHWzgIEeRp1pXj4y2NtMg2XYP5py88iBvVJ5QxEhCtjh57CFL+ayd0yNOQbK1UfEZTzWDJbOakeySWHPOZNdE/SrHRXrfym19oz2/1upke59X5SZNuYkkHz9+/PioYhc7OZsc5fuMb45b2sslkzP8ozD2fJ/6ZvyJhKLEyyp+FiTbK46Ij9pOtpftiF7EP0SPhYxHLZrhnzfJHmHr4Z9HHChS36uFVA0d6T2lk738Cj8Os+91r0dd7Zpkf/78+e7+/v5V7FKw01/9Xu/1JFsmSE0ONbrqja7UlRd8Clz6a5FQypc8piSvmdDWi6HWVc/fw5KDcYllC8f0/k9/eiLb6S8ddcn+W8xPxbjGP2GUx/TwR/zP+UPNX+qi8G/Fq7yX2zovk/9lzpTz1wW0V1A5/uccoHJ8dl7UdvXWGJIXlI917RnVi/o96/lrAkLF5dPbt48m5e+LpP8u13J5tvuP//JU4zxjSeVeWWMzllTtQdZYXees41LmUNJN+SmZv8zxvJdw1zhlF4WltsZQ8ydcuDkuwdJiDOJLwhPhKpIa05s/zZfWjMTHOsfKepHeK4l2zYnK2lcS3fr10RrvzU/Z1ZuDw3dLHaP/VnWyW4p7RlLGX+W4SK+rgnZ6Rx9NIU+43k/1tQ15vnz+MeVEItmruoQ9+2bZw8UfiSm6mFty3vo1tq0cW64zKje4MV3pVz03x/bWUbasL2NUkmzqrPMsHJCay7XlCutmtJdcqVZwcpybByvkZ+eedL7euisxO6WbnW2meKokH0QkuwSuBrH+MmQ+OkIZfxWSLQkCOgZZDN4FJ320/PDtf/VfvfmuuncWwQjFe4act73e+mdg5DnH1fHh1IPWUba8rvMXH3ck2Tk/kq/l/deaGnT1vLgSyfasD6G7j0CQbCw72CS7PvrR+vJjTaxLU6irAFeeyeZsSKVP6Dht4UbGe9pSnt1MV3w1v0T17aqs9KfZ4LDUbUshGGn0a8Z6dNwoe3bGg7Ld6v0RBlp8uN1CK59QPWg9KIlqua5HP2KDfjqH2qqVq0l21iepRdq80PrSI8Gt16lPYlBbZvhsuV5m2ItiZyF3mj9BsrGoq0l2mqYm2pwvPmYzd+hkczekcmNK/00VO+0iQsajPiC66hQKko0tqp5UkGwdftLRQbLp2hQk+2V2SeqjND/Rcd71Y4bPQbL70Z6BP5priFyQbAQl4Ao/TI1eageSLfUCJbZS/b0NUKuPO74k2a0jI0lf/shZ0j3i2tOSP61QWfgcOvZAYMfcy2u2t15r5GofRj9iU47dxff6R2aSjatqkVdWWhJVLxsRvbvkDGLrDJnT8EBIdsLtpHPZ1LFmSR6QnWyJUsmYGSR7ZBfVhR6NbZFsy6t9ymTW2CmJy2hMz8eVxcJybqsYWtqExBB96Mv+zbJv1jwZI078UMxGD7yzyU/Lv9KGN1/ePKeLlGSjRNrr04IyR7MtoxqIPhQg62iGDCdHy9wrbbPeEyw75iP/pPVAOs4jnpL41WvKM5Zan6n4Ifp3J9nLr/BDQLSQCZLdRzFINp5hlgVYW0BHhAz3iC+JEsYg2d+xRTELkv2lmZBBsvnrNI2Q1Bjvh7kg2XgsJfELko3jO0MySPYMlDefw5I4znD1NHu9MZmNB5cwevt/Rf0UqUw+W3cYERzz8ZD0xWRJJzt1gns/oU75vMLfGpPTOtlITGfLzK5XXP92t4/rz6nycVwEi9wlj4tIn/TRpCmhnbGxzC4q2vnS+N5VWigBrG0YjUN1YkvCXkqLZ6/z0cs9S6wsbbdH1kcjWgco/LN1M2pEmqv+YjKXZNfX9dXoPq7rzhEUac3Nc1iu4ayrvru/lS2zYuOTqd+1cvGncpyDS6mLM46Dycg/y9zh2OQlu3vNpXKnxmX34yKlvXEmG8xqbsGpCz04zaOYV1GpidWMeUocNPMFyX6ZQZZFE9nQgmRzVvBrWXQTCZL9/b58ac0Nkq3L1d7eRdVvKsep8dwHf62XQbK1CNqNp3InSPZLBC7ZyZam065PxJYkTYoNd1zrhy2Sjh/+5//xqOq3//P/4ao8Vt4jfiOdu+bxsQEsDOfGkiuvwci7k13qT3bWX6bsrXmNT5KxvU42hzhK5t1hzIq1jzz4a7HRPsRp5585fmbNkPhV20eR7uhk934dRoK+YozFFx+1yTmrQHHt5MorwsAeinRNs9L/7//+X5/1/y//+8+P/625XmtnXEogPezkdnY8bGAny2DA7vZl07l2cuXLefKRq9EaKc8gl2eppaSkZW96rTwmks57l3+ZvHJIthSXUc5Rm/1Mkt3DsWW/xi6K8NS6vXHX+MKJrdc8ljVNqquXx5TPSGwtOA6Vc7XfQbKDZD/nhEUCZmXU1TfUgvEmadICUI5LPn78+PHxpZY/dbE4jWRrvzkuJWZIbCxItpV/iL2UDLJBUDrq9z3849rJleeQ7OTfT396Wn/p74okmxPDE0l2utng/v6em9ov9qz6lzdbD0CzalG9D3DidyLJtvKv3u9bWFCcAak1XI7TuyZ0lHOnkey4XURcftYOtFx8yOJZ4S1Fsmub8lGR9LpFJ9vbZ6sYzo4fWkit/POOg1T/yf49do9/+eXR9V4nexbJTjaUR0Xe/vjUya5vIfHoZHNiWK+zlT+Mha55jn/IOpB+goHolshY+YfWNImNmjFW/tUkmyLULZvRnOP4a0Gy03w7d7ODZFcZ0fuoQpKUWbVHcnISmZLd2T5O8at/je3rhw/kF0elH51RmM58f1b8dttgNRhz8kozz6yxSA70cr28JaN3vV7thzQXqE9IRrZQJNtqLbfqSPa/3AdmkWyqg55so/YnJD+QXEXjbjUfYhMlM7IF9Yeaw+J9JM6tPETnLvUj+dLSS43j2DL6Yjenk707yS4xidtFvqERJBtdJnPkOGQoSLZvTHbakLSecvJKO9eM8QipCZKNRSJIdh8ntAYg+YhFQy8VJPsJwyDZ+lzSagiS3UDQYjPeqeC0kmR3+9DErjfHNA794qNFnFE7reVmx+9krKyx30UfkgO9zmvvy40j31CyxcEn6bToZGu7bbuRbA6GPVkkPyzmyTpmz0flqjYnLLEZxQid5wR/UF9quV6jc6Rv5+Mipd1Bso1JtuTJccXi2akgShdmPS5vlP/xw39/fuvv3/37C7HWR1Ir8Nf63IqfZ0xRguVpgxazK4yvr9Qbffza+/GmkhSl/6bOadfy+d+addOrk9m/+io/iqRIbClzFSXZljnU+5RB60srXlY6a911PZXM08JUWkdG+69Up2XMW+QS1U9hi9ZodD5vuZG9vbVRk9dN7tgYQhUkO0i291qapj9I9jvynKY0GGgB33Ejk/q847gg2S+jovmEJUj2OMNHa7mFu+Xal+oKkv09phQpX13fgmTLI3DTP0bD6WRzIbb81rG0iHFt5sprfGyR7P+6+8w1wVVe419p2Oz4oWTGyj/XICiUr/avJNmjbm+KF9XJrru36ZiV5TWhI5h7+cvtZHPlk00tH2ss3v704dH8v/2F/oKhIp3MhpZ41v5JawV3HFde6rw0R2fZx/GrVVfLG7ZKXbuTZtRvbg3tdbV3Pi4St4tU2WBJjC111UnLTU5qk8vv77R4JT5adFVmFWCJf604zrI3z31Vks3F0Sp+6IZU44+u2eTXf375x+dp6ofN3vGIcnNo2WhVK7i4l7bUvxKZ3kOPl7RIdm1LeV7dkmRrfKbypdx36nuyeySFiiVqr1Q/5VPv/dZDRI+M9mwbzU3hIrW7V8fT6+WcPZLtuR4tfaJ0cWtokOzXiB7XybYkxpa6qGTVvH+KnYiPJ5FsxB9EBt0AEV2IDEqyEV07yczGUep7vdFQREBKsin7qHmp8fl9De5akl3beDWSXZM2KQlGYyTVj+YKJTdaGyeSbI7NVuuRwnjl+yeS7BKvOJP9DQ20mKxMNOu5r+SzBclOnT30VhLrWEj0XSl+Ev+txpyCY87x/FPkVOc2dWP/7WdeJxv9AqQF9hrcZ5Js9A5xC0xm6kDwR2Rm2ozMVdt8lebAlZpiSBxLmdFDx85HRrIPN0OyqadDrydC70WOFMKWDDKOuxhWyUtI9t/dfXo297/99j9emH4C2baM30iX5Tyr8mM07yn+ISS7POZQ+zz6JcUkm37EaXeS3SLXX989/VIkVb+pbnUrRyids/LZI0cRnVRdQHD3xAjZ17z3X0//ekTTKi+RHPD0D41NkOzXUdjyuEiQ7C8vIrV6gVku3iDZOjSpzdSqqOus9Bl9yjoIkv3yZ9hzNgTJlq0LJO+puhAkW4a9ZJRHJxvJAYmt6Jgg2ShSh5BsuTu6kWgi6WaJ0TUCVAGJTnbkzIkIjG7T0HSy093y+ROdGZ/kJD+oIy91fCyPiVBfbqTqx4m5U3dGqYfn3THY3b7dc+QU/KKTfSGS7ZF0liSb+61c6SKvcbD0gbKp/GY1tQmMdHFj2VvIGhta9vViyMWY6x+FO/U+at+sHKXs5b6Pxn8H/5Kt+eaQ8qiTlByXD5z/71//r7v7+3sufM/y1CeGSTCfK0//nTvRWUFeb/V94KVB6Ln0VyT92/cu0t/nX3994WNrLc1eX2LAGwORHEX82xWX7B/VaefUbgQPyxiNdCHxs7BF67N0POIfUkcea8mbN3c7/iBNXOHXyVBp0lBkL73PWfA9fUhyeiw+lGBZzB0k++Wxnh6mHrlqkcezctQi10odQbKf0AiS/YTD7PVlmc/IGkT8C5JtGRVcFxI/XFtfEskBak+Q8BrEvyDZ4whveSbbIiklOmYSVIl9MeY1AuUdwtLuoDeu2gLJtS/ymIuYn7xnJ/vv3/27SUNg5D3ygzqtTvY//OFJ668/v3n8f/Zxk9872Y9jv/3wTv5r3Sw0e335ZYtc864kO3tk2cmWoxQjvREYEe5dO9klJjdzu4jHExmSXCeTk1M2mnoRSp6uy1i2fqhDqxPJlVpmp03EAmNtPmnHS2KQxuywhi3w7/lf5nu6ZSST2SSPXmFnGZukq3Wk5Jlk//GXZ1eSvemvXp/lEZj8Qzz1mfX0QzO9G1VKvFesfWmuUvtcjRVVYyg7NNhoc4ayXWMb5Xe874NA78GuN1uQ7EEcKHAy+88qynM3o/daTxAPDw/DjNAudm5h80lPe62euFhaa01AgmS/jo4Fxtp80o6X5lyQbBo5y9gEyabxlki08pgiqtQ8GiKrzRnKdo1tlN/xvg8CQbIxXIfHRUqC3DuwXpPoNG2WHb1Xm5dlg2RjgQupJwSCZI8zQbs5SvNs1bxSey3HeRL9Ot/f/vTUHU5/KzrZj2vw2//yX/5ypHUnO/mWfd/1WNgpOWRpp4WuW64VFvjtpKNu8LR43o5ffsx2Tj8uwiHZCbjSwNpYyvgg2fRSucViRPkcJDtIdg8BKnfSOESGXpkvJSxINmVXznsOyfY8VlFvriOSzcXzpC4nFTfU91EOWXxShdoxQ84KM0tbR2TRIh939NkCvyDZr1Ekv/iIkuPnTsY3sp3+EIJemnM1ko18K5eb1LstTA8fa0wonz1JNse/XT8OHdnF8e/EXEX8o/KL63cm7un/NZsxZVfK+3S93U9/+vhsItXJPpFkp+u1NNcUSuKnGUPFrdYtuSb0JJK9ag1qYliu4Zaecl0j/rV0cPNE6490PNe/E0n28iv8RiS7dRwkBbPsapfBbX1MUOugjotIkwUZZ9GBQuaRypyyMKX+ScZ5kmyJPTEmELCoI9Ral3Syc2Qo3RYRzF9c/LX44mM+5lF/eTN/oTHNewtHQSzwvZKOGfmoweukhxqNn5Zje2Sb+n6fpQ0SXVRTWaTzG/F9aj13/lCSXR8XSeqQM9m1zOfPn587F2Wg0tNG+qu7GulJq/V6eq33FNYbM1OXxJePHz++6o7N8OUkLHPBzrgkzNIf0n2wwDLnbCtf03u9PM4YS/KiXhOjeSxzHMmLGn/L+SldGctWHemtpVbXlJsXGX+OrhpLSe3LxDZ1tMsfASnzn+uLJi9H9erT27eP6zLdOJJIdurKz6rjFmtMg0vOi9l5iaxX7v6qwVKS4yVNsd7fR77kOlbO3/uURbrGNPWixkUTF66uuqlQ771ZX977elj2Xk/j6/csdSX9uZu9Lclu3SZSc3fK+NZxkdlPkBYdqDJBrf979yd+a38l+mqMZsd0NN8sW2bNg8RnB1t6XRXNcY6R7xY+lzb37KxzvSTZ2b6WLbPqSG+eW+hkIxjPzktkvc6UQXJ8pj29uW49TlQMejWmNS462Q1UOJ3sNLz+8mN90wh1S0nruIjFpkUlSrx/DQSQzc3T0yDZnuieobtFdrmWI3ksJdlcW6TyCMlOx0NO+EEpKQYxro8AkuOB35kI9B5MgmSDJLt3i8joRhFOJ7vXjczmWXegdl/su9snLQNWftUL2jo/OP5dhWRbxabEzkMnJzYtWa1NdbzLH1GhvohIdcOpPEbyfmWDwhpbbaw547W2a2PLsXWmrCUulrpmYkDN1eMv5XpG1i41z87vB8n+Hh327SL1rSHUuev6faSTHST75fK5lWIkLRo7Fawg2Wd1rrRrK0i2X7xPfkAIkk1Xc+3ao2dYIxEk+/sv77YisHM3m2oGSzJKTLI5Z64Rw3e4wk8CYG8M9+oby7ln6drRR8vCLfFvJTHIcUdtkPg3K7cs5kH8s8yXZLNVJxvxH/Uv6aK64sh8s2VSbE67wg/BqMw5JIaIzl1lRv5Zr70VGCDxQ+vxCvupORH/Wjp6newkuxvJXn6FHxUEq/dXkOwrLHIt/idj0LJ9tT9oQfW0c4duukcnzwMzq09BSnL9t788eZ9/kEVzbESLI5qP5QOaNSGXxo1ru0Ut1D6QIL5a5ZzWX814i9ggWGls1Izlxmh2zeXap8FCMnZEsnck2tlHpCHMxYPsZHMVSuWDZEuR043budBRngXJbiM0u+BTcarfl+acdBxFVMv3pQQzSHYfZWncLIgcJzct5kN83Z0gIZjNwgqxxUOGG6PZNZdrnwdGnLpay+7WzQ6SPTtDYr5AwBkBZDP2MMFic9TaJfVdOk5rLzJ+BclG7Noh3oidO8hYYMXJUYv5dsBNagMHK+kc0nHc2Kwi2dKmgBQX7rhRR3tHon2znWxuwnMTwVJ+58Jh6efOuv7u7tOjef9191lspkXOjXJhVp70itzK4iz1XTqOmwTaeXbqMu1kCzcOs+Sla2REIHq2t26YWLEWpT5zY7JDDURsru1s1X+ESOe5vOPcs29FLo3wpdbIbkQ7SPaXL8h6WSqj3aCXGn+RyYNkfw/krM2UkzrSNSIdx7EtyWrn2YnY7mQLNw6z5KVrhCIQLfu9yReKmdRnVH+WC5L9/aYNSwIcJJubiZj8zZJsDJ69pKTfyt3Li7E1u/poQbKT57v6x8mR0WZ6mn9c8iv1jztPHY+MufcXHxH/Rt03Th6tkkV81NpmSTg5upLs6ttTvPPjFm8X0dYPbT5bjteuP+RBdHU3+6ZvF7FMVq0u5KOi8klVm5yWC6XsKqT/Rp+oKcx29RH1j8LYyr+V3cRRkfPY4KmcKTHnbvAc3ZqHJO48VyfZFnhw1mQ5n9UabK11igBIfjzkVkg26meK38ePHx/hr3NAm1dU/Z7xfis/S2w4eY/Yi2DGraujtaHdI6g1luYOko1E3kCmdbsIklDo1FpdXJKN2jVTjrv4tJjN9K18kLAubFo/diXZnAcuFANOzuyajxwfRhuUdycbiQkX454/mjXFxZMrj+CwK8n2WIMcPKT5gZLsEeGcFWcOHhayVyLZ2vxESPYORDvH/eaOi1x1EVos5NBxDgKRx+1YSTd478hbxSvfOOJ1T7Y3DqH/OwLcB2WrHNo1Bruu3Z3wOjkHrB4UUJK9C9G+SZJdLhpuN8WrEJy8eHYqQp62WMXo/W+/PZv59cOHFyaj+WhlC4VXmufNL788iz388AM15PH9WfbVxnitT8jpgZAUj9Y4S12r/ELmRfzcId5cG9CObSu30fqA4LubzAhH6Xs7+IjGG5FD1gTqs1RXPY5DelHbrORWHxvJRD/9f/2L5hoft/4xGm73YNYmLk14TaBiLA8BqxgFyebhzpHmEh6Obo2sNHeCZI9vf9oh3lwbEDLVyjVpDmnyduZYKZHm4j/Tp9xwaM3ZOk9OyVnmgFTXSSQ7k1xLgsvNn5vsZF+5G8BNgJCfj0BNsnfuFKeCurN9sx6C52fJ04zpVpv6bvb3d+/vHr79L/58rjLj4ioledxxUlLE9ec0eS6Os/1DG3ulXI+j7JgDnE42xb24D6DI3Ku72UGyZ684Yr5R0pTXwiQ1VMJu5hppTvJd+81jchIDAW5RL2Nax/DxSbs4jpH+nY6Q5NiWhDy/l12wjn+va1pCRs2ZvxlvuRlwdHFjM0qH1rzamyl667vMgXyE6D+//OOzeX//7t8f//vNlzfPr3199/WF+a3YcPGQ+seJkcESfFaB+lfax/GxtyYs7qbmdm5RjDn+WcZilq7aPzQHZtiHkL7RDTPJxtYeiBDw7B/XBikuyDy17uQ7dQVjy57RQwdl/wqSHVf4bfwDNEGy/3x3f39PrZul73OLepBsXbhQcpFm4cYmSPZLBKQEjRMjXTa8HI3GO0i2JeprdQXJxo5QjaJENUuQCJ9Csh+bE2/emJ6JpvAJkr0xyaaCF++vRyB3l9EvAVJEru5kl3pbnWyLAomiWBfSmXOjNp4mV8e0tr/Vyf6nH5862b/+/LKTvUs8VpHs02Jf2ota++ncAAAgAElEQVQ+IJzso4ftda7thKPGFk63GsXVc12mY2vpL3+iZlGLkE+OWr5ThH82yS5tjOMiaLYK5TSLDpmSSi7N02yte/RRdSaKFsQT8ZuS8SKHJUGifEUK3EhGWnAobKj3RzlVH2ugCqt3/lO+5I2AOsPsbWcZyx7Jrm+ayb7lu7HTv8ur+5D8ovDRvt/LFSovtPOePF5bm7xzdXdsV+XcKG7cmPZqe8aeWj8oBl41ItfVWSSbwoXiQUGynVa194/RIGZ7F0QquYJkPyFAFS0klkkmSPb36/zKs+M9/Lzzn4pbkGwKId376Gavm+Vao7mErPZ+9ZpaHY1VORck+3vkg2TjqyA62ThWx0mWRUFKMsvFVAJQdwYtj1DsDDSHZHv4kX6MZOUPkXD9X00IUJLtEatSZxm3Xif77U8f7n794/eHmLsf/ulRxdsfv3/BcWXsWxjVnbLV8faOo4V+bXcxMH6KgvZhxSKWO+mY+clnyQuoTwm1GCE8Bmk2rupmB8nWZsDG4zXJ+Xy7xe/nrpKb6GLSbiIrIKVszsToP37478/m/bff/sfjf5fHRpANUPpAkn/tL835t7/0u/PSTg+FQXYclSs3QulDHjcXsu/1sZbyqFPWmclrj7hqN/E8Ph/3yOepW+sox7ZFskv51i8+IjnHxRGVR0i2FkfUllVyXPw566f3YFO+PmttrcK3N6+0zu3mh5U9PZKd9VvlCcIrrHxqPUxJdQfJliI3GLfDcRFLt7jf/EcWA1WoJE+smk2E66MVvpTNViQ7+ffp7dtX5Bzx4wSSvfqb/94km5OfJ5Jsjn95A6Sus9uNZHN9pNbmbiTb2j/K/9nvl9eEtua2IpOz/crzSeN3Csnm+od0qdFYzSLacbvIobeLaJKTe8/kqk4210d0cVFyQbLxn0IfYRUk+3umBcl+wiJI9svqQ9UapFaNOtmraihlt9X7QbLbSAbJpjMsSDaNEUviap1slvOF8KioUxugpJMttXPncVad7OSj93GRnXDkdvm0treOXaTjPK3vFlDHRbKudDQn/XE7ZCeSbC7+WsLInS/kbQn7yXhG7tHR88AI+YSctsxHgup6zyLZpXdxJrsRaw0x8Ejq2kSufRqSrVkKXDs1c80Ym/xp/Tpja24uIUPsr3+OvZ4DyT3qeBBiB+dBoSaall/cq79AmL44mP/qecqjNkmmPtNe41Jem5dJdtaNxpZ6gC2xbp7J/iaw+w0uVG1BsULzLuTmk2y0jiP1xzJ+lrmntV073hKXUpeVXVb7hpefWW+QbG+EK/3STjZaVFruWCX1CCqufVQxKuey3BS5dk5OD/Z0QbK/Q4Z244Nkf8dstLaCZLOXYwz4hsBO+80MW1ACybWFK18nn3a8VzJb2XUVkp1wnt3Njk62V3YfotdqER7irtrMunta/yCN54OFRSe7fuKXPlShJDvL5S7z7p3sjEfZ+X5x48c3AKkfIcoY10dURrfzaEi2OqkVCqgHeGl+KUyKoYsQiL1kEfATpg2SLQd5GckePU1ko2q3vn79fl8sYnjZyS6T5LTCL93IqHEZ3xl4UB/jzLBBukw4m4cnyaa6OLPtTPOVxyqyfTUpfbWOP3zonm+u86SVF3V3POsfEXjq5+l7cWvdaY2QbMkZ8B02Mk4OJdypGoOu61nrRlMD0tj6JpXRF8ol72ntm1XTW/Hi5o7GV25etXDZPec0+NS5KtVVN2VqPWgctPPXe59G3010simCPCLZrfdK8l2CfzWS3frWuHSTm/3QgZLsHb8Zz9k8qMJt5V/LJks7kSLWItl//Jc/P19R2NMxOme8O8n+/Ouvd/f39yQ8p5Jsbn5K608NILVuSMAZAlwf88PEKSQ7XR+G5CgDsleiK0k2J36jejIz5zhYc/xr6fXwy7IBYOUfB9Na1ptoL73CryTJPXLcAqR+LY9FOuIPDw9Tzq5pgo6M1SYnMsdqmdN9pAqclX8cQu0VUynJTvb0usEcv+ovM87oZHuS7IRL6ZPl0Ro0B7j5yYkXaoO3HNfHnj1WDxjW/lr5x7VrVi5I/ZtlHxe3Wl7qn3ZedLy2Qaf1DyX8o8ZekOwi2mXXm0vQ6072io820MSdITcigBQ5nGlfb64Z8UM6qSMsPHFEfoym9YuAXrFDNq0aj/pcecs29GN2ja/JrvpXIZMtaI4hvpe+Jfn//PKPjy/9193nbkgkJNsz56jcQXBAZKh5dnx/V5KdsZqNu+d8Fjk+IoeetnvkLko0rzZ38gf1fSXJLnGnTm5IYvTmW5f5++HphgbOpBKSXR8puUonWxKMeqPvEQmLImZlX5DsNgJBst+9IMFBsp/yZOXaRcgJIqOtHSvGB8l+ibpnnC1yPEi2zSpBSa7NbK+1oPOPSHbS6t3NzpZz+C6KmRnJbhmHnMmuZT5//nz38ePHV12q9LFF+qvPr/VeT7K9jzp20KXxpSxiM3zhYpnsS+ecWj5ydWX5lq7RPEhe1JuBB5Y//enjXfpyYT5yUc5RE0+P+fN6yZsqgksuHrmTnY5dZPyfb9b4+c3ja5//+rl5prSeJ49L58CleZF/4j6dE09/VI6VNufjHIj/ye//+OG/P86ROtlUXFKM6+Mi3NpjuS48dGnqVbkZUVi2zidzsaRiXPsyq15J4iIZQ/mfMK5JtjQuV86L0d7DiUveZ6h61ct9ab3Mcc7rL8/f41ec+akcyzaX5BnxvybbecynT5/uyn5w6UtZX/K+kHxsvZ5e672XXj+OZGcnkaMjcVzkCS2kw4A+Hb7KskkvzLIPwWrkskXHhdKfjzm0zjX/3d2n5+F//+7fH/8bPQLBDWWNFXXFYE9/TbJ7V91pY1POT3U5kDut0TPTntcY1phaYsTNB4787l1gji8t2ZZ/q2JDYV3aj9aKWfU42yatq6Nxrfdqv1A8uPnCxY8rz7WHI7/aFm6MevbefCcbYf+UTJDsINmc4oE+kFAk2JvYBsnmRvW1fJBsPYYaDRTx8yI3Gps5Y4Nkc9CiZYNkv2uCtGKdBMmm87WUoHgqT9uTtOi4SG1Iz7DWGW3kCj+JI7uN0X4rdzd/WvZc3UcL/0Y/BFN2skdfsPPIhWRXOgaSjmAgd0lnG9BOdtLP0Uv5WJ9xT/L53u9elzrFLx3lSH87drIpn6n3LfKTmmP1+6t8nNXJrv2b9UDj6V9Jsjnx27WT3VoDGT+OfyvWUkmyJSR/lX+thwOvbvbSK/weWfibp7OX5TV8OVnSayPmj5zJzrrKTvaKZLSek5ucVkWP+/GMxm+uj2kubZcj2yspGHksirXEv15BLl/P5DD/EIwlGaXimfFPHXb0irtSZ30VX3rvb395OWvrJpBRR5+yOb2vJdmlnfWP8tQ/yJPPfNd2oTknzXEEh1LGKj+5886U9/SRIrSaWiOtMb2uusaWXk1C85mKd22zJcke7Wcru7Q1yZ615qlY1O+vItlo/vf8CZL9DZmadI8uKUFa8Fcj2ZLFYFH0ZpJsro+nkWyJfyeR7GQrl+CfRLIpcp5jdSrJtsrPW9WzA8lukaJ6H9ASpZUkm5NbLaK6O8nO/l2VZHPiV8p6kOyk36ubnW1HuCoXE/K4CFehVD5I9ssrz6Q4XnXc6NgF12dtAeDOV8s/H7n4duuIhOhq50/jpXi2SHa2Jx/JaN2vbdnJrv0fHQUp7c1k+u1PT7eT9Ej2qphYxDV0XBcBy7rlqUtKOHskm2o+7d5YWpmRHg9oM/zpfUoRJFuB/u4kW1o4UEgsi14958qP1bItvY9BqQJaEkIr8uOJtWW8Ley00FH6lH+C/O2Pr6/XH5HsrAOJdw/D5Et51OPffn76wZj0l25naekuCX+pNx0JqY+NpPdXHOEp10j6bw1GaP5RclLCQ+nVvm+dz1p7Zo639N1aVwsHNI+pbjWlp7e/lTZROmbG0XuuHfZ7rY9BsrUINsYHyfbrZO+w6IJkv0x6ZJNDZKilaKEjSDaFss373g/yHCuDZHPQmiNruZatdQXJnpMDyCw77PeInSOZINlaBA8k2Q4uv1BpWfRqWz11e+OS9JfdSO4Z4hn2ec2xY9y4newyXhb+lMc/yk72f/vtfzTPl/c62cmu1tGXlZ1srzyS6N2J8EvsjzHrEJDmjsc4qc516OlnvprPNeH2PDISZ7L1+WeiAXlS5H4rXktARuOp90agjD5mo3xEFzv1cd+qj/oo/0ySaaAEyYlexzGpLXFr6cr+IfNY+GoxT3ntYbIpHRPpnfem4tc6O74q1yT4Uv4lnegabD2Y1zkksVE7puej1C+tPdbjkRhy5qRwsViDlD2lDRz/6n0AXYsjnyk8si9SXDj+Ubhp39fiV8+f8J/lX2n76Iu/yUZrkr38Cj9t4NHxux8XKf0Ikv2EBrUAOQVOSvTR/JLIUf5JdHLGIIU/SHaQ7FFOoWswSDZnZdrJWtcYKt5ITdF6FyRbi6BsfJBsGW5BsmW4xSgDBLQFmSr4iIlaG5A5QuYcBDidbMqr0zvZlH/x/u0hQNXcGfWUsqEXFSlJtIjyDFws7ER0cPFHmobIvBqZEf4t+6y72dn2OC6iieLvY7kJyJ0SWayzigliC9UFQz+ya+lBu6yeNpS6azy8c4GbO1n+FDsR/7wxtsKKa6d2bSHYhUwgQCHQy//ROE1Np+xJ73PXUln3Sv3edtZ7Q/73zHkRPLkyXPyDZH9HOEg2N9sa8twE5E6JbL5BsvFryhA80RhZETJ0PqncKXYi/s1eb9L5uOMs8xLBMWQCgV4jo/7uBYWUN4nkrqUg2VTEeO9z8Q+SHSSbl2EHSM/aoLXzaMdbhGIHGyz8CB1zEOBuMFKrIi+lyMW4WQjMaubU/kjXoHScJZ5XWNc74MiNCYJ7nc8eR0aik82NXCGPBFGh/tXQ3tNhFvTuJqR5tD5Lx6PjEDlExjJuocsGgVbcZsSSu8FIbVrln010ztfCjfP5Ho896OVjOWrGnpP3nfT/3Pm8Y4qsdemDiYXtiH1IHkt9aOm2somyG5knSDaFIvG+9+0iSBCVLrwYnr41/vHjx65KbgGS2Kb1mRo/ul4L8Y/Sb/GgIMEtj7H+5r/GFo+xnv6tIqHlZof4h+QguvlIdUlji/gn1b3LuLjCD4vEriSbk6MWRHWEFrI+uQS1vAZV8mBR2ovYh2QD14eRTk78ENt6MojvXiQ7bhfRRG7hWMvFt9CN4dQzFiCy+LzwmeGfl+2IXk//0g+95J9ZR2zxkEH8W5lfWp8R/7RzrB4fJBuLwE55zH3QxTycK4US/h3XYJBsXq4EyWbgxS00dTLmqZAuLGoWulhRfZTc7Pk8nsSTzjI2lvGg8Jv9PjdnZ9vHnS/58w9/eBq1mmQjtl8Nf8TnK8isrHM74ueRx1KMpeN2wvVEHzz5jCVxb8UZyV+vTnZpT5zJJlYhEqiaFLZUWpK62Yt19nxBsnVbAzdndbP5jw6S7Y9xzCC/Ju6q2HnUEeleIh23U2xO9CFItj6DgmTrMZyu4cTFKgXJo9BLbYlx6xBIR0Wik70O/1uY+ZbqKhLPnWrvFWJzog/e3WYkD6UySP5GJ1uK7u/jPL74qFkoZUA1nW2NDRxIkSTl6JPIIjZI8ZCOk/ixyxgEz11s7dkxO26t+UY47r4x7W7fqvybnVfcT+w8u4otzHeqFStjY5WPO/iA2jA71zLGvXmRGNScCsnfINkIsgOZINk6AJEk1c1Aj0ZsQAtHPZt0HG31vhIInvta/2TZ7LgFyd49I2zsm51XQbLxuK2MDW7lWHIHH1AbgmRbRf3uLo6L2GEJa5ISndm3i0jthIFoCNbfrPa0AS04Gn/qsTt+c/w0/1bELWPEid9KO5GYtuzj+IfMsaPMqT6in0BY+edZe7l5UeaqlX9cG2bJe/qH1qQy1zSfurcw8/SPGyOvTnbcLsKNhLG85iOR0hTr5K/d3KHIetiAblbGYQ91QgRWdVWE5j4PQzc07TzS8bvbN/JLWhdQnzX6veqyZd1C/ENkpLnHHTfL9518tsQIwc+izq7GD13fGduWz9a/+hidbG4mG8gHycZB9Fi0SMHBLQxJbwQsir+3jS393II/28bd7QuS/RIBy7qF1FVEZlbOzvJ9J5+52I4wQvCzqLOr8ePWtCDZ3Cyr5D3OZCtNEg23SH7RxDEoENgAgfe//Xb38MMPG1jCM4Fb8HnaQzoQ8EVgNWHy9e562hEiTT24tt73+mRmtwhk/KKTzYjMDiRbm/jJ3Rkk28LOOjRSkiEdR6XGaNOIDYVCz//9RKZ7f0GyvyMTufoSi/QvLyJwi1iXe4EXrmg1uUX8Mza9fR/Fjoodqp/Sg9pT+mWtk2tDSz5ItgDFINk4aEGy37lt1HgUblsySDYW/1smHlYP8hjSTw2OHQkBar9ELki2BDX7MSgJ7s1M5S2qn9LD9XzXNRUkmxvJb/I7kGyB2a+G1Enp1end5UnT27/eU6x1MbGI/S3puBrJvqXYXdXXXQnBDLxv2fcZ+GrmQAhy7Gc8hINk8/B6lF5Bsj26ALnYzbrCT1tcNeOTjx8/fnyMn0WRQAm7xmZOau50fRHHblRW4t/7u/fP6r+++3r35pdfXkz39cMHk1xAfRjJSfxL+jzqgoU/tQ6pfx62cHWia5jjI6rTs0HBbbJY+TfyfeUnn61rXstcofYNbky5eaiVR+InJdnofqj1AamhHjnEtbuFo8WZ7C2u8KMcyQQ5g/b169dn/EbvlSBfjWSXhdyKhLaSUluELMZb+YcWFa3N3MUd8t8ROIlkS+N2CsmW+rfDOI81zNXJlUdw45JsRCfyULArya7945I1jxhxMKdkEftOJtk1j8n/ph6OKNwk73uR7BYPLTmsxNYXOr8p+86IK20lQe6J1SQ6qciyo/dqw1eQbC14COlFiaOHLafpRLFCCttpvp9ib0myH+4e7upjIyd+6fEU7K9kZ6xhfjSlmHGJLd+yGDFCAN3XAsUxAnUeU81fCZ7T78mmSHb9fmlgbSxl/CyS7Z3wnp0MaiFzni6lBRvpqkiSO41BY6O1XWpf/VRf4r3aJq1PPfxfFbYvbx6nSgT7Sn+n5F7vwT69bpmPKB5IDrTWhud6sbQd8Q+V0fqMjJd2TVEfZskhvnJtsdTJ0cXNx9nrhYtjvQ/mf1P8o8xNSnZU5/J7lyDZyZkROW51qtOY1MmmCHoNYpBsaao/jeMseol8bR13PsQ7tBh5zI3YVxcXS1LDmd9LtoV/kOyXaK/OvSDZdPajdYTWZCuhzR1kfJDsfswQ/NCIc3Rx8zFIdjsKZW57EGyK76K58Yrbjo6LIJNSR0KoM9n1+w8Pt9khkwZw1ThOkUFtRIuRx9yojVeWa+Ff/7hMPi5yq53sHeOPrpsdbQ+bbBGIXLDF00JbxMQCxZdfSL8Zkt3qVrc636Oudk2yP3/+fHd/f/8iKilJ0zdA01++zSIL9F5P75ffGk3/zp3H9I3g9FfP03s9yfa+RZzHJLvKzmb5ejl31mU9v6Uvta6W/2VMZvtSkmyPWGb/c8w1ecGNC4Vl/YBB5eVo/npseVtMsiPfHPL511+b6wVdF8jaQ3RZY1kWmZzPvdyn4lJvI9y4cPzPOUDVGEtfvPzPBISq76t88ciLcq+Q1JgasxKbsi4jdTznbavGIbqovGjVGMtYWuqifKnJMrr3jOJV4l9ziBFX4NSLUYzL96yxLLla4kY1XiWeVL0sdSXOmHhi+qv5YHqt5n3ZR6rGJF3Usea6ziP/fqPpZI8Idf1FScr40XER5CMwxFnJOSBEb+tJddYVfoh9HjKjzUc6H/rEP6uTjV7P5JVXLRwtfaeu18okW/NlRjSm0pwZjUPil8evtJPre0my08Z4ku21r1RtTxtja/PnYiaVt1xvZa6VDR+uf6N4W+aChS7OGpTGaNa40T4/sgHF0SPXtNhI41ev69YeycEl++HRwV5+hV+PSJfnrltX9uX365tGqFtKTjwugiaLNuFj/BMCOxajK8Ym3xyiIdmn4HLyGj7Z9lPyI+wMBLwRiH2tjXCubx4Eu56RagZLcoDdye592bGevP7yY34fIdnlU9DMLqH0aRTd5K6wiDx84OrkyiMLw0Nnq3OF2DJLBvEZkZllr+c8SOfFc36NbrT+aOZYPRbJQ0RmtR/l/BZxG/l8Gh6zY4Ou+Vk4zpqnh/MID+l7aExr/S3ya3l3dc+u7Uh27z5s7Y/RBMlGU3O+nEch4OrkyiMoeegMko0gv4cMuuHuYe1LKyzI2o5+1YSUarh4rmEPfCziFiRbHhl0zc/Kq1nznEayZ3SwMyZLSLY8hXkjZ13hx7PKVnr1IrLwxsMHrk6uPOK3h05k3pUyt+gztcFQRG5lvGLuMQK3mM+36LPHOtgBxx1s8MAW0Vn7nh+AZhLsZGeQbCRahYxFp2A0JXdR7NihZ0Lqch5agqM1GUJsQGS4eM6WR7s3s+1aPZ93rWj555FPvc0qz2+9bqRxk3ZgpeOkds4aJ90bevGu7/Av/dglB2Zhi8xT18UV68WjHmQ/WrqlOTfSiWBdju/lZbJtNsEOks2J3u+y3hvnaFG0vpWrTWoBBOZDSp+l3zyujeIWF648AkJLZ+v2jdM3qDIHV9/cgMRFI8PJT+9a4UGyezXmBIKFkmXOGvSoC5r8Q8bWt1ClMZwaszvJ5qxBBC8vGSnJtvTPM3+lJHvkn9beUcNnJslefruIV1LXeq92XMQzOWfFhJrHssBQc5Xvaxc3Otcq/1D7NHLpR2U+//X1nfQanbuNvXL8EtYIyd4tJlx7ODGcVRe4PozkOf4hD2orHhY9/bPEGtHFzSFt/FbsazUO3GYhgiMiMyLZ79+/f/zl8Bl/QbJnoDyYQ/qEOzKbu5BnQLCiOEtxkI6zwnFUHEZFcxXG2aayQ7bilxtXxw0hKVY5MlMPmo8zbfKey6Iur8pHZN6efyiunG541onYhc5/ms6RvR64ILVo1n4xu34gub3iqEiKSZzJ5q5wA3mLYs55cjQwWaRi1oK2eHKfVfR6QKJFqbZzFcZBsvtLYnUuiRZrNQjNR4u5dtFhUZdXxR6ZFyEio1gEyZZlais2SLxks70ctWq/mF0/kNwOkm2RUZWOXY+LzFpgDpBur1KKrXTc9oBMNHBFJ3uie/BUkUswVNsL3mIsLR42PAN7WkxW2rtybs8caDUZR/OtItjJpuhkT8yEsnhJugItU09bRB5PuBY6d8Rx5Ncseznz/POP755T9G9/4X3ZauIydJvKY317GCtdL5xc6NWq9LpV7fPAprV5W9urxdHbb6orKMFD6nOvC5wxkNiSx2Y/6y/1anSu3KNXdsy9czLpp/bDINkzolDNsVsn22MTlhavBeF4nFK6wY/stdC5I45UUbHeDLQbRJDs7w8ZM2IjXcPS9aJdIy1SI/Vh1jitz9o1NcvPcp4g2V9MYffIITSvZs1tClhHGbUfBsmeEYXNSbYWgvjmvxbB/vhZxcjqm+Oz7OUgnkj2H//lz3c//enj3VU72Uj8dowNGse4weglUifGEslRqmnRurJxlwfH8opCjU27PvRp44eu9VVyHv6NHgxXHBWJ20UmZpflQra8J3vXzYNagJZ49ro3msJd66w3q3LxZVnJfDvGbweS7ZUfOVZUfuZPayQxnViWulPdEslG1hC364/o9I4zkqO1DUiXUJLTHngEyf7+ibAkJt75R+mX5GdPJ/WpSxoXJJuKiOL9HY6LeG/60iMoHsVPESp4qBeeUhwlHaF6jKRQ7hi/HY6LeOUHnKDfBHeMDcf+0YYmyVWLuT10IHE6kWRLsDqJZGf/kPhR9Tm9f2JO71DnJHlmPYYi2SsIdu1jfPHROuqT9XmQw8kusKbzLi7aws1yRiG8o507kGwFpGZDd4yNhXNX9QshYlnmREKGxN67riI2hAyOQMTrCasg2XjOuEjO6mT3As0pyNINzGJuF/A7SqV+lt0Lq+5Dq1Bp7ZNiiXSSEN2cnEP0tWSowtYa42WXVbzQXEDm43Y/pXGYPW62XwjWlhggee2Vx5Z+SHSdRNqkeSEdJ8GTGqO1ZRSv3WOp9b3Ellqz0cmmMlH5fpBsJYAOw7ULzLKAoMTKAYZXKoNky1DW5tPo4a2lG5lvNhmVIccfNdsvBGu+F/0R1IZt9XBvabOVLsu6amVTT480L6TjPPzR2hIk+ykq1JoNku2RvYXOVSR7ZrejXqwnFUvn8IvUa4ufaNKiWMzMHamt5bj3v/32/M+HH354/u9ZhGxVvCywO03HrJiehssV7D1p34g1P864k2KpXTsjkr0DwU7+xZlsRZR7AfYiSsgVfrO7s9YLuvfN41mF1XuekX9WnTLq6Z6TnxSxqkl2+c1/dGlx7Kl1eser7JYkO+v4UfigGOwiR90uUtqpidtKf7W3G1Drq+XbTKwk/lnXcev4lpinG5ru7++hKXb3q+WEJH6lnt191t6Shq4/KcmWjitjEFf4QcuTFgqSbX+VUJBs/Q8hUEWIs+FTJDJI9vcfoLF6SKIrj59EkGwaW2p9BcmmMeRKBMnGEQuS/YSVlCznznPS8fXrVxz4QjJItgg2bNCMztrIktkLbPZ8WBRCahYCveMis+ZfPc8t5T/1wLU6FjvNfxpWJ+UxZ489yS+r/L26z8hD7ohgt35oKWOf3nv//v3dw8PD43lvi6MeFjrq3Hjzjf3L6L9Vlv2uR3omGwlirxvIKQBSd1uLCCnqHovPQ6cUlxXjtPHWjpf6rMnxNGdJrr9++PBoBqdDXtu9CgcpfnmcZf63MNgJF89P7ixx1MbUYjxSj7nzeOaCh71c/1B5Dg4WeVXPZ6ET9VUit7t9Ep/KMcjeJSXZaVwi2OmvnEdDlDVje1gFyf72NOT5FyTbE12ebk7Bb2nWjudZ+10aKVQj0hwk+wlLyw0tSLbuQU26FjzGeZBWz1rhYa8HrnnNoQ/0FuszSLZXJGV6kb3Lmltxcf4AACAASURBVGRnSyWEWTKGQuYyJBtdyBQgM9+3KCoz7Y25zkTAmmSficJtWb37Q8CO0TilHgfJxrNn95jubh+OdFvSg2SXx0RG9uW5OcSZI4tiszXJHhUTy0JjqSsDj3Qyel3uEx8Y0IQ7UQ6JpYdfHvNaFvWRfR5riouxB35cGzj1QKq7Nc6DZFPxXlW3ylzT2GC5NixjWevaYW2h/nHWoBT/3j7aslGTH6jPHDmpz5w5kuzsnEHIdfaB28nmkuxynvzfvVPSQbKLox2WSWOpKwcRudrndJKN+MgtBjvJl1fcrSjOnA0Kxa3MOW38KNJV2rQCP61/KKaInEcsqdtFasy1NlDx9ogxEsOTSTbi38kkm+OflHCuJNkc/3oPw+l1j7VTziflOFL/diTZJR4lsb/p20Xe33375ui3/6GdGmSz89bFIdlSe3cZJ12Au9hP2bGaZFP2ad+/lfhpcdp1PDd+WpK9AgeujxobpSRPM6fEvxV2Sn3k+Cf1SzpO6lM5juOfxXyzdVj61yPeXp3s0UNNei/Pe3Mku+bUNcm26lrUT3kzuj4ets9edLc4H0JOEJmV2HHt48iv3ORWYqqde3Y98JiPkydavOqanf5t2QHk5rHWd+582X/pOEv8UV0cjLh+SbuzqO07ynHwpOzndJuzrtZ6Q+NgRbLLW0UoH+v3Sxta5H7ZcRHqovDRheDle8lh6ixMkGxu2oS8NwJIYUNkvO0c6efax5Hnbo4rcdhpbg/SS+XAaLOUYMPJE4n+3hiPnOPq1PrOnS9I9stsQMmdZd6t1qXNudaDKsenK5Hs5HfNbZeQbGrSmkSXRHr0Xh3YZ9nqdEjvuAgnMShZy8QtC6F1d5zyI94PBEakxLLr1yrWXvojqoFAIPAdASk5X4EhZ2+V+iUdtwKPnebkxMbCbrSTPfpdk0yM8/3YUrt6HW2K70rmG94uQv1kZW1Q+e/Rey1Dyx+jmRV8pJMktaU1TqpLEljLMbdYxK7ms2fu7dBRmuGf90PE7JyTxm22nZa1rH44pDb0JG8dd+neII2XFD9pnHtkqtV0GtmG4i61U4pLq8GQX6Ns5tQpb784tvR8pvwdYZXfq7vJVJ5ojouUTdDStmzDkSQ7OYL8qGSQbIsl76PDe7H7WK3TejWfpQUVQXH25t+yaYZ/nA0Fwa2WmZ1z0rjNtlOCJTJmlDNIAwaZA81VJH+l8dLYKXnICJLdRxyJc00EveoOx5ZdSLYFwU6+1Dm6jGQnY0bMHulkl8Fpke36SEn+HXqvxJIWHO44y2/lcueeJX91H6/kX6ugXsm/Vs6Hfz6VYCbJXh1DKREZIV/q3PkGI4s4I/FDSXkPUws7pSsF8U+qe6Vf2WZL/3pxRjrZmQ++f//txrnff0pdimv9wJBvF6FObkjnI3+MBiHZ9eSZTCNnsmuZz58/3338+PHVR3Qp2Onv/v7+xXS915NQK0FSoBOoFrryHBJdkjG175r5Obp6WGbsV/viNX/OH26OaeJi4Usrx/PGXvpSr49eQc1jeutylEtpTPrLRbKcvy66aV1y8pKKiwWWmlhyfKnXWE3EZvmS45WLbIpbjXOOW6+O9uqFBEuPGHOwzGupzmOJL3lMiXHe4DOWNf5pjPW6QPOyrCPSPblVY2pd9TzlBo/kWE1GpVyBkxeS+FO5XMdlxFUs15iHrhGWdY4nDph5X7lX1BiXBJuLZS9eJcafPn16Tj3k9EWZp6P/VpHsrBi5QYQ66zLruMgOT4ce3RE04CE3RoAbG678DPxbOa61k7tuagKt+Vb6DMx2m0MbL6k/nLid/mkjghGCB6KnlOl19EZ6RmfHveLg6XtpM4UH5R+3NnHjtUr+an5pO9nWXewU19omiqdKckFNsstWf+v4SN3Vpq7ws/woQAJIjAkETkfgasX59HhI7F9FshFbbzG/PHz2eBhG4ofKrCbZFLnOfnjEBsUo5HAEKJI9epC0Oos9sjbZtw3J7t0igpzRnkmyPYoEmlI7b5KoD7ckd1q8qO5PGTt0s/KOd2nzLjZ5+4zob+XeTvlY23KLpMbDZ0uSbZkvVG3RrN2ez611gnbvLWKD5LjFPNJ64DkO0c2VoXKo1Jcbtb14e3SwW/5sQ7Jbh8NHB8aRoyTJ4fK4CDegPfkg2VZIXl+P5SY1Ay1OEdNsipa+BMluoxkk2zLLfHR5EKwg2U+x6tWyINm8XN5pD+PsTyOSnQh2aszO2MO2I9l1R7r+hmj9pJL+PTpM7kGyeSlqK71Twtt6Ftp2QsBj89/Jv7BlPwRuMec8fLbU6b3fWOm3fLDIK8MSxx1WmxXWK32xINm5gz0TjzQnxVW5uJJnsrkKpfKWJHtmUHr+Wl59UxaTGU90aAw9fETn1sih+bHaP6TDo9lgpP6h+FExktqOjpP6R9k98/1RDpTXvyWbRl8u5XzRrPRvNG5GLdolhj1yKMGqjGnv5hBujlmtyd68Uv11/JCahvpOEblRJ7wXN3TuLGeZn1J/apspPb1a0fK9rjFZhlr7iA1ZV6uTnTvY6Hyl7dxcLWMYJBtcAVyQQbUsMQ8bPHSynLqI8Ck4IhsSSjgtQ2eFn9R26ThLDGbp0uYAQg5Hvqwm2bNwpuZBcESxqmNKERbKtvS+1Zq0JtkoAZRgQBG5GSQbiQ0qI/UHxVjzYMHNWcqX0paaZNcEm/NQoF0LQbLBbPUuOIgZO9iA2BkygcBpCNwSyUZiM8JD+h4y7y3J3HrOee5nnrpvKUd38nVEyuv3SpJdHhHhkmsL/4NkEyiWwZM8GVsEKeuIwmGJ5r66POIs1SkdtwO6HNtvnfCUNYYbu1a3VVMrOXHj2mopr7UT7eSN5tHaYInHSBfy6YmlLZ64WMTN0lcrXRYxQrvN6CcCI99Gn/KUP2lef29vdm0Kkh0k22qNhh4jBDw2CKlO6TgjKFRqOLYHyX6CGt0ky8AEyZalqQVZ4+S4zEqbURYEjmOJJy4WceP4MkvWIkZo/ZhBshNurYsxgmQbZpTFFx89FyvX1Z1s4doe8mciEDl3ZtwsrY4csETzuy6UrPnMvkbrFXy+gg9U9Hdc8wjuWaa+mU5DrCmsqPejk/179wa9P5MCtH7fskPmmfiWdnIxCvnvHUTLYmARU8+ci7ivRQDZtHJ3m8pLjzxp6RzN42EDN0IlpghmlH5KBzUefd+iViBzoTmH6GrJzMgBbx+kvluOm4Ej114Ed4tuPNcuSj5I9kEk2/JqH8+HASrpRu97+qixy2pszz+PTc5CJ7fY3mr8rPJjpp7WptWKH5IDiAzXNy+S7ZmjO5BsiX8WtQKJL0KUKD0j/zzysLdX5tetH4Qk8aMw477viaPUPyR3diHZcYVflXGe3RHL4uWZ+JZ2chd0yEcnO3JgPgLIppWsQuoOIsP10Itkc+3gyO9Asjn2ZtlZ9R/NOYkPaK5KdddYeZFsrX0W4z3Ws9YuJHd2Idmlr9HJ1kb+IuNnFdmLwHWEGxYx3bHYHgF+GKlGIHJPDSGswKJWIJN5zxM5g0ThTBkJybb+lEGCXJDsBmrehWAUKG73RhL0ckzvyc/iKX0ljlpcrjDeAv8dNi2ODRY+XyH2LR8kXdaVmxSyqZ4UKw7+s/0aYW25plq6OOubyuv0vlfOWtnpZR+SM9R+74lftq/HcRD7S5nRr9Fa8BfUnlFepPfyBRytm07QOWq5S/6suhSME8ftvBmciOfJNms3lpN9v5rtp8XyaiT71HyyJNk9kmxFPE/L8VNzYoXdSD1AZGbaHiTbCO3dAou4RT19ITqsCuPoCRex4xZlqI6EVWxO3rR2tJ2Km3cuU3mxA2YajCj/vPG9kv5Z+5plzlnq4uxLHvPukEuWOaDFCLEFkUFxtXi4DJKNok3IWQZ2NJX0W7nc7gG6yVlvaGneP//5z3f39/dGkdlPjVUMqRhZxYZbGK38s4gc13ZkTq1/VNwQGzQyVF5o/dPYVpIaqR7Kv6R3Bx+l/iHjrPybta9x1+ns20UQ+xAZJHa75adlDmSMpPmJ2ILIoHHQkOzsY5BsFO0g2U0EkA2NA3GQbBwtiqxZxYa7eUgLKO45Lsm1HdGs9Y+KG2KDRobKC61/GtuCZFugZ/cQYUlYRp5x12mQbJs8QbRY5kCQ7K8I5JBMnMmGYDpTqFx01IZ9podh9VUQ4G7eq/3ewd4dbODEQdNt4sxzi7KzcmHWPJ4xvIIPnvhY6h6tecuHAgubo5NtgaJAR2tBzlikFhtSkGxBwA2HrMiT97/99uzBww8/GHrjq2oGVlSHLr2PPoyutjfZuoMNnKxo1TR0oz3F11V2zppXO4/FvlbnHFen1gdOzt+67O4ku64/cbvIgowNkr0A9ItMOaOY10UsSLYseU7cqGfklwzN9qgg2ZZovtQ1Kxe083DXGYIYV6fWB8SmkHlCIEj23V0cF9l0NXALx6ZuhFnOCATJtgGYu95io7bBPWn55x/fPSv715+/2Cm+IU2RjzcU7INcRevqqvy9+U72KuBX5jD68anERjThJbpvdUydo7Mx1nQHd4qZJ45IHeF0XDJu6NESC5y5dQHx2cIuCx0lyU76/vYX/NiOxfxaHavWfG33ynyk1oRHPo50StYL5YM2T6jxpc2SWHpgTNlMvY+ujVW2B8n+dk2cJNmowM94X/rNf25x4PiCJjyqU+ojqn+1HOKfJzlE/NeQbMQ/xAYLGQ8cy6uZqDpyIsmefXODRZxbOkYke6cc7fmvqasS/+o9YgU5RG3grEFufu1AsiXxo/IovU/Vq5YOD6Kq9Q9dGx62I/mU5k1XEX/8+PFRPM5kI6htIqNNzk3cGJpxdR9P8A8tYq1AnuCfZh2Efxr05o2tSfavf/zlLn9pN2I4Lw6cmdC64xk/hJihdnJ8L2U9/ZPaZDluln9ILC39yrqCZHuguoFOj241N0mRj6a4OjeAdooJ3oWb4wSaSzvGciccS8yRtcGJUZLtdf6ynl7nShu3XTHu4Ze/uHvSzTjcXODKe+WjpFtakpP03y0daE0a4YB2qSkfTst/bm5o5Ed5RdWr0bxUTOocqnWh4ynfkTysZaKTTaF6yPtI8LmucDdjpHBzdXJtPlV+p8KN5tKOsdwJxyDZe6zGINmv44DUam70tPVgtHbRmhQkmxs1W/kg2a+bH0GybXPsprUhhVtbiG8a4EnOW2xok0w9Zpqd8n4nW2YEMEj2DJTnzeGRvxyduz7Iz4vAWTNxYmvtWZp7a5I9Mg4xPMs8PDxYYzdVX+9jFquPQGpnpEmJ2InIoOBK7UT1c+R2soVjd0sW+VhPk3snY4XY3pJBxqFx4+hqEQLOeNSm2XLxIGiL+EnE0Sp/pTl0Ela2WdLWtgMeo5ywyhcJlluT7EyQs2Nfvz797nv9enotv1eDECRbkhbyX31DCDQig1q9cvFYPZigvs6UC5LdRxvJuSDZ/tkqJUj+lp05ww5ECUUOWYOILmkOnYQVgoNWZgc8diXZ79+/f4a3x1Ml+Kt/jKbsUrf+uyTW6f2rk+wchFnfypUEvRwjLV5JB8dHq2Kr9ZcznuMfR6+lLFU0R7if4J8GK6l/q3KVimWNhdQ/DaaSsbNqjMS21WMkMeTmyUofJf6ttJc792n+cXPHw7/dSHby8dOnT4/cFDl1wc0RE5Jdd64lxu7eyd4hOXNwubaMkkLarU7jyvslkcTTHFtA9FvLeBQYKxtR4hIk+54NeYntzJxFYxoP8uyQbjuAU2OQ/EBkZoKR/Mt3EHPW0qo1yMWGE7+Wbun+y7VTyh20/vV81t6mZNUIqXnMliS7BJHqZI8S42okW7oIkHG7kGzE1lKGU2S5um9NHt1MrYrRLeG7aoNHY3paLK7q1+w4IDgiMjPtlq4l6biZvlnMtTvJtvCx1mHRybba15Ke8oTFUSQ7A9s7r917//QvPnokZegMBGoE0i0McZewT15YFXAf687TGnieF7OwOBC4BQTSOezyCPPWJBu5XSQFrT6TXZPwz58/393fv/6IN31skf7q93qvJ9neRx0cXXmDsNCVk5YzfzlmFS5WWCY9vWMmqcstxQXNC69YWsYF8aW85gzNy9wxSUd80l/rI1xUV1l8uWO816t0jdV5WX7qws3LrIuTF5ZrzEMXkpd5faf/r4+SZTwzlin/EIyzLzlf079rXdw9AfXllNpbr+Vd11gZyzL2eb3kusTJC84ao3C5Wl5w10VvTxjhUq7LvF7qPaZ+vRczTSzLTwTK2tPLpbqDncakc9n5b6svPiajEPZPyex6XCS6MCWl0v/37I/HSouvEkvJXcIrcddnjb8Gy4/ZLY9z+XtuOwOaZ9y1uOPxAa4Ptkg/adsRl5GfrbVhufY8MObq3CEvuDaXuYQe6/z/27t6NDtuI7i8g2M5EE/ARJET30GOdTTH4h2cONIdyMCKdYe1ZldDYrEAurrRDfTMKzrwp31Ao6v6BwXsvNlerY/WRm1r/Uf7zmn3vMGudamkU7V+vejjPxX76/v2jP+kG+zWlyJbS2UV2UZaOE3BwFWbkgKi61CLyG45QN6/s/LIwtg1OR/IWIb6yeCDJuSsMw1ba8feJTbIwfN8Xd+pT0/xX//cIwJuIrt2pnzDSPlZplf4RTYo67dyI33ySJjShhVj7Yf2FOqNo2fPC5+nwEUaCMpPjQ+5ZTptz347HPVxZhwSv9lbtJ0bE4Jvhj9k7mw+Sv2uh3En7ycvku+tPlfXzWwMER92ctXrMVIfQXIvw5hR/JDYjDCsjltrvRa+WVzRcZNu2OtXSR+PipyPqqQT2a0/NnMS2PuDNBTZ4xTLnsAU2T4twhrnWVEzih9F9vfnfdEor94II+oPxdo7LM4IJqkOKLLn94tMOTp7qJ3J1Yi5FNkRrM7ZlER2bT21yJ6j4u1sPi7iyeY1be3cDK7GmCROroZnl7/kcRfzc+tm6BUZcieDD5pI3k1kSzfRUc8gazhHx2aoKdRXZJylNtLdZCNA0TG9Z7uvlKQoVo5rM9C7Sb1CDiAFrbkpbjFUfyPfwsuVOY6oGyRuEete2Sa6GUdyi/oQyfMKfNJvCWofsovY7P555otnfvRuZy17QA/jqKay1NvhO4rZwj9FtmcF0FY6Bq4sAJGCpshOl3Ivb2dAm3Y+7/d4hG64kdyiPkQytAIfRXZkBGNte+YHRfb3N+mg/drC/0OIbP4xmtjCp/V7MGBpIPdAThS7GcgicDW3Wrs5i1r/an2AN9lzmbCLvww1P8ccNvthRXbvFCf9Sl2i9WoNSsIz8/moeKNvmJE4WIvcOm+Gy3NuySl6+kbXbXGG8Diyv6qBz/qJciRhtcQkg+8e+Gsbmh4r3a5G+Cf5O3rbTQZ/PTlZVaeePrd64u5D0mhvkPYNpA8gY7Qca+rU8/HCVTW04sZ+xDlFNpCRmo0zoghOF2dfzQRAdR1iEdnlt3JnnEHiIDW93vrWeYe92RhmF9m7Xq+FxHsmn5AatPpgneeBp7Yxm5+lPc3mvWrDHdUgKjQja9AjppYYotg9/Ju1savHIH57iOzIt4u0MGjq1ENkH/haf20V4dcyZofILmP4sCJ7FKwZEWVJAnSOpXmitleP63F8BYwz+ZEZ38enj09f/vzfzL/M+GZwISLbw/5uG6vit/NgsQrjrljO4tsZG4Qz5F38iJ2sY1aL7J7wrgX1Mc5LZLf+3HnWeFj8osgWWGuJKOS055GAloBecQ5y4q9xIb9RsG4QmnkzIjtjrA48H75++Oba84+vf7AV4duCR8O1xT7ntBlYcQOL1kaGHEB8eKmN3377RuiXv/3tHbko5si8RLEgQslqKxJfTwiWP4/qVxG4EI53Yq79s94G97RUVKx21KIUS95kNzKZIjuirby1SZEdzzG6AkU2ytS1x1Fkv+9B0mZPkT0+sEn8RVZMLfx2+qLFKQmznr1VmCmy8YhKsaTIxrl8GYmelCTilctyOBkIY6AW2bOPjIQ5SsNkYDEDH//4482Kj3CTvZhi83KrBKfZwYCJV9MVq2+yAyifNkmRraRQI7KVptXDr3RyV4PrTOj92uoY7sHHqIlFNrjVG4b1139ecSwPrCObHo9gecatd8PjkXue3K62hXCM9s6R78g6HtjLG+yWsC7X8MB12rP2gVFfrPlAa2oV19Z4ZehhiO+ePHraQnxHxozynyL76YkiG8miYgzaUDVNT+nCt+GPuLFTZFuz5e28DBsUUiOoIFglzCiy20wjmz/aO1fFUlrnfBabItun53hbydDDEExIbSB2zouJbPs+RfY4ehTZaHYrx3kW1rn07LfGlRC2DN+NMSJuJZG78Z2+HG8Saf2bfVREg290a+chyCISWIMvYv1om3fHd/CHYNx1k33GV5v/Zd9C8CF5FN0LER9aYzK/ws+KCd0jssZEg9srPzVrrh7Lt4s4M77qRN1KzjsUHdpgnMPWNNfi05PjDA2mJ7APQiiyx1mWIX61ELPURe82DMFnfaTB4mfEnB5GKy6tIEYw1b5It+pakY30tOheiPBAkf2WASRuVl495iH+IT3Gw5edNiiyndlfJbJbbiNJ7Qz31uaybiyepEeKbI2fV7zJ1uCLHtvrO8i6M79ytopRxK+dY6y4solshENk37hKL7TGDeEp2xgkbjt9RvxDxuzE4L02HxfxZpT2Ls3AIzSAbCJ7RvBdOtk2Of8IOW6hNkIsW/xozTnfciI9H+61Hu3kZIC1mzMuI68eRmTPJufO22okrWZutUr7jy547nArIuV6/VqyI/47Nu/MogapuV1jpPhKfml6hccXTyV/snzukY89bqXHPU4OkNgivwEacart8S1esvdJhEePvFu1TpkfV9ivM+ml1TGq84oiG6y0TEnTclmzcXo2YJC+ywzLvnkgREpNhSIbYTHvGCm+kueaXkGRLbH59nOKbB1fUaNnawT1a9U6FNloRN6PWx0jimxjrHYHyui2OO0OolIEaRjgcatlWNZlipSrWUS2C9gHNCLFN4qSXetG4VlpF33cQ8txPR655fa4yV7JHdf6zsCV92ttbnvFfde6p/8PcZP9/Pz8glfbXMog7w7U4UvEt3IjirbFFXp79vnz56eff/7ZHC+vOLVEtoftiBi2bjmkXI86RCD4PHj0asBaOwg+rU3teIQ/ZExr3d4bjM6xUl5psewY33oF3ApcZQ/sraeNW6uv9nqoteat86Jiq6nBiP3NigvlcYQvEx4tD2dua+KnXaPWbKP5Us3PcP1wbxehyO6n2kwi9axSZPf5jmwwyCZeC3Kp0WibHIJPKyS0PkSOR/BFrn/YRvhDxlBkvzJg5UobZ6Q+tb5QZI+jELG/aeOu7bkU2VaG386TLvakvW8mdx5OZH/58sUnaje2gp6yV1CQwZcMPkRyfXd8kdw9qm2tAHxUnkaXD+dnnjfZkliYjcOVe8WVfW/FbUb4zebB1eb3RHZ0vdQ8PcTjIqXI1ibpo2wsmZqRpy9WW9o8WdWASr/ONxYca7feDiKd5I950Q1nxL81Nqu4zrBOZP/R5kekLzu4XoFHu9FrfdKOt/B85TrN6rs1bln3JUteRcyx9LTofZAi++vXYaytxRCRQJE2MzUjT1+strI2M4rsyCrIZzuy/1g2pOhD2coIRHJ74qDIXhnR92tZ+3+019bcy7ovRfOF2rf0NIpslN3GuA8fPrz8tPW4SNbim4B7m6kZYpPBh1ZAy+ZcviVkdJN9J2F0myS/IBCrMMgKdQUebR/R+qQdnzUW9AtjgCIb4+kYVXK1cw98uJvs+oahRb62MeJhfx2ZoTGOfNjtXxT/CK7sTQzBgOS4Nmejx2twRfuyy34EB9qb1BH2CP9muZ7pFSs24ZF/2ls36dA9y2U9vxXvjDmwmhdvnjX2Mu5P2hr0zCFJx5zcPpTIPm+XT/Dnmz96iXaMr8egNqw32dqk0RTJjMj2fLOBlJy7kvLAOPMKv1mREN3EZmOoaVDRedzi2opPg0tbb57jrfgQHyI40Ips6c0Gu/pCjz9Ljp8Y7yqyvXI0q8hG8EXUElLDHmOkGizXyFCP2hpE4ofyKOmYXSJ729tFanF8ENAT2eXYcozFBt8u8j5lpeTcWbzaokULUjMugw8tf49HRHb8CXQNdxxLBsiAjgHtYei0vlpMrl5Px+L9R0dfAlkYzLpXrjhEI3wte1zkFMenYK7/u3a2JbKtNiSRnSUYJQfIrxKRAI/GeL1GataPev6Ooq03D+um58FFz5fzbSJ3FtmRmziaV9E+zB5gEf+QMR65usIGGrdZ4aldxxO7td+sjvPq9WY5tvI6uy46X5tzmUR2hC+zl38Z451WZB9J2hPVoxvwMrlHj4v0BO3sBogWlzSOIjv+9XJ1DpSx31msFNnjN/5ItdP7HN3QIoWEh23EBjLGyuPqeWjcKLLjI3O1vNrZx5FoWHK7tLtTr1BkIxF+elomsns31aNnskci+7TXml8/UoLcZO9MVixUvqNmT4y+3lzD2q4N5mxmvMm+Rp5k8HJXrmbAbvVBK3is6yDzUF8YZ4TN1zEZuULjXB4gs4hsnHl85KwuyXio2iKypUdFzpCMxvWe2T7m1iL7119/ffr06dO7SB8Ppx//ji/alSL7/HlvzshW/Vlpq06g8kt+pXOfP39++c+RrRpMz+fezw9fjnWsWFrra2wd8+svQJz8aLG0bJ3+WW2N+G99MbP3ZQ7r+geXdcPQ5sUZY0suaWLpWS+r81Jb+1fhsqwl795XCwNrjmfjcqZevLHUPcazj3v0y7I3HX3p9Hf1PqbBIu0vqK0y/6XeJ+VFq5akekU4RrHM7uMSfnQfGdUeUpe9/Ovt1VJcZnkp+V8uslGBXYpl6cuR0udZbrJrkb3z1DV7Ynx3YnH4QcabhhJWxK/HRrTNrqe9JXEI4bSJ1Tmwer1pgkADCC5rfljnga5vG5YJF+oLEucIQnt7V2utLL8l9uIKjQ3Cu9bW7J6A4HH8jQAADu5JREFU+LRjTImrzhf0s5HfO3NwqcjWCOyeyC5f6SfZQ5/J3pFUljVXvfrG4pvHnNEtpof9DDY0MfTaFFbi1uBb6ZfXWsTnxeQ+O1eIISq+Wj1iNT7p8shb4KzGV2cqGhtrhkuv8PPm0+qndZ4W34zI3sVVylf4tQTz6GdlgC032dGFkv3E2WuM9Zf/pCT15PGKonLUAKxNKMqmFEvkVn3GhoYPz7xC1l29XiauEX7uOCaizrx4QvePDD1ztcie5XiWM49eYfXBOm+Ws1XzNb8hQXxatV+NfFl2k916v/Xh2OiVfr2b6ug/RoMETxqDNknJTtTnFNk+zEZs1FE2ZxqOx8aiYfzu61Fka7IhZmxEnXl5iu4fGUQXRbY+6ta4WefpPdwzgyIb4/3Dn8L5GRsaO+puj4vEsvXeOlLQq8XQag6k9SI2aoR3ya/68wibWh84ngxkYiCidiPwjWo3Q11fTWRHxGiVzQzxjsQ6OlxqBPjMhZI3vmU32d6OI/Z6N+GRAbhaEUgNvOT5fIXc8bPnn35CQvAyRst3r5i0dmAHJwZG+BqRQ4ifEetOUOs+9ZEOhNZYWue5B8vB4JU2ZakPZ/vDYTW3f//H94D977/t4LW+0Cb19Mh8HPWD1mezvsz0n6scCFuXO4gGQPcntC1IeYXa6Y1D/D3nUmTPsl3Nny1EZ3dEc1Jzp8geU6gpNjEYfw2IyCHEz4h1Ucwrxs1sciv881zDGkvrPE/fvWxRZHsx+d4ORbae25n+Q5H9+p5z9B9FNsrU5Lgdj4tEblK7v1X98Y8/vkVk9Ke962LQJHwL48enjy/rfvnzf9n/SY10dwyj+SO+aIZj7d89fgd7vffzxzIbY72136yIYd3n/vnLdwHkeZPdYm0HvsOP2b1d2htOrC18VxXZaPzQS6BRFWl0xmw1SrHc9naRWWDa+atE9oyo1GCyNhdtc9COrzFY+DgF/K+///7uD+ScIvtY5/nH18f9kUdXVhbdyYGm+KTYz8ZBst/7fHRjIHFqzdGRr7t4QDcIK88Z50XEbxVOVIi0RHbpo5Tjq/C0+iryDuEVMRz1OUQwzYjWCHzoLakmN+q+Je0NtchGfNL4sytv63WP+LX+eMysf7NcoP3jzN3j/1trHnbKP9AkvWragvvhvvhoEZUWYq1ztCJFO95TZLduyO8ksjUxnI2DZq1y7IzItq55FZEdgY82fRjQbJKjfJ/drH3QvLfS6gdWzLM+7hTZs7635iOCtieqev5YRfZpD/Epa65K/TwihrNcaGpJk/8U2RHRpk01A+dNtiSyz0dGpEdXdglUNfDBhDtg8OSDtshABAPZL0kkwTIrLiycoreyI+GSub955MQsPopsLDN35D/m2euoh/jio/Rn1TWEeRSfZj3PscjpKyphpYZxPv4xetZbw8Vsg6tvuiy8jHyQ+ECwWnxC7EpjNCd+yRY/tzPgmeN2L/bM9OzDvVrcVV81o1IfKf1Exa8makivGr39ZLSWxLFnnGcwoxx75BLC94lF4k+DedVYDT7Ep5UcWHouRTYSxWLMrqJXutkcTpFtY9FSWMdK0uZo8+b7rJXNpT50XLnJz/KeZb41L7P4P+OHZx/2EEYzWKS5Uh9BBaC0Tu9zRBRRZL+y55FLCN9X7r8afEjOrtwHLT2XIhuJIseEMzB6XMSy+PEct9fbSCyFZfH5anPIy9Uidh9/PXPP01YEw5n80x5uvH7rFXFDHxErz8sID8EejdFiH8nnUZ5pc9Dio+ccimyBTa8m4RG0qG9Vj24hpFOid/M7MP7rhx9e6JIeHamL7cPXD29olkS25UQt8dGKc7nO8a3jT58+eaTDm5sTi1+zTrSa3eocncUwmt/aDK76ZgqUp4j49WrCkrMe/VjzCj9EEKDcWsdpfTjxaech/mkFDhIvxM9yn4nEh3CACmkEe2u9El/rc0vdaHFFjkd6zE6R3cpHJEdLzvgKP0UGWQtFsQQ8FElO2NhfA0fJgyQWRbbMOEW2zJFW7M5ZxGZTZGM8WUYhvUU6sFrFBkW2JWKvcyiy33I30gdW7UCRPc4zbQ5qs50iW8GYx3uyrZuBwk0OLRiQ3hrSu0U4fq69yfZ+RKUXyLvmUHSzY2GQgd0M3LV2rbxq+UCEJmKzdZmDzLPi9JiHYEfXyY4VxYGOQ/eWCF48RHaJk4+LCFGPCCKaaJHjroKrLrYRJ6fI/uGX1z9Yc/zr/fWx8o/ZSI+l1Gv2fCpv1up3e1tv3TQ5sDqmaCPUYBiNXYVv1TqjQ9nx2Yqc8YqN1Q7C9ei3ZaPPJJ/QtR8hDhJX5+cIZ6UtRGgiNpGei2JYNQ7B3vLFW+StwqtdB6nr0+bMI63SnoL6be0DFNkU2WiObRlHkY3TjmxWuDV5JEW2zJFlxIxwtKy3cw6Ss8hmbNkA0bUttndyGrk2whlF9isDFNnjTETqmiK7zeHD/cXHyKb26LY1Tf28PS5vsv/z76/fKCxtaR5LscSgvMmWvoBpsY/egHjZzrBeJBbaviYDMwcSTW+5Jjv7vUY4RseUaK5w8LGK7P1Ry+XBKD+Q3PFAM7MOb7KLCKy+mfMIvsbGzIakWcc6NvpXgjOFgmI6MZyPrpQCO5r/FfjqW6orbHZo7Opxd+8HVl4i5rVqA8nnmZpC7J9YZ9aJ4KuVq3Ut1visGKzzDh8RjpE6Q8as4FmzBrKfjXDN8I746ZUfyFozY0aHFUt+nb5o9i6rD8e8h/iz6jMB5lwyQAbIABkgA2SADJABMmBl4Pn5+3fFrDbOeekeF5kFxPlkgAyQATJABsgAGSADZMDCwC1FtoWIrHMifuWQDevdMRJftozT+cP46fjKOJoxzBgV3CfGD+cq48i7x+/gfAXGNDfZGZPM6tOKwFl985p3d4zE55Upe+wwfnt491yVMfRkc70txm89554r3j1+FNme2bLYFpNzMeEBy909hsQXkDQLTd49fqs2wIUhe7fU3WNIfDuza37tu8dvVY/hTfZ8Lj5c81yVnAGhgU3evcEQH5wKKQfePX7sMSnTTuXU3XOU+FTpkHLwihhSZKcMPZ0iA2SADJABMkAGyAAZuDIDFNlC9I6TTv1N0/P0c0wtPyt/Xn+GJkltw2pHs94I3wjj6Bu4PS6uhG/EfRZ8rThLOYvm7epYoVjKW04JCxrDUR3vrkFv31bHVZOPGt+y1KAGX527aH6W4zQcofuAdpwWc89+C0t0vdW+tLCMeoyGK1QrRGOW4uX5No1Wju/GZ13fo8dQZHcqRlsclmZR/6rCYkNT8OVYLT5N4fQ2AeKzRguf1/r1l8R7q5FIc3CP7CNbWKQ8RAXI3XP0ZJ095pUJbxExc9Drbdy9/nz+/MCQtS5Rv8p87M2JilerE1l6TK+2WuK9/tnqGFr2eRTfVXsMis9rj6DIVojs3oZVFk5dRL3m3kr+XsHbZUp/JrJ+qyGeeEa+9ubtxldujFLMsuPrRXYksqXYjeIdkYOSTS8svc2vVau7c3TUY1oiDP1tkhR7KRaWz7U9RoPvij3mavi8e0ydDytrLRrLqMeM9h1LXWnmWGuwJ85HB4kr9RgEn1ePocgeZKy04VlFaO8WZHXTicJXnwB3FF/d2FqnV2v8vIpP0yzRsVZhKuUCur7nOCuWXuylm5f64OWJBd3k0TggvQLZYKMxSnh6OCR8V+wxFpFdztmRn638sNYlRfbrb1Sk3PauSUsNIiL0ijqm3gOO/0YuQstx2vhRZDuJ7JkGWovQ01bErzhHfkrFiGCsN78SS+uzSIwIHssm38OxGh+yASIbYqtZZsTSEs8jfEgd9XIEmeuxGUo5asUnidAs+EYx7fl49R7Ti02rv/ZEdv1zj1xEbUg5i8b0qj0GiV/NZcmZZT4aG8ueYO2BV+0xCP+ePYYimyL720kOaZ6tBtrbHEaPZKzY5BE8qAi98wYoYVsRK2RzQEV269DQK3PrBjOz6Y0Oq0jOIviuugGOuDk/K7FdtcfUWKQvnx/je8/zRl5UIHUp9dCWwMyKReoxPSyjfnC1HoOI0LoHnfk5+rlXzxwdYHr6RHvI8ewxFNnOIrvVcFARs1rMSBu61Dy1DVjixrsIJXxSQ0WEWYbbGI1o6zWhloApG6d3bBB7SP6NckrKN8Q+4ufMGClHLfh6tzCln6uEmYRvlI897KO4ZeuhaL31RHYWMTrTY6R8XJWLyH4l7QmjG06r/Zn+gcyVanAkQHv1JMV05d4h4WsJ/xZvZR569hiKbEeRLW3qlmAjRWQdIyWn9PmoqZxFZjn5W/HU8yQRNYOvVZCrN3hrU69jcncsrU1cI+C88hGJlyYnJQwjv1cJGwnP7CFi16N2J7faHqPtUfU6V+sxSO2sykWk/kYiW1tPUn2uwq2pQfQQcSWRjRwi6kNBiW+2x1BkG0R2PaUXBOk010v+nn2kYWnGaNdvFdZIwJS+9G5kJI40eDQbWO1b7wA0ii3q26pm2togerjqQ9DuWGk3wFaNjDYIJNcz5CiCQdMfENwra3AGn7RZZojfqI9IAgYRLr2ek7nHlD5LMVx9iEBuLHs+SZdqvf1SygN0X0HHWXuAhO9c32of9V8aZ10fPSDP7o0U2QqRXSdVuTlJhXN8PvqVoCSGpESzfC6dtMvmosGXtbl4bICjU63EkSVG2jnopiHdXmfFMqrBVnzreElCbDVupAbRQ/wde0zvV7jsMW87Q0aRLf0GaXSoWIVnJCRL/yQsZV+6co/pHYhqfKNxGXto6yKBIlurLjieDJABMkAGyAAZIANkgAwkYYA32UkCQTfIABkgA2SADJABMkAG7sMARfZ9YkkkZIAMkAEyQAbIABkgA0kYoMhOEgi6QQbIABkgA2SADJABMnAfBiiy7xNLIiEDZIAMkAEyQAbIABlIwgBFdpJA0A0yQAbIABkgA2SADJCB+zBAkX2fWBIJGSADZIAMkAEyQAbIQBIGKLKTBIJukAEyQAbIABkgA2SADNyHAYrs+8SSSMgAGSADZIAMkAEyQAaSMECRnSQQdIMMkAEyQAbIABkgA2TgPgxQZN8nlkRCBsgAGSADZIAMkAEykIQBiuwkgaAbZIAMkAEyQAbIABkgA/dh4P9nDTUe954wywAAAABJRU5ErkJggg=="/>
          <p:cNvSpPr>
            <a:spLocks noChangeAspect="1" noChangeArrowheads="1"/>
          </p:cNvSpPr>
          <p:nvPr/>
        </p:nvSpPr>
        <p:spPr bwMode="auto">
          <a:xfrm>
            <a:off x="155575" y="-2209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png;base64,iVBORw0KGgoAAAANSUhEUgAAAtEAAAHvCAYAAACSUYNHAAAgAElEQVR4Xu2dr4JdOZLmb9LBJrPADcpP4AFusE36HdK48IJGBfYRFhRqsLhw+h2a9IIxmHqCNGiDGVJ4aK6Pb52+Sl3pKCIUEQrpfB4w1Xn0J+IXodB3lecqH16+/bvgHwiAAAiAAAiAwDACDw8Pd3NH355ntHlYgDHxkgQeIKKXjCucAgEQAAEQmIRASYxupkNETxJAmHlaAhDRpw09HAeBOAQ2ERFdMMShBUtWI7CL6JnXwAo+rJZX8MeeAES0PWPMAAIgcEAAm2+M9MAHmXFxWGENrODDuAzAzLMSgIieNXKwexoCs28uGvYfjaEx/jTJENTQVgxaz4O6NY1ZK/BdwYdpEgaGhiEAER0mFDBkVQKzby4a9kNEx83u9H3c2usEGjkQl8B4y1bgu4IP4zMBFsxGACJ6tojB3ukIzL65aNivMcZ0gZ/A4PwLbRDRY4K2wvpYwYcx0cesMxOAiJ45erB9CgKzby4a9muMMUWwJzNyfw+6FZ/W88ncDmfuCnxX8CFcYsCg8AQgosOHCAbOToCyuVB+pd7DgTN+3rZlP2Xs/MRz84V6EwFl/JyNpA+F79G43Dk57TltKX7UeFmcRNdst/SpNXbr+c6HelIvYZ72aa0xTn5TfSv5mMZfOg51XfcyQ38QiEAAIjpCFGDD0gRqG2RJWKYgShtaaYMqjZ/+jCNgj2w6mjsPYN72yIYjAUG1XeovJfEocaLaWRNn+89rIqbFl+LHUZuWiGvlcC1Xa1y4vFr+HcWfk4slYWvNfhu/xT9tU2Kx+0jhSlkrtZw/EsgUH1pxxHMQmI0ARPRsEYO90xFoCZDNoZZgpgjNIwGWb7JcMZ7bWNr4j06uuPbXhAWFZWqrxsZe8ysXGhTGHG6leTX8KS2g1ritD2pH4rMm8Ki8KAu+Fou8L9UPajuKbZQ2Lf65iC6xy8eQrpWjD3QQ0ZRoos2ZCEBEnyna8HUIgdZmVjspawnr3ZmjDZ8ifmuClTI+xXbN8VvimvKBhJsErfhRGR9x4Ig2iuDS8rGWA5QPRbVYcHhR/Tj6AHeUx618ouY31c5aO0pMtfJQ8mG3x75eNugPApEJQERHjg5sW4JAa/OjbNQU0aIhurkn1BTbPUU01R5OYnHjxxVm3PYUQcPxrxWf0nNuPrbm6PUJIrr8HQPOhzPuh7w8x3pjyM1ZtAeBCAQgoiNEATYsTYArwjQ2Po7IaW1+1F8TSzdhzvgjBCc3flwbtdr3LCJODnDapjZxcpLrC9Wmo3Ep76NbfWmuZb/W2pJ+mOmxjxtLtAeBmQhARM8ULdg6JQGuCIOIfvgeZ85NEVzGnESSjO0dQ44/pbYtkZSe9B7FRlPscXzi2l8am/rFWQsh3bJfk6vkw0yPfZw4oi0IzEYAInq2iMHe6QhwRZi3AGttkJyTYq6vJXHAtUcqMKiJpOGT5ARQInaoPuXtqMzTfpwPORL/Ob5Q7e8RwK05OPZy+UtzXKOWtGK3+2LJp4ct+oKAJQGIaEu6GBsEvhHgijCNjY8rwLTac32tbdDW9nASc0WfuCIuP4ne+s8koqlCsJUXVkKRMu6oPKSyo/jQ4ovnIDAbAYjo2SIGe6cjwN38IKKP783l8NHY2Lnxa30wKAlQb5+kIppyLZ0WL85Cp8SZYxen7R5v61Nurk2tPKR+iRgimpOJaHs2AhDRZ4s4/HUnwN38OO3TE8Ke2zlaGy5F+NVs2YFz/GrZQ72FgyKuWgnBtbslOvLxWjFM2Wv4U/K3Na6GyOf+dqEVl/R5y/5aDnJiy2nLsb2VL9L1w11DR3ZQ+FLacLmgPQhEJwARHT1CsG96AtzNt9W+BkRLRFPGTzfcUnvKl7Rap5qpuEzn0D5BayVYKx4ce3JBlM9NuSGi9IGm5UPreUsArSaij7hzc7vFrsUeIppCCG1AICYBiOiYcYFVCxHgirDWppyfXHIEDmXDpoyfhqckdjl/2Yzrbyk1uIw56SUZu+VTTajVPgi1Tvk5/nD45aKf8hsAK15HPlJ413KWkqt7X8kHJkpsKPZrcZX8RqDHPor/aAMCsxKAiJ41crAbBEBgaQIU4bI0gBM5t0KsV/DhRCkHV5UIQEQrgcQwIAACIKBJAKJEk2bssVaI9Qo+xM4SWBeRAER0xKjAJhAAgdMTgCg5TwqsEOsVfDhPxsFTLQIQ0VokMQ4IgAAIKBKAKFGEGXwozpdoI7nC/T5EJNthCwhoEICI1qCIMUAABEBAmQBEtDLQwMNBRAcODkwDgQMCENFIDxAAgSUIcG+woIrUmsBJobX+et/WlvLHOKg+RD0BpNq/s+O2T5lvfVtMj2LX6rvEooATIAACpgQgok3xYnAQAAEPAlxRyWkvEdES8Ua1qWXPCHGo5S/3w0bLV4ldHvmKOUAABNYgABG9RhzhBQiclkB+otw6Ya61pwq4/BS1dndyPt6RXaVntfatn3P96E2c2mmylr+5fb2n1958evmiPwiAQFwCENFxYwPLQAAEGgRagpLyx0G2KVrCu2QGd+7aPNxxuOLUOom49nDbp/bnJ8utk+iaAOf2s2aI8UEABOYkABE9Z9xgNQicngBXjHHbHwGWjsU5NeeK691eyQeCnmTisuC2z0X0JoAlPkr69HBBXxAAgfUJQESvH2N4CAJLEuCKsZaIaj0vnYhy/ww0R0RzT645IprzSkSrrWYcqDGgtqPGbMkFAqdAAATMCUBEmyPGBCAAAhYEWkJKQ7CW7G7NW/O11K81llafXGDnNlJuF9n7UF+FsDxJb3HL/Wt9ELDIT4wJAiCwPgGI6PVjDA9BYEkCLSHFEaAckdWalyOia6fN6c+3/06Fa2v+lnhNx9M8Ra4JV+p76bnQPxLrLQZHIpr7YWDJxQOnQAAEVAhARKtgxCAgAALeBFpCykJEt+bkCmgvEc0R1kc27c9ap9FccZ5yozCmtJHEwjuHMR8IgMDcBCCi544frAeB0xJoCSmKcCzB0zwBpZ6upifhLZskfrfG3+bc/W6NT0m4yCK69SGB4h/agAAIgMD3WvKtcL4ABQiAAAjMRqAl9rRFdGu+npPPlsjtfZ2jNb6miG5x6n2uIYJbNsy2FmAvCIDAGAIQ0WO4Y1YQAIFOAi0h1HqeT99q33peckfSJx2H80rK3k/SpzUnNVQUf1ttWs8hoqnRQDsQAAFrAhDR1oQxPgiAgAmBnlcGZhXQFAE5SkRTxG/Lfo0xKMlGnYcyFtqAAAiclwBE9HljD89BYGoCENHlN/F6RXRL6NaShipMNeLWMwbVzqkXB4wHARBwIQAR7YIZk4AACFgQaL33TL1erUeUlfziCDUtH47Eb/pONIWJpk2cU38qt1Y77Xha5C7GBAEQmJ8ARPT8MYQHIHBaAqk4zCEc/TXBEjDOHxw5muvIpr1fTcj2+rD1p9wu0jMP1fZ0Dk4fynfdqSK6tjAoc5x2UcFxEAABMgGIaDIqNAQBEIhIoCZaNUQ0RRCnwpXbfuep5UNLRG/PS3NxWJVuCmnlhbeIlnBt+YDnIAACIJATgIhGToAACIAACIAACIAACIAAkwBENBMYmoMACIAACIAACIAACIAARDRyAARAAARAAARAAARAAASYBCCimcDQHARAAARAAARAAARAAAQgopEDIAACIAACIAACIAACIMAkABHNBIbmIAACIAACIAACIAACIAARjRwAARAAARAAARAAARAAASYBiGgmMDQHARAAARAAARAAARAAAYho5AAIgAAIgAAIgAAIgAAIMAlARDOBoTkIgAAIgAAIgAAIgAAIQEQjB0AABEAABEAABEAABECASSCsiH54eGC6guYgAAIgAAIgAAIgAAIgoEPg5eXlcKCQIhoCWif4GAUEQAAEQAAEQAAEQEBGYGoR/fz8LPN6sl6//vrr5f3795NZbWNuyuKHH364m+TLly/dE1uN221YNgDy4gpEymGWOHPyRsqCM8cMbUdyKOUVh5lGDUvnm4GFts813iNZcHKA01aSb58+fbo8Pj5euNzf/fZb0bSXDx84Jnft2+8u7+7n+u3fxfM/ff16+fj27ff+VD8ePn++XP74x2ufmU+iIaLFeTNtR4joW+hW3BAkiSnlABEtoT1HH2lOaHgnETXpvFxh07J5BhbaPkNEH2cFRPSND0R0q4Lg+bIErESQ1bjLBmJSxxDnSQMX3OxoInokLioLLxE9koXV3FTGpfm53Fc8iU654CTaKksxbkgCViLIatyQEE9sFOJ84uAbut4jajazuMLG0JXuoaksVvK5GxpzACpjiOg2WIjoNiO0WIiAlQiyGnch9Eu4gjgvEcZwTvSIGojocOEMb1BPvnE/vOAk+poOeCc6/LKAgSAAAtYEIKKtCWP8lECeb1wBMyNNqsA7Awur+HnmVU1EP795U3TPwjbtLxamhuMk2ipLjcfFZm4MeNLhLQrQpChMzKZu8KudDprAxKBNAiuvZ85aKoEaIaJ7bB5hby3BLPKqJpY3G3KhecTCwrbNhnzchy/1vxvy8sPxPc7NhVtogJNoCTXDPi0RPfLb1YZui4Y+E4tWAToTi6NkkXLgbKKRNk0LFqLFGLiTNCcsXWqtZ6u5PVhw1tJIEd263Ykag0j1QJJXrZw4k4jebyqhxn5rBxHNoeXQtiWiHUzAFAEJSIpjQDfCmsTZ+CNtmmGBwrBDAiuvZ85aGimi07l7bI5UDyzy6kwiWlK2TEX09tcEW5dP14zO/xJhbZy93Sr3RENES9J4/T4WxXF9anQPOZtopE2T7iFaRiKw8nrmrCWIaN2stMgriOjjGJmI6FQAt0T03jZtV/pT3hDRuosNo81FwKI4zkXA1lrOxg8RbRuLM4y+8nrmrCWIaN1st8griOjAIroktnNRXRLZqUs4idZdhBgtJgGL4hjT0zFWcTZ+iOgxMVpp1pXXM2ctQUTrZrVFXkFEDxDR25Qt8Zu22f57P2nmnGKnY6zyOofuksJoIAACPQTwelUPPfQFgRsBqriO/iHVQqhGzpMjEZ3bXbveztK/4jV3zAl7bu0weZ2DIqJr7zxTX+XI20UR0WdbYMxcRXMQmIqAt4hG/ZgqPVSN9c41VeMJg1FFdG2oKOK61w/O6fuff/zhrvnffvlCoM1vUpprH+Uff78f77t4JP7jimsq46Pr7IimfW/WI6L/8KfL5ev/u16r13x9+VsD8iV7rZNoyhcHj06l8/5PT0+X9+/f33Hbrm/Z/uXPaj/f2taufKGMlQd/uzJF0y5PX3KYXC69LFvz7/ZQ4lIaayaWrXydyRfLvEhzVCMv9vW8rePt3+Pj492fYuaui1Ystzn2f7twaPXRrDGaY0XIyzw+Gnmxx8ciLrX4c+JSW2O7vSPiUlpLaV1O11her7X30Y2lNC/SPb5mc8uXNMabr9s6L+XSJmx//su19vz012tdSEU0t/aU8iLfR/d59hjs8+c2byL66evXy8e3b/Nwff/59m9/tovo1nrZ85LCeGu7cf74/uP9/L8+XefPnj1Vfr6JaGksN17uIrp02rxTyHU6VYzjJPouj/ADEACBTgLep4M4ie4M2MTdvXPNGxX1dLFmF06ir2RwEn3LkNOeRLdEdHo1HkS0d6nDfCAAAjsBb2EDEX3e3PPONW/SENF14rUPCHid4zhLTyeij66zW+WKO2yC3qUZ84GAHQFvYYP6YRfL6CN755o3D4hoiGhqzlFzBSL6G9HaSTPlnektINGuuMMmSF0maAcC8Ql4CxvUj/g5YWWhd65Z+VEblyqMav3xOseVDF7nuGXI0iLaa4FGE9FefmMeEAABewLewgYi2j6mUWfwzjVvDquI6Jxb7Yq1/7zcX3Sw9f3jj/9xh74mjKO8zlGyz/LqO2quWInoow9suW1mt3N4LdCziOj0m82lGwJS3qsX493X2jeTvXLPc56WuDoTiyPu2hy811Irzpyc02bBmTtS21k4eOTaSBZUYcTJHY7YydtqsdAQ0TWfv/58f43c258+VBHlV9EdXUP38uE6znYrRX7zRjqB1m8ALOLPyRVK250FJ6/M7ommGKzRBiL6nqJHMdaIXe8YWkWw1w6P/i1xdSYWENG0jENOXDnNwsGjbo9kYSGiOGIHIvp13YCIvq+jENG0vWXKVi0RlTrlUYynhDix0Zz4T+xmONO91xLiHC4F3AzyzjU3x36fKJqI1vJ/9pPoFocznUTvLDgfznAS3cqgIM85m+vqxThISFzN4MTf1bDFJ/NeS4jz4gl14J53rnmThoi+Ei+9E12LhcfrHK08gIh+TSjPY4joVgYFec7ZXFcvxkFC4moGJ/6uhi0+mfdaQpwXTyiIaNUAc04MtcRg7gBOomkhtfgQRZuZ34qTVxDRfL5DenA2V++NfwiQk03Kif/J0Ji6672WEGfTcIYe3DvXvGFYiCiO2IGIfh3x/Z3oVh5ocbOIf8t26XNOXkFESymjHwiAwPIEvIUNRPTyKQUHnQjk18NZ3a8860n085s3TpG4TkMV0VqiveSchQ3fr/r74x+/T5f+0cDS/A/fGry4UidMdpbbOXYUI79dTQiHaxOwuOFusfAWg66JkEyWctDwWWMMDgtNEd3KCY5dM7bdWaZXeFlu0DMwWjEnSmt0u7s3/5eLaAmL2t3IpVPdozuMX36gSamSH5tf+VV2tdyj5LuEw1GuU4Vqj83Stdayba8Vtdg9X56LU7979w4iWhoU737aCe9tv+Z8YAERnecTRDQ9JzTXYsSxIKLvo7JizYSIrq8+iOjXbCCiC7lytpPoiJsVbIpPwPtENQIRDZ81xuCw0DyJ5sy7Ylvv2K3IcAafpCJa4tuKJ9ESDqueRO9+4SRaOyswHghMTuCMgkLDZ40xOKkDEc2hddzWO3Z6lmMkDgGI6L6TaA5rStvWaW9rDMrpeWuM2nOqbRDRUsLoBwKLEjijoNDwWWMMTkpBRHNoQUTr0Zp3JIhoiGhq9kJEF0jhdQ5q+qDdmQl4i8EIrDV81hiDwwIimkMLIlqP1rwjQURDRFOzFyIaIpqaK2gHAq8IeIvBCPg1fNYYg8MCIppDCyJaj9a8I0FEQ0RTsxciGiL6suK3q6kLIG8HFjciYHFloc3BW0RL10KpnzYLTds8xtpjhyvu1q4T+X3QtdyyvOKudOdy7f7ozb7aVWm57VTftn7Se7C16wRVqNbiZPlOdKvu7CxqscMVdy2CEzzXTvgJXK6aSGHRu6CpfEYufAvxSPU7WjtKTnBsjiCiOTakbXfxODo3d94cPzgxqrVdXURLfmuhvT404sQZI/e5do/yNmZ+l3K+DqQsJNw5Prba1oQ1RHSLXPu5NCdwT3SbLVpMSuAsInrS8IQ321v4lYBwbOC09YbvbZv3fKN5RvmwZMlBU0RL7VxNREs5tD68SsedMY8hoqXRRr/wBCCiw4cotIERhBjHBk5bb/DetnnPN5rnjOKDywwi+nLRPonmxqDVvnfPnTGPIaJbWYHn0xLoXdBUx2dc+FTfztwughDj2MBp6x1Xb9u85xvN8ww1CCIaItp7nVHmg4imUEKbKQlARE8ZtjBGRxBiHBs4bb0he9vmPd9onhDRryPQeidaGi+8znFMrnfPnTGPIaKlqwn9whPoXdBUB2dc+FTfztwughDj2MBp6x1Xb9u85xvN8ww1CCfROIn2XmeU+SCiKZSCtJF+ezSI+apmgMUNJ1hcWYADciIvMsiJdXPi6Aq41km0NC9WO4mWcqht5pwPr5y2quKhMpiUBUS0R3SU5pAGWWl6k2E4p8XpaUs0FpYFoVW4o7EwSRTCoCmHkfEgmGre5IjFGU4td8BYGzFENKfOlxYHN2db86X3h/csRq5dPXNZ9O1ZHy3Gu701RpY1WsKKwqK0F0NES2ijjxoB6kLcJoxcsCwLQktEqwVjoYEQj1swkT8LJfakrnDqvIeI1sIYeU/S8pFz6syJnWWNtvIdItqKLMYVE+AU18gFy7IgQATx0wvxgIjmZw16WBHg1HmOEOsVeL3+Rt6Ten1r9afGdJaT6Ja/23OIaAoltHElQF2IOIm+heXMhZuanBDRENHUXEE7ewKcOg8RbR8PjRmoMYWIvtJ+ePn2TwO85hgPDw/fh3t+ftYcFmM5EqAuRIhoiGhOWkJEQ0Rz8gVtbQlw6jxEtG0stEanxhQiGiJaK+cwToEAdSFCRENEcxYQRDRENCdf0NaWAKfOQ0TbxkJrdGpMIaIhorVyrnscyrdHuyeZZIBoLCxFWysk0Vi07LV67sVhhnfUcTvHNcu8csIqpzXHjciiV4hR+bz77bdXTZ++fr18fPv2+89ePnx49exMr8v15MQMdZCaH9RagXeiOUQDtu1J+AjuaC66aCwii2ivjWpUju3+7ddWWW+CmnlsxQwiul9EzxBnTv5Ia6ZlbeutTVTbIKLLmULJid4YcXJ0ZNvWFakl27a9BlfcjYzayeZebVNKw0ct5iNCvnoR9M4r7/l6c2Y2e3v91eoPbleSlrWttzZRbctFdJojZz6JpqyV3hhR5ojWhuMzRHS06C1sz8qbErWYjwgvpyCMsK93Tu+88p5vNj699kbpP1ucrbhZ1rbe2kS1DSJanh29MZLPPK4nx+cuEb3djiG9tGO/WWPHlI5z9CzFits5xiWZZOaVNyVqMZdw6+3DKQi9c43o751X3vP1Mp3N3l5/tfqDG06itXJp5nFW3z9KseH4LBLRqciliOi9/d42F8mbE5RnubMQ0XMtzZU3JYjocbnonVfe8/WSnc3eXn+1+oMbRLRWLs08DkdQzuxnajvHZ3MRXRLcuajeja+J7ZpQh4ieK2VX3pQgosflondeec/XS3Y2e3v91eoPbhDRWrk08zgcQTmzn64iepusJoRrp8X7aXPpFLr0jHPCfZY/tkL5Ju0qSdzyAyxuhMDiygIcyjlxZjHYkxOrceth0arHo55TDy+Obud4fvNmlPnD56XkxFlEtIRF1+0cFBFdereZKqL37CqJ6XwMiOjha9HdAErCuxtVmNCjAM3CwjoeIzlQN3NrBvv40a64G8WnJyeoa5cTU+vrF49sobCI/MGBGg8K4yMWtS8hrii2JTlRyzEKd85a8W4rYWEqolORXfvv9ET76KQ6F9K5iH56erq8f//+jvkGZfuXP6v9/Og0K8JYM/kCltfce3x8vMvL/T7j9MG2GKU5hrzQW/tSlvkGv8VYOlaeML31KrWtZpfFek39323Y59/WRb7p1jYx6bro3RNKNqexSX3JY1Za41ubSHmR2rwzzuvVXpd6WaYf7qTrorbGcpt7czwV0dsfZdn+bX+YJRfRo/IyZcmJS88ap+xj+3qWcpHmBbVe9tbRbZ68lm78Re9Eb4O1TqKPTpxzp6nvSNf6neUk+k6N4QfhCWienoR39sQGjjpppSCPcLoYmU+NIXXtUmKwt4l+WhchV3rj0cv4TCfRlNylroNe7hRbRrcprQ8TEV0T0BuAo9cztmfptXlUoQ4RPTq1MP/owo8IjCUQWSRGEEaR+fSuXU7mRRcaEXKlNx69jCGiX0cAIvrGw1xEU06U89s6jm7kgIjmlGe0jUgABShiVPRtiiwSIwijyHx6RRsnm3oFHmcuSdsIudIbj17GENEQ0dQcVH0n+uju6NI70bmR+GMrkpKHPtEJQERHj5COfZFFYgRhFJkPdcPUyJRegadhw9EYEXKlNx69jCGiIaKpOWgioluva6TGHZ00t06ht3HOdk805duj1kU2yvhgcYsEWFxZjOQQTSSOZBGlRvTmxGofgGfPCc144HYOes3U5B6pNuS2SNeH+J3oCDAgoiNEYYwN0oQfYy1tVqkQW5EFjdjrViM5RNtoIrHoPRmU5MLep4dDtJhKOex+7DeGcOMhrUtSe6mngJzxazfB1E6dS2OvfsUdNd9r3Ll5xYmfR1tprYCI9ogO5gABAoEomxXBVDTJCFA3oNk3GkrgI78SQLF/b7NKTHvjEaUuUeNRinFt3Z1dRKesevhu45yhtpVyCyKaU1XRFgQMCUTZrAxdXHZo6gZ0ho2mV7RFSZJVYtobjyh1iRoPiGjZCurhCxFdvnkujcTDt3edX2Shset1ttc57Ehi5AgEomxWEVjMZgN1A4KInieyq8QUIrp+SoqT6Nt6pOZ7bQWfobbhJHqe+g1LT0gAInreoFM3oDNsNL2iLUoWrBLT3nhEqUvUeOAkWraCevjiJBon0bKsQy8QUCQQZbNSdOk0Q1E3IIjoeVJilZhCROMkmrLqqPmOk+jXBPBONCW7grSRfns0iPmqZqzIQiqiV2QhSZaRHKgbkJeIjsTCy+dSzvRwiBZTyZrY+ux+4HaOG8E9L87+Oke6Pqj5vqqIltYKiGhpZUI/EAABEGgQ6D0FBOBxBFaJ3Sp+UDOhJIxr19OdXURTmEoPdyhjr9AGIto4imdMwDP6zE0jzsbW03bVUwMub0l7jTymnu54n9Zq+CZhSunjbZtGjDhrlMKg1YYzn4Z/JXs4NrT80XxeE8YvHz7cTVNbd945qOm/9lhgcUwUIlo747LxzpiAZ/SZm0acDainLUQ0NzK39hp5bCVg5F5de2r41mtDrb+3bRox4qxRDW6c+TT8g4g+7z3I3utRY314jgERbUz7jAl4Rp+5adSzCR6dWlptmFz/VmivkcdR46Hhm1WMvW3TiBFnPWtw48yn4R9ENER0mgPevznTWDNWY0BEW5H9fVzvDcHYHdLwZ/SZBCZp1LMJQkRzacvaa+SxlYCReaR7yt5rA06i5QR76kdtVq4w4tgg95TfE69z8Jkd9dCog7oWxRoNIto4HmdMwDP6zE0jzgbU01Zrw+T6t0J7jTyGiOZnggZ3zqwaMeKsUY5t1A8aIz5Ye/tM5QYRTSVFa+e9HmlWxWkFEW0cC80ElF7BYuzi3fCaPtdsn4WFxSaYb5iSa4q4p07eOSSZTzsnNPJYQ6BZsNDwTWIXpTPwqYoAACAASURBVI+mbZSc0IiRt6DkzLe33a+40/pgzbGBEnetNhQR3bruTzMHtfyyGEe6PrB/3KIBEW2RmRgTBEAABCoEImzQEWyoJciff/zh7tHffvlilk8ziuheGBrxn01E166562W5en+NXFmZEUT0BNGNWqyio1uZGwpb9Oyr2xchdlThuHnBOXUqCeBtjH/8/Z7Hw5eHux++/fGlCi4fg2PXUbZQWXBemdCyzSrLNXIwQn3ViJ0V41XG1ciVVViU/ICIniC6EYrVBJjuTFyZGwrbjBl5tTlC7KjiAyL6lmcQ0a/XXIT6Ss3j6B9qIlezCPUqMh+I6MjR+d22CMVqAkwQ0V/sfuU9Y/yj2hxhU6KKD4hoiOjaOoqwL1HzGCJaXg0j1Cu59fY9IaLtGXfPEKFYdTsxYICVuaGwDUgopSkjxI4qPiCiIaIhopUW/qTDRKhXkdFBREeOTnYS3fpG8QSuqJko+VbxSqcRaWFDXlzTipITagnYMZDHptRicRYR3eKwhZHKYvbXOVq3+HDrY4RDCmnsKHnRscSn6Urh4FGvIgCjsCjZCREdIXoNG/Ykhli6gaIkfIQib5VeENH3ZCk5YRUPzrgem1KLBVV8zH4S3eIAEU07aS/ld4T6Ss3jo2tBOWt3tbbS9cH9wDUDNwoLiOgZIgkb1QhEKPJqzmAgEHAg0CvwZ7ydo4YV9cMh4TqnqN0JnQ+L6+06QaN7lcASJ9EvL/fXIkX/pIQCbb8qOYw5be0tl88gPZmRz4ieWgQ4OUiNc8k2zmsJtZPomliusaBecbf1f/mhfs1dOv7D58/F6bQEEyceWjkwepwIPlNzuxb/EkOtnBgdH8wfjwBE9KCYRChWg1x3m5bDmNPWzQHBRNQNKPqHTIHr03fh5CA1zhDR8rTgxEM+S6yeEXym5jZEdKzcOas1ENGDIh+hWA1y3W1aDmNOWzcHBBNRNyCIaAFc4y6cHKTGGSJaHjROPOSzxOoZwWdqbkNEx8qds1oDET0o8hGK1SDX3ablMOa0dXNAMBF1A4KIFsA17sLJQWqcIaLlQePEQz5LrJ4RfKbmNkR0rNw5qzUQ0YMiLylW0m+PDnLRdFoKCw5jTltTxwSDt66u4gopgQkhulByIoShFSM4OdgSGvtNPtzYl8YtfeCa5Z3onpzgxCNyXu22UVhE8LmV27s/PSKawmKGmPbaCA43glIWENG9WSjsLylW0iALTQzdjcKCw5jTNhoYiOhrRCg5ES12qT2cHGwJDYjo/pzgxCNyXkFEXy75FwtnrxVa+QYOENHfCTw/P2vlFMYBARAAgdMSsDqJ/tsv93+S/t3lHYtzfmsHbudg4SM1jvDBoXRtXel2Der1dt81wps3JP/RCAS4BJY4iY4soqmbEjdwaH8jAMaybIiwYcosP08v79zmzMdpW4pYr4j+w5/KeVAS7JKMOeP64Pjc+m1Ii3kpfl9/1rm2kONHy06P571riWsjNXbRvzujEWcqixrjh4eH749KVy2nfR6+NaBd3smNZkf73XiI6A6IC3T1LkALIPvugkYBWoVFVD+8c5szH6ctRHTUDHttF6cm9IoPiOhxB0HU2EFEt9ctRHSbUVeL3o2ma/KTdAZjWaA5G6ZsBvTqJeCd25z5OG0honszwac/pyZQhVjNcohoiOjerObka22u3jw2E9HbwEeH1/vEu2Np26Nnr47Hfz9Gx0l0byrO3b93M5/be7n1GgVIPjt6Ugh45zZnPk5biGhKtMe34dSEXvEBEQ0R3ZvxnHydSkS3lHkukjfndhF99CyHcLbXOfBN2lsGtG6kiP5rqN7ikfaX5oVGAdL0o3csKYfeeS37S4WqlAVnPk7bUSJaymGz94zrg+PzzCK6Jy8s1nvvWuLatM93dIvPNmb0fZSTry0R3WJR69/Su3s/8jvRqQiunUTXJs1/3jIOIpq7dNZpDxFd/kDBibBGAeLMZ9022sao4a90c5Wy4MzHaQsRrZENfWNQcoJTEyCi++KR9u5dS1xLIKJvxKgswojo0knzZtwmuCkCPHXkbCKau1DQHgSOCHA2TJAEAW0C0W/n0PZ3tfEii+jVWMOfuARMrrg7OkHWENH5GHgnOm6CwbK4BKiboNav9CDa4+ZCyzKv2B3d/fvy4UPLzO/Pa/la+iuLWleqkQxbrBG1ftTc1qorvVi9crvXTvSnEeDkpUYODhPRpXeg89PoHVn+Wkguop+eni7v37+/I7z9+mr7lz+r/XxrW/uVl3Ssx8fHO7u2d28kdkn6jOJiwVLTl5lYtvJV6ktebPa8zHO2lq/cGOe/NssLmHSNnTUvuPz39qV8oYyV5sUWO4u8/Pj27V29fPr69fvPanmZ/3y3Lc+LTUT//Jdr7f3pr9e6vIvofY59/vSPc0TIS06OU2KpuSdS47LZldaYdP23conjP3esrS5J7ZLW3jzJPXLMOy+4OabNkpKXew5ydV/K0l1E31XIbz8onVxTXu3A6xwlmvgZCNAIUD+xa3xa3yzCiQ8tLhFbecUOJ9ERo1+2iVo/ah5p1ZVeYl653Wsn+tMIcPJSIwfDiej0ajx8sZCWNGgFAhIC1GKjUWggoiURitPHS2hARMeJecsSav2AiG6RxHNNApy81Njb3ER07eq6oxs5IKJfpxbl29WayRh5LLC4RUfKglpsNAqNh4iWcoic51LbtFnMKqJTDmd/J9o6J7i5qlVXuPNu7Y9udxppl8SXnj7aOdFji1Zf6r62zZe/UlR6bahll4uIrn2ZMDUOf2ylFar6+9rtnuu1WHHxS6MkZUEtNlqbirUQk3KQco/cT5uFdex2lton0RDR/R+2a3lOrR8RT6Ihoq9R0a4TEWoiJy+nE9G1LwiW7pNunUJvwcI70RFSFjasRMD7vtKV2K3sSwQRnX7Zb2NdOlnefv63X74UQ3H2k2iP/CzVj4fPn4tT5/H0sK80h1duj/IP89oSMDmJtjX5NjpEtBdpzDMLgd4NIbKIpp4waJ2czxJzDzt784pjIzUHayL6aK5//P3106Nc8fSZwydyW46ILvkxQlgjzvYZRa3dJUui13OIaOP8oW4IxmZg+JMQ6N0QIucrtRBHL7ozpmJvXnF8puYgRDSHqk9biGgfzrPNQq3dENHOkcVJtDNwTBeeQK/YoQqYESCohRgiWj86vXnFsYiagxDRHKo+bSGifTjPNgu1dkNEO0cWItoZOKYLT6BX7FAFzAgQ1EIMEa0fnd684lhEzUGIaA5Vn7YQ0T6cZ5uFWrshop0jezYRveI3aaUpAxY3cprfNKcKGGncevq1CvH2V8e2v1IFEa3/rftZRfT2Fwr3v0645d6Z34n2qJmziGjNmtlT00b39ciJzcdW7T7i4FXPpSzwTrRxFmuKEmmQjV0cMjxYQETniQcRXc4JjQUKEf36TlkNpt5jeNRMiGjvqPbN55ETENHXGD18u4bupS9c+r3PdhKtTxAjrkagV+xofujTZks9zfA6udD2L/J4vXnF8Y2ag3idg0PVp+0sIjql4ZnbPlGINwu1dpcsj17PcRIdL99gEQiAAIMANkEGLGHTd5d3r3o+X56FI7W7WYro2h3SJauQV+1YUVoc/QGdvP+IK+4oPqCNPgGqsIaI1mf/zxGjnUR7Fl3qRmOIf8jQnoyHOBh0Um/unPlWKca9oefUBCqzzaaHLw93pkUQ0Ue8OCxq43BykCLCtzZRBAE1/hr2cn5jwPmQ07te0H8sAc8ctPQUJ9GKdHuLLscUjU2CM1+Utp6Mo/gcwQ5v7pz5VinGvXHm1AQqM4joW1S4gpITj97Yc/tT48/1uWQHRDQ3Oudo75mDlkQhohXpcjb+3mkjF+he3zgnTBpF3tLeVcb2zO2NGWe+VYpxb65wagKVGUQ0RHRvXkJE9xJcsz+1BkXf4yGiFfOTs/FLpj26lmcbL3qySXzO++yMcRPDjYzHN6ytc7sW5/3nlD/PvOdELc9WXx9pjFrrg7qBzS6i05zgxr835zkfajRqY2uM1v5R6s9lNstJtEfNbMUjwvORHKg1SCMHKaylLCCiKXSJbXqLbmuaVhH0SraWnZbPIaLv6UoXPydO1rkNEc2JRrktRPSNS14nJIcMvTkPEX2NR8STaI+a2b+i7UcYyQEi2j6+zRnwxcLXiM4koiknlM0EQgMygV5BQZ7o94ac+aIVY66vWu05oo3KbLMNXyy8RohbXznx0MoB6jjU+HN9Ls0fUURTOaGdHQHPHLTz4nLBSbQiXc7GrzgthgKB5Qj0rqXIAiZCsPIr63abXn64/3MA3iK6JLq4tzZoxL83ByPEOYINENERogAbrAicTkRTP/1onDxwP8VrFH5OonjPx7ENbeMT4KylXm801lLJBu64vX5E6F8T0Jtto0V0TXBpiGjuhwFqfo/IodkEfonlH/5UXg35n2bnrpkR8eDaiPY8At5rkTrf5sX+RkTr7xEu8xcLOXC4i7G3sHmLWu/5eMsGraMT4KylXl9612Jtfu64vX5E6A8RfYvC0X3X1PwekUO9e413HkJEexNfaz7vtUidDyK6kWfc4thb2LxFrfd8ay1reMMpNL20etciRPSNAEQ0RHTveuT2h4jmEkP7lAB1r+HuEzXK1PkgoicT0drfpJ1ZRGuzmLlkjWLBKTS9fCnFsXV7TckGyri9to/of5QTZxLR6RV3Z3+dY1Sd2PI/mogeyWJEPajNOQsH6l7TU88l+wdE9GQiWnvxzSyitVlgPD4BamHjj3zfg1scqbZxx9XwZfQYZxLRKeuzi+iReRdNRI9kgbn5BLzrOXU+iGiI6DsCZxQV/CWNHrXTJSsy3LykFkHuuFb+eY4LEX2jjXeifTIPItqH86qzeNdz6nynFNG1JNM4le19J3rVBQC/QMBy3XHoYo1+u9f02//V/q1yO8eRj6nvRyI6Z/Tut9+K2J7fvOGk4Cnb9oroM37YPWWiMJ2OUM9Pd8UdZzMvtaX8+eG9n1ZbZl6h+QEBjQ9LAKxHwDseEYpuyeeHz5/voGqIM+6dy9QTGEtRw8mJIssvD6wPCdQ6bymiOT7rrT79kaj5w53ZMt+4tni259SrHvaR+Fr4bKnFIKJ/XxHUBNQKBidRPBft6nOtslmtEifveERYdxDRx9nLyQmI6FiVgLqPcq2OJPK4tve059SrHvaR+Fr4rKXbSrGEiIaI7lnj0/XlbNDTOTehwd7x4BRoK5wQ0RDROQHvdeCZ2xpzRRJ5Gv5Qx+DUK4joOlWI6Aqb/S/FPD8/U3Oy2o6agFrB4CyO3ehZrqPpDgZhACmLVTarFJGUBQGzeRPNeFA4SNadNgQPEb2zOPvrHE+/Pl0+vv/4zxCW3vkuxbdU52d/nYOyPnpznbqPcufRFtEeLLg+ltpz6pWE/X4FpDbfHt8tfKboNikLnETjJLon36frqynapnM+oMHe8eAUaCtcHiJ6t/3sIjqP4ZlFtFU+p+NKhBzFrkgij2KvVhtOvephH4mvhc8UEb3HjMsCIhoiWmu9TzGOt2ibAspAI73jwSnQVlggoo/JcnKiyBJfLLRK3ea4PULuaHCusGkaOkkDTr3qYR+Jr4XPENGVhNd8nUNjTXGCrzEfxgABEJiPAES0nogujXR0vd3bH19edfnbL1/ICTT76xxkRzsacj4AlXhq3EjTYX64rtAU/FpR6mH5IQEn0YJlQ/3EZxk4gdnowiTA2RCYQ6N5IAKWcabWihKOP/ypDIkj/LiYqfZa1jYNG0pjlHhyWGqJaKp/tdhZss/nrPm8tXv58IGUXjV7zyqie+NvJRIt6yApUQSNqCy5a4bDAiI6UOAEpqCLIQHOQjI0A0MbE7CMM7XIQ0TfCFCZcX5Fu40OEc1fSBDRfGatHtT8bo2TPueKxNLYlnWQ4wunLZUllw+HBUQ0J2K/t7UKXMuUWb5R3PJD47kHC85C0vBJOoYHC6ltnv2kHCzjTK0V2iJak4XVyVctN6jMKCJ6/8Y9RPTlIsmJVUW0hIVWLaPmN2c+rkjcx045WNZBji+ctlSWFD5SFl0iensn+eXl9TtmKYD9neX9Z2nbo2db+/05ZXyNK+5GBY4z78iFz7HTo60Hi1mKigcLj5j2ziHlYBlnapGHiL4RoDKDiOatGMn6gIjmMaa0puY3Zay9DUUklsaTCkeObZZtqSwpfKQsxCK6JXJzkbyB3AWx9FkejFFfLNQMnGWCYew+Apbiqs8y9NYkYBlnaq3QFtFSPlR7KZvSSBtKfuB1Dn5EVhXRfBJ6PahrjDOjxnq0rIMcXzhtqSy5fDgsRCI6FcG1k+IjkV17Vhr36LQbIpqTbmjLJcBZSNyx0T4OAcs4U4s8RPSNAJUZ5SQ65QoRzV9zENF8Zq0e1PxujZM+54rE0tiWdZDjC6ctlSWXD4eFuYhOgWyCu3QKvbXJnx29xrGPOUpE14Kcg+cGjpM8aAsCIKBDgFMwuTPmIoRzhVfpD6Vs83NulODaa7Upce3obT/TSXTkfQIiujcT5+lvWQfnoXC1lMNCJKK3SaSvc2iI6HwM73eiqSK61o5bNCHOZ1uCsDcigdr9waW/Yte7Rr/XyM+f7zBwRHStmGuM613DrPKBKvq3+UsxreXE8+XZyuS7DZqbaxqGUUWCpYjW8MN7DE6+lWzzjjU1zrVao6VheuPE8YNT22rx4MxnLqJrp8+l96NbbXc4uYh+enq6vH///o7d9qL49i9/Vvv51rb25QvKWDn49JvhqXHbzzl2bePufR4fH19tBla+5DC5XHpZ9s7f4sLhD1/K60jCRdKnFUvq2t8E09OvT99T6+P7j/9MsV1E96yx0tr/Ps/bt69S+enr1+Lar3HJ1/7WLhXR23jbHLk4p9Sr0hrb6kv+L+WyP9s2n1ZcvNZYzeb85yWbdxGd50UqoqUsj/IytY3Ckprje3xa9TpnU9uTNhG951ieF3su18baf54KFQuWXvv75n+6zkvrYmtT+/n+jBPL1hprjVWqS9S8PPJlz9nW/GnOtHw5qhe1NS6ZP197pdq7c6vtCWkfMxGdLzjuO9Kc967PchK9i3LvT7N3u2qAH0i+aR7AbBMTwOKKtcXhTCfRLRa1RKSetEWpQS1704OMs59ES24fWPUk2np91NaX97ppnai2cmIWPygbay+LWuzMRHT+hUCuiP5+4vLtCr3tX+vLixDRlBRaq420CK5FgSYeV/S55FMrJyCi25nQEqX7CN5iQCr6IaJv5FqCqfgh49tJdO1f718sbGejXYtWrZDmW8ti73XTKxwhom8EXER0Knpb/72L41wo1/qVghn9i4VaCYh3olulCc9BoE3gTCK6TaPcYjURnXp59pPolEVLXO1tVz2Jtl4fWnu/1M69HzXOW3vq2t/aRvswQOHUy8JcRNeup0uda93OsbU9ukM6BwURTUkdtAEBENgIQES384C6kXpvojXLqfbWNn58sfBG9kwn0e2V0PchEyJaSpjOnVuDphHR+asXktc4UjEd8S8W9hb03uBz++umM0YDgTkJQES340YVpVFqENVeiOjXsacKCpxEt7m1V9XxBxVOf25bapy3cXvXEtc2TnuOHxx9NvR2Dg4Aq7bRT6KjbDRW/DEuCMxEwPLUsVTkNa6iOxIxKXvu1XkaG02E2PdurpY5UeOTz2l5nV5vjI7y7+1PH+6G/8ff72fEPtgbBXn/3vVRE9feMdXwg0ORM5/4i4Ucg6zaQkRbkcW4XAKcRccdG+35BKinKlqbQWm+//ryb3eG//flesUe5Z/GKSBlnlYbLUateSTPo667mjgv+RhJRFO/f1P7Q0Azimiqz5L8HN1How5Sx6j5qlE/LNd5j3+bbxDRilluvRil3yhWdDHMUNFYWC7yFvRoLFr2Wj1v3T5QmlejwNdOa0aK6Nod9RL2Wowkc7f6tNbdqLURUURTWFD3sNlF9FGtiJzvrfWQP28JRMq1ua0xWjZp8Gyt85YNR8/3sSU1EyK6h3yhL7UASaelFEHp2LP1i8bCcpG3YhONRcteq+cQ0Teykg3B8iTJKuatdTdqbUBE3yKuIaK08wci+koUIvr2LrikZkJEK69MaxGtbC6GUyTQ2swVp8JQBALU0xOtDR6vcxCCYtAk6rqLKKIp+Kl72Own0SkLqs8UftHaaNRB6hiWH8It13mPfxDRyhm/8mJURrXccJaLfDlYDg5RCyNEdDsYWozaM/FbRF13ENGxT6Ihol+vtaM1Tq2lENEvhwXs4dtVc8ct+PWvuwe+WNiNEAMoEYi6mSu5N90w1MKvJRBxEj0mRaKuO4hoiOgxK+L1rBp1kDoGRDREdISchw2TEoi6mU+Ks9vsUjwevjzcjat1M0Lp19v//ovf7Ryl6/Q2Z7WuvusOiNEAUdfdWUX03375YhRpDDsDAav1aDWuBtPT3c6hEQyNMTSChzHiEEBOxInFZomViK69C0r1niMyOFfcQUSPO/nkCObNypcfXp9YWf42pDT2UQ6Xrqij5raWH9T5Vmq3yv5h5YfGuBpjlHIOIvobFe7itwpGqyiM+qZ5y64Rz6OxGJUTG/toLEbkQ87h7CL66evXy8e3b09/Eu2xNmYR0TsLiOh4NXPU/qG9Pqz80Bi3NYaUBUQ0RPQozdM1rzThuyY96NxaoFbzQkTfyLauuNN4nWOWk2iI6GteeNQJiOgra+5hlGVNbI3tkRctG9Lno/YPbQ5WfmiM2xpDygIiWrD4W8HgLB60XYMAciJWHM9+Er1HA+9E2+flLCJ6J4GTaPuc4M6wyv5h5YfGuBpjlOIKEQ0RzV3vaF8gYLVAAVtGACL6yg0iWpY/nF4Q0fOdRHPi69F2lf3Dyg+NcTXGgIj+RkADpMYYHgsTc/gRQE74sabMBBENEU3JE402ENEQ0b15tMr+YeWHxrgaY0BE92Y6+oMACExLoCR2uFfcRXkn+j/f/K9Xcfgfv/3fYlxWP4nWiGlvQnNFNDfneu3L+3Ne5+D8EY6Z3onWZorxrgSshKrVuBpxO93rHBrQamPkgUZRsaQ9x9ilxc+xHDnEodVum8fjv77c3+W8jRJZlP7L5WPR0X/94T/ufh4lf3rXQcnh0hdF93b5NXK1zKjxqQlj6rg127wFdOmaxKMPVpw9jNO2vTLRYgUCVmKXMy6nrQZziGgNir+PYV1UpN8eVXQxzFCzsOgVDxQRNAsL6+ShcDiLiP706dPl8fExzI0JvetAKqJ3DhDRlwvlxhbOHsZpa732ueNTagV3zBnba3OwErCccTlt05hJWUBEK2a+dVGRBlnRxTBDzcKiVzxARNNTjpITENF0npote9cBRLQsGulJNET0jSGlVsiIz9VLm4NUwLaoccbltIWIfrj+Gd/n5+dWDFyeW4toFycwiSqBXvFAEdGqBi8+2FlE9B7GKPnTuw6kIrqVznid4zUhzh7GaduKA56vQUAqYFvec8bltG3NS3mOk2gKJWIbFBUiqBM16xUPUUTQKiGDiB4Tyd51ABEtixveiZZxQy8ZASsByxmX01bm5eteENEaFH8fAyJaEeYiQ/WKB4ho3USAiNblSR2tdx1ARFNJZxv8b7/ddcQXC2Us0atNwErAcsbltG171G4BEd1mRG4BEU1GhYYgMIQARPQQ7CaTHl0t13sLBud2jj/86d69r79cXzXM//XaxQXJPYnO22sJbq7daA8CKQGOMOa01aAMEa1B8fcxqKctI04Xowp874RXDLfbUFFj5wZAMFHktShw51WXkjDaGrx8+HA3dEng/e2XL70mHPafLV9LuVK7oq50xV1RRP/8ucoojxN3Pyhdcfjfl6fifLU7of/x9/vmD5/vbeaI6JrDXP9MkxODqxHgrHNO25KB1HrOdU4jNyGiudQP2lMDLQ1czzdpe5NYEdOroaQiuoeFlS9W47ZidyYWR4xTDtZr0SrWlHEpInq/2u3sIpqyNs4ion/+y6fLT399/J5iZxfRlLygrMXZ2/RwaO1LKRtO21EiWsoCIlpxFVhv3NIgby72JrEiJohoJsxW7HrygmlK6OYQ0beTaIjoa6pS1gZE9JXVmU6iKXkRutgpGdfDobUvQUS/DtLDy7d/SnFTG+Yh+BV3NUelJ9E94DgJ3zMPt6/0JJo7z8zto8YuMlPrD7QjfaecRO/2nf0kmhKns4jolMXZT6IpeYE2xwQ4+xKnbWlWaj3nxkxDi+Ekmkv9oD010BqB45rdm8Tc+ajtIaLbpKLGrm35uBaR12IvFYjoXoKv+0NEX3mc6SRaN4POORpnX+K0hYh2zCecRNNh9yYxfSZeS4joNq+osWtbPq4FRPSVPU6i2zkIEQ0R3c4StMgJcPYlTluIaMdciyaiqcEfcRLtGBbWVBDRLFxoTCSwcl7VTqJLaN7+dH9jB27naCdR9xV3wW/nKOUA9zq8NkW0WJlArzBehQ1e5zCO5MqbuQY68JFRtOJmNa7MS3mvyH5Y2FYT1pYieuXT/i3zqP71XnEnz3JZTxziyLhZ9rKoCZb2ltYHN6+o64s7rrXf+fgQ0cbENRdHzzdpjd0UDy/lsyILDsSU234Tg0axkcaDY7tV29btHBp8NGy3YJyL6KevXy8f3769nF1E99QJ6iY/i4jWrBMa62DkGD15YWG3RU2g2NnDofckmrq+vOq2lAVENCXTOtpoLg5pkDvMN+8q5bMiCw5siOh7WhDRNyYQ0VcWPXWCuslDRHMqV4y2PXlh4YF0H+y1pYcDRPSVvpmI3t5Xbt2Kt7/TXGp39GxPHLwT3buExvcfVTzGe95ngRU3q3H7vOX3juyHhW14nYOfI60eq4no3V+vk70WXzy/EbCoCdZ8VxPRUl4mIpojgHfDdyG9900dqolxiGhp2OP0m7F4RKBnxc1qXG9mkf2wsA0iWj/DIKL1mWLEMgGLmmDNGiLa6CQ6FcEt8ZsK5+2/S32PTrQhoq2Xif34MxYPeyrtGay4WY3bGLN8awAAIABJREFU9ki3RWQ/LGyDiNbNn200iGh9phgRInonQF1f0X9zon4SLRHRO1TKCXaaghDR85ckC0ExP5W2B1bcrMZte6TbIrIfFrZBROvmD0S0Pk+MWCdgUROseeMk2ugkehuW8q5zHuDaSXQpEfJXPp6fn63zBeODAAhMRCDypmRh2wgRXUuH3s11ojT7buqff/zhzuSvB/dEP79586r90b3fLx/u7/nm/mXB2XjCXhCYiYD6SXSPiN7B5SI5fy0kf/709HR5//79Hfftm6fbv/xZ7edb29q3VSlj5ZvHdqWQpl2evuQwuVysWe72UOJS8mUmlq18TX3Zc3DLve3f4+Pj3brYr7rKH+x9LNdLb14c5WWaozuz1P/t14IclvtcrT6SNU6Jy/5rTOr8af1pxfKnv97nxc9/Oa5XVJabHWn+pb+OpfqSxlm6xre45HVLOlarXvTU/k1Eb7epbP+2awnTf5uIztfrLqLTPrkwL9Xr3feWL721vxXj0fN75oUWy33t5WuJU3vS2pvuE9vYtf2i9vO9lnLmj54X0rwcKqKPTp85r4VEOYk+2wnMnTpT/IHFaZ2ieWGHor5nVnIg+rtnHOiR84caI248qD6XTk43tkd/yZBT2zhtOTGN3LbHZ5xER47sWNt68urIcmoNqo3BrU1jKdrOPkxEp6fLtdc/Wu9IR3sn2irhbVMg5uhUQRDT+nFW9RTHlQpj5PyhxogbD6rPENH667On9kNE68djlRF78goi2icL3ER0estGKo5zoVxrV8IBEe2TJCNmoQqCEbZFnpMq0HASPS6K1BhBRI+LEXfmHrEDEc2lfZ72PXkFEe2TJy4iOn814+gu6JnvibZKeJ9UiDULRLQsHlSBBhEt46vRixojiGgN2j5j9NR+iGifGM04S09eQUT7RDyciN7cbn2xcEeDk2ifJBkxC0S0jDpVoEFEy/hq9KLGCCJag7bPGD1iByLaJ0YzztKTVxDRPhE3EdE+pt/ENr5Y6EUc84DAHARK7/0efXHO0yurD4jUca3fifZkGWWuHrFzJKLzWzc2f0vtS+2isIEdILAyAYhoxej2FFKKGbVr5ih9rW2j2KDRZvdjv/aJe1qnYUO0MXryIveFKsRGMGjZtnOQiERPf1p+SG1Jx61dY7iNLVkzs9YPzbXBOdmTMJbGvdUPNfOeUJoXs+Z2K+7b81at8VofFFtHt5GygIhWjFzkxRjZNk4IVvGD47Nn21bR9bRFKvAhoo+jJBF4WHfHTCPziWzbyHqyz70yn8j1PELsNWyAiNag+PsYkRdjZNs4IVjFD47Pnm0jF12qbRDRENGea6Z04if5oGJlM2rmvB+AenOCWjN75zlzf4hoxehHLlaRbeOEYBU/OD57to1cdKm2QURDRHuuGYhob9q68628p1Brpi7Rc40GEa0Y78iLMbJtnBCs4gfHZ8+2kYsu1TaIaIhozzUDEe1NW3e+lfcUas3UJXqu0SCiFeMdeTFGto0TglX84Pjs2TZy0aXaBhENEe25ZiCivWnrzrfynkKtmbpEzzUaRLRivK0Xo/Tbo4ouhhkKLG6h0GQxc9Gd5XYOq0WUxk779hrr2mbFRHNtWNloPe4eO+2csLbbcvyz5EWrnp+FAyWXpCwgoil0iW16NxokPBH0t2ZHVxRto3h/sacVO7pn/JbSxV+aqeRHqZ033xqV9NT55798uvz018fvTf/x9/sef/jT/c+i3B3Nj/p9j1VEtOZa0lwb3Bhp+sGdO20PEX2lYbk+euKT27aPpVFjW/UcH6xukZPWCojo3uxP+luLaEVTlxoqwmYVwQaNoLaKrmaB17C39urG2UW0dpx6axsn1iuvJQ1hxGFZEmgjbODabNE+cl5Z2TZbPbeIu/WYENGKhHs3GquFpOhiyKEicItgg0ZwZiu6ENG3qFvmYG9t4+SmpR8cO3rbRvHDM3a9zCz7R4lHyUcr22ar55bxtxobIlqRbG+xslpIii6GHCoCtwg2aARntqILEQ0RrZH3FmNEqQm9+5IFmxFjRokHRPSI6NvNCRGtyLa3WEVe5IqY1IeKwC2CDRpgIaI1KI4ZwzIHe2sbh4ilHxw7ettG8cMzdr3MLPtHiQdEtGWU/ceGiFZk3lusIi9yRUzqQ0XgFsEGDbAQ0RoUx4xhmYO9tY1DxNIPjh29baP44Rm7XmaW/aPEAyLaMsr+Y0NE+zOvztha5NJvjwZyUc0U3M5xQ3nmvMDtHOUlpZ0TswoxbQ5qBWzAQGdnkeZwtFspWnu/drrs80XjoO0nZzzp+oCI5lAWtKWe7NWGTr9JLQ2ywOzwXSCix4to78LfSspWTpT6r3pTgXatoNaxaDy1ObRyMPLzM7Fo5esuHi1rQssG61w5WosQ0ff0JfvHNsrDw8P3wV5eXg5D+vCtwXEL64wojL8b//z8PGB22pS9CynapkTz2rdVBDEXwQZf6q/vXd3njpKv1HUXxV7v2HHnA08uMbQfSYCar2cX0dHq9sicSefm5A9EtHHUOMGwXNDGbg4dPoKAjWCDdxAi+0xddxDRtKwBTxontIpBgJqvlntujw0aFCkn0RDRZdKc2EFEa2TrwRicYFguaGM3hw4fQcxFsME7CJF9pq47iGha1oAnjRNaxSBAzVfLPbfHBg2KENFyipzYQUTLOZN6coJhuaBJxk7aKIKYi2CDd/gi+0xddxDRtKwBTxontIpBgJqvlntujw0aFCGi5RQ5sYOIlnMm9eQEw3JBk4ydtFEEMRfBBu/wRfaZuu4gomlZA540TmgVgwA1Xy333B4bNChCRMspcmIHES3nTOrJCUZrQZ/p29UtuNFYjBSUo1iM9LmUH61vV//hT/e9/vbLl1aqTflcOyfyWM/y4UObw5TJ8LvRZ2LR2nc9bufg5ErL3tZY3PW4z4cr7m5kKeujVAdxxV0rOzuf9y6OdPrZE15zI5YmfGc4q91HCkoKCwu/R/oMEX0cUe2c0Fy7mrnYykFtDhzbW7ZxxqK0bc03kgXFfkkb6f4qFdHU+aSiVsJg6yOdb3ZNIeXV2j9q40JEaxInjkVddMThvjfjLhjO2JZtvTdiz/laG5gl11FjR/a5ZNuZTqK1c8JzLXFsny0HLWt3ZBacmHLaeu+v1Pm4caaOW2PTOx+3PydGK7WFiB4Qzd7FUTJ51oT33og958MGds3UKLkJEa1b7DzXEsfyyOvO2zbv+Thxsmrrvb9S5+PWQeq4ENFWmUQbFyKaxkm1Ve/igIiWh8Nz48cGBhEtz9T4PT3XEodG5HXnbZv3fJw4WbX13l+p80FEW0V87LgQ0QP4UxcdxzTuAuWMbdnWeyP2nA8bGES05doZPbbnWuL4GnndedvmPR8nTlZtvfdX6nzcPZo6Lk6irTKJNi5ENI2TaqvexYGTaHk4PDd+bGAQ0fJMjd/Tcy1xaERed962ec/HiZNVW+/9lTofRLRVxMeOCxE9ln/37Ct+u1oKhcIi6sYv9bnWj8JCe85tvGibdovDn3/84Q4DrrizyIw4Y7ZyIo6l9paAxY2xlIWViK5F33oPk3Kwz1b/GaQscMWdIFalhfTw+fPdSM9v3ghGr3dp3YPL/fSrapzzYJSEty5Azi5Xp6OwsLA1ioje7aBc1xQhJzy4eeSEhx+9edvDwSpXrMZtseph0Rrb47kmtxYLqliu+a21F2v6XLK1xcEjrlHmkLKAiBZEcJSITk2dYQMToFXtYl2AVI2dcLAoOciJM6etVUiicOv1bxU/vE8BI+Rgb+xH9PfkdhYRPSKOq80JES2IKES0ANqALp5Fd4B7w6eMIqI4cea0tQIchVuvf6v4ARHdmwk+/T3XLkS0T0xXmMVFRG9/W/zl5eUVr/3vje8/rD3Pf54Oso/x/PzsGguIaFfc4sk8i67YyIk7RhFRnDhz2lqFJgq3Xv9W8QMiujcTfPp7rl2IaJ+YrjCLWETvAvZI5G6AUrG8t80F9NYuHaclsHfwENGvU1DrPawVEnvzwbPorsKM40cUEcWJM6cthwWnbRRuHJtLbVfxAyK6NxN8+nuuXYhon5iuMItIRJeEcQlGTQwfCfD0WUuoQ0RDRB8tQs+iu0Ix4PoQRURx4sxpy+VBbR+FG9Veqsjc2q30Qd4qV6zG7Y1n9P6e3CCio2dDHPvMRHRNDB+J5Fw0Q0S/ThTcznHjQfkmrWfRHbmkKSws7IsiBnc7cDsHb3305kSU+B/50bM2rOqH1bitePawaI3t8VyTW4vFWUR0i4NHXKPMIWUhEtGb01SBmwLaXtkovcqxtcmftV4TSW04yzvRENE8kaBZdKMs9JId0sUf2SeObf9y+fi9+f/79X9f/uf7/3P578tTtfu7y7tXz54vvt+n4PjV0/bsObGzi8hhVF2KyIKT45rcpCw0baD4bj2flAPF9tnaSFkMFdGpcOa8E50LcQ0RzTlVoX5KtfzVJsfeKMlsXRByP73n6+U8Y0xLPlPXR41X6c717x+0P3y46/JfX/6tOMy//vAfdz9/+PJQbPvyw+svPR/FkbumZ8vB3hze+p/RZw43Kz4R6gfXBg4LTltOPDhtNWzgjMFpy/EDbfUImItoyglz6VT76L3rXEQ/PT1d3r9/f0dl+2Sx/cuflX6e/0p465dumGmfNLG3XyFv/x4fH+/m35712rUPmtuc2rvPn2/wtU9WHC7p/Bxftn75/LnNlLhI5999TOOy8/HwvzZHiUse49zm1ljUHO9lWYt//vMtzq11UVsvm40f3759tZaevn49XGPb6XP+bzuVztflJqKffr2eUn98fz293v7tIrpmc/pz7hrL/dzHorLc86UUY0oueayxVvxrdTSP2ch65b3GuGucUnvzfWmbo5SvlvWitPaP4t/aE9IczwVlbS21YklhmdfkvU9p7+eusbwmbHxae9LeJ2fJ8SVqvTiqcZaxTOsPt/akLF1E9DYh9cuEqWPUV0ZwEn2lxj0lu1Mexj/w/lTtPV8vPu4pTu98Vv1xEn0jO1sOauTEGX3mcLPiE6F+cG3gsOC05cSD01bDBs4YnLYcP9BWj4CqiE7vg659SXA3vfT6xn5qnV+FV3s/WvN2Ds7ip4oES1HLsVcvXfpG8i4I3vP10bn/NfgMH4xKPlPXR40XXufozaSx/Wdbd960rPhE2BO4NnBYcNpaxVTDBs4YnLZWPmPcYwJqIjp//aJ2F/TRFws3U1t3SKfuQES/Dq6laNdYSN4FwXu+XkbcDah3Pqv+ENE4iU5zK3pdsloHtXGt6lKE+sG1gcOC09Yqpho2cMbgtLXyGeMOEtH7tLV3m4/+oMqIP7bCWfxUkaC9ecx+O4dmQaB8k1ZzPo9CwsnB1B4KCw/79zmo60P7JHq/nWMb9+xfLByZE5HW3UgO0US0BwtuDePkCqdtq95JWWjYwBmD07blc+m5lINkruh9pCzEJ9ERgGieRHP8oYoESxHNsXfFttKEB4sxBN799lv3xK3bOVIR/ccf72/n+PoL/XYO7bXb7TxzgJHrw3rj56AYyYFjp0dbsLhRlrKIlNsaOSPloDF3tDGkLCCiG5GkCubSMLV3O7e2uSDQ2rS5JwHREnmEPfndwZsNWvcHrxwPjm9cEV0SzNTc+MOfyi3/9suX4gOOH1QbztCupzZufLRq3hlYw0dfAtTcHpHDqFe+udCaDSIaIrqVI8s/h4iWhZhTzCGiZYwj96IKjZoPIwRIZJ6wLQ4Bam6PyGFO3Y1DdF1LIKIhotfNbqJnENFEUFkzTjGHiJYxjtyLKjQgoiNHEbaVCFBzGyIa+QMRDRF9+lUAES1LAYhoGbdVelGFBkT0KhE/jx/U3IaIPk9O1DyFiIaIPv0qgIiWpQBEtIzbKr2oQgMiepWIn8cPam5DRJ8nJyCihbGmLqbS8NpfLKR8e5QjbIRIQnSjsKAaOruI1mRBZba14+Sax+sc258B3v48Lr5YePn+Z4RLfxKYE99W257auI3tIUA8OLQ4RXkOFrdItFhQc9sjh/P84dTdVu61OLT6r/RcygIn0YZZcCQcnt+8MZlZc4GZGBhwUEsRHdBdNZP+/OMPd2PVbsDgiui3P314NfbXnz+X7X7zx7ufv/3xpdi2ZpsakJMNxKk1nLYnwwh3AxKInK+RbQsYSnOTIKJ/R2yVmFbj1jLDez7zDO2YIGfB+c3Aw5fyncIlc7RE20ynH7XT3tpdzJwrA0vinCOia3NxRP8WZ6yl48XH4dPbtmTJiFPAjnKErp0E8hyyjD8nXzvdYnePvE+wnVmgA0Q0RPQCaVx2ASJaL7Q5S4hoPbazjsQRGr1tIaJnzRI9uyGirywhovVySmMkiGiIaI08CjkGRLReWCCirywtT7/0ouUzUq8wrrGESPCJ32yzQERDREfMWYhoiOiIealiE0S0Csbi6QdOovXYzjoSRPSskZvTbohoiOiImQsRDREdMS9VbIKIVsEIEZ1gxEn0DQZEtN76wkhtAhDRENHtLPFvARE9kYimXMHC2dj8001vRgmLVb9YSGHRS36G1zmefn26fHz/8YIvFo674o7ziganbSl/KR9oPNZG79ry6j87C00R3WIReR/VfN2pxcErNyPMI2UBER0heoo2RF78im6ShspvY6je8PBttPzKwdK1d7VJtW7nKN0esc35j7+/npkiHkiAGI1mENG7OxDRjMB2NEWt6YCHriCgTEDzQ4ayaUsPt4SIfnkp3wtLjZy3KCndmat1b3RpYyu9vzrjnbmcu4bze4a3XOD4XBO0XFFLPTWovWNcmq+W15Z5TPVDwwbWFXffYLx8eH2ntIYNG2OIxOMKqsEHGz91l0I7EOCtR606GJm7Vf3g1DaI6G8Z4p1sENGyZQkRfczNMo8hoq/sLRnLVsW4XpyNpmal1SY4jgpmBoExBM64lqx85tQ2iOgBGyNEtKzIQERDRJcI4CRatp56e3E2GojoXtroDwI4ic4JQER3roqHh+tflcPrHDeQeJ3jygKvc3Qurqw7TqKvQHASfVxruHysNkHd7MdoIBCfwBnXkpXPnAMCnEQP2BilJ9GUb4+eRUQ/ff16+fj2bbWynUlEf/r06fL4+Ggq8GYQ0docOIU02hZLqRW9NmvwsdoEd988OPRy9OoPFjfSK7KQrKXZOUh8rq23lAWntkFEQ0R71fDuedIPHxDRN5za4rEUKIjouU6iPTZHzkZTW/yam2BpDg8O3YXNaQCwgIjOU232nNCsH6cW0c/Pz8UypAlYs85JT6IpNpTG7j2Vpczr0WaVd6JLv/I+ug3k6Gq+lLvWDS+lWFKv/KtdL8fJjyi3c3BsPmPbGUT0GeMCn0EABPoIcGrbEifRs4noLbx5kI6uOMvTgSqqWmmUfyFra9/7TmNtTo1xOYw419kVReNvv1Xxcb7IxlmMXDvy9lYimiqgN3u07symnnyXmHFzrbVOZnnem2tcPzXm8z7o8J6Py3TV9pxc4bSt8eqNs4YNEWJJraNnqJmcmHLaQkQPynSI6GPw1He7a6NAROslNkS0HkvLkTiFX8MOjfl6xQ7XD+/5uPat2p6TK5y2ENH8ffSsBw+cvOK0hYgeVLUgovmLHyfRx8xwEn3lc4ZTlVImcAq/RtnTmM9b1HrPp8F5hTE4ucJpCxHN30chom8EansFJwchogdVKIho/uKHiIaIpixXiOj2JkHh2GrD2WisxE7Lxvw5RDSXmE57Tq5w2lrllYYNOuT6RsHrHDd+nJhy2kJE9+WouLdERP/8l0+Xn/76eME70ZfLzqIWgDO9zrHfVHL2k2iPW0rEC96hY1pTPFhwNhorsdPCmt8+cGYRPfImBk6ucNpK86rFQsOGVm56PG+JaI864eEnZY5WTHE7R4Fi5IIJEd13Eg0RfeMHEX1lcaYNobR6IKLvqUBE35i0hCNFiEjbtARMOi6nLUQ0fx9Ne5ypZrbyCiL6BCJ6dxEn0e1SfqaT6J3G2U+idw54neO2PixZtDal9iq9v6XI0t7NnsgHKxRes7bh5AqnrVREtzhq2NCaw+N56yT6TDWTE1NO26Vf5/BIUukckpNobRFdsp0rxDw3paO7lHNfIKKlmXnfb8TtHLkVtdj3xlmP0vlG4mw056MDj6UENPLKc1+S+ol+cQlwchAielAcrRY5NfhHf7ikdH80FRP3JIlq7zZ/SUiNEFG5zQ+fP1fxaNzFTWXvfdJWit1/ffm3orn/fXniuHHXdoSI5uRml3OTdrbiYzXupJhPZ7ZG/K3215WDocF9FT4cFhDRg6JutcipwYeIlgceIvrKDiJankMr9KTWGq6vVuNy7UD7MQQ04m+1v44h4jOrBncfS+1n4bAYIqIfHh6KFF5eXv75871N+rO8096m9hcL7VHLZ7Ba5NTgQ0TrxQ4n0TeWOImW59VsPam1huuX1bhcO9B+DAGN+Fvtr2OI+Myqwd3HUvtZOCxMRHRLALdEdP68JqTPJqIp366mBn92Eb3fzoHXOS6Xo28Vc1+v4ZSnaCfRlPXR658lT45trbbaLErzUWtNy9b8uea4Hhy4/o1qPwsLjfi3RPQsLKxzRXojhbVdI8aXslAX0akAPjpFTiGlorv23yWoENH3VKgFCCJavkyjvc4BEX2NpfbGSF1L8kyy66nNAiLaLlZeI3vkhIYvGusOIpoWCalwpI0+Vyspi+Ei+kg0U0+08TrHLVmpBWh2Eb17jJPo14WqtXlolrVoJ9Gavm1jUdeS9ryzjGfFx2rcWbie3U6N+HvWwVXipcH9jCzURfQGsSV+W6fQ23PKKfbZTqI1E/RIROfX3NVuRvj6y/277c+XZ5aZnIWL2znaaHNGlh8ySjn0n2/+V9HIGW/naNNGCxAAgYgEIKIjRmUemzi6ZKiIront1jvR+fOVT6JrYtfz6rQoIjrKEiwtsF7bNN619fyQUcvLtz99KKKwFPO97Ln9sUFzidm152x2NSs0xrDzECNLCHDWKKetxJbZ+2isD+qeqbEPctY5JzY120KK6PQ0u3QqnYvop6eny/v37+94bO+4bP/yZ7Wfb21r741ZjPX4+PhPm7cAlebYxcr2p523fx/fvv3+/3cRvf3Zzu3fNlYeZC1fNnFW+jPb20n006/X+38/vv/4/f+nJ9GU+dPFtftSi6VmjHvyomRzGstt7DQueWLuf2o1/Xkt/ntOluzNn6UieovXUZ9elmle7jm5zbeL6H3+n/56zfFURFPyImXjuV4peZHHv5fl7iuXyx7/UfO34kJhmcdZ4ku+9va1RB1ri2e+XtNaalH7Lfck5MV138/31xqXPP6U2B/V5da6oOYlpfZzxurJC4s1lq792t5vwTL3Zd+vaz/fc6mmr4aJaMorH602Z3idAyfRuQQd/7+pn6o5lmp8AsdJNIe4vC1OruTstHtanZJprEdtXzEenQBnjXLa0i1Yp6XVGisRslx3vfv28JPoTfBS7oFO20FEXy6piN5Oo/OT6DQRrRIw4uscI79p3rsYtYvHzuLsItorJ2bYdL1YjJYKrQ2ewqE1xmgfteansNCaa/Q4rTU66kaj0Vzy+Sk5obE+qHumlYbZ/G7ZUPoNMUVfuZxE59feHYnj0h3SZ74nGiK6XHYoi9+qYLUWo2TenuIBEX0l7pUTrQ1aEn/tPl4stO3mjtfa4CkcWmNwbYransIiqu1cu1prFCKaXjM11gd1z+zZB1s50rJhGRG9gWh9sXCHhdc5XqeNVQJGPIluLRjL563FKJlbI3ZnP4mWcJf0aW3QkjHRR0bAaoPXWI8yj9BLgwBnjXLaatg22xhWa6zEwXLd9e7brq9zeCXJzCKayqj2TnR+DR11PEk7SxFd8s/TNwmPvE+Nz9buH3+/n+EPf7r/mcbtFRDRGtHEGCAAAmciABF9HG0LEW0pljVyl+OzyescGk5QxlhNRJcC9/D58x0Kb5F5JBJLcSoJx1K7km97u9IVfhFYlPyILKI5Qr625r7+fJ+DW9tSjCjrdm9jWUg5RZBjM9qCAAjEIaCxzqknlJb1qkY0gsDnMI7MkpO1HJ8hojlkjdtCRN8AQ0Tzk60m5qmn4RDRfOboAQIgMI4AR+xQhWqtHUT0jUyNBUR0fS08fPty38u4pVKeGSfRPhHBSfQxZ5xEy/LQclPS2FxlXqEXCICAFwGNdR5Z+OEk2iuTXs/DySucRI+JUXHW1kn0fsUdXue4XEaxKAVutIg+up1js/csJ9FH37jfOFiK9kBl5LspZ7qJ4Yg9ONzorMiCI3bSPGnVilJOjagf1iKakhMcxpE/kLRqdCsn8MXCFsEAzyGib0Fovc4BEX2/OZ79dQ5pEQyw9NVNoGyO6pMGHBAcIKJLadmqFRDRNwIQ0VcWENEBC3xuUktE7+1xEn0j582ilEajT6J3m84uotPYcAr/BKUBJoIACBQIaKzzyKen1ifRlKTiMI7MkuLr3objM17n4JAd0DbCFXDcd6JLmEpXuNWu79v6t06iR32g4IpoaspYXXG3zV+6XePtTx+ophX71zpH+FBDdgwNQQAEQAAEzAlE+DDAcfJ0Irr0nccR7y+VgsQJBifInm3fXd4Vp3v7I/27phoiumRE5DiX7oPefPj3X/6tyPNff/iPu59z/Dv6UFKaMP+gUrO31Ld27R1E9Gtas20ennWFOxeH5Qp1l8tHoz2HscZ8GOMcBGbLK079WOIkGiLadiFCRLf5lhYdRHSb2+otZts8IseDw5KzCUb22ds2DmNv2zDfvARmyytO/YCINs5LTjCMTREPDxHdRgcRfWWEk2icRLdXi6wFZyNeoe7KKPX14jDumwm9z0Rgtrzi1A+IaONM5gSjZcqob5pHFNGfPn26PD4+hrm2bKSI3vPi7K9zjFofR+t21OYRkUWrvrWec1jubfc6sY3NeTWqZcuMzyk5wWE8I4PdZgqLmf2j2u7FYYa8at3YsvTtHGd5ncMr4fMFCBHdLkkQ0eNmkJR9AAAgAElEQVRPoketD4jo9vrQaMHZiCGi74lT1geHsUZMR41BYTHKNs95vTjMkFcQ0VnmRTl10DyJ9lxc6VwRRfRuX+Q4453oURkbZ94ZNo84tI4t4bBcoe6OiAuH8Qj7MOecBGbLK079wOscc+akq9UjRHTt3dqZFmPtasDa7Rz/47f/exdXzjvG3Nc58rE5Vxnidg7XJYjJvhGYae0jYCAAAucgABHdiDOncFu1LZnI+aS0UipzGI/2+18uH6sm5NfZPXz+XGzLEdG9/nLu7Y7yG4Ben9GfRiDCuotgA43WWq3OutesFcU1vdGoCb1jQERDRE+1unoT3tNZiGhP2pjLkkCEdRfBBkvGUceGiI4aGdilURN6x4CIhoieaiX2JrynsxDRnrQxlyWBCOsugg2WjKOODREdNTKwS6Mm9I4BET2RiJZ+e3SlpbYnfLQr7kqMvUS01jesZ3+dQ4vDCutFm0XvRqPBVGKDNgcNP0aNIWWxooiWshgVO6t5Z+cgqQk5y15NARENEW21Pk3G7U14E6Mqg0JEe9K+XGbfEDRpabPQ2Kx6/ZPYoM2h14eR/aUsIKJHRs12bmlO2FpFH11SEyCiEwIPDw/f/5flPdGcIFm1LaXUioWNsnQ4jCnjWbbxEtFaPsx+Eq3FAePcE4iw7iLYcMbcOOtec8ZYz+azRk3oHWOJk+jn5+fZYg97T0AAIvoEQYaLIAACIAACQwj0CuDN6N4xlhbRvXCGZAUm/U5g9dMPTm5y2lqlj7cN3vNZccO4IAACIAACdAKc2l/SCfSZyi2517dCRPcSR38TAhDRN6ycomISDIVP61y7IvjMtRntQQAEQAAE+ghwaj9EdB/ry/5OdO11Dk4wOk1Bd2UCENEQ0WlKcU8HlNMRw4EACIAACDgQ4Og2iOjOgJxNRM/+TVpOuFsienYWPYUiF5QeLDj2cuJcayuZz4ODhm8eY4DFlTI43LINLMAirz0Rc4JT+zVFtPTaXLzO4bGjYQ42gZaIZg8YrENPoRhxKsuxVwO193waNmMMEAABEACBPgKc2q8ponerufsrRHRfvNHbiABE9A0sp6gYhaP7G8xcuyL4zLUZ7UEABEAABPoIcGo/RHQfa7wT3ckvcneIaIjoND+5pwORcxu2gQAIgAAIlAlARDtmRuudaEdTMBUImBHgFBUzI5wHPqPPzogxHQiAAAgsR4BzOq1xOLP06xzLZceCDnFPnM8orjx95sbDKiU5PnPaWtmLcUFgVQJRasKqfOFXmwAnByGi2zz/2QIn0QxYQZtyFsfmwhkFk6fP3HhYpRXHZ05bK3sxLgisSiBKTViVL/xqE+Dk4DIiehe4OZ6Xl5fvP8qf7z/f2+/P85+n451NREe8jqad/sctOIsjFdHS62h67R3RvyUSNfOCGw8rHi2f03n3tmfKiRZ3zZxozRX5OTjcoiNlEaUmaOaZlIWmDRHGmoUDJwelIlrKQvw6R0vkHono0rNULLcEdi60a39sJUKSwgYbEb2PqvFOU/QYcQRlry+cYtU711F/js+ctpY2Y2wQWJFAlJqwIlv4RCPAyUGpiKZZct9KJKJTkXt0UpxOl4ruIwFObbeNfbaTaGmQI/fjLI7NjzMKJk+fufGwyi2Oz5y2VvZiXBBYlUCUmrAqX/jVJsDJwSVFdE0Y52K69b9z1BDR7eSL3oKzOCCir9G0PH3nxsMqvzjCmNPWyl6MCwKrEohSE1blC7/aBDg5OIWITk+BKSfRJRGdY9vG4Z5wQ0S3ky96iz//+MOdiX/75Ut0s5e1j1OsloUAx0AABP5JADUByTCaQOQcFL3OoSWiU+Fceye6JNLzd6bxTvToFKfNny+EP/yp3A8imsbTolXkYmXhL8YEARA4JoCagAwZTSByDpqLaM4XEKlCOhfRT09Pl/fv39/Fefu25fYvf1b7+da29g3NCGPN5EuJ5b4QtlsUtn8//fXxVcx+/sv157VYpj/f4ySNy0wsW/mq7cvj4+u47PGixGUPaMtmi/Wart0z5AXqVbm+p1zyen7mvNh9l9SLvCZsr5TNzBJ5ca3UvfuoZh0/yss8/7a2277kNf/R3jdcRG8wakKbKsDPchItvYJl9KfIfX7Nk+jZWWjGRJNF5E/8LWaaHFpzRX8OFq9FQvR4edgnzYmZa0KNq5SFR5w855iFg0cOSlmoiuhN9FLue87b5e9M53dJ1967xjvRnsutfy5NEd1vDUYoEfAoViAPAiAwDwHUhHlitaqlkXNQTUSXvhTYOmFOA177IyxbG4joNZYGRHT8OEYuVvHpwUIQWI8AasJ6MZ3No8g5OEREbwE8+oMq+GMrs6U4zV6IaBqnka0iF6uRXDA3CJyVAGrCWSMfx+/IOSgW0RHw4nWOCFGQ21C63m4bDbdzyJn29oxcrHp9Q38QAAE+AdQEPjP00CUQOQeXENGl1z0s/yCFbnpgtBKByIvGO2KcPybCaUvlXmqH9aWfBdQ/EgD2+uwxYp0AavFxdljyodaE1Wu0JePetQ8R3UvQsb/026OOJqpN1Vo0Z2aRi6iUxZlF9Ow5Qd0wKSJ6dhZahQQcbiSlLFq1WCtWnuNIWVAPHihrlOIvtSZIRbQmB4o/0jYeOShlAREtjeqAftIgDzC1e8rWojkzC4jocnrNnhPUDZOyQc/OoruA/D4AOEBEl3JJMy9ae1VPLlNrAkR0D+VrX2lOQET3s8cIBgQsC5OBuaZDck6XOW2ppyrSAm0KZcHBqRsmRUQviAcuDSKAWnwM3pIPtSasXqMtGfcuK4joXoLob0Ig8qIxcfhgUI4w5rSFiPaOJH8zXn1zjBUBWEOtCfggdyNluVdBRF85WzLuXfUQ0b0E0d+EQORFY+IwRLQ31nDzUTdMCJhwoVvaINRi/odfrTVKrQmrf9iOnINLiOiz/NnvpSt15lzkRXOmOOy+9p5wn5GZhs9YBxoUMQYIzEmAKqK1RHtUSpHrIER01KxZ0C5qQai5vnqhiBxyiOgx0Ym8eYwhMs+sUWJntXatxuVEOApjjs2cttQ9M8reaBUPq3E5sai1hYjWoOg0hvTbo07mNaehFgSKiJ6dRRMWo4EHiwgbZguJB4eWDdrPpZvHiiwkbEdykMZO4udRn92OT58+XR4fHy9agitCTZAyHpkXnPhS90xpTLU5SOPRYmI1bjqvlAVEdCt6gZ5LgxzFBWpBgIjmRcwjLyJsmC0qHhxaNmg/l24eK7KQsB3JQRo7iZ8Q0TcCFEE5Mi848aXumRSfS/Nqc7DKeatxIaIfHr4zwDvRnGU5ri21IFBE9DgvzjnzDCJ6xch4bB4rcovgU5TYWa1dq3E5sYvCmGMzpy11z5SKaI4tlLZW8bAal+JTqw1OoluE8FyNALUgQESrIVcbKMKGqebMRANF3jwmwjjE1Cixs1q7VuNyghWFMcdmTlvqngkRzaGq2xYiWpcnRjsgQC0IENHx0ijChhmPir1Fq4sEe4LjZogSO6u1azUuJ2JRGHNs5rSl7pkQ0Ryqum0honV5YrQDAu9+++3V0+c3b8BrEgIRNsxJUMFMEAABEAABRQKRPyxBRCsG+mxD5aKY6z9ENJfYuPariOhV/BiXCZi5l8DKORhZ7PTGDf19CMx2+g4R7ZMXKrNof5O216iRIjoai16WPf09WMyw8VM4zOBHTy7sfSksNOaJPkZEDqNy0IPFLCLag0X0tbHZF5HDKBEtZQERPUOm/26jNMhWLkJEW5HljeuRF6M2fg4JCocZ/OD4XGtLYaExT/QxInIYlYMeLCCio6+I1/Z55ASXCEQ0l1hH+wdccddBr7/rSBHdbz1G4BAYtfFzbKS0XcUPiq9oE5PAyjk4i4iOmRmwaiMwSkRL6eMkWkoO/S4Q0edJglU2/lX8OE/mrefpyjkIEb1evnp7BBHtSBwn0Y6wC1NBRI/l7zn7Khv/Kn54xh5z6RJYOQchonVz5YyjQUQ7Rh0i2hE2RPRY2INnX2XjX8WPwemA6TsIrJyDENEdiYGu3wlARDsmAkS0I2yI6LGwMTsIgAAIBCcAER08QJOaFzmv8E70REk16pu07y7vqpRefnh59ezh8+d62w8fXj3r+StLo1hETJdRLKgnBhuznlhTmY/iQLXPsx1YXGnPwsFDJHiw8PAjXUfS+TxYcNY7xw9O25YNXhx6f/ui4XNrv/r06dPl8fGRvVdBRLeyLNBzr4TPXYaIDpQEBVNG5UWrKKWmQkT75tConPD1sj3bLBw0REKLhgcLDz8gon+4C7W0vnrkxGYsRPTl8vDy7V9rkXo/x+scPsQjimgfzzHLEYFoIhrRAoFZCXiLTytO3n54zxeB24w+zyCi99hyP5DgJNpqVSw0LkT0QsFUdAUiWhEmhjo1gRmFUSlg3n54z2eVpBw/OG2t7OWOCxGNk2huzizVHiJ6qXCqOQMRrYYSA52cwIzCCCJaL2k58ee01bOwbySIaIjovgyavDdE9OQBNDIfItoILIY9HYEZhRFEtF6acuLPaatnYd9IENEQ0X0ZNHnvIxH9fHl+5d3RH2B5fvNmchIwHwRAAAT0CcwojPQpYMRVCfSKaA0u1EMfvBOtQTvoGJRv0nKKMTWpHr48FInkAtoTG4WFpz0j5/JgYVUEOfnaYuzBoWVDlOcpC07sNOOhzYLjxz73yJzgsOS0lXKdhYXUP06/kSw4dnLaRl4fEtsovlM1DGUsXHFHoTR5G8rC5xRjagJCRMdOHEpe9HrgWQS5JwERBFMvX+3+ENFXoh5roxa73losXQc1e2Zhob0WSuONZGHln6RGe3GQ2EbhRNUwlLEgoimUTtCmt3CXEEUU0ScIZSgXPYugtngIBXKAMZzYceqHtyscP7xtK83HYclpG8E3rg2r+8flYdE+8vqwsk1TRO8x4e4/ZlfcbXc4H10tvd/xvBuetj16liYf7om+X4qcYkVNQIhoi5I315ieRZBbxOYi6W8tJ3ac+uHtCccPb9sgoo+JR86rCLmiYUPk9WFlG1XDcPhy9x91EZ0K4JqIzkXy5uDe9uhZDgIiGiKaszjQVk7Aswhyi5jcq3P05MQustjh+BEhshyWnLYRfOPasLp/XB4W7SOvDyvbTimid+Gbi+btfx89KyUdRDREtEUxwpjtvNISuthc7bONs4FFjgfHD3uq7Rk4LDlt2zPHa7G6fxGIR14fVrYtKaK3ZMrFcJpgpZPm/SSacopdGuv5+fU1axESepQNnGJVuo6udA1d7Yq7kbdzjOJ71nmtiuBZeXr6jdh50sZcIAACXgQi1Db11zlaInqHW3rvmfoqR96OI6I5ItMrEajzUL5JS/1k9vD5c3HaKHc5t+JEYUHlOns7DxYRilUrTh4cWjZ4PW/FQ3o7h5f9XvPMnhPUek7hKb19gDL2bG1aedHaf2bxt+VHi4Olny3bKHO36iBljL2NlMUQEZ2eVNdOn49OpXMR/fT0dHn//v0drw3K9i99tkHfisn27/Hx8fv/T381XQNZGmvrW/v5/oxqF2Ws3JdSnzSp9qKZg9n9//j27atHT1+/3vFqJZiV//ni2Gz2ZpnCmT0vNHzZ10u6ZrhcLNbFGfNiXx81YZSuy7wmlOqIRVwo9UojL2vxXyEv9v0qXXs7s3wfS1m2an/OxqqO53tPhH2Ukhfp+tq1Qv4K2wy+WO+jFJaphkhrAqUutfIyXxdbjDziktZLdxFde+95Myr/IuLRayFbe8k70RqffvLCEOl/U08uZj+JjsT8DLZofuI/Ay9rHznx4LS1thvj8whQ6zlnVK3vM3DmnK3tKjohsh8atkWobcNFdCqG9y8Xlr50WFqEENH3VKhFFyJ6trI+1t4IxWosgVizc+LBaRvLS1hDreccUhDRbVoaAq89i32LyH5o2BahtrmJ6NoXCtM0Sm/oyH8OEU1bcNSiCxFN44lWVwIRihVicSPAiQenLRjHIkCt5xyrIaLbtDQEXnsW+xaR/dCwLUJtCyOivf7Yikbg7FNfPgO16EJEyxmfsWeEYnVG7jWfOfHgtAXjWASo9ZxjNUR0m9YqOiGyHxq2RahtJiK6naI6LSSvc+jMPP8opevtNq+i3M4xP+G1PIhQrNYi6ucNYufHGjOBAAiciwBE9ATx3jdB7SuKND4JjsInvY5mlL2W83qwoJ6IjTzl8uBgGUfNsXHF3ZUmcuKWVUc5sbXSWLuz7ClnzwsrTaFRw3o/9EtzUJoTENEaUTceozepauZJk83YXQwfkMAMIjogthAmWdWPEM7BCBEBq9pvNa7ISXSqEohcE3pt885BiOgJFlpvUkFETxDk4CZCRAcP0IF5VvVjXiKw3EpoWI2LiOkSiFwTem3zzkGIaN3cNBmtN6kgok3CcqpBIaLnDbdV/ZiXCCy3EhpW4yJiugQi14Re27xzECJaNzdNRutNKohok7CcalCI6HnDbVU/5iUCy62EhtW4iJgugcg1odc27xyEiNbNTZPRepMKItokLKcaFCJ63nBb1Y95icByK6FhNS4ipksgck3otc07ByGidXPTZLQ9KbRv5zAx1mlQ6TdpncxzncaDRW9h8wDiwcHDD405wOJKERxu2eTBwlvASNeKBwupbZ79InIYtddIWUBEe2ZsY67WaR9EtO+GECg1Dk2RLn6Of6MKG8dGDw6bPSuw4IqdVm3a46RxTRon5q22XjnRsqP1nBuP0nitMSgsenO7ZUOLg9dzCgsvW0bO07r2sGab5Trn5GBP29w3qb6CiB6Zwdncs25UgRDCFCMCnGJlZEKYYVdgwRU7qE226ceNh0REUzzozW0NPyh2oo0+Aeoa32ZeUURLDwIgovVzUTwiNYktE1hsPDouTaB3c10JzgosuGIHtck2g7nxgIi2jccZR6eucYjo19kBER1otVCTGCI6UNBOYsoKwlErVCuw4Io21Cat7CmPw40HRLRtPM44OnWNQ0RDRIddH9QkhogOG8JlDVtBOGoFZwUWXNGG2qSVPRDRtiQxupQAdY1DRENES3PMvB81iSGizUOBCTICKwhHraCuwAIiWisbdMbhxgMn0TrcMcqNAFV/QERDRE+1bt5d3v3T3qdfny4f33+8PH/7v7P/w7erbxkAFlcW4EDPCQ3RNkMNQk7Qc0IjnrPkFfIibs3kHFJw2rbyW5oTeCe6RbbzOfXTXe10GSL6dQB2ntLraDrDGbK7dPFbnWaNgqTJYZQPWvNKrq5a8TdcyIl+EU3dw2q5a5lXUtF+lrxo8enh0JsXWrUuHacn16QsIKItIpmMSU00iojehz3zSbTmJ0/j0E85fKvoTunUyY3urUEnx3d696n5M5OIPktQLet5b15YxKBHREvtgYiWkiP2oyYaRDQNKEQ0jZO0lWXRldqEfn0EemtQ3+zoPTsBav5ARMeLtGU9780LC1oQ0UyqDw8P33s8P8d9R5iaaBDRtOBDRNM4SVtZFl2pTejXR6C3BvXNjt6zE6DmD0R0vEhb1vPevLCgBRHNpAoRzQS2QHOIaNsgWhZdW8sxeo0AdbMbsQEhavEJUPMHIjpeLC3reW9eWNAaUcPwOodFJJMxqYmGk2haICCiaZykrSyLrtQm9Osj0FuD+mZH79kJUPMHIjpepC3reW9eWNCCiGZSPdtJNK64u1z2hYvbOW6LRfqt4tJysyy6zOXNbq7JgT15sA64neMaEOREf53oFUuWwkZar86SFy0+PRx688KiZPbkmpQFTqItIqk4Jq64K8OUJrxiaMIMpcmiVXTDOF0wRJNDZD8ptoEFRHSeJx45MUv98GBBWaej20Tk0CPOIaKZGTXqJNqzUPz5xx+KVP7x9/sf9yQQEz2aL0CAWqyQVz7BjhAPz9rGpYpXubjE/NtHzh8OjVX84PgcpS21DnLstdzDcBLNicTvbT0XGES0IEDoQiJALVaWBYhk6EkaRYiHZ23jhhUimkvMv33k/OHQWMUPjs9R2lLrIMdeyz0MIpoTCYhoAS10iUqAWqwsC1BUNiPsihCPyOIBInpEVvLmjJw/HE9W8YPjc5S21DrIsddyD4OI5kQCIlpAC12iEqAWK8sCFJXNCLsixCOyeICIHpGVvDkj5w/Hk1X84PgcpS21DnLstdzDIKI5kYCIFtBCl6gEqMXKsgBFZTPCrgjxiCweIKJHZCVvzsj5w/FkFT84PkdpS62DHHst9zCIaE4kBovon//y6fLTXx+/W3H2LxZG/FaxIJVUukhZUIuVZQFSAfD7IFIOmjb0jKUZDymLyOJBIqKlHHriGLWvB4vI+ZPGpcViFj96c63FoXd8SX9qHeSMTdnDpCwgojmRGNA2/WIhRPQtANKEHxBC8yk1Wcy8eWhyMA+a8QRSFjPHv4RUysE4PEOG92AxS/54sBgSZOakETlwPixz2rbQSFlARLfIDn6O2znkAdBcYHIr5uo5yyY4F9V5rEX854lVj6VWceacIlJOB1s+WvnRmhfP+wlQc+UoTyLs8RDR/blgOgJEtBxvhAUmt35MT2xKY7hHmRXxjxIJWzus4kwVRpt3ENG2MY4+OjVXIKINIznqj60YunQ3NES0nDZENJ+d1ebKtwQ9RhBA/EdQ95/TKs5UYQQR7R/zaDNSc2VpEb2J2JeXl2psdpG7N0jbSp+lk0FEv0av8ck+2kLrsQcimk/PanPlW4IeIwgg/iOo+89pFWeqMIKI9o95tBmpubKkiE4FcE1E5yJ5C+DeVvosTwKIaIjoo8IAEc0vm1abK98S9BhBAPEfQd1/Tqs4U4URRLR/zKPNSM2V04voTTjvYjcX0bkAp7bbk+FsIhq3c9zKAOWbtGcR0RQW1AJqtblS5+9pp8mhx44IfaUsZo5/ibuUQ4QYatuQsrCKM1UYjRbRyItrdo3kQM0VLxEtZSH+YmEueGunxOnPU0Gdt8+fHb0mAhGNe6KlCa+9MUUYT5OF1ebqwUmTg4e9lnNIWcwcf4jo44yS5gQnT6nCSEtEc2xL23qwkNrm2W8kh2i1RsoirIjeE6kkpvPXQZ6fnz3zjjUXp6iwBmY0Xuld6dlOlzmFwqotI1Uu1HxdKac4fFZvi/jfIjxbrbHKTWpOcOdHDeESW6s9Z7+L7Lm5iC69zpECqb1fffTedS6in56eLu/fv7/jvH2y2P7lz2o/39rWPo1Ix3p8vP6FwfTfp0+fvv/P/Fnt51tbaZ9tjrxYSX3hMLZguc2fL7ydCzfGXnlRi/8Ry7TPFrtSvHYOaV6kce7JcUpe7nNx14tVXuRrTJrjXnlRi//oNUatV7W83OMg5c/xvyfHKfUiX2OUPqn/o3yxWGPUvDjaq/JnWvVqZFzOXi96cjzdy6X7eM/86Z7Rs4+5iujN6KOT5dY70vlGOcM70Vaf4u+U+cEPVvrEP9vpEOfTtlVbTq5Q83WlnOLwWb0t4n+L8Gy1xio3qTnBnR81hEtsrfac/S6y5yYiuvS+9NE71Omz9No86nvXeJ3jOMVWKlazbWycQmHVllOAqBvmSjnF4bN6W8QfIjrPcWpOcNcGagiX2FrtOftdZM9VRXTp6jqq85Tr73ASTaX5ut1KxQoi+hpbqwJE3TBXyinZqlqzF+IPEQ0RvebajuaV1R7m7aeJiK4J4tbtHLvzR3+IJQV0ttc5tveGSu+mtZJmJcGTvqdYet+7xcL7OadQSNvueaER55lFlPTb1d454TGflMXM8S9xlXIofVDVWF8esa/NIWVBzQmubyN5SllwfYzefiQHzn7nwVHKQiyiPZxqzTGDiG75sD9/99tvxabPb9788+etez5rc40sVlT/qe1mE9FUv3raSRd/z5wR+4LDLSpSFlTBNEtNkXKImN+9NoFF//rojUG0/iNzAiI6QDYcvTNtWeQtNhqKiE6RU23QCJMlS659s73OwfWv1L7XZ2quRIqzBjeMwSeAXOEzQw85AWq+yWc47omaZ0W2PW40Ed22uNxiiZPo0o0flouDuvA5NkBE01K4V1DSZonVqtdni3yNRQjWaBFArmiRxDgUAtR8o4wlacPZoyXjo0+dAER0gOzASbRPECIVml5B6UNMd5Zen6kbVaQ46xLEaFQCyBUqKbTTIEDNN425SmOg5lmRbY8LEd1mZN4CItoc8fcJIhWaXkHpQ0x3ll6fqRtVpDjrEsRoVALIFSoptNMgQM03jbkgoq0oysaFiJZxU+0FEa2KszpYJHHVKyh9iOnO0uszdaOKFGddghiNSgC5QiWFdhoEqPmmMRdEtBVF2bgQ0TJuqr167qVWNQSDgQAIgAAIgAAIgAAInJJA6bt5KYiHbw1eopGBiI4WEdgDAiAAAiAAAiAAAuci0JLIIUX0mULU+hPoYHEmAjdfkRdXFuCAnMgrAHICOVHaFZAXqJkjagVE9GCNhoWPDQEbQn0RYn1gfYzYGAdvC+TpsT6wPrA+xu4fENHkcmXTEEUQRRAiemwRtFnZ+qOiVuCkDYIJtaJVWVAnfDUFRHQrI/EcBEAABEAABEAABEAABDICENHGKbF9Kiy9mF76eekLlXvfo2fGLrCHP/J5GyznkfvWfJE/Y1r7ImprHLZjgg5a8aeeVkfNkxqHzS/uWkhZ1PydNSc01kfttDL9eYS1UYu9VU7s4+Z8IrBAzXx9eljbM6Xr46genK1m5usgZT0bi9qpO0dTlMbgcICIFggjahdKgCkJHFkQ1DZsjlDuSfgam1KxpcZNq51W/I8E9P5s4x01T45+vZjaTFkLFIF4FL/RgomSE3nuWqyP0RzSjfyoVnBzgiuWZqkTGjlBqWuj88JqfRztEyUuUTloCODZDh6scqL0oVqyj0JEUyqLoE1LHKTBqm0i+Sn06IXdwqDpc0s4RmdjySItKrX/bsXK63mNQy6iWoWylfvROVA2P05NwPq4/43WkTBvPfNaD0cfAksfGI7q3NGH032e0rpIP3iP8puav9p1IucSkYVlzcxzJnrdnGEfhYg2qsUf8ZgAAARWSURBVCKl4B8lcGoGtZ2R6eJhLRO+JkIoG4nYoY6OmvEvbbylzTUiC0pOHAkcqk/RNwNq/vZ8mKDkXEdKq3al2CphkZ+yHQlTVYeEg/Wsj9bakPATuqHSzSonah9cjj60qjgkHKQnJ1ofFiGir0EprY2j2nEUSohoYaJTurXEMDWQ0uBSbNRu0/K5lMAc/2rjp360Ti21fa6N12JBjf/hAv72fvj2r/RrqKgcjnLg6Nf3NX/y/CnxisriKAfyD0q7X0fvi+ZtSmxmYSFZH7VcmGl9WOVErU7sP/eqi9R61hI7nPWRzln6wB1t/+DkAKdmYn28FtFp7h/tI0c1EyLasHJoiSiOyDR0hzR0y2eI6NuvoSUiIQ/C0YYQVSxBRNNygCMSajXirCL66Dc1Rx9GSEVOuZFVzaR8uDwLi93PWQ5hrER0WnvzDw5RdYb1+jh6D5qyPiCilQti7RMvVTiUFntpQRma3TW0JOGPmB2JxtpJRZcDip1bLI7iSol5a3xFV7qGkm4ItY2vZkzUTYBTE1o5TfngVeIT5QMVh0Xv+shZUtZUV6ILO1PWsYRFSzDOmBNH64MSXwprYRhVu1nVzCP/KfxUnSQORolZz/qomUFdHxDRxEBKmrWCTw181OQuMWkt/pYv3Oet9pK4afXRir+Es5YPGuO0cqIkdiTvsq4golv5DBF9zcgWp9IHMGofjZznjGG1PlYU0dQ9EzXz9pof9YPrrOujZTf1+cZJ8p48RDSn2jHbckTUjJ8QJYUq9bO1eWzP80+DLabMEJk2b9l6xEKyWbSKhamzB4O34lwS0XtBKwmmPS9WFwktblgf9TvnZ/nibe0DAWc/KLUtiYHVPmRS6mvrw/hZambpQ2Wr7o7aL/J5KXXwSADn++zRd0ogoqNE/Xc7KKdGtfced1eO3teh/rrBEwvF5zzhc/tyn48KYb4xpGON5kNhwYn/UdvIeVLbqGqbei2meYE7in0t52fICY/1MZpDSzym9S9te1QrWmvgKK88ayRHJJTqWckPyjvgFB9H5wWlZkrWB7UG5XlHYWbRhmovd/+g1NbSGrPwkTqmdU7ka4xbJ3ASTY2koB0l+C1h1NpABGaZdqH4vBfB3ZCSmEp/dlYRzdkYWwLCNOiNwTU2BCqLIw553o1gEmV9jBZLGiKakxOR6yg3J6giulRfV18fpf306HSRK5i8aoZnzaR8KPHyuzQPd32U1nrpYK62jrg5ARE9MjswNwiAAAiAAAiAAAiAwJQEIKKnDBuMBgEQAAEQAAEQAAEQGEkAInokfcwNAiAAAiAAAiAAAiAwJQGI6CnDBqNBAARAAARAAARAAARGEoCIHkkfc4MACIAACIAACIAACExJACJ6yrDBaBAAARAAARAAARAAgZEEIKJH0sfcIAACIAACIAACIAACUxKAiJ4ybDAaBEAABEAABEAABEBgJAGI6JH0MTcIgAAIgAAIgAAIgMCUBP4/2yoneNlUe/AAAAAASUVORK5CYII="/>
          <p:cNvSpPr>
            <a:spLocks noChangeAspect="1" noChangeArrowheads="1"/>
          </p:cNvSpPr>
          <p:nvPr/>
        </p:nvSpPr>
        <p:spPr bwMode="auto">
          <a:xfrm>
            <a:off x="155575" y="-22621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7" descr="data:image/png;base64,iVBORw0KGgoAAAANSUhEUgAAAswAAAHuCAYAAACLXVq6AAAgAElEQVR4Xu29r4MuOXItWEWNFjSxQQ/oS5aWQRu8IQMWLa0BixobGA14fMkDjQyMGy24ly4eMg+8Bp6/oBrMBTZpssS09mZV5y19Kil1IhQhhTLPNfB0ZSgUceKHTupTZt4/f/l3x39EgAgQAUcE7u/v79hqHAGm6tAIbPm//Vu5Bs7gQ+gkoXHhEbgnYQ4fIxpIBJZGgAttjPDxpmVeHM5QA2fwYV4GcOYzIEDCfIYo0oepCKy+kFjYf6TDQv/UAJ9g8lYMWtdPAMFUF86A7xl8mJoEnHx5BEiYlw8hHZiNwOoLiYX9JMyzs7A+/x6boyMBFjkQF4H5lp0B3zP4MD8TaMHKCJAwrxw92h4CgdUXEgv7LXSECObJjEjJMgnzvOCeoT7O4MO8DODMZ0CAhPkMUaQPUxFYfSGxsN9Cx9QgnnTy/dxyKz6t6yeFZ5hbZ8D3DD4MCzgnOiUCJMynDCudGokAspAgP4v32CzRn8u27Ed05zuZR7uZuZ+IfosxCL5HtkjtlMhLZBE/anjV3tLQyoGjOWu2e/rU0t26vvuD7sBrME/HSPEdkYcoRjlWK7/pozeOHH9tBEiYrx1/em+AQG0xLJHIdLp04TlaUEvX0r9JyOqRTaWFsCafyx7ZgPhWw6W0WEv8RcKLxEkyJ4oxKof40JJpEbZWDtdytYaLBK+W7dv1o3yX5GKJxObzexDCFv6pjyU8dpsQXJHegNZ1D+lH4koZIrASAiTMK0WLtoZEoEU2NqNb5BghlSUdOyD5gnpEfmt6asSjZXtOaPIgtfBB7KntBCJEpJU0tZ02zZwtXRJfLYlbC6fWTdkR0ayROSQnW7HJb5jyfEdyTeObJfat+ij5WMIu96NVV7XeUMKwlR+oD2g8KUcEVkSAhHnFqNHmUAi0Fq4eIlpbqGrErCUvJdKI7a3FVEJYWvYjNx/S5GjFL5+zZaMXxlK/SiQXPZKB3MDVYoHiJfHnKN9zwonkbMu/mYT5aMdc4pskDiTMkmyk7FURIGG+auTptxkCLcIlWeR6ydYsMtciIBKiKyHYyELfCrQ0frMwbvlxdL2FU+lnfJRctwhr64YK8WskYUbskcq08D/CyLu20PggPkhxoTwRWAkBEuaVokVbQyIgJVwSQmhBzloLHfpTr9WiLrVHOy+aLNL4WcSkRVJaGKG+IWQ2t6U1txVeEh9Qm450Hh1p2sdZ7yyj+Gtz3KKXtHJR4oMkppQlAqshQMK8WsRobzgEpATCYpGT7DqhZAM5cyr1tbQYS+3Rkgk0USx8apEOi5ij/pTkUMwR4miFl8Qfqf0l3Ue/3qTyHqS5Zb82x63yqsc+SRwpSwRWRoCEeeXo0fYQCEgJhMUiR8L8GnpkoW8liTR+tXklMWnZbuFX6ndL334dIY5WeLXiorG/l+y2cJLYLLGfhFmLLMcRgXEIkDCPw5oznRQBKYEYTZg15MzCpz3cnv5aEBypr96E2cKnvNRaOvPrUvKvyTFJO2jZ35ofnQuZB9VFwqxBimOIQFwESJjjxoaWLYKAlHBJCGS684e83m0WmZMSLCt5C4IjjV8L4+16z4OeFj6RML8hoKm3Uvx6dq+RmFrnIfoAMXqzgfiwSMummURAhQAJswo2DiICxwvy0SLUWhhr2PYQ5tQeRH9LHjkP2joTXToGsNuGEE50oW/laiseEuIhwU3if8uH1vUW2bEilaWbBYs4tezf/a9hevSqthw7NPdamKfXEfut8lB6M4rGB/FBggllicBqCJAwrxYx2hsOAelC15JHCG3PoojolxC/GlnREmYJQbVYxFvxkNgjIW7RCXONSHng1SpqNM4kzMfn+jWxy3O6Z6e9FWdeJwKRESBhjhwd2kYEiMBpEUBJ4GkBuJBjZ4j1GXy4UMrRVQcESJgdQKVKIkAEiEALARKQFkLnuX6GWJ/Bh/NkFD2ZgQAJ8wzUOScRIAKXR4AE5DopcIZYn8GH62QcPfVAgITZA1XqJAJEgAg0ECABuU6KnCHWZ/DhOhlHTz0QIGH2QJU6iQARIAIkzMyB3xBAH0aMBljJbj70Fy1KtGcUAiTMo5DmPESACBCBBAHu2F0nHUiYrxNrenpeBEiYzxtbekYETonARj6QXa6UpBzJH73ebQewNh6dY9eDykfd2UPtl/pbSlQkziNfzXfKYqJTRIAIwAiQMMNQUZAIEIHZCCC7slISpSHM0jk23FAS3LIHuVmwjpOVv5tdiP1InGuYtm5yrLGhPiJABK6BAAnzNeJML4nA8gggu5s1GZSApSDVxmjmKOlq6T/6Oh1COq0C7u1vbicS55pvmjhb4UQ9RIAInBsBEuZzx5feEYFTIJDvcLaOSGi+zlcjbpJPJVsSY42PHsE+IqESf9Md4ZZv2l1iEmaPDKBOIkAEXvrXl8b1TCiIABEgApER2M+ztgiRlNxpdiolc0hkd1t6fPSIodQHqXy+q78tSS0MSn5qxnjgRZ1EgAicEwES5nPGlV4RgVMi0EOKJGMlsjnh2/5734do6ZHu0CK7tKlMakvr5gCRzXVI7W/hgd40kDCfsrzpFBEIjQAJc+jw0DgiQASOCCmKDkrUUEKKErbWvFLC2bIvP7qy24kegZCQZukZbAkZbuFWI+4tf9F8oRwRIAJE4F2f4ZEMJgURIAKrICAlUhKSppFFyHyLWOYkteWjRJ/0eERr7h5/JfhK7EhvIlL7eNpwlaqmnURgDQS4w7xGnGglESACXxCQEqmUTCEESqO/NYeE4LZ01a5bEuNNVwsr6XwI0ZbK1ApCG0MWGBEgAkTgCAESZuYHESACyyCgIUOSMRJZCcGrHZXYdaQEtWXD0TGOo0Ci56qRZIhMmJGbDsRHyhABIkAEbvo8j2QwIYgAEVgFgRaZzP2QyEtkJWQ5JXA1nFcizC2ceq9bEN6WDavkO+0kAkQgDgLcYY4TC1pCBIhAAwEJEZLIakmadA6E0Ld0Hu0wt45SaP3c7W7Zhui30NEqFGSOlg5eJwJEgAhwh5k5QASIwJIIoEQIlZMQQYTsSkBtnW1uvdlCsit90/S/nFHe/iHkWjOu57hGTzw0tkriRVkiQASujQB3mK8df3pPBJZCACXCqFwPQZPMUXqQbiRhzudvkdqeLyW2dCNkvUeHJC5LJT+NJQJEYCoCJMxT4efkRIAISBBAyBAi07sb2TuHhhDuY0qEM72WXz86woHIbjK9/kp1tOarYXGEkSTPKEsEiAARyBEgYWZOEAEisAwCEiJVcyrfPc3JZmlc6fjDEWhHO7TpOFSuNWa/XvOldbzjSL8Un5Qct7CsYdgbZ+lxk2UKgIYSASIwDQES5mnQc2IiQASkCCA7sy2dUvK76ctfySaZI5VFdkClpLdkCzJPiWRrbiZSfHJbJHaUcEKIr3aOVgx5nQgQASJw05f4WjkmBBEgAkSACBABIkAEiAARqCPAHWZmBxEgAkSACBABIkAEiAAROECAhJnpQQSIABEgAkSACBABIkAESJiZA0SACBABIkAEiAARIAJEQIcAd5h1uHEUESACRIAIEAEiQASIwEUQIGG+SKDpJhEgAkSACBABIkAEiIAOARJmHW4cRQSIABEgAkSACBABInARBEiYLxJoukkEiAARIAJEgAgQASKgQ4CEWYcbRxEBIkAEiAARIAJEgAhcBAES5osEmm4SASJABIgAESACRIAI6BAgYdbhxlFEgAgQASJABIgAESACF0FgGmG+v7+/CMR0kwgQASJABIgAESACRCAaAs/Pz7BJUwgzyTIcHwoSASJABIgAESACRIAIOCCwDGF+enrqdv+vf/3r3cPDA6znw6+/fpV9+uYbeNxZBWv4fffddy8u//LLL2Fcj2bTZs+nT5/uHh8fXXCK5q82EY78kNav1oYzj5uB4R7TFNdSr4iQwy0bRuCX4qXtqS0/SjleipN1Xx+Bn7Z+0TxN9Wtw1tq3jVsNvyNftbk9A78PHz68TEvCfIA+CfMtOCTM+lIlYcawI2HGcNJKzVhwUSIymnwckcbaYj4CPxJmbXb3jUPzlIS5jHPthqsWFRLmvnwtjt6PZFjsMEvNI2HGEIuw0OWWRrPJYhE8ikY0f7HMeS91Fj+0/p9xHEpEIsQ+kg1bLmhJhcaPETvMkfMbzdOZhHk1/KLtMGvxu+QOsxQsEmYMMU1zxjRT6moIMJeuFnH6W7vZ7yHMFqiyFtsoEqM3jM58w0XCXKiFlCDvl5+///7lf2rv9Nslt75EhKYRcQc3Ai6rZRcxWy1iPvZa5IGFDh/vjrWO6mWpFVHPlHvib4HzqjnmgSsJ8y2qU9+SMeJIBgmzrowiNA2L5nfkvcZHzRhdBM4zipidJ5Y9nljkgYWOHh+0Y0f1MhLm14fVezbEVs0xbW4ia2Quc4bNRu4wFyJPwqwrowhNY9QiIyn+CLjoIjpvFDGbh32kmS3ywELHDExG9TISZhJmy/zmDvPJdphbTziTMB+XT+S3ZIxaZHoIcyv/LJvXqrqOSA7x64/qKhhakF0LHTniI/Ab1ctmEOYR+KFVYoGzR44d2R8Jv9zOFQizFr9L7jC3wCJh1hFmtEFdXa6Vf1fHp+U/8Wsh1L6+CoajiUgbuVeJVfA78mcmtmfAL8V2NJaR8RuNBVqzqZwWv0sSZg3AexL87vdvo//80/EHOla409JggYyxuGtHmn1rdwSx1ULGO9Yl/ZJdbgsfZ+lYoQEj2HjXxMwFHPEflTlLrmvytmfMhq+kJ/TMJZkHjftIOY3vyHokweWoH4y0rzaXdk2ztn1kXrR6KAkzGA0SZhCo38S8yUG0RVXbXFBUo/mL2m0hd7YGLCU2GgxXxuwsua6JQc8YaV71zCUhhpr89R6j8Z2E+RWBVuytsfXOhZr+kh8kzGA0SJhBoEiYb4BqNRcU1bOQCNTf1p2+Rs/sMd43kWfB7Cy5riEOPWMQMtObIxr7ZtddaX5rPzT6uMMcMTPebCJhNojPH354e6K2dSQjPQu9v8dZ2tQMTJ6iYiQ5mOIgJx2GgGYxGmacYCLWBAbWWeKNedsvxbzqx7BXwxVyFvURlevFfMb45XaYn5+fX3Cy2rnTgF77+T3Vdf/zzzeqVybMiL95PKybuLU+NO4a31HdlMMQOEsDnpXDGMpxpM4S71GIXiGvan1YwgM888pT96g82uY58gNZC1NbJbEZ6aNmrt33+/v7l+E7D0V0Tf1wiQVh1j4huYODJM6ZCfOnT5/uHh8fb3KFhBkpnVeZ3vzDZzqHZN7EV8UvErGJjOEK5CMSfpHyCu04UvxImG+RleKHxuUqhFmK36UJM5o8NbmrE+YSLiTMvVnF8a16W33HYkViMyMrVyDMM3Bp1cd2ffUaQXzU7mJ65pWn7pG5dhXCLMV0WcI84tPYUjBL8vm7nM9wJOOszdgi3tRBBFoIkDC3EOJ1IuCHgCep9dTth4iP5jNicQrCvFJgLBZLa39RfajcUflpdGjGWLSAWfNa2H52HRY/zc7CyKIHzLIdnVcTn4i4jOwBmrk0Y/IYWuhA88JTrpRzpc0dT381ee+JyUzdK2GB2krCPDijLBYF64JH9aFyJMyDk+qC06ENLiI0Fj0gol+pTZr4RMTFouehsdLMpRlDwvz6hiuPX0o1eY/mx2pyK2GB2krCPDgLLRYFiyZZWtxaDcRiXo0OzRiLsM6a18L2s+tAG1xEHCx6QES/SJj7oqLpN5oxJMwkzH2Zio1eqUejtpIwY7E3k7JYLC2aJAlzO6TWOLdnpASKANrgUH0j5Sx6wEh7NXNp4hMRl5E9QDOXZgwJMwmzpqalYzQ9QDqHlTxq6ykIsxY06StFtPPUdl5aO7oW83nqGIWfxaKgwcF73lH4aXxfYQzx648SMezDkPjFxO+od3v39R2RETeAkfMPJaF9GdQ3uoZfK0eW+3BJ7S0ZLUf74O0fPaKI+q0cowFpahaWaG9MoueSBTYr6UDjUWvUqa+SnPBu/KhfaKwQ/1FdGrkWtiX7WmM0dkQf470WWOdVdDxLG1OjH/o76+aYJvbefVNjEzqmVTskzCiSnXLeTbLTvKHDSZiHwr38ZK0mVtrZqTktIWjejR/1Cw0gCTOK1Fw577XAOq/moiWbHVlbJD1ANvurtHd8NTaNHOPdNz19adUOCbMn+onuqxeRdBfAIizaxtgqGgvbqANHAI0HQhglOeHd+FG/UKQQ/1FdGrkWttxhHkOorPNKkwuzxpAwz0L+bV7vvunpYat2SJg90aduIkAEiEAFgVZz7gEu+qLl6XsPbiPGcvPED+UIhNnPuzU0n7m2SZgru8BparZ2TmppbJE4Fjoil5n34iHdddPG+gjjs8cwcn6VbLOIB6pDmn+5vUefnD/qUSTMcbPSu+e11qPtukefi4B4RMK80i8rSL9q5U5vb2zpn5lnlyTMrSckW4sWGjA0cVYjW5ZP6HovHkgDsLg5ksTQEj80F88k14vfyLqU5l+r96BEuCXXi2FvPlnEoNeGnvE9+Hn3vBUIcw9+kl6bys7KOQ/C7I3fEcYtQovi3OpRPfXZGqvFj4SZO8yt3Hp3XZtsR7t9XrseUsLSagZisL4MyBuIJX4ae1Yf04sf2tC1C3NpkdZi7rXD3Iuh1p99nEUMem3oGd+DHwnz3V0Pftq6nJVzJMzliJEw93Sgxtj7+/sXidpr5RynpmpHBGYtHo4uUXVwBCwWTlTHrEUBtS94qGgeETBDgDUhg3JW75JZOVb6NDvMvbs6rZ3F3mJj8rXvMlsxGFsanO2sCPTW8oaL9JeLHEtJrmvs1YyZFW/eNM9BfqUc0ewqR19zZ+U9ioumx0n6Wm9MreaSVB8J829otcDvbS5okkqCdwbZWU3jDNjRBx0CvbVMwqzDvTaKPcAWT1SbRR2gc3nK1fyIvubOynsUFxLm91lLwkzC7NnLmrpnNY2mYRQ4LQIWREGzmKSAtm7QU1mNvZoxswLOHjAH+ZVypHc3Ult7npGZlfckzPqokjCTMOuzx2DkrKZhYDpVLIqABVEgYbYLPnuAHZYSTRZ1IJnPS5Y7zDJkSZhleKXSJoR5eyDv+fm5asX+wN4ukMoeXUsVWj705/WEriQMKzerCPhJsI4mS/z6ItKL38q114fc2+heDK3s2PSsSJgj4WcZi1G6iF9f3o/AD90UkPxahuaXd4/W4tdFmFOyqyHMOVnewKzpiUSYLYJpoQNNPms5bbLtdqzsuwWWvfhZ2LCyjl780IWghpHHAmERD0ld9WJoYW/eD3Kd2lfqWdpW04XgJ4nHCJsj3Zgg+NUwmeWH9bw9+nrwQ3MN7ZMe/dC7drT4DSHMW4B2wrsT4tZ/50G1JMxowrQKtidRvBOi10fP8Vf23RNX6sYQQBeCMxNmDKkxUr0/Eff0YU8Po/W5HoLmiZNU9yw/rOe11ifFsSWP9kmP+otWOztWXYS5RIRrQch3o9Hd6V0fCXMrvde5HrUY1kGQlvYggC4EJMw9KONjSZhxrHokoxM01LdZfljPa60PxQ+VQ/skCfMxovdfdom/HljOd4pLQ0vnlNHjGLncWT5ccmXSeGXf0WZFOT8ENPkXfXHb0NL45YcyrnkFbHFvKEkEMASi5310+zCUbaWG7TCnu9Hb/649+JefYc4J88ePH+8eHh7eobCdSdn+5ddqf99ka+dYJLr2pPr06dPd4+PjV7v2u66WrnTMPnjTNcOXfX4pLiUsU1y267mfNR+t4pL6shKWrXxdyRePWGprP98tkdbYNn6v8XxHpVXjNZtRX0o9JrVhn3+vsVbv8YhLT16msZHGZffFso/2+JIuTN55oe3XrR6D5uWOfQmvo2u1+dMayxd4bV6kvuRrkpQrWOeF55ooqfEaLnldzsoLiS+tdV+iK/d/ixeyQZznrniHOVVQm7BlSKQjGak/6M+JOYjIzx0eP3Xkdnj999n988KNen0QKOWjpL5m7ragtl95h1nbh32yjVo1CHivGdHqI0rO1nCZ2fM0+WM9phSfFk8t2WBGmNPX0bUMsSTM2ickS2Bok967OVgnT75zUrrbRG4kUhkJYfH0Z7Ruy/wbbXuE+TT4oaSz5t/MxQO1XUIINBh6xd4CW20f1voUCT+tDzPHlfDzXhMl9TECm56ctcy/KxJmBL9hhLl0PjlNwPxNGaVr77a1v7zreftncYYZAUtbMNGKUuvH0TgEP4tF0MP2CDoR/CLYGdUG4leOjKT3RMLQoldIfLfI60j4WfgzWgfxe4+4JIeJX1/GIviFI8ybyx4fLrFowNpwWN8lR7/7s/ZXizvHEYGRCEgWN8QuzW6TZgxiy2gZi359FA/rWI3Gh/NdA4GV8xT9FWylSLoQ5lEASI5kWDRgrV/WBJKEWRsJjiMCfghYL24a8qsZ44eIXrNFvyZh1uPPkTEQsO4pI70iYa6jfXOGeVRQSJh/uYHaYpGxiJ31DYKFTdRBBLwRsF7cNORXM8YbF41+i15GwqxBnmMiIWDdU0b6RsK8MGEemSjoXNpFIXoRRbcPjQ/liMBMBCzqyELHTAy85iYuXshSryUCzFNLNH10db+H2ces91olO8yjbJLMo90NilZEWj8kWI2Q5c74CJTPM4f2hhdFwKLOLXTU7LXWba3vCOeRc6HxppwMgSvEcJaPs+aVZUAM6UsSZuQJSevwaIlmtGTe7Mk/0rJhtdor4mYS5hn5Z53PM/XNwO9shFmKoXUfstY3mjBL8ZtZLxHnluI3Ml9m4SXxUYrf6PqYhSE6rxY/EmYU4U45EuZOAI2HkzAbAzpQnbbZ9ZhIwvzdC3xWN8YSctATt22sx1wzcrAXh0jjpfh5xDASHtI8leJHwnyLgBa/SxLmGYVyJsJcws9qIR0Vm5mEeZSPnMcOgbMRZiky1oTFWh8JgTSia8mPzJdZyMzycda8s3DumZeEuQe9AWOjJbM3cRgAKacgAuEQiFbn3gBdzV9vPKl/fQRYE/FjSMKcxEi7C2wV5g93H96pev7u+eVvM3dwZ+Niha+nHt5IeKI7R/fIBUwz18o5p/HXeheZfW1OXY2adbX6sK6JUThfaR4SZhLmZr5zYWlC9PWc5Oybm7allEARGLmAaeZajRCkuGv8JWFGM5dyGwKr1Yd1TTAL7BEgYSZhbmYVCXMTouWac9sjSoxcwDRzrUYISJhZUyMRWK0+ND1gJJ6c6+7ukoRZ+4Skd8KUjmQ83T15T9vUnxdyVPyajgQRIH59gRiF35kXsFEY9kU67mji1xcb4vceP0m/IX5z8o+EuQ/37tE5Sd7PLG+KZ55bPtoNOnuxoo0LlcuTJMVPq6M78Qq/rFjlm4VPRzpG5Z+FH5ZxaumS2DsCQ3SHD5Vr+W95vYXlCPws/Ymm68z4afO5lXNpDM+M34hc1eJ3ScI8IiDoHCsSZtS3VeXQxoXKHeFgoaMXZ2sbLPRZ6IiGS689rfERMCvdaLdu/rUEo4VHz/VoWPb4wrFjEdDmM3NubJw0s5Ewa1AzHEPCbAimkSq0caFyJMzywFhgK5/1dkQEGyQ+RLMXJQ6onASLXtloWPb6w/HjENDmM3NuXIy0M5Ewa5EzGrcCYTZylWoKCLBJMi2IABEgAkSAa0H8HCBhDhYj7d1pzY3o+oLBb2YO2vxQOTPDOhSluVRTY3UOusPMrqHW8ahhZoGTdW13ASccbI2zcHqR+Go4r4TtUSDO5kfqa6n+rf211icqmpMKkzAHC6x1c46uLxj8ZuagzQqVMzOsQxEJsxw8EuYyZqvmvcWNjjyLZCNWwpaE+Q0B67hZ65Nl4TmlL0mYtU9IjkiB6AR3s+/Tp093j4+PYd7iMSIu0jmOmlW0t2SgvkUhzJ71a73IRCXMnhgi+WSNMzKnVqbUk2fjtzrRRPBbKUeQeFjuMF8JP23dHo1D8CuNJ2H2iEaHThLmDvACDSVh9guGttkhFlkv0iTM59xh9sxBJE8RghZ5NxzBz7oWe3HVji/1gN4jGVfCT4s7CfMXBJ6e5n/IwyOAu05rwmxta3T7rP2lPiIQFYGVa/EsZChqbtCu9RBgTcSP2SV3mCOHxXNHysLvlRdpC/+po42AReO30JFaOvI4ibXtNcQj1iLqOyrXzrb1JNAej+Rs7n2+czkLZ+t5rfWhWYPGCtW3+i8DFn566RgRKxJmr+gp9Y4IutK0l2ERF+kefzjWHgGLxc1CBwmzfWxbGtG4oXKt+Va8jvZ4Eua36M7KFzRWFnk4y0cL2yPoGBErEuYIkU5sGBH0HpdJmHvQu8ZYi8ZvoYOEeXy+oXFD5cZ74D8j2uNJmEmY/bPxPDOgddXjMQlzD3oDxkZbWEiYBwR98SksctZCR4swR34oavEUoPlEgAgIEbDuecLplxcnYU5CeH9///JfFg/9IU+YRskezyLSJNg2xvK1clcj4Nb4HeWpZ+5YzyvZTdvzL7WhRX5L+ltjovQADztW6oEe/vfqlOI3shZHzqXFUYqfdp6VxkniRvxeI4usG6U+r8XvkjvMWrBmFJ+kiKT2kTBLEeuXJ2EuY4g0vn0kCXN/Hq7UA/u9tdcgxc+zj+fejZxLi6wUP+08K42TxI34kTAf5rblDvNZi0jql5Yw7/NY7NBdcYfZEj/rnV5pDpXkJY1/Hy8hzKU5W7nIHWaLyFKHFgFNTawwl9ZGjnuPwMgcOQv+yLrRWhskWFxyh1kCEGVvEbgawWX85Qiw8csx4wgiYIUA688KybF6GDc53iTMFcyuusOcwrEnx+9+fwvSn3/6pZppaULd//zzV7mnb745zM7RiSgvlXVGWDRCCx2jEItg6xVu7K7g46icPdM87N3taFr3KAt9FjpqnnvqbqPtJ6HJ9R4suMPsF0tzzSTM5pAOUdhToLuBFjqGOPtlkgi2XoFMXsHHUTl7pnk0JOJM/iO+WPcoC30WOkiY3yNg+TEfEmakuoLIkDAHCYTQDItGaKFDaLZaPIKtVyCTVx/fq0QAACAASURBVPBRnYQXHkjC3A6+dY+y0Gehg4SZhPkFAcsjGas+YRqFMFu+Vq7d2taXyBuhJv88m6k1wt62IvhdgUz2+IhgaJ0XZ9IXGb8VCPNs/Kx7lIU+iQ4pfhLdK9WpJte3MRuHeXh4ELvKHWYxZPMG/OGH74qTH51hTgd8+PXXr//ZOsM8z0vOTASIAIJAD2FG9FPmXAgwX2LH86ykdgbqR7neg/NyhPn5+fkQf8tXiMwIdG3OnCz/7S9vkunDfNtfn7///uVijkWqAyXZLQx6kq+le+XrKC6oXC8WsxbLWfP24rXC+Nruyll74AoxiWwj82VMdNCeNyses+Ydg/7rLAhhzu2p9c0Pdx/eRH/7ny0emuq+/yJ8zFodkNmPZLSmPutiQcLskFSOKlEijMr1moo28d558vGz5rX2I6K+Kyx8EXFf1Sbmy5jIoT1vVjxmzTsGfRLmFwRImG+PY3CHeWT5yedCiTAqJ7fgdgTaxHvnIWG2RrCu7woL3zg0zz8T82VMjNFeOyses+Ydgz4J8w1hfnp6Gol7mLnyHebPP769U7lmZH5O2eNIRhiAghkyigijbqNNHNVHOSJABNZGIFqPWhtNufVRevIZ8wA5koGeRlj6SAZCmGt3UGlKo2DJy8B/RPrw3tFsox/sO2PhaaMZDYuRzRn1HZXTxoDj1kdAkyMjc31lhDXYruzvLNuj85GSfSvzoy3OvZjfkOQv+p6/ez2FjJ50SHNt6hlmC8KsfaXIrILL551NmGuvtGEDfovUERbSVwJZ5N1IEoHmASqX+z8DP4sYRNKxCoaaHBmR66vgd5RzGmytcvgM+KFY9JK30jyW+F2RMLc4IAlzlnUr30HNJsy1RjGzAaPNa5RcNCxGkIgdW9R3VG5UzDhPPAQ0OTIy1+MhhlukwRbXTsm8Hx4hMpOPXJEwb7E4wvxShDlPzLMlBAlz/GbMxSh+jGghEbgyAuxR46MfEfOz8aMtqr03zTlhfrp7fXbO5D3M27mO1uveaqm5nwnZr9f09Hzpz+MnkfGlFm/GnLjX3v8cz3J/iyI2Rk+vr+avJ5bWunsXD2t7VtN3VvzOSJSi51aEPjmSD42cK429pmYRPtNFmFOy2yLMpcPSOVneHCZhjl7yb/YhCbaON7aWRmiMth4da7uavyOx7Z1Ls3j0znmm8WfFj4R5fJZG6JMjSezIuU5DmEvEOifQracPucM8vrhbM5Iw1xGK0Bhb8bO8fjV/LbHz1nVWwueN267/rPiRMI/KoLd5IvTJkSR25FzhCfNmYIvopjLpDrJkdzrVgbwlIy+DPGjbE5KPj483YjMP3Y8v274Z9yd0SZh1hNnyCee+SNqNHrkQnBE/u0i811QifMQQR/ys+M0kzFfNP6s+2YPfSBI7ci4JYS7hh/CZriMZCGFunVFuEed8vIYw562xJ9nwNnteyRphHv3e58gIHzXGM+af1UKAxPSM+CF+W8oQwz40z4bfyPrdkD8bfn3ZJB9tid+sG6fROZeijBDmXT7lNcMJ825Eelb5iDTnhPnjx493Dw8P7zJsA2D7l1+r/b1UtHsAtx1oVFc6xtIudP4diFoBWeCSzpHbVfI/fcL0418/wlh6+TIDyxSX/deM9FcMbVxm+FKKS9pk93rZ/Mx/qZmVl3t9l/A6uibpF0d1gcwv6RdW/epMNUZfXhGwqDGLdSwnQNoeJ6mLkfVq3XvTX7m3vmnpiyQvct6T//q+6aq9t1gb401nPk+6juy1vf//0vzbl4t//Becq+X9Iv968q5rs+v+59svKX/8/Pnuj99+e3f3T//0oqb1zF5q/82HS46OZJQe6tsV5RO2jnb0nGHOwa/9t+aO56zn23owq72SBdV5BrlZd+2jsKv91MajTaMi0P/qpHGWcqboCGjWvtwnCx3RcbK0Lwp3iHBsAsE1X1tSwvvnn35BVNzI5IR5u/i3v7yK5IT560APwlx6zVztLRk7cSZhFsc7xIBSkyRhLn+a80xkkoR5fvlFWXDnI0ELehGwILsWOnr9WGl8lPolYX7LmuGEuXa8YuZr5VYqotVsJWEuR+zsi0eUZr9avdBeIhARAYt+ZaEjIjZeNkXpobMI845rvsH2H3dvR27/6Yd//wp/vovsscO8z1H9OJz1DrOEML9sfX/56En6z+M9zJqEv9oOGlK8pSQa9bESxD5NnEtjLBq/hQ4rfzz0jIyHh/1X1lnLTcb0+OZ3u3qmX4lSby36lYWOK9VllHpDCHMal1IN9MQeJcx5bnz+8e2c8bd/+v7m8r5T/MIxs/PIO2fJ9SG13f3Q36gEtzzDjDxhSsL8PrI7Yf56AP6LCAnz8SJbKkIk/0bVlXaemc3+DPhpcbcYt8Wu9BDNzJha+OWlo4TL2XKwh/DsuEt0nA0/Te711JslflckzNpXC5MwVzKdhJmEGbnjrDXKo8XDstlpGrXFmJ5m3zv/GfDrxaBnPAmzDD0SZgwvEmYMp/wGY/tv6Vpj2QNJmF8jgsTgkoRZltaU3hG4ypEMi4hLFg+L+aiDCBABIqBFwKJfWejQ2s9xcxHYzxNr3lYx+khGz/ciSJiTPEML/mq7z2kpInejyJ2atLxn7mgitl4hJ9D6QPCiDBE4GwIRexRas6jcUcwsdETIibP44Yllmuu/+/3bTChhrn1Vr7TTW1tb03m3cem55dR3Cz6y29B6m1sJ85v3MHsGJdVteYa5ZjNaKFcgRy2MjuJukaC5/oiLEXIj4YHFqJqrxeBMPs3CkvOeD4GIPUq6pvXUNjpX9MifxQ9PnEmYn2F4SZi/PDRT+tfTbGD0Jwtyh7kcgCvcRHEhmVx8nD40AiTMr+vi6usg+1y7zEiYSZjv0EK5AjniDnO7aXCHWYYRpYnAmREgYSZhPnN+19Y7Hsk4jvryO8yWT5hepUBSP2v4oTccGswiLkYaP7YxzD8tcq/jiF8ffsSQ+OUIePbuEtqRa3g0FppsnI1f6bPSmx/aM8yaB/F6bJDid+kzzFKwJAm9QrFJ/JE0O8+d9yiEueSj9CdITf5p8kozZvZCiuSmBj9E75VkVsQQOQ52FENpnR7pWhG/I38sekVpB7L2kYvSe8At6s/CDwsdvb60bJiRf7tN+cN2m6/7A3eSGmv5KMFQ+tU/KX6XJsySQEhlLZNAOvdseRJmvwho8kozZgXC7IcyNUdGIBJhjoyTxjaLXiEhzJushFyhPln4YaEDtbcmF8GG2lpwBsIsjQ8JsxQxUD5iooOmd4uRMHdDWFWgySvNGBJmvxhScx8CJMx9+B2NtugVJMx28bGOh4VlZ9phluJBwixFDJSPmOig6aZiUY5QmDr1RRnja40o9REBIkAEiMAqCJTODq92JEOKNQmzFDFQnoTqFSgtYY6OX3T7wDRt7mRvAh4/mfba5z2+Fl9tPnvbu6p+z1+jjjDR1O/KsY/ur8a+VXM+qt3ILzettQDRUfO/pXsWbiWf+OES42iwAZAwG6fUUHUrkwMLoEiYLVBs6yBhbmNkIaFZj0b2AI19FrhQxxsCCNltkVpEBwnzwKyz/NKf9AlJiZtXaAAIftqmGx0/C/sQ/CQ5ZymrjZulDS1dnvhdhTB7YtiK33Z9dcI8Gz8E4xTnFuFJ9Y3oATt+Fv0UxeJMcpb5h5DdVv4gOiIRZgQ/7jD/FjEErDMVl7UvxK8P0cj4jVgs+9Cb8x7mFXCR4Bo5ByV+SGWtCNqZ8RuR6yTM0sy9lffKv94b2Q93H24Mff7u7Yt4LdLdh4hsNIJfqVd8+PDq3/Pzib/0V0qCEcHrTT5ZCthKWy0sm1W1IhoRgxoqFouCJUZW0eu1yQIX1JdeW9F5LORWrmUL/y10RIi3pw1RcqTXR/YALNt7ccZm0Utp7ENzuJYjqxBmhBfsMilPIWHW52NzJJp8TUUTBDTFVjOThHlcAHvjxsWyHKuVa3lc9h3P1JubFn542hAlR3p9ZA/AMq0XZ2wWvZTGPjSHSZi5w6zPzMpINPnMJzZQqCk2EmYD4DtV9MaNiyUJc2cKVof35qaFXZ42ROn3vT6yB2CZ1oszNoteSmMfmsMkzCTM+swkYT7EjjvM5qnlRkq4WJIwe2WrZgG3tsXTBpRsWPuU6+v1kT0Ai1AvztgseimNfWgOkzCfmDDrU85u5MgmZGe1jaaIhNnGs3haNE0ynhe0iAgQgSsgsHK/Wtn23txCCfPT3VPvVEPHl24YLneGOUcceULyKEroXViqIyJh1ha8FX4zH/qzrkJJfHvxQ3LTClttjljjm+rzxE9jtyT2Gv0eY6Jh6OFjS6emj+86r4SfRw/wekuGh621PKrlT03eqidv+kv5592HeuplszndOJtNpGv1S8JcyN7eZqdJHO9kbi0Opeva5mKFn2UD0fhvOUYS3178SJj/evfw8GAZvi5dkth3TWQ42DMHDc10VaXp4yTMNiEhYe7DkYTZHr9NIwlzH67F0ZpGG3FR1RLmXkhnzdtrN0JUN5mZNwLW2Frr84zBLN0Ra3sWFivNq+njK/lnZatnD7DWba0P7fkI1t7rgncf6q2XSDvMtXiRMCOZTBkiQAQObw69m/3K8HsvVCtjQ9vXR2AkCV0JrRa5WskXxFYS5i/HSq7w4RIkGUbLeDahI92e8yJ341bEq1S89z//fGPC0zffjA7r1/lm4dzrcG9T7J1/xfEkzCtG7djmVevXIxLRieGsWM3CBfUXlUNzprY2pONvHpDLvvqXys0+w7zbIvaJhBlNF1s562ROrSNhfkWDhFmesyTMfZhZ3RDKreAISwQ8+7OlnSN0zSKGqG+zYjULF9RfVE6K85E8CfN7dO6/fEcbfwkdGo2G3P39/SsJelrrNSU1t6yTmYT57o47zP3FRsIsx5A7zHLMoo/w7M/Rfc/tm0UMUZxmxWoWLqi/qJwUZxLmuzsJBV6eMEd4Qtw6mdGkt5CLgF/Jjw+//nrz55k7zLstJRui4lfCNGKeRsNvRcIcDUOLvjRSx1Xxs+oHZ8DPCgtp3m7zfvr0KcybgtJ1N13v8u8vpH7OPpLReq1c7ZfCS55hHlWsyPmYNIlW+TlXm2y7r9JG83d3f7zpKf919xHuMSN2Af7ww3c39nz+8e0stRVhlmIGA9QQ7J1XSyaP5h1VvyiGWh9R/aicJFYjMIyCSy9+JT/y16Llc6zSy6U92eoXqJmvRdPGBvXdIu+PanknzI+Pj1/TruWTpDeg9bLL5RtVz99//3KpZJOnHRK7tRzmkoRZAmyP7FkJcw0TtBhQuX2esxFmTU5JMdPM4bHDrF08ZvmrwU3ro2auozHRMIuCC4pzDb8jP1AShdowSw7NHU9/vfMF9bG1vrVujiz8aBHmlg359V7fj/JyRcLcijF3mCd0IhLmMujS4iVhfnuhemsnwTrNpbGqNerajoO2cVn72aPPYoHsmX8f2xsrCxtSHVFwQf0iYW6/Q56E+X025T3ZIu9JmNGqtZVr9VDuMNvirdLWCpJK6YkG9RDmHYbaOSsLmKRHMjRzXi1HruavJic4hgjMRMCCGK50g4XeLFjjchRjtE+icpp8ivTskMb+Ug5yhxlAUpNUaBFZJD3gwnIiyM+d//nLP974JTnDbE2YkV8N0rd1WD14qMlN62QYaUMJ59bu+gz7WjZZx8BC30icLOzddYwkIuzX7chZxwNZS/MHyb794faFXX/7y6vdrbrU1ABi3za3NS4WuajxF5k3l2nh3s6quRItnLjDnMSnBVYplGgRIcm3erJpUp2EGUNNk5uYZlxqpA0kzHhcpJIj4yi1DemTCCGynDfXtSp+1phYE0NkLSVhvo0imouoHJojSKxQXZHkWjhdkjBrn5AkYX5FwPIJ+ysSZg1+rUIe0XRG2nBEmC3rV4vbSCy0NtbGbbZHei0V6p81QUPnLRHmFfHT+nuUR/s16WZP6y0Z6ZxHH8O46g5z/paWFv7W/Wp1wqxdQy5JmFsNoJV86XiLxLFOZuvG6KnvioRZg2eEHBlpA3eYNVmCjRkZR8wiTCoSYd4slqwTmIdrSVnHA1lLucN8myNoLaNyaAYisUJ1RZJr4UTCHClatKWIQPSH/nKjPR8wZIoQgasiYE3QrorjKn6XyMtMwlz6peGqN075g347NlbP7ETNURJmMDKtOw9QTVPsLItC7Q40BUCyQ2ONC2JfHiyJvelYNHdWumtfydZm0XUKIL+SWOUSaiqac6i+CHIIztoa1frHOnhDrpZzSK9FP3KRv5Eoj9v+0F/64PUus39QIx2Ty0kIX7QaG7VGlrAlYa53kOU/ja1pjqOKwzrpNb5ajNE2ydrc1rgg9lmRHDR3Vlp8V7LVIp+PdCBEziqXUF/QnEP1RZBDcCZhnhcpEuZ52G8zj1ojSZjv7p6fb9/OchR5EmbHurBOekdTD1UjhFSyuFnjgthnRXJQ8rISCV3JVu8aQIicVS6hvqA5h+qLIIfgLOkpFj6xDrjDPDrnZm8qkTA7E+b7+/ubGOfsfL9+xNp3maenJ4s+F1aHNTGc5Wjtc5nadxSPxMWabGj0jfTXIkc0PlrMG0HHarGKgBltIAItBEo9pXUk488//fKitnTGNj1usevmkYx6FGrP4tTOL2+aJEdaWvGPeL37DHOL7OZkeQMhJcYtMr2DZkmYNa/1GhW8FRbfFn6lgtrPj6UN6ts/ff8O1v0MGoq3x929NfnL9aX4IT9jeviI4ovKWWN2NG8r/0pjSzuBVrhGqVlJDDQYorlgKSfxyXLeli4Ev6i2t3yzuN7yvQc/i3rbdfzu97fe7oQbwaDlI6JDK9N6Ld/R57prc6ZYfP7x5xuxFhEehYVV7LfXQj4+Pt74iKwHXYQ5Jbu13eEjQp1eQ4k3d5i1JTZuHAnzLdZHzYSEeUxekjCPwdl6llELsbXdm76Vbe/Fw8J3z964OmFubQqQMNczuLQWbNLTCfMRIc4JMgnza4At7qB6m13veBJmEubeHLIeT8JsjegYfRbEa4yl72dZ2fZezCx8J2GWReGIO9RIYjrDlXaYS8i6E+ZtUmQHOTdu241GdqfTcZZHMmRpOFb6rIR5/0knJdNHRzKO7pCRxB4btePZuMMcKRr2tkSpWQuSYo/OdTUyHnFjb7HDHNe7+s3bkc09hHklLHps7TqSISHMKUmWnGHOzzjzSEZPuHVjkbtTLcFFfx7RkpIIixZCmPOzdOlZ7hVuEDx3g3RZi43S5lWq3UIHZq3+xsxCP3XIEOj9VSNKXsm89pHu7eO1h9Bza9Nemz5gKD3T64OCXqtmDdfP9jbybDnsSphLgJd2pI92m3PC/PHjx7uHh4d3qrdD8Nu//Frt75ts7cGDmbq2BNsOpEfyZU/63a78sPxm63YtxT4fU4sLomvT34PLbCx3H9NmvOfYfm0nzD/+y2vsU1z2cTPzEqmXzeac3G82H/k/s15LOPf0i9z/Hl21HnfU+3KcLedv6ZpdY5ZrgrUveS23sNx9SclGbU1A6nJ2jc2cf587JcwfP39+12P3NSyNfUqY9778x2+/fRm7/2KKxjIlLCP6eJ4XpVzK116PHFtxHTvqvSEI8xbckWeYkSd0S2R/xN8i3pHld6fIE6aoH1fcYS69JYM7zHh1WdYvmqdH1lnowL2vS0p24SwxtLB9NR0IftxhrkcVwS8dLcnt0qxn22HW4ndUZx6/ZEbpjbnfUvz28S6EeSO/rSMY+/X9eAYJ82tIIiYYCXPfcp43exLmPjy1za40q0W9WejoQ+S2dyALnyWGFravpgPBj4SZhNkrr5H8K91wkDC/IiDFz40wl967nAcpJ8np9dbr6XiG2asEY+vVkpLenQkLVPbdjaN3WeYv5E/PzLXegWlhY6+OCDj3+qAdr81N7Xy1cVeOgTWW1voYmz5Ee/HLd5j3npr33fQ9zGc6w1wjz9oPiaHRjNIbUXtbcuY7zKXzyEcfJ5F+uGQn1MguSsv5iNe1CdbbUHIsNPo0Y9AYjMTF0o+jnwJrOVxr7ihWM+QsMZthf2vO2tGhfNzMvnT2GLRiNOM6ijkqp/EBPdam0R1ljAV+JR2tLwfuD1+X6trCphn4pvlS+8y11SaNdt2egQsyZzdhRiaxkMmPbMxcmCz8ae0SbdclPloXr0afZgyKpbbwNDZpxtT8IGFGIxxbjoQ5dnxmWYf2ClRO4wcJM4YaCfMrTiTMWL6UpEiY9di5jBxJDI8c0DR4zRgUxJG4WPpBwoxGOLYcCXPs+MyyDu0VqJzGDxJmDDUSZhJmLFPqUssRZp5h7g05Nt6zwWMW3EppCbNmLssxmuMVmjGWNmt0RcsXjQ8cQwTOgMAZa/HD3YeX0Dx9+T/tPw1hTs805/OeAefSV3lfcP7mGy3Mpx63NGEu3Vkjxxi0T0iOyAR0Jyu1BfFZavtRMxiF31l3ThD8VrtBGLl4IPhJ870kP9Injb09ObJjGNHHiDbl8enJwZ647XYcYaRdFzU5qBmz2Ze/t3/TU+v397/cf53GmjD31D2ap6icBMu8fvOxKCeoneE+ulGQ2BlVVlu/JMzBIkrC/BYQEuZXLNDmNzOVPRaFmj/aZifFZ6RPUttygiHNERJmDeJvY3pykISZhLkv+95ei9a7RpIwyyJxScIsg2is9AqEeRQivc1glJ0e81gsqh521XRGJ5caLKL7ZJEjEX2MaJMmf1q10nMzvPoOc8l37jDLs6x3jbwqYZYj/TriFIRZuruiBYvjxiJw9oXzCE0LMjQ2WuebLXr+MUfOl3OoR2huonLovJ5y+znlfY7n755f/qfVkYydHLaOG6CYoXKemPXqJmGWIXhKwtx71yWDUCdtfc5MszNdszzKDUj0huRpXxrPo5fLa0lTzXZUHyqnq44Yozzjm3uo6VloDFA55AYuSm+IkSE2VvT07lY8NHll45VMS06Wt9GWhDklhihhbn3Uw3oNTxGb0Xt+9/vbmO3voG5FspWDrfErXSdhnhQt62Lrabo5BFEKYGTT0KSBp30kzJqI2I7xjC8Js22sVtbW07tbvZqE+TUzSJjrFbLnCAlzu4uQMLcxcpEgYW7DOpKwtK15L+FpHwmzJiK2YzzjS8JsG6uVtZEwfzkb+ttr49I4cod5zAPfJMx497gkYe55whmH9lhyZcI8Cr+RhEUTV619CH4kzPWIIPhp4lkjsa1dPMu5JL/2oEctSnJSDLW5boFNRB1S/I58uCJhzvEjYb7NkFa9eeTflXaYtfidkjC3Fj4tWBEb925Tq8AsbR+F30ifLPFp6ZLil75cPn+h/Df/z//5dbpf/6//tzX1Ka5L8dM6PSv/eogw6usoDFF7VpObgV9vPqJ5NSIWkQlz6WMeRx/yOOrPXlha5h+ywzxi08ALq5JeLX6XJMwjA5MT2u2/PZKvt5laY2LRnKP5ZI3Rpg/1sbQL9f/93//7jUn/2//x09f/9vhSE2qrB04zdM7yFz13elRjs2wfGacr+Jji2euvRU8u2bP9rfWAXCkvWueKvX6Fzdff2q95m83P339fTOlUh5YwW8cDrT3NLxoenAW190iuVhOIjxqfSJgtogbo8C6O3mYKuCASsfA3mk8iAEBh1EcSZhBQQzE0NoZTvqgiYcYQnRUfzDp7qV5/LXoyCfMrAiTM9vmt0UjCXEHt/v7185hPT2/fkkcbCCqnCRg6xrpZ5fNG8LHWTDV3cilx0I5HYzNTDo0bCfP4KKGxsbaMhBlDdFZ8MOvspXr9tV6Dajuz6K9b3GH+7muSjFzjkN3XPHtH2iepHBJmB8IsCQBl4yDQu0DE8aRuSY+P6fnlbQbvIxkr4GlpY09sLO2o6bImQCNs5hznQeAshDmNyLvzy9/808vlpy//V/u38pGMm53y5E0lR/5GyuDRPXq5IxnPz69f/6n9a90JWQN8tGhZz5X6fIXF0hO/KEXf42Pp4ZT9zF2rDmq5pK2rKHha2tETG0s7kFhJ4u1lWxS9V+iNFlhr8hvZnUzfttD6SMiRH6W5evIc1bfLoV8YlBBmBL8eH3c8a19NzPFegTAjmKV+SfCT9opLEuZPnz7dPTw8WPScm/OGtYcJJAFEjZIGGtWLyGmfMEV0l8iBB35SWyzlU/w0i9bXpvjrr+/MugJhvnL+occ1Wvk6CsOWHR7XR/TGM+Cn6T0IeUEIM4IfSnDRHEL1rUCYW/iRMB9nxY6ftFeQMKPVVpG74g5zq1g7If06XNPQreb21EPC3IfulfOPhLmdO9JFsK3xvcSoHNTYho7R9FcS5vfozthhbuUfCTMJ8wsC6UN/aGOYJadpSKitIxYF1BYvOU/8vGweqbd0JGOfH33wJrf3CnmFxih6/jFWaCQpV0JAk997zznqL62H+dBooDvCqD5UbsQOs/evpmcizGjcNHLSHrrcDrMlYZaCJQ2IpiEdzWGxu2RtkxQTifxKtkr88pJNCfR/fPPPN9P8/Xf/Xpz26J2k3k3dCwcrvUf5FyE3tf0ggu1WMaIeDIGjL+m16vwrgfz556+TtW7IS2O2wa1xqTejCLO2jjDkb6Wsa6+mT0OYNf70jEF+rWjlJjp/DSdp7EmYf0PcKjClgrfSLQ2u1a4CmpTWctbNxdq+aPpImG0jQsJsiye1zUOAhLmOvcW6ikbWek0jYcaQJ2HGcDqU4g6zAYiOKqybi6OpIVSTMNuGgYTZFk9qm4cACTMJcwkBq808TWZzh1mDGjim9OEScGhVjIS5F0Hf8STMMnxJmGV4taRJmFsI8foqCJAwkzCTMN9+oXHDQ/rrwiWPZLSeMI3aBKXB9fJjFH5nJcxe+B0R5v+6++iVDsP1euGXOxI9/3pu+EdhODw5Bk24Gn4lwox+nEJzhrn2QPJ+hhnBb1T99dSRNN32OKDY1/S38Mvj/e0Pb9+v+Ntf3rTO3GGWYtcjn+dSDb9WzpEwJ1FogVUK2EgSO3Kuo+RsFWtPYqdjo/hr5c+uxxK/o2avf4bmKgAAIABJREFUyecVSKMlfkextcDPOndq9SFd+EZh6Om/RrdVTFfBz6KH7jr+85d//Ar50Q14Tpb3d8On8dq+hfD4+AiFUJrbkNLCur/9yXqu0o3KNo8HYa6tBelbS7a5RxLmkTcjSC/fZWrf4mgdE9lPOrQ+oJfacv9F+Phze9KMBeQ9jmRYkAOLhgS4/yIyci7UJk+5q/mrwfKKhFmDk2aMFbnSzI2MibIYIbZGkYkeU2ucLHqoB2GW+GlNYmvr/kqEuYQfCXM9q0p1UMorEmZBZWqaqUVDQk0cORdqk6fc1fzVYEnCrEENG6PpB5hmGykSZjmO0WMq9+h4hEUPJWHWR8Vrh5mEWRYTEmYZXm7SXLTcoP26o+69w+Dngb9mb8KMfKjA38s5M1yNXM1BeeysV4vp7u/9L/c3QEuOBOw/6f+vn/qPZNwL3uU8KjM81/CIhPnPP/0yCtrTzPO1ju5f60hyyOK0RzLS6La25kuZMJPYRVgINDZ4E77TVGzFEUv8/u7ujzez/MOv/1acVfLxgZXx1+Sz1l90LlROa8fZx10NPylhzs+71vLhiHQdnWE+O2GuEeQdx+fvXk+zSrhCrcfn/br2cao0hpJ5I/YCz5ubI39JmBvZQMIsLxfNYmRJ+OQWrz/CEj8S5tt80OSzNqPQuVA5rR1nH3c1/EiY2xltScJImNt490hYxkpix6UJM/KEMwlzPZ20r2QpabQkfJICmCmL5B9qnyV+qxBmS/yQXYURuzIokUPlWvkzCsOWHaOvXw2/qIT54+fPdw8PD6PDX5zPkoSNIsxb/f63h/9x4w93mPF0kvY/EuYgxYqH+FjSaiFA7JEmG6LzSjKj8JPmBAnzvB3m0fk/KgdH+zVqvtXwy4lc7Qyzx5GM//jmn7+GZT/mFYkwp9hIznaXcq1FmHv173O2CHN+ky9dC0bV0ax5pPV7acLsGaRZiTlrXk8sUd1HvkfHxdM+C93ILy0jdmDRXNjlLHaNLPCT2i2Rt/BRMt/ZZFfNbW0cUn/TdyqnzypYP5+Q34Rvtu87oR59A4lpil/+MOR2bT9nnMrltubEuDRmG5/qtyLLtfhb/tqozbGzjiNhdorsrEV21rxOMIrUkjCX4bLICWQB8lj4RAlQELYgkxb49fpxNN7CR0/7outeNbe1uJIwv0eOhFmbTdcaR8LsFO9Zi+yseZ1gFKklYSZhzhGwIJPRa8rCR1GhnUyYhPk1oNxhvk1s7jCfrNAN3CFhNgCxpGLWIjtrXicYRWpJmEmYSZj5blVR0/giTMJMwswdZmnVXFOehPlkcb8yYT5ZKMO7k79n1frcYxQAotcUd5ijZMoadlzhSIY0EqWH9JCzxrUzzL/7/a0Fn396+2AMoldqfyqfPrCZvyc7ei/r8Xvk2A8fPrxMd6kPl0ifkDwKSJRFa2RBWOJnnexR4nHklyV+tV0yz3PFOWF+aSDff//isue8O6a9+KG1gspZ5zCqryf2CIae/nvqRvFD5Uo9BcEP1e8p15MjFnbVesWnT5/u/vSvj1+n6Pn63KhcSrHMd6b3YxzvCPOPP9/AKO2TOX77G0f+51//+8tr5fYHKNF585iO6NcWeWStA6nfUl6RMHdGIgpBG9U0NriQZOuEVT08SjxImNUhbA7szT+0VlC5psFOAj1kCMHQ039P3dZwkzDrESVhJmHWZ4/fSG3/uyRhtgxDFIK20gJkiX+uK0o8PH1MdfeQJq2Ns3eYtXbv49BaQeV67dGO9469p/+eurV41sat3FO8c6SF9VGvSHdFucNcRrK2w7xLc4e5lYH66247zPf3980zHZvM9q909uPo2u7uLvP09KRHwGFklGa60gLkEAaqHIgACfNAsAVTrdQDVrJVEIJworNxLvWKHaRv//R6jGv7twJhToMLn2F2OpKx2/Jfdx9f/mf+wZnP2bxnfc7Es+BcCLOE7O7O7aR5H5s6XTtMTcJ8nBqzG6Nn4m66o9yYePs5Q780d0iYZ0SpPac0jm2NfhIr2ZqjoLFdM8YCfc95NT057R1awjx713yPS8kO7VliTayveP5Yk3MabFPOkeLcdSQjJbwtopuS5O1/l8Ye7VSTMJMw7whcsVFoix4ZJ11USZgRVMfLSOM43sK3GVeylYS5nCka8kLC/Lar3lt/V1wHNTmnxdl8h1lCmI92l5FXdJAwkzCTMGtL3zZ3SJh94tCrdSUSupKtJMwkzCUEuMPc27Hk45cmzJu7yNnkHJbaDnMJvvzYhsUZZuQJSXko544YuQDNwG9koXhHcgZ+lj7NJsyr42cZC60uYqhF7nXcKvh5rguanrz3jo+fPy/3WjkkY9CzxEc99P7ntzdr1M4er5J/CGYzZLT4dR3JkBDmlCRLzjDnhPnjx493Dw8P7zDeANj+5ddqfz9qeqUxW3PY3h25/Xt8fH1/ZPqTSC0AWrs0vmx25T/TaOeXYCzFcpcv+VjTleIvjbEGS4n/VjmG4BLZl1r+1eplti9pLe/1XIvlnn+RamwnLHtfktaFZY73xDIlXqv5kuZFviiN8AXpvXnOWvWr0pqYrouStWcnmj/+y+v7mfOHAFu6anU5I8fTujya/4/ffnuTMttNxPYv/ftOmKX8AsmLVftFClorL2r472tSqivldyUetemaQpg3I9NjGJKjHRY7zHljQ/679PNLpDNEnjsJCD7eMprdDG+bqP8NgVr+RY8bah8qNzInItqk8X9lP0rrQo7BzHXCc12o+d7yt2RTvjMr+VKdp49e+dy7w6yx64xjNLHvqdkhhLlEjvNzy623bcw+w0zCPLfcVl5U5yI3ZnYS5jE4p7OcpSZW9qNn8R2RMRpCgdpFwlxGCslnEmY0y47lNPndU7MuhDl920VKhHNSXJMrQUTCbJ84Nik7RgvShMZYwllKCJAwj8+Ls9TEyn70LL4jMkZDKFC7SJhJmNFc8ZLT5HdPzZoT5vx4xdG7lld9D7MmSF4JQ71EIAICq9YEStZQuZGxiGjTSP85VxuB/ahDz4dBarNo88/6SEYbhbESCC6lHeb9vHJ6jR8cGRu71mxTCfNmXE6aW+9zHnWG+SjptXfWrWBIriNFKdEXUXZVEjYTy1GYRagBC5zROkLlLGxCdXjbNCqXcn9nzYvirpHz9KmWB+m54M8/vX5pd//3dNf/xVxt/pV6h+bcsyYOI8ZocUFt88wl1AZUzhsLqR2tPGvp6ybMrQmsrlseyUBeKULCXI8cgp9F3FdqDBJ/PfEbhdlMwmyJH9rQUTlJHvTK9tiEYDgql1YkzAh+qV+eWK5ImLc3EqRvKmgRGU/8euuwlr/b31t+aebesNjwK70BQqPPc0xPj7K0K88faf3utlySMCOBIGFGUPKVWalJ+iKBax+F2UzCjKPRlkQbOirXntFOwtumUbm0ImGWRtETyxUJc45fi1h64ieNZUv+rHXZ8rt03RsL1Car/CFhRhGvyEVJiE43OJwIdCFg1ZC6jFAMXrl+V7ZdEaqlh8yoD+8jGdqAaLDQjNHaF30csZBHyAqzSxNmi12ykYuWVdDl6XbdESPjGx3lo/xbNTe18Y3gL2o7Khcx/6xxttaHYmax1iBz5e8z/ttfXkf97ve3oz0eAkTs22Q0MdCMye2x0IH6mMpZz2utT+PT0RhP+7S9rFR/rV81Sj6SMBdQkQCpDaAmST0TUWPPFcaMjG90PEmY3yIUoRbR3ETlIuafNc7W+lDMSJj7ascibhY60HiTMPud396x1fI0zfh9DAkzCbOmB1xmzMpkwzpIJMx9i75XPDa9R4vHyjlsTXKs9aExJWHuqx2LuFnoQONNwkzCvOfA/ZdXvz1rEqdnzOi3ZPTYevax2idMz44L6h/xQ5Eqy0XAb9biq0GuRJgjYIj4Yo2zlb6o+K1wJGOLuxQ/q7ghObeCjBS/kT55xsri5n/ToX3LyGl2mGt38KVE0YK16/JMiJGJjc6V+xu5WFGfZsqdGb+/u/vjV2j/6+6jOcx7s9teSSX5SQ41BK1tVA6d10IO6YE7ZqvkoDXOVvos8bOyqZRDo3a2pfkrxS+qH1K/reSl+FnNW9Mj6T2ILYg+RM8mk68TJMxfQJEC3LPYejY4NAlGyl3N35HYnm2uEYR5x6ynhluNv6U7Yk0gPbDlV7R8tMbZWp8FXp42nYVonsUPi3yJqMO69yD6UBxKhLlEpBF9l9xh1oK1A+rZ4JCgjZa5mr+j8T3TfCTM86KJLDIkzN+9BCgSDp799SxE8yx+zOsOvjNb9x5EH+oRCXMBKSnAPQ3Ts8GhSTBS7mr+jsT2bHORMM+LKNIDe/reDM+se4+1PgtMPG06C9E8ix8W+RJRh3XvQfShOJAwo0hRjggQgaEIeBPmoc4sNhmyyKxGmK1D4ElOtbZ62rTrjvQeZg1Onhhp7OGYWwRG9R6LeXpyabkjGaUXdIxYBHpAlhRXmhAefqF+oHIS3yLL9vrrHbfI2G229eIX0b/VdrWQxSTF2aO/HMWxN0csaqzXBo889bSJhLkdMYu8ip73bRRkEtJes2mv7fTmM6OvyKxZ3OprPfV2ScKsecK0B2RJKkYp3iN/NfhJMJgh2xtfSdyIX1+ER+F3ZsLc+6YgTQRH1ljNvl4bdr2WOWhlU8nnqIRZit8IjEqkTpPn+Zhe20trixQ/Cz9SHasTZm3/I2EGM6k36cFpbt720bpTQnWWEr2lm4RZhi4J87iHqUYtFiTMshpoSff2UEmNkTC/IkDC3MrK2zdstdbFtrb3Eh55P6oHtupIgkekHebLEOanpydJjMxke5PezBAqIgJEYAgCrPkhMMOTWBBmeLKBgiPyLP+gyZ9/+mWgh5yKCNRvJPIrkpuWEbWT2rfcDvNswpyCJwnsUcGMDvpuy6x52TzOjcCovKp91aynAadjR/khyYbdpvuff74Z9vTNNxI1X2Uj+ojsaln1XhVoxoOsY1DTZ33DYa0PhXXWvLl9mrhpxqC4eMtZ2I4c5ZDUtoVNEtxImEG0SoGWBJaEGQSaYssjMKqJkTC/pQoJ87plY10vJMxjckETN82YMd60Z7GwnYS5jbOJxP39/Yse7jCbwPmixKIA7KyhprMgMCqvSJhJmM9QM9b1QsI8Jis0cdOMGeNNexYL20mY2zibSEQhzFa7yiagUAkRuDACNcJs9c5ZiwXCOjw8kvGKKPtwPbP2d6H/193HG6EPv/769b+1v0hY5/PV9EXsKWgMrG230GehA/V/k7vkkQzNE6ajAyMJooUscue3z7M9Yfr4+HgzLRcwLAobzjt+V8DM4rxhnpul/EvRzwnzdu1vf3lPtFICsY9//v77d4EcHacjzGp1KrVx74Ej+1rvXBa5hFVp+9c3zRqCzI304ftfXn9t/Zqz3z1//d//+cs/3lz7++/+/eW/8zPv2980ud4bw904S/ysbELi0yujsbWU9z34If2l1E80th/hheo7kkN15HZo8SNhBitAGxhQ/XQxpFGTMPeHiYRZjiEJ8xtmJMzvb3zkGdUe0er32gW3NTPSh0mYb1FsxaqF+cjrGltJmOuvLNXgucVbW7+XJMyaAtEGRjPXjDFIoz6yS7rDNcPHCHOO3CU7i7/S3OQOMx75kX2td66RtdNrKx6BMvk7Gn8GwqzFpzRuVqw0Pmhstc577jBrIvc6hoQZxE6T6KDqEGJSUpIbTcKMhdG6+WGzzpOy8FeamyTMeLxH9rXeuSxyCUWm11Z0nlwOyXUS5vJNxgprkCavrPOehFlbnSTMMHKaRIeVU5AInBSBkQ8a7TVaIsylDzUcnWGOuvjWCFVUe0+a1u5ulXLz66Tf/NPN/M8HZ5j/6YfXM8yff7x9b/f2t/0M8+q5w7XZPR1dJlgxbtxhBlMhenAj2IfsjoBw34hJGnrNhvyhl9IDL9ukqdzqT5LPJlf5oi/BU5PP6JgjOVSHJo+1Y5C6quW3tnYk47R+9YyrEUpNjm12zPS3lHOHhDkhu0cYpjeOpRvGiLmO5ARSDzPjifhwVZlS7KxiNSKfSZjBzB0RDNCUolgE+5BGpvFRUlAkzG8IkzCXs42E+RiX2QQS6REkzO/f5pLjRsKMZBJlRiJAwjwIbcv3MGuekIxASI+gHmlfDT8SZqwYNPmHab6VOithbuVf6waLhLn8lHiaLy0MNfloOWY2Ybas4SvuMPfgh6wz0fO3txZ68Oudu2d8FMKsxe+SO8wasEYS0p6EHDFWg19q1ygid/SzZu2n2xFnbnvxGxFjizl6jmQcze+J3/4xlNJP2BaYeOmQYl3C8GqEuScWljlYyrnWkYxv//S6w/zubHJyvvnbH97ezxwtn3vwO8rTq6zTPfj15H3vWM/4SHRr8bskYdYEXRIMjf4rjdEQZs2uggX5XYlEeOSQNO9TzP/jm3++Mekffv23r/+d37BEwLn25cDWbpUmN5FfizaZ1tylG1HJmNqNrFaHRw7uOlOca2e2Sx/oKNnUOuus6VGo76nu9NjE55/ePkjydPdUVZfm6RFhTnXkuZ0TaGmdo756yGkJs+fupoef0XRa5IiFjhounjW7z0nCDGalZ6BBE04jpklsDSkhYe5PGWnekzCXMZcQUO3NgzRWuaXaefuzDNNAwvyKEwnz64csSjeURzVAwozVWYuQSnpZrcf06GjZl1+3nIuEGcyh3sUInOYSYiTM64RZmvckzCTMXtlNwkzCvCHAHWavCjvWK10LStosdJAwA/G3fOgPmO6diGegNfacZQy6q6Uh2RY7zGfBeZQfVyTMo7D1ngetRW87avqPdlb3Ixats7+77taRjHSuv/3lzSKL3SoeyejLoOh52ucdR1sg4JUj3GEGo6MhzJoxR+ZY6wNdPxTrtQlNbA1htvAv19Hrr4dN0XTuGJXOk9bef536YEFKNJjkZOvoww6aPNAcK+r1o0UMU/01IjfygbG/u/tj0eX9Axz7xZpN+VndTX4nvHle1eKRf/gmJcwWedrbyw6PZHwxUPNBEk0+a3LTYoxmzZjVUyz8pQ45AmiOSDVfkjBrnpDUNBTNmBUIc4pfr49oYvcuMtLCqMn3+rvp1eSflf0j9HgTZi/8rkSYW2/JaL3D1yuPViHMnz59unt4eFDB0NvLzkCYe2pYs2acjTD34KdK2sUGtXJEix8JM5gIGqKkGUPCXEagd5EBw9wUs4iptlibxgURIGGW5bDFrmWqAzmKRMJ8exY2xQ/ZYSZh7ms2PT2wRYZ2y1C5Pk/mjO7Bb47FY2dtxV6L3yUJsyZ0FkRJMy/HvCLQKgDiFA+B0nnS2hGBCPH13mHOI+TVUxDCXMqWdNz+nt9N7gpHMtIdyPxYx7tXt/0GnuS4y80Nzd2HYrEevUouHeCxwxyve9QtQnsFKreS77R1LgIkzBX8o+xozk2PW7La+lkLJQBSuRyDlh2jMKvlSG3+KHZ74IPGtDZ3xMXtyKdef9ObQI+82O3Ld0tT/GtEsBQj9Fyspm96x74WK2RezcePjurrQ4Usb2MkHxpBeo9HXln0jt7aQeJmtcnSa6sFXt46eupjtw3FCZWz9rlUL5r6IGEmYW7mJprkXnIkzM0QTRdAY0/C/IZAL2ZHQSdhbuOMEC8SZvvW0pv3SNxImPG4kTDjWJEwkzA3swVtcF5yJMzNEE0XQGNPwtwmchbBJGFu44wQLxJmi2y81TGqVyDxbXnXa2tLf4TrJMx4FEiYSZib2YI2DS85EuZmiKYLoLEnYW4TOYtgkjC3cUYIFQmzRTaSMNujaKeRhBnH0oQwbx8VeX5+Ls66f3Akv7jL59dbep6ennDvKpLIE5JIM+02ZFEFCH6LujbEbOL3HmZJvY3Cr/cmYEgyNW74a2eYf/yXT3d//PZbsYmtB90iYtZDCGqE+ePnz6rXylmdYd4Dlz+gOPIBTXHyJAN6aljSK3psjDy2Bz/ULwnOEev+yE8tft2EeSe8LaJbIswlMt3SQ8KMprufnDbZEIvQwkPlkDlHymx2b6+kenx8hKfVPJwAKxcIpg00HWZhn6Q5e+VfTj5qH7xIfY9KWFr10XqtXBrT2ttDjlKnlRMt+wRp2RTd58o/pJN+RKdlbz7Jjp+FH7uO//zlH79O8193H5t+bQJW+WfhB2Twb0I9NSzpFalNo32U4CGV7cEPnUuC82rY5vW7YYL0gC7CnBLeGtHNg1PbUUaJtwVhRhJGkiyIPspgCKCFh8phs46TqpHOHvIxyvoohNnL3ysR5hKGtZ5HwlzPOIs+dEXC3FPD2rXZIlY9dq82VoLzqthKfNziN5Qwp6RYSrZ3eRLm1cpOZi9aeKicbHZ/aRLmMsbSxuURKRLm777Cyh1mLMMs+hAJM4b1LqXtFRaxklm6trQE51WxlfjYTZg3Ba2d4TRlNIQ535EmYV67CK2sX7VAUf+lhYzq7ZHzxDyCv7UPVhyd27X6SbwnLke7xcjPjK258x3mFI+bj2j8dP9VVesjHJ65lPuzz2V5JGOfY/e/5+zwju9/fPPPX00ffSSjlQO8TgSOEBhZzzMj0bXDLCHMJWKNnGHOZT5+/Fh82GI7k7L9e3h4uMGz9vdNqHYOaB+znzPdF50eXVK7rH2Rzp/L73iV7EKwrM2fnuVNcW7NnxKs7Uzw9i8/F7zp88gLTyzz3EuTOfdzRl5uGOckzKIu9njuPtbi38qLFK+WXUc1lj4QtxPEUr/4u7s/3v3Pv/73l2n/28P/ePn/f//dv7/8f0tfpDW24Vmafydn20Nrm4/5B0mk9bIRxu0Bwu3fHx/++BX+jTC38JfkUkvXUV7kfaHWL45iVpp/J8ub/9q8zL+uuOn6078+vvu6Yo//0n5V68maNUkzRovlzcIPrO/7PGjvSdeYGb1Xgou0X/Su7zWuZJlLEv976qXWl7b5pxLmPcGR4xk8kpG3g3P8t3ZnETnaYLG7NgvliP557iJo88A6PqXdyKMd5o0w5/92wjwz/2qxknz+G8F2pR1mxJ9NBo1b6rt2hznC58hzXKLUIhqvXjnUX1Su154Vx9f6zWqYtda4IYS5dmwjfR1d62iHJWFGnjBdLdAjiwzBD7VHi3NEQon6jOAX0b9WM0H9L8lJ8gDBT2vLVQhzbYdZittVCfOWg9tO8P6PhFmWOZ41LLPk7g7tPaicdH6NfCT8NvtXI8w1/FprnAthzsnvEWHewN7esDGSMGsSlGOIABG4DgLpzp90hxk9fzoDzaPzyBp7tIR5t6P1XmeNTbUxR2/7SN9XjZLfs+4wW2JOXddGINJNBhKJ4YQ5P16BEuHdGY/3MLdA2OdG5RDgKVNHYCTOpZ1a9CfXFWJo3ZBqO9semI3MA00sa1ik5Orzjz/fqB5JAFGfUj/SB98sbM0fekxt2t9jndt59PCdtX3p3J6EeZsn9bf2wZg8X142jL7/vhlKbf1Fr7Gm4xQIiQC67nivJ9b53dopb/HZUrDuv5Dar5/1a+0mIxNIZDRvyUBBReVCZvBCRo3EmYRZlhjeDS61ZmQeyFB4lSZhbqNGwvyGEQlzO18ocQ4ESJjLX7ZuEuZR4e85w4wuzKjcKJ/POs9InEmYZVlEwvyGFwlzO3dImEmY21lCibMhQMJMwlw9uH62ZJ/tDwmzXQTQxoXOSMJMwozmyiZHwkzCLMkXyp4DAXTd8V5PrLmE+5GMUeHv2WEeZSPnwRCwTnJsVkohCKAPuyG6WjKr5sHNg24LnGFO42Ad3yPCnM6bPkh3dJZ45Bnmb/9UPjuseehv8zU9n1zTXTrDvONkcaa8VXO8TgSIgB6B7rdk6KeWjbQizNsivb24vvSRC5lFa0pbkJTeV9pY2NCLfu3ON9WrfdCmZZsnfj3YWr9BoYWD1tZe/Fp2Idc1tqO7Msj8JRmJTVYYfrj78NWUb3+o/0yJEmbv+tsxyh/K+18//eMNpK13aW/4pR+3KcVjf5iv9gBgTrJXIMySHDvKY6v886gVKx+1tiHjSvh59xfErlVktPl3ScJcCqoXOYqWQBGaQSQbjuITNSeO8OvBdhXCHKGmNDh7L2gam3qxvCph3nDL6yXHkoS5N7v8xnv1UD+L25q9+0vbgvNLkDD/FuOo5Mg6BWcsqrkPkWwgYX5DgIQZrzZNDnsvaBqbcI/LkiTMdQRJmHuzy288CbMftmfWfFnCfBWCHDF5ZyzsNdK+/Z258IrOaMIcMTc9bfImzJ6213RbEOb8KMKI/pCfvc6PZPzDr//24vLRMYnWDvM+9uicd3qmeYUjGTNyzGPOETnmYTd1zkVgacKsSXrNmLkh8pt91jlezxigpEQjh0bCg4BrMEPim/rkYTeK2RXk0Jyr3dzl8TnSh+YLKjcyPrNs2ue1fvDw6CFH1hyWWdY5Ya0P82Ks1BV8HIvol02lD6/PbNQ+sFey5+bDJaMMLj30p0kIzZhRPo6eByFUHg3dMwYoKdHIofGJghkSXxJmNKr9cmjOkTB/9wKBRx0dRZGEuT/HvTRYrxnW+rz87tF7BR978NGMvSRh3t6S8fDwoMHrVGMQQlVatLRPmO7geRYySko0cmjwWwu9Bj8NZkh8VyTMGvzQ2HnKoTk3gjDvGGryyhOjTfcsmySEWZKD3GF+nzES/DxyYlaOWdUOgt/qPlphVdKD4FcatzRh1gKqBUs739nGEb/3EZWQIQ1+ns3PU7dH7mvw87BjZZ3EsF7DyJEMCX4kzP2EeeVa87Bdkn8e86+uU4vfKQmzhLxED3wEMqOxoba72dp99YyHxg/UHu+cq9luMa8nLha7pWgMIsodYTsS94jY7DZZ5LCFf541ltpn4S9zxyLi1EEEZAiQMMvwGi4doTFqbCBhtk0Vz8VcE1+td55+aG3yHEfC3EbXgkC2Z2lLjMpNC39H1mwbOUoQgWsgQMIcPM4RGqPGBhJm28TyXMw18dV65+mH1ibPcSTMbXQtCGR7lrbEqNy08HdkzbaRowQRuAYCJMzB4xyhMWpTN/3VAAAgAElEQVRsIGG2TSzPxVwTX613nn5obfIcR8LcRteCQLZnaUuMyk0Lf0fWbBs5ShCBayBAwnyNOA/30mJRsDbac5GJ6C+KnycuqA2UIwJREYhY26zZqNlCu86MwCUJs/YJyRGJELE5p35v9m2v5Xt8fIThmPmgX2779t8e9kjihuSfRF+vj6stvgh+cHJeVHA2hivtvJdqUYqfdY2thF+pxKT4XbRMq24j+Fnn3JligOBX8peEOVgWaInSKDdImMtIS+KGFKtEHwnzqOw/zzxIDnp6uxLhI2G2z4TZ+Wfv0ViNCH4kzPWYIPiRMI/NadVsWqKkmkwxKLUPHe6xo4vO3Usm0Xms46bVp2mSmjEoLpQjAiUEVifM0qha19hK+EmxorwNAtY5Z2PV2lpOucO8dkjWsp5FuVa8pORlfe/oQUQE/vDD6+ev//zTLxHNM7eJfdIcUipsIMCcs08REmZ7TIsatTuGpR3SI5NH7+ZGL8ro9o3aAc9zpvRLwejcGVR67tNY1La7kQEm2HH63e/fjCFhDhAYmnBKBFZa+1YJAAnzoEhZLKrIcYjRpCd6UUa3j4R5UAE6TmNR247mhVFNwuzzwHGYANOQUAistPaFAu7AGBLmQZGyWFRJmOXBWqlpjLSVO8zyXKqNsKhtO2viaiJhJmGOm53ns2zkenI+9MoeXZIwa5+QvEpStPxM8WNRttB6f72Wf8QSw5L1i+F0JDUTw/388mbfqkcypPixtm+zUYpff8afSwOCH3OuHnMEv9JoEuYAdWSd2LWdaKvjGpEJ8wq7fZaE2dpfa30e5aVtdh62SHRGwjYShpFwKcWzZN+OH9q7vXuyJA+9ZCW/WkXKPy88PPUi+KG56WknqlvbA7S/uiP4kTCj0RssZ53YI5uzte290GsLr3dei/EaLK39tdZngctZdBDbciSj43JkH1qzI3vyrHqREOZZNl5pXjQ3I2Ci7QFawqz1+ZI7zFqwvMZZJ/bI5mxtey/G2sLrnddivAZLa3+t9VngchYdxJaEOUfA6le/CDVCwhwhCm82aNaTWR5oeyMJcyVi9/f3L1eenp5mxdRtXuvEJmF+DdVqi5EmD7SNppbM1vrcimZBxcSWhJmEecHCXdRkzXoyy1VtbyRhviBh9kxSbSKiNkUrSm9/UVw0chGwXBk/DeYcMx+Bq+XcFfyN0MvmZzYt8EZg9K8aPJLhHdHJ+pE7MAsTo+zmrrwYzVpkRv4iYZFr1LEmAkgvitJHPBFeuUehuMzqZah9I+WssdDo04w5wihKDo8izPs8+0mH5+dnOIXuvwjj0rDaY0HLIxnaJySNXBmqBlmkpAZ9+vTp7vHx8WZYlIUuSiEfYWr5lgxp7EryqxHmK9WvRXxLOmZgiPSiKH2khXsPfiv0qJb/restgtaDX2vuaNdbWEjt3fRta/DDwwM81MOGffKZNaslzNL8I2EWJBuclQEFkUVKajYJsxSxW3kSZh/8+rRea7R0wbBAB+lFMxdfiY89+JEw39314CeJUwRZD7JKwvwaWRLmSoZb7jBHKKKVbDjTQrcS7rSVCJwJgQ+//vriztM335zJLbEvVyDMYlA4gAgsgADPMC8QJMRE7Z2WVnc+bvTOkKe/R5h47BZs883CrzWvtb9IvlFmTQR2QtyynoT5u68QteqvhaXkOom6BC0f2Qj9lHmgjy0Jsx67UCM9CWTEHWZPf0mY3xCI0OBDFRqNqSJAwowlxyzCMmteDJVrSEXop8wDfa6RMOuxCzXSk0CSMPsRyFkNFJ0XlQtVDDRmCgIkzBjsswjLrHkxVK4hFaGfMg/0uUbCrMfuMiOPijxSAxj586ZV8CPgN3JH3Qo36omHAAlzvJjQIiKQI0DCrM+JSxLmVZ/Qre30ehPFnNSl+EUgfJ42eDSXGfhp/fDEVtu2Vq1frb8e46wwzEny8/ffv5h7//PP78zer3n3Kw+8cp1W+G16PX8dHIGFZg5L/DTzRxij7cmb7T349cy742ahQxODo3kla5UWPxJmTdQmjSFhLgMvKRRp6DwaAwmzNAq38tpm1zfruUZbYUjC3J8XJMz9GK6ooWdt6anfnnlJmD+8QCD5FMnyHy5ZsbhqOxHb3713bK58JMOiuRzlmyfZT+fV+jHKvlVr8up2X5UwW8b9ioTZEr9VdWl7cq+/FvNa6ND4YbXDrJl7G3PJHWYtWLPHRdlhLhExb9I+i3R6N4ZRhFTrxyj7ZtcW59chQMKsw612M7v/fWY/7feIGhAEtD0Z0Y2slz2bbRFtH7FWmRDm7aMiR1vU+0dH9iCmskfX0qDzwyW9ZaIfH32HWe/ZdUZqG9yIJnSdKJzP05ww7+9YLj0AePX3L58v+vSoBwFtT+6Zk2P7EOgmzDuRrRHmnBBv5u6yR9dyt65KmCMQlpUIs0UT8sTcwj5NyWvn9cRC4wc6ZvZPd6idkeQQzN715eThPhJiLJpXq0Vkt7O0o+7Zezx15/7W5tLmAZZluNRILHCr+iS9sO0izCnhLRHmnEyn/310rQQVCfMvfRnUMZqEuQO8bKhXIbcs1M67ajNFyB9/9r7NGgQzEuZWpbWvX60WSZhfv+yY9xttHrQzTCaxao9H8qqEuwydW+khhHmbciPUJcK8X2s5YUmYe54wbdlpfT1CMuc2zHjLA4qrRRPyxHzT/enTp7vHx0f3hzVTzLS4eGKBxjSXQ+oXIX9XJswlDBHMSJhfEUBysJbfZ6rF3hqetRkzsq957DD35F8es5FYaPNFOq5VY1r8ugjz5kTrSEYqszudkucUiKNd6l3u6elJit07eS1Y3ROfREFkwhwdYhLm/gixfn0wPFpk9jPJ+bGL9KzylY5k9ORgazHvj258DTt+ZyRrI9Dvyb8R9kWfQ4ufO2HuPcOcj//48WNxd24DYPv38PBwE6va3492CVq6tt3B/N++a1j6+/a3fMwmX/r79rf92ghf8jl2XHZ70124Ei57w9tsrukaFZeo86d2pXhpcNGM2ebPF+lWju82pwtarcl41FgtltoYl34l0WKZ1ziKZToux7KVFz39CsVyv5nL+9L2EZKPnz8X++tuVw+WaW5G6H09vuQxPtJV+pVp5Rqr1UW69m3rSVovR79eSrBEc7wnX0fmBcIvcixL+Gv7pZeutMeM5DdW65grYa6dU96Cke8mt3aq8+szf05NG3yeWJb/HcHHlg3cIZBFfNbuknbes8Q3uh8R7Kv1tfSrfR67yNrclFVeHGn6+xaLCHkfJTOkvKK1NkfxK7VjVryt5h1KmDfg8nPM+RszWm/b2K/PTBZpYmsTN4KPLRusElGL0WrjZi2W2nnPEt/ofkSwj4R5TDfR1uIY6+xnOfI3Qt7be6zTKOUVrbVZZ4XvqFnxtprXhTAjxzBqDwG2CLPFGWbflDiHdqsEOwca1/WCeXDd2O+eX/Wcslfkr0aYj3Bkf/HKMur1QMCcMJfIcm54lA+XIHe+ue0r3tVpfhLRNDLNGI+kjqZzFi4W81ro0MRj1ryaWtH4N3OMBlvNmJk+Rp67tpO4+tqiwZx5pUHtbYwGv6vfsGkw+7p58OHDy/88+lBfHtH7L8LP+x/R9ykfnVFunV/e5vJ4rRwJc71Yj5Kq9mBKTyL2tY3Yo3NctE/oSr20iIeFDqndm7wm/zTzHI2Z5bu1H7m+za/aQ7q1uc+KhRbrnhomYX57LR/zSpeBPW8ZIWGW9z8zwqwLt3wUCbMcs9IItEFpCAuq28aTdbSQMMtjpck/+SzHI86azyTM/ZlCwtyHYQ/h65v5HKN78CNhJmFWVQF3mHU7zNyFkqXbLOJlMa+FDhlar9Kz5k1tjWCDBrvWGI1fmjEtO656nTvMb5FnXvVVgQY/EubylxeRSHSfYUYmsZCx3GG2sIc63iOgKd4r4DgLF4t5LXRoYjxrXo2tq40htnMjdnXCMhd9zs780+fAaQizxSJgoUMTilnzlnbTtr9pHz7hzkk5+rPiazGvhY5RNTHLVo1/I8ewLkei3Z4rOmGZZd/VfvFFcZ4l187k9SWkvZGEOYn5rAV31rwkzGMKflZ8Lea10KFBWTOvZozGttXGSBeF1fxbzV6UAM3ya5Z9JMzHGy6tzSw0bqjcrPwbOa+0N5IwkzC/IGBRRNLkG1kYM+eaReQs5rXQocFeM69mjMa21cawLmNFzKLXeno0yz4SZhJmz7wu6Zb2xtMQZgnQPU84S+Y5qyyC36ymuwLmCH5R/IhIQlfCL0ocdzv2j5B8/Pz57uHhIZp5y9jDHOwLVQk/rhk4pj35R5zfXmuII/4qeUnCvIN0hcSp3UGliaI9s3yUbGfFNiKBTONgbZ+1PmmD0spLdw7ynpDXxAr5XPI592OFr/atmnNIP/TotdoaiTBOW6cRbI9ug+fav0I/7F0XS/gh3wzJ8+LmwyWjksbjLRmrBV2DtWfRIAvEJnOmRSL6Ym5tn7U+TQ5rxmgX4pq/K/QKEmZNpowZs2odeaOjrVNvu86g33PtX6EfkjB/QeDp6cksl1cLusZxz6IhYdZExHeM9cJsrc/X+zft2oWYhHlUhOrzrJpzSD880+aBRaZo69Ri7rPr8Fz7V+NOmp7CHeazV0jBv9US+4IhMnVZ0xi40JuGILSyFY5khAZQaZx1XSrN4DAiYPKA/1VhvNwZ5is0rll37VfAttYoZmOe22W1k3XGmKKxiuh7r01/+OH1K1f7v7/95fV/WeXLVRfSkt/IEZkz4WXtb2+ucyOgjMDMTTTPmI6oJRLmESgPngMlBNZmrV4MPXjMxpyEGY8eGquI+dxrEwkznie9ktYEstce7/HW/vbmOgkzCbN1zl+SMH/69OnUr1RCCYE2mWqvtPFscFpbR42TYN7zSqDcH8m8GiwixrQXPxSziL732rQT5h//5dPdn/718Y47zJqqwF5LZU0gdZaOGyXxF6nh3lw/M2FG8Kv5zx1mrH5L+F2SMJ/9J0iUEFi3Us8GZ22rtb7ZmHOHGY8oGquI+dxrE3eY8TzplZQQyN65Ioy39rc3189MmHviTcKsR+9yhFkPFUe2EPBscK25ed0HgSvH9Iy+kzD71ElL6xlzqeVz73Vi1otgefxMwuzj0TitlyDMVyi8CD6iO3doekfwCbXVW24WFta7RihONX9rOZbqtXqAbRbmKEYauZUJ88oL/RlzSZN/kjHErI2WBiOLdXrlWmyjWpcgYe5BL9BYTeFYm29RiKlNEXyyxkirbxYWJMzneoMECbO2AvvGzarfPqvnjiZmbfw1GFms0yTMz+3g/Cax3Jf+NEkFoxFEMIKPFoVIwnz8M5rV7imatiTMJMxornjLrbxIR+jP3vGx1k/M2ohqMLJYp1euxTaqF99hzt3vecK0B+yzjG29JSP3czTJi46zJv80jdEahwg2bD5p8NNgEcVfje21MXxLhg2a0hw8Yy71IIngR8zqCCP41UZbEOae2EcYq8XvEkcyVibMteROfdISUm1DkhJmC1sjFNmRDZI7bk2xamMlxe3Ij1E2tGxG8EMXBaS+juzR1l7LR811iS/bqzUfHx+r08z0a1SeaXN9Gyd9NSmaj5q4rzhGW8Mz8zLHeVSeluKrxW+VXuad0wh+JRsuSZi9g2GpH1kEtU3EuuA9bbXE1EOXhDBr5reOFbL7kOfVKBs0+NQWs/zvNZ+0c2prTzsfetPWq3+mX6PyrIcwb/hKMCJhlmdkCTMJ5vIZZSNG5anMqjdpZD1OdUfCVuuz9zgSZm+EO/UjSa9NdOuC97S1E0b34STM7hCLJkAJCpKzq+zK9PoSZfG07kvWN4ca+9B8FCX5yYVJmPsCLO0HWh7RZ+Vao0mYg8cretNI4TtaSDSLTPDQXM68lWLofQOzSvA//PrrjalP33xz898RidxKebZKHqxo50pr34r40mY5AiTMcsxcRyB3hVHvBDWEOQqxibZIR8EFvSFyLQqF8pH4ITWbu6CtYSnB1RJmFHKtH0f6V61FaWxQjK8qR8I8PvKaXlaz0qM3jEfkdkYS5tkRyOZHEjZqIpIw2yXTSMKHWh2NyCCka5PxrhekZkmY0Sy7u4uWZ2gtkjDjMUYkSZgRlGxlNL2MhPk4Bsu9hzl3R/uEpG1qlrUhCetNAFp+tt6SUbKvtgiii1HLpt7rIxdpJP+i4JLiOhKjo3hGww+p2WiEecdQY3vqi0cvipJnu5+lWizlIAkz3oWlNbxr9sg33Oo4kgh+Gmt7+4F3b9D4VBqjxe+SO8xasKyCpdUTZSHR4BfF9hr2I+3T4KfNmTOOI354VGtHMoghjiG64Ea8ye3z0m80kn/cYa7jj+DnF733mleLlRa/5Qjz8/PrJwlXuNOU3q21fBpJ6tBiQ3aOJXeds3ycNS+K81nkPHH21O2Bv3V/2G3MSfLz999/Nb/VYzR+roa7xkdkzEjCfIT5WeKB1IdHPqexPguWSP72yMwizKPjQ8LckyWNsUjBr0Amj9wkYXZMoBOq9mxwnro9QmHdH0iYPaKE6yRhxrFCJJH6IGFGkPSXIWGuYzz1DDN3mGPtrpMw+zejM83gSWo9dXvEACEEkhtqEmaPKOE6SZhxrBBJpD5ImBEk/WVImEmYu7MMKXjJghiREJAwd6fJpRR45rCnbo8gWfcHEmaPKOE6SZhxrBBJpD5ImBEk/WVImIMS5qenJ//oG82w2gJu5HZRDbHwRJe6icAbAqPPMBN7IuCBALIZ402YPfw6u84zr/XLnWG2IMyaJyTROyhUrrdoanff3g1km/fTp093j4+Pogcv2fzeIq7Jv958OdP4FL+VmvPIHcg03qV5vXIQjces/mVRB3sPfHh4sFA3TQcaKw8DkfybtWaguKBys/Cr9YD07x58YSYuKNZI/pV0kTCDCKNEGJUDp62KzVpwSJh7I3d3py3W/pnPoYGEWRZHEmYZXi1pEuYWQu3rSA8kYa7jiOBHwmyH367pkoS5Xc7vJVAijMppbJhVAK3dKsSXWc0PsY0y6yKwwm7Gjm6kHWaviKPxmHXDb+E36qPFXJ46ovsxa81AcUHlPGOI6h5ZbyvhguJHwixFCpQflSxXWHxByCl2YQRG1duFIabrRCAUArPWvlAgBDbmzD2ZO8ydiTfyzg3d6fVM2KNmNQuLzhBy+MIIaHJdM2Y1iCx87NVBYrNa1rzaG72Pz7JvtXzurV9t9lrMa6GjZn+PbhJmbVb8Ni5i8fYkRAsOEuYWQrw+EgFNrmvGjPTJYi4LH3t1rEYwLHA/g45ZaxqK3Sz7Vsvn3vpF45HLWcxroYOE+QsCFm/J0CZCaVzE4h2RbBsW+RO2s7CwjCd1rYWAJtc1Y9ZC5W2XsOcp+F6cViMYq8XYy97ofXyWfavlc2/9avPLYl4LHSTMRoRZ+oSpNnE8x80q3m3e2mvlPJPcE8vRus+Qf6MxS+cjfm30W7U4AsNZPaqNTr/ECPz6rYyrgfj1xYb4zcHP5EjG/f393f7J6pIb2/X9Xy6XXttkanp2Oc0Oc754IMkWsdlr7qyt/SBhxgr1iLAg+YfNcj2po/y7Hhp1j6MR5tTSnl3vUTGOhl8UzFq4oPHx6oGaNfLIZit/UVxQOS/80PlRXmEdD9S+XK7GAVE/dn1dhPmICO8T5IQ4JcVH13KHLQkzAroUSERnr4wm+az9ONIXtbn04q4ZTyw0qLXHWOdze8Y1JSLkn6ZfRUE7Gn5nI8xecbbOuQh54IVVj160D1vHQ2tzLY6oH0MI805y913j9L+PrpVAIWHWPb0sTYhWQpIwtxB6vc5Gi+EklbLOZ+n8q8hHyL8oi6UmZtHwI2HGomidcxHyAPN8rBTah63jofUyBGHejM+Jb+oQQpg3+aPjHLs+EmYSZm2xzBjHRuuDOtqofWZfR2uE/IuyWGqiFg0/EmYsitY5FyEPMM/HSqF92DoeWi9PRZh3EErEOT+2oTnDrAEZTQiNbo4hAkSACHgiwIXeE13qvgoCrCPbSM/CcynCnEN+9OBf66HAjx8/3j08PLyL4nYIfvuXX6v9fZOtHZzfxzw+Pr7o3O/ue3RJ7dp9SQM9cn4JxiUsd7u3N2pYx0WLZZo0UbFs2TUby9682GMgqdc0lyTzp3PkDVMyf2qzdv68YbV6T22e9O9HNbZdq9Ue0vuOaizfTNBiuffXFJtWv6iNsYzLFWtMk+NIjkXCMq+XLZfSnftSHkdaxyQ53lvjvf2q1hPSnBnJr9Ketb/lK/dx7z21HrP9/ehERe3W4v4LqX3eLyIKkDdhtPT0HMlAg5/KRdlhnnVHdnRfiTyhGwW/Iz9mXUPwm2VbxHlLZLe0eBzZHrGOerE+qrGWvz05aFHbmp9qNWN6Ma6N78HPy6bRenvyYAZ+pfxpHXVp1dFozFs3NrPsQefVxADVjfT/XaZGmltztXhqabyIMKevnCudaS49EFic9LdX01kcyUCKtacZtECXXI9YsCvhJ8F6lCyC3yhbVpiHhLkcJRLmV1xapMcjx1nDt8/USGMwAz8NWYu4/m75PAM/izrSxMBj3lCEufQ2jNTpnCSXruUgWe4wWwSAOogAESACMxGIclM/EwPOPQ+BK+RfVMI8L+p2M8/C9mjelk1d72HeoCttUdfejrHJt84oe3y4BA1xCyxUj1Qu0k+NLduv0CRbGPC6PwKzatHfs/YMtX7QHvkqId3tQ/WOkpu1CzXKv9XmqdXiWdaCnl9qVotlJHtn9fiphHlUAEbsMM8OYI5lxIXvLE1yVN5yHh0Cs2pRZ63tKBLm794BGrEX2kY9rjYS5vVvQiNm16weT8JslA2zA0jCbBRIqlkegVm1GAE4EmYS5gh5uNtAwkzC7JGPs3o8CbNHNKmziAB3mJkYRGAsArMWlrFecjYiEA8B1p5fTGZh2zNv9xlmPzhvNVsdydjAKj0hOfonv56gjcK8NE+K30jMzkTUV33C2TrvtDWwKn7IznGpprQ4HcXLEkMP+2q9Z/+7Re/p6SmW+FnX1Sx9kvze8UNzB9kV1Ph9VG+pPot809hXG3OG/JPGtCdWeW5uHFD6atItFiTMv2Xk6IJAG4VlkVnoImHuR/EMza4fhbfXUklrb1X8JIQixdejV1hi6GEfCbNFhY3VIclvEua+2FjWb58l+tEkzHrsmiMtd5hLk0kX7abBDYFRi0yvnfn4nl2ZHltmzdtjM8ceI7BqDWjjKiEU3oRZ68MRkfXuodY9wFqfJaYr6tLkN9oDpOQKxa9n1xKdg3JlBKQx7YlVKTc1/eqSO8wkzPoSnrXIzJpXjxRHthBAF8uWnlWuawjF5lt0nEbZZ90DrPWtkodedmryG80dKblCfewhYegclCNh/vpp7FHJYL3DrLm7sPQVbRSWc1ro4iJjgSJ1EAEcgT/88PrWiD//9As+iJJNBNjLmhC5C6DroLWcu2OcoIkAGtOmooECy+0w7x82OSK8mjtdb8xrNs0m7lK/uchIEaN8BARmNefeeXeyvGP4t7+8/q/V+oZHDvRiy17mEZW2TmR9bmsp10FvThzNe7V88fZXw4lQm1A5NM92ORJmKWJKeU1yKKdyHeaViK5GU/nlEfBcSJFFVktwSZjr6PbGlL1sTlsgYZ6Du3RW7/rQcCLUJlROisklCbP2lSJScFN5TXL0zOc1dvNjfy2flgR42baK3jM84TwTaw1+veRK62/vvF6EWYOhFgOvcb3Y9iyqZ8DPKy4tveka0pJtXc/XoN6cQG5+N5nZa9+I/Oupj1bctusaToTa1JLT4rccYX56emrGQhOIptJOgVYAO9UPG34WP4YBxomIQAcCXoS5wyQOJQIuCHBtcYE1rNKIPK0FFglzC6HGdbTIUTmtOZ531qlN3n6g/o/yF7WHcrEQmJmnnrnpqTtWBGnNyghoyJC2ZmfVRG1e1A9ULmIeaOKb+1HTUfN39q7+ZhcJc2c2okmPymnNGdU0vP1A/R/lL2oP5WIhMDNPPXPTU3esCNKalRHQECptzc6qCRLm9xkqIbUkzI4VLnmtnKZYtaajRY7K9dohSVjNXN5+oDbNapKofZSbi8DMPPXMTU/dcyPG2c+EgGYN1tbsrJogYSZhRmr2/sur3ZZ9DzPiIGXiIzCrScZHhhbORsAzNz11z8aN8xOBlRBgLa4ULRtbT3MkI2LyRrSpljZHd/cR/JD+fLP56bHbHgELm9KnFi8EPHPEU7cXHrveXtu1O5Defl1Vv2YXOceqNydmYl/y32PNmelj79wWOdJrg+X4SxJm7StFpMCv1AwkhHkUfineZyLMM/CT5m5k+ej4eda9le4ZGPbaHokwz8AvWk32kKEdv96cmInJTMK8Sv715IhnbLX4XZIwewaiRPJWuOuUEOZR+J2VMM/Aj3OOQ8CTBHjq9kao1/ZIhNkbqxX0W5Ch3pyYidNMwjzTb8ncFjkimc9bloTZEeGVmgEJM5YIK8UU84hS1gh45oinbmsccn29tpMwe0dIpt+CDPXmhMxiW2kS5jaeFjnSnmWcxGkI8zjIOFM0BM5WlNHwpT1xEFiZYMRBkZZYIHD1GxgSZossWkvH0oT5CovHlYsSjW+NMKOlOPLIzNUXGTQmEeQ0eeWdS2hNRMDP24YzYqHJOW+cEf2SvF81bp6xkeCHxIMyPgiQMPvgaqaVhLn9toveRjayWZEwm5WGuyJNXnnn0qpkwyNYZ8RCk3Me2Ep1SvJ+1bh5xkaCnzQ2lLdD4JKEWfuEpB3suKaIhHkUfmhj7W1kI5vVZuunT5/uHh8fXV57h2fWupKj80+ClHcuoTXRsnkUhi07eq5bYaGxwQu/3l6m8cVijCTv9x748PBgMfUwHZ6xkeC3OeyVf8PAnDyRFr+lCbMWcy1Y2vnONm5V/GoNT9qseuO5Kn69fluNJ379SJ4BwzMSZjSyM31HbazJrUqYe/3exlvF7Qz1a4GnVocWv+UI8/6RwdEkRxuY2eOOjgBYFa+lj0jwW0kAAA9+SURBVJ42RSHMlnhRly0CnvmntbRk04dff71R9/TNN1r1y46LGCsETItjWav6bkkaEayjyRzFTfNr8sp5oImNRe1o5t3HkDD3oLfAWBLmtyCRMC+QsJNNjLgAkTCXkyJirJD0tVj0V/WdhPm7lxQpbfiRMLerx6J22rPUJUiYe9BbYCwJMwnzAmkaxsSIRISEmYQ5RyBinqJFvLLtqI81Oe4w9yFIwgzid39//yL59PQEjqDYighcuZmuGC/a7I8ACTMJ85kIs3/FrD3DH3543YXe/v35p1/WduZk1i+3wzyLMJPI+WR+lGMSjK9PfKNorcV39o4Fgs9u4/0vr5sG+7/n756Lw6/yfEeEmGr6Bppztd6YBj1qrC36ugZbpJ6iy6SEebP1b395szhqvD0xjZQHlyTMmickIwXNMzkR3Rr8anotGitic0tmZHwt8Wv5dcbrGvwikCttLDwIswZDrf1e42bGdMdP0zdImLHXommw9cq1kXoRwnyG+kUx9cgDLX4kzGDUPIIGTh1OTJtsJUdImMOFN7xBmvybSa56ASVhLiM4M6YkzMdZ3errSA1fdc0lYb7NLY88QPKvlOGXJMyaBcwjaBo7zjam1VhH+cv4jkJ6zjwzyVWvxx6EudemCOMjxFTTN7jDjGWPBltMc2wphDDH9sDWukh5QMJsG1tqIwJEgAiYIlAjzE93fADaFGgqIwIBEMgJ8+cff/5q1RXftx4gJF9NuBxhPrpbiXQnEylJNLbM2jlGd2+OfNLYbjGvBmeOKSNwpniU8rH18M8Ze9mZYppmrSa+FnVf63M13TNz7oz5XMM5/yhRKkfCbJH5ch1fNy1+e1vb/gE9RNP9F+Hy49nIaKWM1WvlSJiVARAO05BO4RRFcYtFVWO7xbwW/lPHKwJnioeGUJ2RYJwppiTMsk51xnwmYZblwExpEuZf3r/f8EpF6Z18GtJpYZPFoqqx3WJeC/+pg4Q5vWFo7QqulC9nrTHNDZFF3LjDbIGivQ7uMNtj2qvxsoR5A077hGQv6GcZf3b8vAnz2fHzzvOr4edBqK6GoXVOWuJ3lo0aiR+W+FnHdrY+hDATv74oafG73BlmEmZ5ouUL9qdPn+4eHx9vFM3cyZI0asR7ZOcl91cyRlusu+3W/iKYeMho/ejFz8MXT51IbqXzI7UoxVAbK09cZunesNh64MPDA2zCEX6jsLXYobfyQ5p/MNABBXtueGvk+ePnz6L8CwjLVJO0+XdJwjw1UgtOjizYyCLt5br1gqPxVzNGi4e1v1o7esedxY9eHFrjkdySEubWnPl1xuoNEQ0WVkRTGrdUPhJh7vFjtbEehHnDgA8Ajs8EEubxmC83I7JgkzB/14yrFUaaBbtp3ASBs/jhDR1SfyTM3lEgYd4QiED8x0XaZiYSZhscI2gZRpj3t1yUXrBxdG0HyeotGRFApw3rIFAjK1bkV4MEiaYGtXXHoPFG5dZF4pyWrxS3lWyNki0kzFEi0W/HEMK8k93d3JQ0H11L3SNh7g92a4fAZoYxWkY1bmR3T0KeEX0ogpJ5UZ2Um4+A9iZtVE3MR+hcFvQQqtFIaHNztJ2R5kPim55VTo9aIA8ARvL17La4E+Z09zjfST66lgNPwmyTimdZVEf5gRBcCXFF9KGRlsyL6qTcfAS0pGRUTcxH6FwWIIQqisfa3Ixi/ww7kPiSMM+IjHxOV8IsIcitYxmWhFn7hKQc3ngjLBbVCPhZ+IFEByG4EuK66Su9ZQSxJZeRzKvRH3VMhPzzxEZLSiQ1cXYMPeOz6bbEDyFU3v6g+rW5meu3xA+1fZYcEl8pYeZbMvqiqc2/6YR5cxv5cCAJc1+C7KMli2ptRm2y2XjwqsXCD8QeEmYEpbEyEfLP02MtKZHUxNkx9IwPCfN7dKU371fKPxJm72qU69fmnythzt0o7SK3zjDn15+enuTocAQRIAJEYBEEartNi5hPM4UISG50hKopHgABJL7SHebNLb5WbnxwhxFm5C0Zm/v5bnNOmD9+/Fh8Yfd2x7D9yz+osf38vf0rvWS+dpex68rH1P5+tOOg1VWyuWf+DZd0F6BH19WxjJQX+xGPUu5vf6t9YEGbl7XYozW2Lx61urTMy5Yu6xqzzIs/fvvtS99KF0VJvxqdF5GxlMZllC+ljz9JYrzThdYYz96/co1Z5kUey733pn/f198SV9mu7X/faz+lg9sRjO3vOUmu8Z5dn6Rft2JpqatVY/lNRivHpbGU+JLyuyGEuXU+eTOoJdM6kqH9GXP8PcrYGVNcpD+bjbWUs2kQsD4yorFBMgbZbZHoO5ts/lS8dhdptbw4WxyP/Bm5VrHexmSWpt5qa7PkzRgjc2kMkq+zRM1bd8Lc2lned5RJmH3SkYTZB9coWjWNeqbtURvhTEzSuUmYo0TCz46RJIf15hfHVLOmD5Mw12MTNW+HEeYcmo0o58ctNpnaA4CtHeZa8nJXdUzD4CzxEIjadOIhFcciK8KM7HCyN86JOzcx5uC+yqySHeZVfJLaGXXtciXMJUK8A5fvLOd/zwEuEeYaqK27vdq5TmlQR8tHSSLtE6YlvK64eFjihxCjI5kVSdMo/BBsrfAbvetY6oFHtdjqqRtWLSyi9C+Lvi3NQc/4rthDpfhZxKxXh2cMN9t2/fc///zV1NqRLAS/leut1/ZWTSD4lfLFlTD3Jmg6noQ5zrkebbKRML8iYIkfQupImC070auu3oaeW+S9GKfzbXORMPflhLSGPePbIgd9nvqMluLnY4VMq2cMSZhvY9HbX1s1oc2/SxJmZDdEVkpjpHuTaIyVsllaiS3TRumcGLUQae0KtsZf9bp1LXovxqW8yGPPHWa/bPaML3uoX9yQfmrVQyU7zIjH1j0KmdNKptd2r5o4JWG2Chr1EIGzIODVQM6CTyQ/GKtI0bCxpZcA2FhBLSsgYPUe9pVzLqrtlybMtbv+o6KyuptcoXBp43kQQHYPr5LbmmaM4KfNFslOr2YOxParxF6Dn8UYTc5ZzEsdfQho4hblhldjex9adqMj2F7ih623uZUQuP/ywN6zHTSYJskZZkzj2zlEVH6T48IiQYuyURAgaXqLhKYZI/hpY03CrEVunXGanFvHu/NaqokbCXN/Pmhw75/1VgMJc4Yod5itU4z6oiKAEL6r3AxqmjGCnzb2JMxa5NYZp8m5dbw7r6WauJEw9+eDBvf+WU9ImK1BoT4iQASIABEgAkSACBABIoAgIDlkMfVIBuIMZYgAESACRIAIEAEiQASIgDUC4QmzlcOaQ9tWc59BD/HriyLxI359CPSPZg72YUj8iF8fAn2jmX9r4Tdlh7kPorfRTLY+JIkf8etDoG80868Pv200MezDkPgRvz4E+kYz/9bCj4S5L15Lj2ax9oWP+BG/PgT6RzMH+zAkfsSvD4G+0cy/tfBbmjD3Qc3RRIAIEAEiQASIABEgAkSgjUBownx094XemdXk9r+nEEkOf7ehjSGx+VnyC8Wv5gXxu3+BBsmZEtbE7xU/BMMr41eqPykeV8k1FKtNLsfkqI6leMfo/DZWoOsn0gdTi66Sk1b45es48XtbP1prCFq/LT0vfWPGh0tKhZMX3FFDQ5tdTa6UbAhYNi3IVgtyU5H7huK3W5rPcSb80sXzKAfTaxL8SrLE77bZHdXeFfCzIHq1BfRsuWaBlYQwXyH/NKRO0wP3Hnq2nByF394niR9+wyupX4QDTiXMqTM1srL9PU3IGnlrkZ0jHbYUdpw2T/xyspwm0xFJH+e9zUw1DGv5kssjNyytHLbxZI6WHvxSi1u/gpyxfmsRk2J6tAFxplo9Isu1TYG89pDNmtJGwVnzzzLX0PicKSdH4pcTZumu/pwV4nhWBL/aplYrj2pccbdIg19IwnxEiqWEOb+rPWqgERPqyCZNsqH4XZkwM//wSijloAV+eZM8K2HRkozWrlap7+FRXUdSmn9Swnzm9SOtsaMNETTXtLm8Tra9txRZg7X4tTZtNIQvGtYIfiTMSdRKySQhda27jNZuQbQEktrjiV+azEcNVWpzNPlWvh3lWKsZpr6elcR44Jcv5umuAFrz0fJMYk8L09IiUqpXYvWKeu9u05lv2KxyLc9vrh/PXyHR5F+O374Gn62mR+WfBX5Td5jRO4cWKWndaWmSVbK4zZTtIcytwms1vJTEzMSgd+5WwWryr9Ts8oK9On61+s9vcvObjlpe9uZBpPGtnERJILHyI8ylm+FIOYTaYpVrUsJM/N4QODqS1up/+7qCxjuanFf+pT2y5XOLQ35dkyI+9IcA2FpsU4BImMtvdEB2TluJtnqxHhGP1o4wgt/RT7pXJ8wIfvlNRnqk6iz4lWoM6YHIjRwJc5kw5zdlkrdk1Hb+kF4ZUcYq10prLuovSlhQfSPlLPArraOlXzVqfhG/92+savE+zQ3bsjvMrd3Ro4aIjh1ZdNq5tDvMLQxqO6SaJNP6Nmpcq+EhGOe2HulsYT/Kb6t5iJ8Vkm96NJiWet7Zck1zc4HcmNUIh6b27bPBV6NVrkkJ88okr+Rr6U1KyDNTyI3vNt9Zb36RGpPW8JHOno2WJQlzC7yenUHf1mSvXZNs0kW01VDtvRqrseVf67p0EZfiPxYN+WwtfFrXr46f1P908SwtyKWdqbOQE0+sdlyvtH7kudT671Ytb9eP3nhV0i/vOLFGtNbgVj3m12v5R8L8Fvejm5P8V8gcz9MR5qO7qdrO59HCkZZX6SfdHgBnl27r7rTkWwnDozvhWpPMfV91UZbejSL4IXlK/G4bYGlhKWF0hO3serSaH8nJba5WPyNW5Rxr5dURrrUYn7n/SXOtRmhKa/vK62/tBqC1Rmjzr1XvVv1npB6PXqep3z3Hj3wPucNsQZivQlikhBnBBd0huCLhk+KXytfudK+wYCC+I43zjAtGqUEjWByRGATvkYui51wSrHY7JHWJ2n4FwlzCr5SHJMzHH2cq7RaXcjLnQmfsf731W8s/6U3LEoQZbUaUIwJEgAgQASJABIgAESACMxCYvsM8w2nOSQSIABEgAkSACBABIkAEUARImFGkKEcEiAARIAJEgAgQASJwSQRImC8ZdjpNBIgAESACRIAIEAEigCJAwowiRTkiQASIABEgAkSACBCBSyJAwnzJsNNpIkAEiAARIAJEgAgQARQBEmYUKcoRASJABIgAESACRIAIXBIBEuZLhp1OEwEiQASIABEgAkSACKAIkDCjSFGOCBABIkAEiAARIAJE4JIIkDBfMux0mggQASJABIgAESACRABF4P8HMpBBL4OZwfEAAAAASUVORK5CYII="/>
          <p:cNvSpPr>
            <a:spLocks noChangeAspect="1" noChangeArrowheads="1"/>
          </p:cNvSpPr>
          <p:nvPr/>
        </p:nvSpPr>
        <p:spPr bwMode="auto">
          <a:xfrm>
            <a:off x="307975" y="-210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0" descr="data:image/png;base64,iVBORw0KGgoAAAANSUhEUgAAAs8AAAHzCAYAAADfIvD8AAAgAElEQVR4Xu29oYMluZE++IoaHWiyC9pgmhytBWNgE4NDR2vAocELjAYsP7JgkMHiQQeq6WETG/wGeP6CauAGa9LkyNK6zq7OqXx6ytQXilAopPya2FMvFIrvi1Doe6pM1d3z538X/iMDZIAMkAEyQAZcGbi7u8vOF31bzsUdPWbXxHKy6Rm4o3iePscESAZCMrBuwNx0Q6aHQTkwMMMamAGDQ6o5xWQMUDxPllDCicPA6JuKRfxHPiz8x8n2mJGUclD6fEzUcaKegd8ZMMSpCEYyCgMUz6NkinEOx8Dom4pF/BTPcct2+6v3vdN/ixqIy0D/yGbgdwYM/SuBEYzGAMXzaBljvMMwMPqmYhG/hY9hEj5QoOkzqxTPfZI3w/qYAUOf7HPWkRmgeB45e4w9NAOjbyoW8Vv4CJ3kQYOjeI6RuBnWxwwYYlQDoxiJAYrnkbLFWIdiYPRNxSJ+Cx9DJX2wYEv5KX0+GNxw4c7A7wwYwhUGAwrPAMVz+BQxwFEZKG0q6enfitPq9omc/9Kv53Nc58agvlG7dN6acTVjkNo6ypN0Tom9xBbBkbNBa1Rak3uxt8RUOk1H5269Lrd5KPGfs93+bM0Lim0dK8nPMuYo/xIMtXXKcWQgGgMUz9EywnimYWBvU9nbnHPi+Whjyn0m8X20keY2aMQ+3WSPNvUafhD/R7FLiqvE5Z4v7ReUo3mlIraEtyR8SjnaxmPNVyn25XOUK2s7JDbEpsQ/ghEV+7X5oXhGMkmbszFA8Xy2jBOvGwMS4bHdJHOC5Oj0d0/A7AlNC/+I7z1MqQi3iCfd4BFRUiqEUv5yoqI0BuFN6qOE4+jzEk9HX9COvshoalKCZysIS19aonFfWh9H6yQV1RJsFnW7zVGphiT5pC0ZGIUBiudRMsU4h2NAKoIkQsVabEvFObJZl8RBS7wWG7o0f61zYoEpXUQln+nn0t+E1NSAZKFTPOcfqbBYW6XclcS9JI+0JQOjMUDxPFrGGO8wDEjFl8WGJxE30YSTNJ6jzb3kCykiaf5ai2dUzCDYUOGz5aDEqRVfLeI/8nn06In1YzLSLy+1NW7RS9B6K9WFJJ+0JQOjMEDxPEqmGOdwDEjFhMWGR/H8UiYWG7o0fzOL5+3is3g8AhXvpUVfyvP2ZHrPl+aF2FJ8pc9L8VM8lxjk52SgDwMUz31456wnYEAqviie775UhUScSTmWlF2Nb+8cSvDkbEviLSc+JfkpfZEpzV/CVxpf+hz1f1SXJR9HnyPx9arDUu6svgBp+ONYMtCLAYrnXsxz3ukZkG563sKrtHGnn0tOtZGNVeJ/byOXciwpuhrf3jmU4KF4rmertFZqPSN+e9UhxXNtVjnuDAxQPJ8hy8TYhQHpptdDeEkFsQWmI2HdOh5JIUixSgW+1B4RWhJ8iDiSfMGx4kuCAeGkVFPIc81H2JDxe5g08ZdwLXNqbrJB6gO1keSUtmRgBAYonkfIEmMckgGpmJDYr7baDbLkZ8+/dt6ScNTOi4iSUlFJ8oF8IVhtSoKmlBONWEsxl3iSfKGz4quUl+3npfi3dYbUrAQDMncJC+JDEhNSh+jNOqgwRjCUeODnZGA0BiieR8sY4x2GAemmV7LfA14SY0cbavpZbg70hapUnOz5Xv0hJ2fbeKw3/VIhlfIhiScVcencRzc+lDgo4Tj6vCR8ZhDPRzV+dFf1UY5QYVnKTYn/o3mQ9aPtDZr4Stj5ORkYmQGK55Gzx9hDMyAVX6WNKj2RlAgbZLNH/G8J39qvPz86FU3jleLNJVvKsaRganyXMO2J6D2Rs3cKLcFhLZ73aqkVX5r407Eon2ltS78oofmR1At6t7o0P7UCPf1SYvkbEZQ/2pGBXgxQPPdinvOSATJABjIMIIKKxM3BwAy5ngHDHNVEFJ4MUDx7ss25yAAZIAMFBihGzlMiM+R6BgznqTgitWKA4tmKSfohA2SADBgwQDFiQOIgLmbI9QwYBikXhhmIAYrnQMlgKGSADJABipHz1EDuvYEFffTnh6XvO5wno0R6FgYons+SaeIkA2RgCAYonodIk0mQFM8mNNIJGXBngOLZnXJOSAbIQAsGFiGCnNjV3riQi7n0p6rRU0RNTAjmFnxvfaLxr2Ok9ulcJcx7ohTNR2u+6J8MkIGxGaB4Hjt/jJ4MkIHPDKCntZKTviMBtpKuvQN78YP+CrwUT0lQtioUCad7eFFRq80zOk8rruiXDJCBORigeJ4jj0RBBk7LAHqKmRNeqBjLnbKid/8ezSGJac8Pir9FgUji3wpn9I935HivEcA1eW7BF32SATIwBwMUz3PkkSjIwCkZSE89S49RHP1FOfTktiRi0Tlq/aCivXVBlOJPRa70S8SecKZ4bp1Z+icDZKDEAMVziSF+TgbIQFgG1uecSyeLGuGmOXVex0pOaEuiVPoFoVXypJxK7VPeF9ylPOew1oxpxRn9kgEyMAcDFM9z5JEoyMCpGSgJJI1wayGea+KtGZMWheQRj5KtlFOpvZUQLvF26oVD8GSADFQxQPFcRRsHkQEyEIkBjUBCx6J2iOgr+ZKcVB+dbqefpbGVTrG39uhjLcsY6/gRjEe8L59J4o9U24yFDJCBeAxQPMfLCSMiA2RAyEBJjO65k4yT2G7nkz6GsXfiW5q/NM9WQEpPgUtza/BKhLEkjq2Ir/0SICxDmpMBMnASBiieT5JowiQDMzMgFVV7p6MWIhsRkkfzW4pniaAucbL4Kp3eSkU5ypVEYFvncOZ1Q2xkgAzUMUDxXMcbR5EBMhCIgRHFc06sboXz8rnkSjfpoxJSeyTdFM8IS7QhA2RgdAYonkfPIOMnA2RAfAuDRGxLbGtPUvdSaCWej0pknaMWJ3oqXPJf+rx0Mo4sA2QOxA9tyAAZODcDFM/nzj/Rk4EpGJCIIoltrWCrnWM9ba45FT4a01o8I3hLNqXPa3Mh/UIzxYIgCDJABpoyQPHclF46JwNkwIMBRHihJ6QWYksST8pP6Tnl0g0ZktNqC6yoqNU80lGTu1zdafLiUcecgwyQgTEYoHgeI0+MkgyQgQMGUFGE2mnEmnSOKOIZFcFovBI7lLOS3dFLjaWxXGBkgAyQAZQBimeUKdqRATIQlgFEGCE22pNYyRzSE+aak9t1zIJr78+GIyfV0lilp74obyW7Go7CFjUDIwNkICwDFM9hU8PAyAAZQBnQiKq9OUo+JSer6Bw14g+JM7WRzGMhnI9O8pH4j8YjeZDMgdYc7cgAGTgvAxTP5809kZOBaRgoiaPtCewe6NwJbIkg6Zi90990ntxzzSUM6B3M27kk86CxH/k/wlCKf/FbynMqshFeSznm52SADJCBmy/pnxvWM2khA2SADIzMAHKSWsInFcKLv/SaN8kcW9ujxyssBSEyT26+GuG85edm4/n8B1fWf5ItCBXPW6F9FEcpX/ycDJABMpBjgCfPrAsyQAbIABkgA2SADJABMgAyQPEMEkUzMkAGyAAZIANkgAyQATJA8cwaIANkgAyQATJABsgAGSADIAMUzyBRNCMDZIAMkAEyQAbIABkgAxTPrAEyQAbIABkgA2SADJABMgAyQPEMEkUzMkAGyAAZIANkgAyQATJA8cwaIANkgAyQATJABsgAGSADIAMUzyBRNCMDZIAMkAEyQAbIABkgAxTPrAEyQAbIABkgA2SADJABMgAyQPEMEkUzMkAGyAAZIANkgAyQATJA8cwaIANkgAyQATJABsgAGSADIAPhxPPd3R0YOs3IABkgA2SADJABMkAGyIAtA8/Pz4cOQ4lnCmfb5NMbGSADZIAMkAEyQAbIgIyBIcVzGvSHDx9kqA2sf/nll8v9/b2Bp/guvvnmmy9Bvn///vLw8HDpwfcRS2t8WxurGFvmOY3bIuYcF9IKW/OcGyeJEYlF4k+KQ2LfMs+SODxtidmT7b5zWeW6Rc+yZib6fmWNd+vPKs8tY7T27Y353bt3XyBQPFtnckJ/0RtmS/HcMp0teEUEqwaTROwisUj8aeLmWDJABvQMtOhZ+qiuPYwQozVm+vNjgOLZj+vhZ4rejCieX0sMEayagpSIXSQWiT9N3BxLBsiAnoHoe8GCcIQY9Zmgh14MUDz3Yn7AeaM3I4pniucBlxVDJgPDMRB9L6B4Hq6khguY4nm4lPULOHrDpHimeO63OjgzGTgPA9H3Aorn89RiL6RDi+enp6devHFeMmDGwAgbkRlYOiIDZIAMODDAvupA8omnoHg+cfKPoHs0Ho85RkjvTDzMhCVa7ZDbaBlhPJEZQN61yMXP9y9iZLVXv0PnpXhW1on39SjKcOHhRwVkhRktUjjohoZWmHMhRuWhBnNULGhp1GBGfWvtWnEbGbOWs73xZ8S8cHEm3Ot6Obpyc1bxPEOepf3OCjM6L8Vzq+48uF+0gDQwPebQxOc1diYeZsLilX90HnKLMkU7MnB72wbKCU+eUaba2vXqd+i8FM9t8z+sd7SANAA95tDE5zV2Jh5mwuKVf3QecosyRTsyQPE8eg306nfovBTPo1dYo/jRAtJM7zGHJj6vsTPxMBMWr/yj85BblCnakQGK59FroFe/Q+eleB69whg/GSADp2AAbeqnIIMgyYARA1xXRkSezA3F88kSnoOraR6asV7UjxBjysWIMXvl86zzpDWR44HPa561Ooi7lgGuq1rmzjMutx9TPCvzb/WGpzIM1XCpUNtilo5VBVo52CJG7zxbxFxJ16/DvDFr47UYHxlzq00+MmaLnOZ8nBHzwsMZcZcwt1pXrWoX8VvCjPgYzaYlZornBtXQMmENws26lAo1iuf2mZHmpEVEM9S2lJfImFtt8pExS/OH2p8RM8VzvjparSu0FlvYnbG+W2KmeG5RpRP41Ag1zVgv6kaIMeVixJi98nnWeWbc5M+aS+KOwwDXVZxcRI2E4jlqZjrHpRFqmrFesEeIkeLZqxrGnYeb/Li5Y+RxGeC6ipubKJFRPEfJRLA4NOJSM9aLhhFipHj2qoZx5+EmP27uGHlcBriu4uYmSmQUz1EyESyOEcWlhMLZ8Um4oC0ZIANkgAwcM8A9gxVSYoC3bZQYOsHnszeK6Pi08WnHn6DECZEM7DLQYv208MkU+jHA/PlxPepMFM/KzLV8w1MZGjxc2ihGwyzFlyOuJWZtfNrxe4XSEjNcnM6GxOxMeKfpWt8Y1GpNaulifWMMRs0fFj2vJER50thRPGvY+zx2hmYkbRSjYZbio3h+YWC0PCuXMjFbEDiID4rnQRJlEGZNH7PYMwxCr3ZRg7l6siADvTFTPAdJfM8wRm8UJe6i49PGpx1f4o+fk4GZGWixflr4nDkH0bAxf9EyEi8eiud4OXGPaPZGER2fNj7tePeC44RkIBADLdZPC5+BKJs+FOZv+hSrAVI8qykc38HsjSI6Pm182vHjVzARkIF6BlqsnxY+6xFypJQB5k/K2PnsKZ7Pl/MbxGwULAIyQAbIABkgAy8McE9kJZQYoHguMXSCz9ko/JJMrv245kyvDLDuzlENzLNNnlMec14/fPhgMxm9DMkAxbMybd5veCrDzQ6XNtwZMEt5tMIs5Voap6W9FWbLmFr7mhXzUd3NivmoVmbFXOovs+K2zvXo4pl5br1TXC7m4vnu7u7y/PxcFfkydvtvz89q9/T0VDWP5aAZirTUcFO+ZsAsrQErzFKupXFa2lthtoypta9ZMVM8X1fOGfO8MDArbornc9S3dZ41+4mZeN4K35J4Xm23dqlwXkCNIJ415EcZO5Kgi8JZbRzkupY5jtMwwLrTsDfOWObZJlejnzzbsEAvRwy4i+ecyE7FdE5cb0FEOnmeobzYcP2ySK79uOZMrwyw7s5RDcyzTZ4pnm14nNmLmXheSCqJ3q3N9mRZcmq99RHhsY0ZioMN1y+L5NqPa85EBsgAGbBigL3bisk5/LiK571nmtFHNlI7imebIuS3bBseUy/ktQ2vZ/XKzfusmSfuCAx4rL/cnsFbPSJk/zaGruJ5DWfv2ef0medUPD8+Pl7u7+9vUC0vRSz/0s/2fr7Y7r1IEcGXF5aHh4cbLt+/f39Zfp4uYHJZrrG0Ea5cbkleeK2tMa+62FtjkrXHNZavFwkv23paaknCv+d6HakuS7yMhEVSS2sPKuG3rLGRuMzxsq6/Ze21wpLOsbf3SvLCutD33u2evWpFN/GcO13OieflZ6XHPyI98zzD28vSE9IZMEu/y9ZglvIqjam1fQ3m1jG19h8Zc6uTr8iYW+X7jJiPRFQrniP4tcp1q/W35cjq5NkKc4T8oTF4Y3YTz1sC9m7bWE+aKZ7RcrGxk4o87yK1QanzUoNZyqsuQvvRNZjto/D1GBlzq807MuZW2T8jZopnXTW1Wn8Uz7q8rKO913Rz8Xx0LR2vqrMpGq2X0UWeFn+r8eS1FbPn9OuxeZ+TWaImA2UGPNaf1clzGQ0ttAyEEc8LkBH/SIo2ARHGU+S1yQJ5bcPrWb16bN5n5Za4yUCJAY/1R/FcykKcz03FsxesSM88e2FuOY9HU2gZf1Tf5DVqZhgXGSADZEDGgEc/p3iW5aSn9WnFs8dC0CbWK0avebR8jDaevI6WsXPFi9Ynancu9mKiZa7a5cWDW4rndvmz9kzx/JXRiHcpeizWBb7XPNbFG90feY2eoXPHh9YnanduNmOgZ67a5cGDW4rndvmz9kzxrBTPLd/w9FisNeK5JWbrArfyV4PZK39WGFM/NZhbxeLl90yY1/rcu8t95Xz0Os7Vzqx5LuVqVtxH/cEKc4lbix5lJZ6tMFtg8vLhjZnimeJZfPLsXaRei8+6AXs025bcMM8t2e3vm+L59g9s9c+KLoJSz+Garue3xG2959eRFM/1LHrXNsWzUjzXp7o80mOx1pw8lyOnBXllDURnAO0vqF10vGeIj7lql2UPbq3EczsW6HllgOI5sHj2KlOPpuCFhfOQATJABsgAGbBmwGOfpHi2zlo7fxTPJxLPuYWZK62IL0+2WwI2nj0aq02k9EIGyAAZyDMwex/T4NOMReuN4hll6tXOIy+5qCieKZ5v6oLieZwFLI+UI8gAGSADFM8LA5K9zkOkUTzLV6ZHXiieNwz0IlxeGnYjePJsx2Xq6Yz11I5NeiYDZKAHA7P3MQ0+zVg0lxTPKFM8eZYz9XmExV8YtFoI3m94VhH2dZCVeB4Js4av7dgSZqt6sorXwk8Js8Uc0XwQc7SMtInnjHlemCzhnr2PafBpxqJVbCWeS3lG4xnBbuWsdOWmNRY+tvGVUcmvbySiyjphGn8Uz/XslZqRR2Otj75uZAlzndfYo4g5dn6sojtjnimedX8QzKPHUzzLVzjFs4CzSCfPgrC7m1qJ5+5AAgbg0VgDwmZIZIAMTMTA7H1Mg08zFi0RK/GMzjeDnUdecjzx5Fl58jxD8REDGSADZIAMkAEysM9AL5HGnBwz0CsvFM8TiGfkRLn2sZSWC9e66L2+tVvH3ZJj+iYDZEDOANJT5V6vR0TsyVpMM4/v2ffRuVE7jzx5xeI1T8oZxTPFs8c6ys5hXfQUz91SyYnJwFQMUDxPlU4TMNb7lSQodG7UTjJ3ra1XLF7zUDx/ZaAX4bWFeDQOafQRTzmsc0Dx3KK66JMMnI8BpKdqWYnYk7WYZh5vvV9JuELnRu0kc9faesXiNQ/Fs7F4jvDWNtLoLRu1FWbrom8pnreYreOubU6tx1nluXWclv6J2ZLNuL5KeUZ6qhadZU9GYynhRv2MZGeFuWffR+de7byvbcvVAxqztpZ6YeZjG18z16ORaYtmHY80+oj4rBdXS/G8zZV13FZ1QD9kgAzYMID0VO1MEXuyFtPM43v2fXRu1M4jT16xeM3Dk2ePqnGeo1fxOMPkdGSADJABMkAGyAAZ6M7AdCfPZxSSZ8TstXLIrRfT+/OgOUDt+iNiBNYMICfFEU96rWvW2p91nnr7s+bH2l8LfkaIsQXu1j4pnlsz7OCfi6MdyeS2HbeoZzQHqB06L+3GYYDi+SVXXAPHNWvNj7W/FituhBhb4G7tk+K5NcMO/rk42pFMbttxi3pGc4DaofPSbhwGKJ4pnpFqte4R1v4QDFKbEWKUYopgT/EcIQvKGLg4lAQeDCe37bhFPaM5QO3QeWk3DgMUzxTPSLVa9whrfwgGqc0IMUoxRbCneFZmweoaHE0Y3osjAmYNX5KxK7cRrv6RxG1hGyXPaH2jdkfcRMFskT/UxwyYpeI5CmaLmt3mueQvCm60Ni3sWl4zWuLbIv4aHy0x18TjMca7timePbLaeI6oC7gxbBf35NaF5sNJ0Bygdv0RMQJrBqTi2Xr+Wn/WNWvtrxZX1HHW/Fj7a8HbCDG2wN3a53TiuTVh9H8uBth4xsk3czVOrhjpCwOs2bErYYT8jRDjiFVA8dwhax7F7DFHB+p+ndILn9c8Gi5HiFGDDx076ukjio928wnOaGt3pjXkwa3HHNp1P0KMWoy14zXcUDzXsq4Yp0kYOq3HHGgsLey88HnNo+FohBg1+NCxM238KOYz2s1U79GwzLSGPLj1mEO7xkeIUYuxdryGmyrxfHd3d3l+fq6Kdxm7/Zf6WT8/8r/aPD09VcXQe5AmYWjsHnOgsbSw88LnNY+GoxFi1OBDx8608aOYz2g3U71HwzLTGvLg1mMO7RofIUYtxtrxGm7E4hkRtyuQ1DYVzovdKpKPPkuJiSSea97w1CQMLZKWc9RgRuNG7Vri28awzhP5to1WXETIM1oPi53Fxj8aZgk/e7ajYbao9yiYLbBIaqCE22INSeJpaevRu73zh/LF2zYwpjT5E4nnrcAtnTznbPeE957t3hwUz+XC0BRFyXupAZfGW3zeEh/F8wsDEfIsqRWLjX80zBJ+KJ5fGYiSZ68+tiIv4bZYQxY1aeGD4vn+C43eNWaRuxofpdrO+dRw4yaet8J570S6JMhX8JHEc02SNQlD5/OYA42lhZ0XPq95NByNEKMGHzp2po0fxXxGu5nqPRqWmdaQB7cec2jX+AgxajHWjtdwIxLPS4DIYxu555pzj2Us/hbBjJ5opz5Gfea5NtEc98qApujJIxkgA2SADJCBMzDAvXI/yxpuzMXz3glzKpBzIhx9mXCl4vHx8XJ///Krie2/5fh++Zd+tvfzxXbvyD+CL2ssDw8Pv9L14cOHL9hzc9TwUjNGM/+KZcGxzn2ExYLLZcEtz0Av/5b517mR+S3r1QLLUcyavOzhtMRf6yttmGsuR+kX3mtMystIdVmq8R5Y0scN0v1tr15ZF3b7mKYutvvrkpN1j63tV2n+pVpl3a/SvbJ179/Wces9WYMlzdfia7u/59bfMgY5SF7G3n0+If5yvUZpwNEJcxpESUCP8Mxziinyf+d+JbcVfpFjT2PTfGPU4uw5tzZ2jj/PM4DM9ZgMzPToxJgZ0EUdbX/oFU+veSXZQ9banr+SFl7HQeJ5TzgvTnJCuPQCIcWzpAzKthTPZY4QixGaAoLjrDbM31kzPwZuZEMf9dBjjAzooozWX3rF02teSfaQtdZUPC8iuCSOSy8Jbn2UFH2kFwZr3vCUJNfS1ko8R8DsvTB59Y9lJfb1dVQ7EWrbmx1i9mb8eD5kQ68Vz8x1+1x77005RBH2K28eamobWWvNxPPRy36555/TQM54z3P75ZufgeK5nvkIzag++rqRNc2obibfURTP13zPmuejqoqMGdnQKZ7xnuGda2/RSPH8wkBNnpG11l08rwEcvRRYemEw9cHbNvAGQks7BiI0Rzs05/PE/J0v50RMBrwYYH/xYlo/DyKe976oim/b0Ier99DqsQ2EyCX6u59/vgHx9OaNHlgnD1zs+8QjNVF7CtQp3aeflvV++hKYggDWccw0nnHPGLUWNbmieN6sP4RIiueYDatVVEhNUDy3Yr+N31EbfRs26HVUBljHMTN3xj1j1FrU5IrimeL5NH++s6bVahZXzXwc056BURt9e2Y4w0gMsI5jZuuMe8aotajJFcUzxTPF80EP1iyumK2dUY3a6Jk5MrBlgHUcsx7OuGeMWouaXFE8K8Xz48ePl+/evr2c6ZnnmrdaY7a5clTr4lr+4lDuLxEtHmZ9bGPWPB81+lkxH1U6MZf7QESLGsHCXLfPpEaQWUXnneeaWrTCuvqpwazJFcUzxbP45LmmSK0Xipc/iud7L6rd5qF4vqb6TOtZs9G6FSg4UY1gYa5BchVmGkGmmPZqqHeea2rRCqtmTWtyRfFckcF3nz7djBr55DnFMzKWinSKh0RoFOKgOeBXBpg/FgMZIAOeDLDneLKNz6XJyynF828u392w+z+XR5zxHUvNtxj15AUHf/z+m6zFxx/7XbunKdzWfB3594i7xRwtfPbMQ+3cM/EwE5ZcPmfHh9YwygNqt8wbeb9CefG0k3CbxhWNaw2WFpx7xKPJQS4+iuevlUDx/LokvE6ePRbMLAvd4rnqUfm2zuFMPMyEheJ5v9LRPKN2FM/yriLhluJZxq+GW3QmiufPTGn/SApPnl/LjSfP6NJ7teux0Cme5XnaG+GRP7tojz3NhIXimeLZa93UzKNZaxrhVhNraYwGS8l3zece8WhywJPnr1mleKZ4rlng65geC53iWZOx67Ee+bOLluJ5y4DFOvDKjeU8aM2idjx5lmdHwi1PnmX8arhFZ6J4DnbyvH2rVZMctABq7SyfebZ6k9djwdTylY47ynOLDb0FN1KfVnm2yoGVnyMeRsMszWmOw8iYLfCNhjkXL8pDyW6U/cpqrS9+rOq7xO1RzN7aoIRZg8UyN5YHUlLMORx7ezlPnr+yZXnyfJSwSLdyUDzrlnxpYeq8+4yWNswZMEuZJWYpY2PanzHPlkJypKxHzbW0H0s4L2FuObckTktbKeZTi+fn5+cr/Oi3hn9++Lcb3ixeGEydeoln5FvtXpHe/czbNiwW8AjNCKkTyezmjgAAACAASURBVCn6iJgl+CzqIrKPEfLXi7/cWhm1dmbC0qseWszbc/3V7gXvLu9uqHj7/bUOWw3+8ddrU+n6seanFvOCYrqTZ4rnl+JEioLiuUX7e/VpvdBbRIvUiaTBjYhZgq9FDiL5HCF/vfiaSXDOhKVXPbSYt+f6q90LKJ5fKmHZR4a+qo7imeK5RVOr8dmzEaLx1jbMPf8jYqZ4HusLH1rb1nYzCc6ZsFjnuae/nv2zdi+geKZ4vlkzfGzjlRLe8yxvqT0bIRptbcOkeEYZHstuhJrtxehMgnMmLL3qocW8Pddf7V5A8UzxTPH8lQE+82zTFns2QhRBbcOkeEYZHstuhJrtxehMgnMmLL3qocW8Pddf7V5A8UzxbCaeI9y2gSyEvcVfI55Lb7WijaZn80BjXO1KmEfAgtTJ9rGGGTGXHtsoYZbWTWT7tR7ev39/eXh4+PIc31n+lfI8k+DcYmGu41R4yz2jpr5TZnL9ILJ4boV54SWXq6GfeX56eqpaCWe8qm6PqJobQUpFWpWU4IOIOXiCjMJjno2IDO6mlOeZxPM2FSXcwdNWFR4xY7QhYn5k8ZxjAcG8q53evdw8kr57l9rffTbI30eC5cXUSvvnufe+SZgGeeAMOQFEY2l1WqQpKgRfq7hR3jzsyIMHy/I50NoeNX8oPjlz5xkhEc+j8j1qfc9chZq6Q3lBr/TN2e39vYjc3OlVdbnfcq/jnr/9thh+zW/JS041a/eUJ88Uz6WSyv+aojzqxYJNmTygtdLDDm2Yo9Yxiq8H96PMqRExoxwMjFrfo9RQTZyaukPno3h+ZUrTKymev/Lo2fCQpqVdCOj4PTtNUSH4PPnWclE7njzUMtd2HFrbo+YPxdeW5bG9a0TMKL1t1Poeu7KOo9fUHcoLxTPF86X2mWeePJeXmWYDZlPmyXO5wvpZoLU9ah2j+PplIP7MGhFD8Rw/v1Ej1NQdionimeKZ4vlzDbRq1JoNeFTRgTYf1I48oEz52qG1PWr+UHy+rI81m0bEtOrJ1gyOWt/WPETyp6k7FAfFM8VzCPFc8yYv0rS0CwEdv2d3tAGXMCP4RtlgVn5KmHM8js5DDWZt3XmMR2t71PxJxfOseT6qpRJmjYiJ3Nu2uEetb2mPKOVa6q+lvabutnGtVxLmYp1VPNfkWdort3zymeevbNQ2vJqEoYtPk1h0jhbiGRGStXxrcdWOt8pzz5xKsVthls7b2h4Vz63jiOJ/1jxrxHOU3FjHwVxbMxrTX02ekb1JctvGX366vjc+dy3uyl7urxqn8ZRu22iFeS/DQ4vnt7+/vT0vvR5FU9q9BR5SzBp8R2PRua3tWuGJ4hflK0q8FnFEO+GaKQczYbGotRof5PCYNfJTU1W2YzxygM6B2mkZSOf57R9uPaYCXTqnBgvF8wHbFM+v5Gh+1bN40RSpdEFEtj8jDxTP7SryjPVkzSY5pHi2rilrfx41is6B2mk5OJ14Xv6AydHfU1n/wMlK7Nb26LNtIlY7njxry3N/PLpArO3aIYrhGeUrRrQ2UVA82/CY83LGerJmkxxSPFvXlLU/jxpF50DttBycRjxvhe+eeE7F8ULuanv0WZoEimdtWZbHowvE2q4c2dgWKF9jo7yOnuK5XTbPWE/WbJJDimfrmrL251Gj6ByonZYDiucNg6voTcV1+vM9u9UVxbO2LMvj0QVibVeObGwLlK+xUVI8e+XvjPVkzS05pHi2rilrfx41is6B2mk5OI14Xog6Er25k+X15Bk5td4mQiKetc/qlgqg5g3Pks8Inx8tkKPrjlrz3Ysbqzx7NR4LnqwwW8Ri6QOtbcs5W/myqKdZ83zE+RkxL3zU4LaosVb1j/itwYz4jWwzA2apePbGbPrCoIV4Xgsy9+gH+kz0tqhbi7kaIRl50a2xoQIDKfDFZ3oLSu+XMaU5sFqY6EaE2klxSOytMKNz5h7vaFEnaG2jcfe0s6gT7zz35Gud+4yYrcRzLn/adWpRx3t1dcZcW2FumZc1X3tX2D1/+22xVWzrbsWcu07v448/3/jKXY9XnHBj4Cae06D2TpuPTqFT8fz4+Hh5eHi4wbtcEL78Wz5LyV1+fn9/f3P7wzJm+Xn6b0nIOmb7We7na6GtF5SnDUXia9vk0flLG4NkfhRLyv9yncyPf3p/+eHP13lZxDOSlxz/2rz05nI7f8rXUiN7tbTH17oJ9qiL2ho72rhX/Ck3K/69/NfWRboh7M2zt14QLGlslr6280fEMlJdlvIyEpZWdblXY9v1utfH0N671xdr1/js+4iEF01deORlie+7t2+vUvb48eOvGi7N5fYPwOT0Xao9Fj2Sm2MRz3tfMkp9YeG/m3hewKDPQKfklZ6J3tq3PnnezuXxLS3lotV/o1jOcvJsxXMtr9qTHav4W/qJcPLcEl8L32g9tZibPs/BQG5dpsi1/Yl1HLOWPPJidfK8Mjj9yXMqnrdX3JXEcelzimf9QkQXDcWzjOtaXrWbkyzKPtYUz3Le0XqSe+YIMvDCAMXzeSvBo79QPO+cJO9dQXd0w0ZJHJc+p3jWL3Z00VA8y7iu5ZXiWcbzkTWaA7sZ23maCUs7luhZwwDFs4a9scd69BeK54x43rthY1tOmj+ScvTHWNY5+NhG3eJFFw3Fs4zfWl4pnmU8Uzzb8UVP52aA4vm8+Uf3Kw1DFM8H4rl0r/OWeORUebV5enqqzplVUcx620Za0Ns3U4/e5M09b7QkKX3bVfuma3XiKweO9PZyJcSbYVaYreKx8nO09kfDbNHHRsNsUQdnxLzwZoXbou4s8oj4sMKMzBXFxgqzR573xHOqEXLa4i8/ffiV8qFv2/AqnEjieYvZutCs/aH5Qb8JoqehOX+jiWeUu5Jdr5yW4prhc+SELIcTreOIHLGeImZljJg0taMZa80Ouu5HXufWnKH+vPKMzLN3MJfDgl6Ni8y7x5XpbRtoQrR2FM9aBo/HUzy341ezWNtFNYdndBNN0Y68qbKe5qjdHig0taMZa40VXfcjr3NrzlB/XnlG5qF4RrN2YEfxbEDigQuK53b8Ik2i3exze0Y3UYrnueuA6DAGNL1IMxaLDrdC1z3FM87paumVZ2Qeimd5/m5GUDwbkEjx3JbEHe9Ik+gS2ASTopsoxfMEySYENQOaXqQZqw48cYCue4pnOfNeeUbmoXiW54/i+SsDXoufJ88GRUrx3I5EkFs0AK91hcYjsUM2HYk/2p6HAU3taMZaM0zxbM3oqz+vPCPzUDwb5DnqybMBtBAu0Ldf0WD5wqB/M0JzQzsyQAbIwIwMIIJsRtyWmN5d3l25e7rU33B2FBeSK4l43t7CoZ13b/wpXhhEvpnWnj5ZXQljWfCtfdVgRhZH67g1/msw5+YbiQcrzBre98a24vHsmFvx2qIGanyu+N6/f395eHi41Pb9mrkjjGlZ3x61I5kjzXWO/9nyj9Y3oonuPtzdUNZTPJf2gpo1LamndH6K56+MzLaIIjTqbQyaIo2GRRMPedCw9zr2jDx6YPaYw6YC6rzMjq+OFZtRHtxK5kAE4mz7PsoPws1o4nmtYklOUb5yK4TimeLZpnMWvGiK1CVAp0nIgw3RZ+TRA7PHHDYVUOdldnx1rNiM8uBWMgciECVCy4altl5QfhBuKJ6Pc0XxTPHcdjV/9Y4uapdgOk5CHmzIPyOPHpg95rCpgDovs+OrY8VmlAe3kjkQgUjxvJ97imeK58sZF5FNO7TzIml6drPG80QebHJyRh49MHvMYVMBdV5mx1fHis0oD24lc5xx30f5QbiheKZ4pni26Y0qL+iiVk0ywGDyYJOkM/LogdljDpsKqPMyO746VmxGeXArmQMRiDx55snzlgFJPZzysQ0JQaW20vLt5dLcvT6vwSxper1wHc1bgzkiDklMkTG3qidillTIuLaR89yS1dFx16z7Leaa8S3z0cp3Kc/pFXRLHM/fPF+F43nynF5Dh141twS85pS3bQDVJL3nueWCKRUpAKeJSTTMaTx3P/98g/vpzZssFy2woD57LcwmRSF0GrW2tw1zhWT1hdgKM3LqtcQuiRut2Vyaj8ZaYW6ZF2HpFs0tMRcnC2TgjRtdB7UUIevnSDzn5kV81sbrNe4ozznh3FM85+5v1ohnjbaQ1ANPnr2q2XkezUbbItTRxXONSIuWgxZ57eUzOreoaJBs1BrMmrGSHHvNI4mJtv0YQNdBbYSS9ZP7cicRS7UxRhs3q3heeaZ4Pqi4SCfP0RbGGk+0TYziWXbKGLWuosQVrb5TXlDRINn8NZg1YyU595pHEhNt+zGAroPaCCXrh+L5hWWK59dqQ+pzr8Z48ly7aoOPi7aJUTxTPFsumWj1TfH8wkD0vFjWIH2VGUDESdnLvgXFs5w9imeK58vTE/Z31s/Y0KNhpnimeJa3+f0R0eqb4pni2bK+Z/FF8RwvkxTPFM8UzwfrMpq4oHimeLbcRqLVN8UzxbNlfc/ii+I5XiYpnimeQ4hn77eXIyxFC8zvPn26gbJ328ab/+f/vLL99H/9v+40WGB2D1o5YWTMrcRzS8w5ISH5tfOImJUl2Gx4yzw3C9rA8Ui4req9hNlqHoP0mLk4020bq5Z4/Pjx8t3bt1kO97RFaizRJXzmWVmupYWpdB9yuNW9mcipxP/3f//vNxz8b//HT7DwtiKwlOezNWArXmv9tOK7lOfaeJdxSL0vdnuCGsWM2q1YWmLW8NVybC1mKbctMdT4rsVdM5d2jBXXJcxW80jxIr+NXXyiwm87/4pZcg0c0p8kX/YlfKA5OOJsK56fv/22OH0OC8VzQhuamCLbNLhhQMMtslijiOdS6jU8lHzz81sGRuQbqfce4pn1hTMwYt3h6GJZenHtNU/KbkvxvM51JvG85ZfieWct86q6OE1O03gQMUHxHCfXkSLR1F0vHEi9Uzz3yg4274h1hyGLZ+XFtdc8FM/7NYbmAP3CQfFM8Ryvoxme6iNiguI5fAl0CRBttl2C25kUqXeK50gZm+M3HrEZ1QsqLb5evQQVgjWPbfDkmY9tZNcFT5617cJuvKbxIGKC4tkuVzN50tRdLx6Qeqd47pUdbN4R6w5DFs/Ki2uveXjyrP+ihH7h4MkzT57jdTTDk2cEXHrTxjKmxwuDSKy08WOg14bnh5Cnnj255txkoDUDqBDkyfN+JnIv+H2xfvO7q0FPF+xvgvCFQUeBV3qTt/UC7OHf6rYNJPa9xZF+s7R4C/joZPD9+/eXh4eHbMgWcyNceNtEru1W4jkKZuSU2qruomD2rO/WmFvVp5aj1ri18bUYX4PZOn/Iet7D/ts/3H7yl58+HFJlgTk3gVXPSX0j/JRuIVr36LsPdzehUzx/pSTSYxs1RdqiQXj6pHi+ZrtVQ/HMaW6uyLVtvbmt+KNg1mwm0rqJglkat8a+NeZW9anBvIxtjVsbX4vxNZit84esZ4rn4+yfQjyv4nal4vn5+VdWjj5bjNbPt2NSSiOJ5xaLfSSf1k0mxR7l5PkoJ7OK58h12LruemNHNlvWXe8s7c8/e33GZd4mMuv8IevZUjzXsIDE2KrnaOa+efwl6slzSdym4nhJ4iqEjz7bCuec6N4WA8VzzdJoM8a6yVA8t8nTbF5b111vvjSbSe/YOf/tH8RpJTrIdRsGrPsLsp4pno9zWTp5XkeHfGxjK373ToaPxDX6GSrQn56wh8CtF0Kb5Tqm19bc8uR5zLpoHXXrumsdf8k/stlSkJVY7Pf57PXZj1mfma3zh6xnimeK5ysG0lPn5b9TcVz675RSnjz7NBBkFusmw5NnhHXatK673gwjmy3Fc+8s7c8/e33GZd4mMuv8IeuZ4nli8bxAQ0+FtzRsBXNKT/rZ0bPOvx7L3728TcmTZ5tGEdnL7lU0SdCa63yO8Fs30chcjxTbGfNyRswj1SRjnYcB67WW7mOS/UryJ7Y1GUAEfsQv7NM985yeMKePfOREOPoy4VogEcRzzZu8mgKPMLY35pyg/u83/75Lzb988/cibaXnqdZrcCI2jyK4SoPeebb4UiPdBEfCnONHUp8rN6ztygUy4LDI9d2KziPM7y7vstM+f/N6ycFiULOufj3s+/nnmzkk4nkZfCMQCz5r8jyCeD6K0buPvXv3UjulA9+7zwZfqql08pxWCfqc86+F9vVUORdUKq4fHx8v9/f3N4W5FM7yb/1su0lsf74duFdsqa91zPrznL9aXwiWdP69MS19HWFf4rPGn2JZxPPjx49fqPju7dsv/7uK57/98h9f/vv39//5a3pX8bwsruVfel/z+vM9zhb7dGGW6sIjL3u1Z13jFlha1MU2j+vmVrv2V862tbuX4xZYkPW63Tj27h3fq+UclpJ4rq3xEepyzXMpxyNgkexjKZ4SfqQu0T2pF5cljF/2kfvvtjReHn95vNortuK5tC7S/eXus9Bd9qt1r1ocr+K55CvVMMvYZY1vfa2Br3viMibdg5E9Oe0vub1y4QHxldbk0Z4kqYslRovet61ZSY1ve7+5eF4Ebu5qupw63xPWJYHOZ56v1vnp/qPHyfNKsuQE4nSJcQSMniijdo6hV09lfTI0EzfVpHLgqRmY9eS5JqnW/aUmhtKYSDGaiOetYN57+W8lZU9YH/lICaV4LpXY3J9TPM+dXwQdKvxQO2TO3jbWG8dM3PTODecfkwGK59e8WfeXFhURKUa1eN57lnlLXOmFwcW2dAf01h/Fc4uyHMcnxfM4uWoVKSr8ULtWcVr6td44ZuLGkmf6Og8DFM8Uz7XV7iae1wCPXgosvTCY+ojwwmAt8RxXz4BUPP/P5eX5Nf6bh4EzCr8zYp6nYokkIgN74vnpgv0NiRwm6ct9CC/IrVPSlxDTeUfoL5FiFItnJNGtbbQnz7n4+Cxr66zV+0cXTO5krkVe0XjqEXNkiYEz5uCMmEt1MPrnzKlvBq1/e4OI539++LcbM8mBDvqHwqyZbLF3amOMsl6+fOn6elELfNuGFrzF+EjiueZKGAsOevrwxowumJbieYsZjadnjizm9s6zJOZWOSBmSRbGtY2S51Z1vJeZKLg9K+eod7c4SEtz2kM8791IIeF9NPHsWdsUz5tKqi0Uz4RJCr+lrTdmdIOheLbNuneeJdGjNSHxudgSs5SxMe2j5LlVHVM8vzJA8Vy3Rms1Ud1s2Kij9eK5pimeDcQzlnJaaRhAN5iW4nkbPxqPBjPHHjNwxhycEfPs64A59c0wH9vA+R5NPOPI9JYUzxTP+ipy8IBuMBTPDskIMgVaE0HCNQnjjJhNiAvshDn1TQ7FM843xfM+VxTPFM/4SupoiW4wFM8dk+Q8NVoTzmE1ne6MmJsSGsA5c+qbBIpnnG+KZ4rnm78LH7Eo8JI+nyW6wXiJ5/TtZ+0VQefLqB4xWhP6meiBDLRjgHXcjtuc55Tvuw93N2aaa+oWZ3/8/psrn//rJ5/bNpY/A57+m21virJehj95Tq8I2RPFUQj3bRPzzIbmz1o8/+by3Q2J//rpvyBiZ2taEGhHI7QmHEO6mkobn3Z8L9ycV8YA8yzjS2ttKZ5TkSyJ7S8/fYDN0avqKJ5hSkWGe3eBD31VXQTx7PmGpyjjDY29MaMbTEvx/Ldf/uPy+/v/vJxJPHvnWVKyaE1IfC62Vpi18WnHS3BbYZbM2ds2CmbPPFvWd+/8SeY/um1Dc/IcWTw/fvx4+e7t28tshzhH66XVmqZ43qw2y8c2WiVM0hy8bb0xoxsMxbNtJXjnWRI9WhMSn5biQhufdrwEd+Q8S3BIbKNg9syzZX1LuO5tS/HcOwN281M8K7lc/0hKhJNnJRQOBxhAN5iW4nkN80wnz0BqupmgNdErQG182vG9cHNeGQPMs4wvrTUf29Ay2Hd8j/XCk+dGJ899S+kcs6MLhuL5HPWwoERrohcj2vi043vh5rwyBphnGV9aa4pnLYN9x/dYLxTPFM99q14xO7pgKJ4VJA82FK2JXrC08WnH98LNeWUMMM8yvrTWFM9aBvuO77FephTPT09PfTPJ2UMxQPEcKh1Ng+nRRJsConMyQAbcGcgJI/Squt4vDP73m3+/4iv3SOFsLwym+UJzpSksiudK9iSC7IwbeiTMklxVlsOXYbl5EH+WL6oi8/Ww8aoHr3l6cLg35xkxR+LfKxb2Fy+mX+ZJ+f7nh9t7maMJ09w1qguWf/nm71fk9dxzaut4L/u5m1EW2+dvnosFk+NhTxQj/r7E8u5l2vTduzSYu88G5QiLEGwM1hcGPU6eS4Ls6E3enoVrw3TeS1TMpVxpODnCjPodrR5qbiTwEnit5qnBjOZfa3dGzFrO9saPlGeUA6S/RMaN4pTalTDPKJ7fv39/eXh4uCA1IeUTtfcWzyvmXHwUz19ZiSSet4lqtbmhxdrDLhLmluL5KM8o7z0bGRqj1s6rHrzm0fJhOf6MmC35G8VXreg4Q39pkcMZxfPKU8+aqK3jvRzz5Nmg+imeDUg0chFpQ6d4Nkqqwo1XPXjNo6DCfOgZMZuTOIDDWtHRUygNQOtuiBTPbbJXW8cUz23y8cUrxXNDcoWuI23oFM/C5DUw96oHr3kaUFTt8oyYq8kaeGCt6KB4rks6xXMdb6VRtXVM8VxiVvG5p3hWhMmhJ2bg3adPN+hne/O5Z3rPKCTPiLlnjXHuczBA8TxGnvde8Ku9cQN9YfC3f7jl5+NPfGGwumq4kVVTJx6IfIONduqSE88L8Odvv73CHy1ucXIqB2jXj3Z8Zdhdh0VaB16/5UEJP2M95LghD8cVE2kNobWds0P3l5zw+8tPHzRTZ8eOUHdpjOgz1Fnx/OPPl8vvfveFi9JdGqe9bWOvykYoFvMV0snhiA0PbW4Uzy9FJeXhjOsv0jqgeO7UDAvTnnFdSDIRaQ1J4k5t0f2F4vmVOYrnz1xEeGxjTUSEK2E0i7BmbOnqnxqfR2MiNDwpZrS5SUWjNbdH/qSYJbFpN3nt+L1YW2KW8IOcKuZsauqpBvPo4rkGszZ/HuNL62JW3Ggfi7CXWNRBaX9ZdcmZxHOptimeg4nndSHUbFoWi+gMPkZseKXmdva6KW3ypbrWji/5j/h5pHUwuniOmF+LmM64LiS8RVpDkrh58qxh62UsxTPFs76KBvMwYsOjeD4uMu0mrx0/2BLINn+rk+caLiiea1hrP+aM60LC6oh7SQ4fur+c6eS5VAcUzxTPpRqZ7vMRGx7a3M76GwvtJq8dP+IiibQOKJ5jVtAZ14UkE5HWkCRunjxr2OLJ86/sRXjmWZ9KepiZAYpnnjx71DfFUn5jPOuXUo+aG3mOWdbL3v6S5ubtD9e3Oy2fn/W2jZsvIJd32VJ+/ub56ue8bSOhaZZFNHIjixa7ZU1QPFM8e9S3Zc16xNtqDvKwz2yL3xKMynekuK1jye05LcTzLKf3y4pBsFA8NxLPpTc8W20WPf3OivmomUkxzyCepZglNandOLTj92JtiVnCD2prwcNomHPcSHmYAXNNjVjdDiXlG421hd0215Hito5lu+c8fvx4+e7t28uZxHPNmg4lnpdHKo4ujV4fuVgXydb26LPtorJ4bMOqcGsS1qJBePqcFTPF83UVtcyzdv1px1M8vzLQMs9efUlaDzNgRrndckPx/M0VbT0f75HWbCnfFM+/XO7v70s0XX0eQjxvhe+eeE7F8YJitT36LGUjkngWZYrGoRmwbGYznDy3TJaWa+34ltg8fZOHF7bJw37V8bGNV24i1Yl1LHxsQ955hxPPi2BeBXD6/xf4289ydFA8y4uEI8oMWDYziudjvrVca8eXq2EMC/JA8VyqVIpniudtjWhfGEQEZ88T/dJ62H6OYHF55hkVvWvwuVPn0t8J34rrp6cnCU9Xttx0qqnjQIABimeAJJqQATJABhwZiLTvW8fidfKcS5c1FseSKE71x++vH/VZBnz88efL5Xe/+zK2pFnvPhtc39+RmfJIPOcey1gnRh/ZSO0onot5p0EwBtAmg9oFg6cKR3tCNjtns+NTFU9mMPk6ZhQ5dct5GOVUMbrIQ/mX8I3UfE4M7p1GI/4WnlE76zXu5S+H7927l6vuStLYVDwfPaqxJSMNKhXPj4+P2QfEl5dBln/pw+Pbn6dkLC9S5B42R3ylCdx7GaXWVwlL6/klvCyxWOOXzL/H8RpXby4fHh6u0rU0xlzMS30uNbn8W8akDbS2liy5lPhC6iLlZsW/N0/68yPOotcFwuW2Z7Ff3fb3tMZSvmrWfs0YJJdrEyjVpcQXssa2/tL1ku4j68uFuZ/X8FIzRoIf4TK379fEVTOm1K+2PJd6/xEv2z667hvbPXkrnn/808ses6eV9varEpbtflXKiwWXrff3XO91F8+52zX2RHLpxcMIJ89nemt72/Clb7WmDXi0/7bKM/oNHbVryaMVZjTGCCfP3phRbha7VjURGbOEn9T2iK9ZMZf4Orq2rTR2/VxyEor6bGk3ylV1exxI+F5r/uhWlVlPnluu6VAnz0uhpC8Nps9AUzy3bCn1vlsWaX1UbUdaYUYFEGrXErUVZjRGiudjplrVhHee0XrQ2lE83zJI8Rz3qjqKZ92Kb9nHuojnvVs10uejj27fSCnlbRu6IuPofgygAgi164fEfuYI4tkelZ3HM9aEhj3yJfsyhnItOQlFfXrZRaoJPvPslXX9PO7iOb37ufRi4Ih/JEWfFno4EwNo80btZuKO4lkmdkYWMR51e8Y1JOEVFW+pz5HrLlJNoPxL+EbwzfrYhqT2pbbdxLPkmebSdXcLaIuTZyl5tCcDFgwgzc1inhF9UDxTPI9Yt4x5HAZS4ai981iDvMVegPhsIZ41PIwwtrl49iJBKp6RgvKKnfPYMDBCTpGTBcmpgg1zcb1QPI8jnrW56lWFI/SNXtxI5o3EI1qL2ft6f7q7gf10qf/7Eb05tN5zIuVZwq21LcXzTR6HZQAAIABJREFUV0YpWKxLy9/fCIvaupH5s+w7I7oJ7kU1Qk1oGI2ET5srDQ+asZE41ODoPTYSj2gtUjy/VI1E/0TKc8+ap3huIJ5bvuHZs1iO5o6A2XtR12AeXTzXYNbULLoJthTP3pglfLWq+RrM2lxJcFvarnEfXeVlOV80XzW5zmFoVYs1fJVqccV8JvG8d0f3zOLZqrbReje957mm8GvGRHpso2XCarjxGBMBs3fzrsFM8SyrxtImWPJmURM1eS7FZfW5Bb5cLDWYtbmy4kTqh+L5l+wfA6vlcR0nOc2UzlWyL9UixfM1g5Jcteo5pZzWfF7Tx9B5ePL8lSlJ8aDk0s6XgREW9eji2Tejt38EZOZTkhpuI9V8SbDU4PMYE4lDD7yt5ojEI1qLZzp5Psq7RP9EynOrWkb8UjxTPCN1MoTNCIua4llWSugmuOd1hJqQMXJtHQmfNlcaHjRjI3GowdF7bCQe0VqkeH6pGopn+eo5rXiWU8URZKANA5E2nTYI672im2D9DGOPZO2Mnb+Zoh+xFqOJ5xb1YJ0Xa38tMPfyeYpnnnuR22JeFnMLVvU+0bygdvqIxvPQQjzPxLcGi2bseJUki7gnNz3nlrF0/FuQnC/JCacmltzYnFBe7P7x12vr3/7hdnTPu5+1PFjXk7W/PXxe82j53Y6neLZk08HXiEXmQEv3KdC8oHbdAXUIgOL5mHRN7WjGdigF1yl7ctNzbg3JubWa+qN41jBcN9a6nqz9UTzX5dVslPS2DbOJM45avuGZi9urmI8488bcMn+o7xJmNC+oHRpXS7sSZuu5I4hnb8wSDjW1czQ2MmYJPxLbLWYNr5I5I/Rzq1yPJJ5//NP7yw9/fvhC/1lOnq2uYvRaGxbzWNU2uqZ58owytWPnnTCLIlNCvnhj1sZrMb6EGc0LamcRs9ZHCbPWfzqe4vmYUU3tUDxfc0vxrFu9FM86/lqNXvNC8dyK4Ve/FM/tOTadQbOBmgZCZ1cMoHlB7c5IbwTxHJl3Te1oxkbmxCK2ntz0nFvD3UjieYvzLCfPK2btozNe9ek1j6bm07EUz5Zs0hcZIAOhGBixKbcgkDzss9qTm55zt6izKD7P+sKgNf+sz31GKZ6tq43+yICAgd9cvrux/p/Lo8CDvWm0hqmJRzPWnll7j8gJYG5W7YmUPZJ+HnvWSM+5PRiPhg9ZL1wbr5VBviiePfoE5yADYgYonsuUaTZgzdhyZP0tkM2N4vk4Tz1rpOfcHtUbDR+yXiieKZ6RtcGTZ4Ql2pCBRgxQPJeJ1WzAmrHlyPpbIGKA4pniuVelRlt/yHqheKZ4RtYLxTPC0oGN940EynBNhhOzCY1fnEQWz1ZvbGvZ0mzA0rGj1TYiBkrieTTM2npaxvO2DQsWyz6k66/sUW5xlOvS2pDPFmOE1ZpG+kuULxtWmNEMUjyjTO3YeSdMGa7JcGI2oZHiGaRRswFLx45W28jmVhIIo2EGy+bQjOLZgsWyD+n6K3uUW1A8yzlbRyD9heL5+ZDgu+fP/+pTYDsy0h9JsUVGb2djIPLJ85qL3s1RswFrxo5Qi8jmVhLPI+BsGWPPGuk5d0tO98RXtF7CtXFcBUh/6Z1TjzrOzcGT517Mc14y8JmBiOKZiRmHAWRzo0CIm0+KZ9/cpHz/9g+38//lpw++QQWebfb61FBP8axhz3CsR5HmNtqzfms0TJ3IlUeeRQENaoyIxjPUNsIDmuJR+PJYQ1690gMLmv8WdtHwUTzLshw9fz17FsWzrJaaWXsUqdeG0IykCRx75HkCmooQENHYs7EWARgZIDygU43Cl8ca8uqVHljQ/Lewi4aP4lmW5ej569mzKJ5ltdTM2qNIvTaEZiRN4NgjzxPQVISAiMaejbUIwMgA4QGdahS+PNaQV6/0wILmv4VdNHwUz7IsR89fz55F8SyrpRtrqzfVPYrUakOwwqyk3nW4FWaPPFsRY4XZKp6tH0Q01jTWyJhzPCI8lPiPciVhKc71c4s1VMqzVa8sYbLAUppj+3kJt8QXYuuNLxfT0W0bsz7zbJXnCPk76vvbHm+FGanrxYbiGWVqx84qYR5FarUhWGFWUu863AqzR56tiLHCbBUPxfMtkxTPl0uLL0lWvbJU+979wHtNe+OjeH5hwCrPEfJH8VzqIoLPeVWdgCyakoEJGYjW1Cek+NSQvMTz7CRHX6d//P6bmxTwto3Zq9IGH0+ebXikFzJQzcCIG8wC9h9/LUOuORUse71conOGYDiySfHd/fzzjfnTmzfaaW7Gz84rShjFM8rUsV3PekLnRu1sGHn10mteLY5R487h1mCheNZWEseTASUDmgWsnBoanjudoXiGqKs2oniups5kIMWzCY1dv+SifRW1s2GE4tmaR40/Te6biufl8Yr0DxOuj1ysgPc+P/qDhnxsQ1MuHBuNAc0C9sBC8ezB8vUcFM/+nG9npHi24b9nb0PnRu1sGKF4tuZR40+Te7F4XoVr6a91b0XyapsK5wX01k9JWK8kUTxryoVjozGgWcAeWCiePVimePZneX9GimebbPTsbejcqJ0NIxTP1jxq/GlyLxLPOUGcC3xPBB8J7+1nJYEeSTxbvdWqKQDvscRsy7hmAdtGcu1tzfOZxHOU2vY8eT66yqvVM+st6xbxXcrzrOK5hBvhTmLTs7etc5euYuwVY8t5W+a5ZdyS2kptazBrsJiL5z0RfCSOU7FM8awpofZja4q0fVRtZ2iJWbOAW6KmeG7J7rFviue23JfWM8WzDf89exvF871NEhMvPXN6BKi0pnNjNVhE4nmZHBW220CXRzNyj2wsNulnpcdBtjE8PT01KQ46JQNk4JUB9OTZ8w8OaJreCLn1FM9bPmbnFc39rOIZxT+D3W8u313B+J/LYxbWu0+frn7e4habGfgkhmsGuojnrWCWPPOcCnCKZ99y5sbqx7cX1zmRUIsyJ54XX+mVdrlHAdIN7OrL97ffFkMa4fECiSBD8tICs1fdFRN6YOARoyRXGiyasR48aOLbG4vUdm7s3Ye7rMvnb55vfv7PD/+Wtf2Xb/5+9fPcFZCLwbNxzxk1V2j+Z8eX46GZeC6dKO89P330XHUqnh8fHy/397e/mliO75d/6Wd7P19s9478I/iKgmW7QJbnyHJxkct87Ul5WbheOX54eLj5K2pWdZnOs20S2/nT5rE+R7j9+SKef/zTS1388OeHXz9axfPes4crlu/evr2a5vHjxy//veAvzb8KyVpevNZYimWJO9d7jvKyxLpw2aL3IWu81Ee9uUT+RK+0LnL8l2pMusZX+9o+itbS0TylXFrW2IozV2PIGl/F8+MvLyfI392/nCyv4nnbr1Lx/Ldf/uPy+/v/vKTieR0j7T01Nb7FWKoly7x41OXRflXCUsOlZV1KfG25bCqel4nQlwS3myP6aAhPnm80RdMfnPHbZVNCD5x7cV17CpQLnSfPx9UiOc1E8sKT5xe+PXhoNY+mv3j1CE2MubFIbefG8eTZOhN2/katRQ0DJuJ5e5/z0ct/6b3P6UuE6ZV2e88/R7ptQ0P+aGPPuEB65ciL69qNjOJZXhkUz3LOEPFF8dzuS4RNxq691PYciucW2bDx6bVf2URr40UtntPHLI7ucq79LIUaSTzXvOFpkzp/L+sCKV394x9Z+xm98+zVjI42styjGUdMz3Dy3DLPUcXzaFfVWayNUp4luWrfffIz1PBQwu2BxVs8r49sLNjO8syzd55ratG61rwxm4vnlRDkmebFVvLCYOqbj21Ylx/9RWFghDfA04a5J57/8tOHIq2SFwZbnDQWA3Q2QATGGXhwpp3TdWDgaO1fhfPmd9noJC8M/u776xcGP/74c95n8sIg19pxYUQQz96lKxbP3gHm5is9E12K0WIhIJub5k3e3FheoSNbwHvWFvkv1Zjm89xmYpF76wan8ScZK7HV8N5rLNJLsn3wZ5+Nf3b+0byjIk+7VmfiG8GC8vrlsA24BWMvn5KrNJG40bqZza62X0Xfd6V5oniWMvbVHikgiudKciuHITlZXEdfxBTP1wUw+0aG1m26LND+oq332flH2w0q8iieXxlFagflleIZrdS2drX9StuH2qKSe6d4lnP2ZQRSQOjmhp4qaZtyJdRhhiE5oXh+Tae2mSEb417xSMZKbIcp1k2gaN1SPPfNLirytH16pnpHsKC8Ujz3rf919tp+pd1vYqB/jYLiuTIjSAFRPFeSWzkMyQnFM8VzZXk1G4bWLcVzsxRAjlGRR/H8SifFM1RaQxnV9iuK5wBp5jPPAZIQMAR0UUdfxHxs47q4kA04YDnCIaF1S/EMU9rEkOJZTiuydlFeefIs57/FiNp+FX3flXLFk2cpY1/t1wI6us5r1pNn7yth0BShi7pmEXtijiKeS5iRjXEvd5KxElu0VvbsSpi1/nPj0bptJZ5LmD35b8FvzmcJc24MKvIinzzX4NbkBKkdlNda8bzu0Wd6YbBlnmv7Vc2+K6m9lpiz/eDduy8/3vt7JOuYu88Gt39AXoLM0Hbv5Ll1co4gSBoA0lxbCSjDNNBVIwaY+2ti//j9N1c/QK6+a5SaUG73eg7SXyRAEAEk8TeqLdrjrfkfla8lbmTtorwu/t7+8O0VHXtXzV0y19q9/f5WwrCXyKsL7QeonTyCGCOmOnmWiOfab09L2nLzeAme2QsyxrI4jsIyB7m6+e83/34TwL9++q9sUHsbtWWMPXOSbr5rLP/463VUHmtfMkeOs1zPsfap9YfE3WKOnjWGYF5s0N8k7tkhGCXCG9nDPHOVxpM76f34090NDU+XJ4SaGyG+DJKI59w8uf6yJ6hn6akQ2QdGKA+o3TJVtFpGOKJ4RlhKbCieK0ibaIikKZRgUzwfM0Tx7PdFbm8my3ovrYcon+c2c4pnWS1SPEepZts40H6A2lE82+bn0JvFYxvIN529ICieHZMdcCpJUyiFT/FM8VyqkaPPLWuR4vmVAYpneVXy5FnO2Ygj0J6D2lE8O1YBxfMr2Z6/lnNMceipJE2hBITimeK5VCMUzxqG6sZSPMt5o3iWczbiCHT/Q+0onh2rIJJ4Xt/wPNMzz95vtTqW1u5UW8ySplCKPbJ4jpBn78c2jm7P0X5RjfrMcynPlvVeWg9en0sxL3HN8NhGCbeG/6ji+fGXx8t39999frL69tnqWZ959szzXl+U9A3kSYBS/22JObcu+MxzRbfYJpHiuYLAAYdQPPdJGsXzMe+SDWrPU2nTsZijT/XszyrFTPFcziDFc5kjL4tSfWviQPsBamd18twSM8XzhgGLbzpbQr1OnjVFz7HxGIh88hyBrRbiOQKukWKQbIIj4TqKNVd3ezc7pDdkSK5eS2OQ3LaRi1FzC402d1HF84rrTCfP2lwejT9jP6B4biieWxZryTeLucRQ7M/T/KG/HpagKv3KS+LL03ZPiDx/e33fq8WvDhFcyJfunB8v/lt8iUdE0YI5+p25v7l8h6T48rvv/561Q/Fpv/AhNZa7yWIJOhXPe4Bb1CMSt2ZeyReaBTfaI6Ci+GzEffaFKQ0PLR5dQ/NnbcfHNg4Y1Sx060Txm6Ano75zUTzv803xLKtFiud9viieX7lpsbdRPMvW6qjWFM8vmaN4pngedQ1PEzfFM8WzVTFTPFM8I7VE8YywdG2jEY3y2eKO0PDAk+fOefW6baNFg2lBnaaYW8RDnzIGKJ4pnmUVI+NL8hxtzjMf23hhhY9tHFcpT56tVnFsPxq9QfHcObeRxLP3G57I5tZa9EfA7F2CLTFHFc8tMaP5835so4QZEQg5bK3X5DpnzcmzFPPe87aouERzb223fWzjb7/8x+X39/+ZnWLmZ57Xqxhb1COyNjTz1j7zbIVZIxqta7nkr7SmS+OPPtfw0FI8t8Sc42Poxzaenm7vbUSLQlMA2zm8E4bia2lHzC3Z/fws1adP2QkkJ4gW9R0hz9HEc4Qvr0fV10I8pz7f/nD9suYaD8XzCxPWLwzmBOfeHHs3gqw5evz48fLd27cXSS9Bu927y7uiae7Gi+Kgrwa9xTMaZwS7lr1bs7dQPHeujvXkGRXPrb8Rd6YjOz2CWRK35sRAMs/stprGI+HGax5JTJa2KD7UThObxxyS+NDHLFKfJeGFxKC54QDpWZI+FD0v1jfESK7IsxbPiHBe6uft9883ZST50oXUyF6dSmoHqfWINh41r5mjpXje5kMTI5rXU5w8IwtutoWFYEaLZLGbjR8Jdktbj0W9xOs1jyU3El8oPtROMndq6zGHJD6K5xe2oueF4vklTxTPktV9bOtR85o5KJ7tcl3liSfPZdoonssc9bDQNB5JvF7zSGKytEXxoXaa2DzmkMRH8UzxXKoXnjyXGBrzc49epJmD4rlzXVE8lxNA8VzmqIeFpvFI4vWaRxKTpS2KD7XTxOYxhyQ+imeK51K9UDyXGBrzc49epJmD4rlzXVE8lxNA8VzmqIeFpvFI4vWaRxKTpS2KD7XTxOYxhyQ+imeK51K9UDyXGBrzc49epJmD4rlzXUUSzy3fatXQ3FI8R8Ws4as01gqzpvGUYtx+bjGPFWZJ3Kgtig+1W+etwSydA8VYaycVzz/+6f3lhz8/XM70wmBNnmvzsY5D6wS1S+NBXhhsddtG5BcGra6q0+bfY/xaOy0x19bngr+leN6uaU2MaJ5O8cIgSkaNXY8mXBOn5RhitmSzjS+L5hE5zxb4csxHxoxWSk/xnMYoOeFsldMoeUbxoXZnFM8p5r0r+7YvIc6wptG1rzkEQOeorU/Uf62dd56nE8+axGrG1iZ8pHGWp9mz3d6BcOOJeZZa1t6Zi2y2krf9R1iv1rlH/aF3cqMcStYLGiM6dwu7NMa7n3/OTqO57k8Stwdn6Rz//PBvNyH+z+VREvaVLSKeq50nAz34soq1pZ8WPLTw2ZKDxTfF84bhERPYukC2/hGBiMYj2RhRnz3tEG48Mc9SyxTP8qq2zj3qj+L5OFcUz5cLxbN8PUcbgfYDSdwtfErmr7E1F8/L88jPz7cXoS/Brc8qp4Gu9unnJT+5P5KiSYJmbA35o41BBCKKyVNIojFp7BBuPDHPUssUz/KqtM496o/imeI5ZYAnz/L1G30E2g8kOFr4lMxfY2sqnlfxWxK9OfGcE9YlPxTPNSmvH4MIRNS7p5BEY9LYIdx4Yh6xGeX4p3iWV6V17lF/FM8UzxTP8vU62gi0H0hwtfApmb/G1kw8b8XvnuhNA9w7aUZFOMVzTcrrxyACEfXuKSTRmDR2CDeemEdsRhTPmgp8HWude9QfxTPFM8WzzRqO7AXtBxIMLXxK5q+x7SaetwJZKrylV9WhxNQk0PsNTxRLS7sazDXctsQg9V3CHA2fRTwlzFIOa+z3Tp7Ta9XQWx1y/mZ7M1+ae6s874nnNDe5HHz86e6mPJ4uT3DJ9MIMB/jZMI2xxwuD21yneWjx4mxaE//95t9vKGv9wqBVfUty3duWmNtnwEw8L6GWToy3cGrEc+mZaO3JHnJ6mKak5X2K7dNfN0PNwqzhdolOm9M6hLejSpilm7dVXHt+LOIpYW6NYfWPiA5UPP/m8l027H/55u9ffj7DekZyvxU1692/C36Pmx4onvUrp7Yvrmu69CVSH+Hn2wg+fbpx8/aHb29+1kK0bydp2ceQtWbBpdRHS8zSWCztj/guYbbOVRfxnBPZyDPPqc3j4+Pl4eHh19ysDWUhcfl3f39/lbe9ny9Gy2dbX+vAZTNd/qWfpT/fNrO9JNbGVYMlxb5ibO1rnSedfylclMtt0pYxllha4V8X5opxL2YvLGm9LvVpXZcSLHt1gdRlimU5sdsKvsXHKp5La+z39/9508v/9st/3Kzxla9cvWiwWNQFMn/aF1NeEPG8V8ulPlpaY6lwW/5Iy3f3t19qHn95ucIM6ePb9bdgT8VlqS4ktVzCf+SrtI+kve9oT9LU0pqDhfvl3/JHclIRq+0XaY2t82wxrvNrsKz+NHlBaiw3z1aQefZ+Sb0i/UKKXzJ/KS/oGl/sVh2xrotUdx35stgTt1yGEc9rYSKPcOydcNd+G1/nrj0dXcZr577Z0Sf7QS23o/Bq/a1Wm/5o8WjweJ48r3GOUnc5XpHco88nt+Ahwsmzph5rx9b2wNx82ryc6eS5Nl/IOGStIX5ogzGg4VszNhedu3jeE77bK+5Kj39QPGOFFsmqduPQbhJeHFgvTG3c0eLR4KF4lrGH5J7iWcaphXVtD6R4tmC/jQ9krbWZ+ZxeNXxrxnYRz6nQPRLPS4DLTR0Uz/MtjNqNg+K5rhasG0VdFDajKJ5lPCK5p3iWcWphXdsDKZ4t2G/jA1lrbWY+p1cN35qx7uI5fQQDFcVroKV7ntPPtUJL09y0c8++FGq5HYVX64WprYdo8WjwUDzL2ENyT/Es49TCurYHUjxbsN/GB7LW2sx8Tq8avjVju4nn9C8IHt0DXRLYC4hWV9XVlGPpDc8an9HHEHP0DNnEFzXPOeGnvW1jvS4rKmabjL562XthEOVRE0+LZ57TmijhiJBn9AvMb/9wy3btDRW8bUNTueOMjVDf3mx5YzZ95tmLrKjiGTlZGOUk9SiX3kVq/Y1RUqfr3OsVZi1OgSTx5Gxb8eOdZwkPyFrLiY70fuhlzq3QioxZwk9qe3R6v95cUhKcmvm3Y/fu7s75/8dfy7Oi9yVv7bwxZ0+uMle5LXbpdYFe4nmZO+U7N3cOS25d5bCUs/liYblPbtd0q16J4vKym7WPRdIlFM+G1Yxs6JZNwTD00K56NrwRctqTn16Fg+SlRjz3wtN6XstHX7SxRhDPKwavLwxRxPMaB/pn72cQz1vuz9grteuV4/MMUDwbVgayoVM8ywnv2fBGyGlPfuTZtBmB5IXi+ZVriufPj/t9vh88/UfxfM3IjCfPFM82PZderhmgeDasCGRDp3iWE95THI6Q0578yLNpMwLJC8UzxfO22iieX9ngyfMLF9yPbfrxGb1QPBtmHdnQuVjlhPcUhyPktCc/8mzajEDyQvFM8UzxnF9vFM8Uzzad+LxeKJ4Nc49s6BTPcsJ7isMRctqTH3k2bUYgeaF4pnimeKZ43jJwxl5p03HpJWWA4llZE3yrVUlg8OHrdVIR3s7fo6rVhjB6bWevRPvx+LnX0TGjyyl3VZ3X87+SFwZTPLkr2tAr30a5bePtD98W09jiqrpl0vTWDCSW3Lg9AF41tp3/LGuamH+53N/fF9eOlQHFs5LJmoWJnJrlwopyal2DGaUZFYKoHTpvzq6nwJDE3YqLlnmW4NPYSrkpYZb608SOjLWIp4QZiUNi8+7y7sb87ffPkAuNeN5OsF492bunpvnL/bbkf/30b1lu/uWbv1/9HMGy5nrvC0duIuTqvNy40rWQUMINjLzrOxeyxTqVUBEBsyReDWcrt95rmuJZm+GK8aOL5wrI8BC0yaB28MQZQ80f49DMKx3rwYU0pij21txY+9PyFC0eBE8E8bzGiQhOBFOtjbd4XuM8k3iuzY3luBHXqSX+Gl8oZ6hdTQxHYyierRkF/FE875OELgTUDkjHrgnFs4a9GGOt68Tan5alaPEgeCieX1mieEYqZnybEddpb9ZRzlA7azwUz9aMAv4onimegTKBTXo1DzjAjobW3Fj701ITLR4ED8UzxTNSJzPZjLhOe/OPcobaWeOheLZmFPBH8UzxDJQJbNKrecABdjS05sban5aaaPEgeCieKZ6ROpnJZsR12pt/lDPUzhoPxbM1o4C/XskGQqPJhoFRHttg0vwY4NrVc+0lnnM3O0TPX+4mkr0XBv/1039dJUNyk4XkmefUL3pbSpQXBvUVSw89GIi+VimeK6tiTWzNG56aoqg9td6DWfPCjNWbvBoecnhacmOFubLcugwj5lvarWt2mQH1aW23otvmGZ2jS0EaTKrp2wbTV7tI81L71xIt1jR6NWDN3lJN0MFAC8wt4mrp0wpzz34gndsKM5oXimeUqcROmtjtcMuxleH/Oqxng9Pw4C2etTxz/BwMWNdsBPFs1ZtGyHCL/HngthLPFrGOJp4tMJ/VR8/10nNuJN8UzwhLGRtNYi3HVoZP8QwQ1/OLBRAeTTowoFm7e+GiPq3tkC+gs60BlMMOpXU4JcVztIycI56e66Xn3Eh2KZ4RliieK1k6Hma9OFo+ttGEADodjgHrmuXJs28JtMifBwKKZw+WOUfKQM/10nNupBIonhGWKJ4rWaJ4bkIcnXZjoEVDR31a2/Hk+XIZ5WSd4rnbkj/1xGjPaUFSz7kRPBTPCEsUz5UsUTw3IY5OuzHQoqGjPq3tKJ4pnmsWEp95rmFtzDFoz2mBrufcCB6KZ4SlSWxyjzX0PHmJtjiixTNJ2REGGSADSgZ48qwkkMPJgDEDFM9KQkvXo0QSZFbiuYQZpRTlBrVD592zO5rHCrMmRkn+LDiLgFnDV83YmmvbLLiuidVqzKx5jr6eJflDa6xk1zLXpbkleGt69N6YlpgtMLXwQcwtWL32SfHcmGOPhoJCkIgv1KfGDuUGtdPEsoz1mqc2Tkn+omOp5cBzHMohaucZO+eKv54lOUJrDLWTzI3aesztMQeKl3bnZoDiuXH+Iy12ifhqTMsX9yg3qJ02Zq95auOU5C86lloOPMehHKJ2nrFzLry/jMAVWmOoXQvMHnN7zNGCG/qcjwGK58Y5jbTYJeKrMS0UzxUES/IXqe4qoIYYgnKI2oUAdaIgZsoLigW1a1EGHnN7zNGCG/qcjwGK58Y5jbTYJeKrMS0UzxUES/IXqe4qoIYYgnKI2oUAdaIgZsoLigW1a1EGHnN7zNGCG/qcjwGK58Y5jbTYJeKrMS0h3UfKVUiCGBQZIAOhGZi9h82OL3RxMbgrBiielQVReqs10mK3Es8lzDlKrXmw9rfEfOSzBrOytLoPJ+buKXAJYIZnJhc+AAAgAElEQVQ8o/1gtXv//v3l4eFhmD+SghZCiQerXJfmQeOV2knmnT3XR9xZ5Vman5723pgpnpXZLiVMstiVoRSHUzwfU0TxfM1PqbaLBTegATEPmLTCF98totkFVWm/sarv0jytqkgy7+y5pnjuu1+Zi+e7u7tsTp+fn7/8PP18/fk6aP08/fnW6Wrz9PTUao2a+ZUsdrNJdxxZieeaOK15sPa3YGrhs4YrjiEDZEDGALp2UTvZ7HGsvfB5zZMyK5lXYhsng4xkFAbE4rkkbo/Ec+6zrUguCetUYFM8y8qM4vmYLzZbWT3RmgxEYQBdu6hdFFzSOLzwec1D8SytANp7MSASz1txe3QynDslXuyPhPf2M1SgUzzLyoTimeJZVjG0JgNjMICKOdRuDNS3UXrh85qH4nnUSpw/7qbieU8Qp+K49N9pGvjYRl1hUjxTPNdVDkeRgdgMoGIOtYuNdj86L3xe81A8j1qJ88ctEs8LHaVT4dKpc0rp9kR6+Qw50R5JPM9fQvMg7LUhzMMgkZCBPgz88ftvrib+y08f+gRyklnZK0+SaMLcZaCLeN57hKP0WEj6THSExza2by+fpaGU3tgegYfcKXy6Sj58eN2AS5hn7DGzYj6qz1kxH9XnaJjT/P32D7foSuJ5NMxW/cUK9wg9fuXMCrNVDjz8EHN7lpuJ59IJ9Z5QPhLQqXh+fHy83N/f37C0FM7yL/1s7+eL7V6xlXxt51kbyt4doiVfvbHszb/HY47jlcvlDtX13ypCa/Fb8rLGvG3+S76Wf9uYl/9e4l7rIq2PSFi2C6BFjaN1seb+qC4sc1nrK9341/wv/rZ5Jpd1fdSr967rdSuef/zT+8sPf364pOI5zeV2XR/VqxcWrzWW4tHUeNrjS756cdkirl5YUK2S269q+2UqsGq1UtT5JXFt+e8mnpcg9gQ2KrwjnDxvC2ukb+M33zgMfzACD9KTZ0N66KozAyPUZ2eKQk9vcfIcGuAAwXENDZAkhtiUARPxvIhd5L7m1C59oTC9C3rv+eeozzyzobzU6gg8UDw37SuhnY9Qn6EJ7BwcxXPnBAzS4/uzxAhmZkAtnnOPWZROlLeE7v3xlMWG4nnM0htBnFA8j1lbFlGPUJ8WOGf1QfHcP7NcQ/1zwAj6MuAqnheoR38IZfQ/ksKGwpPnvsuZsyMMcJ0iLMW1oXjunxuuof45YAR9GRCL577hvswe9bGNCNxEiIGNNUIWGAMZOAcD6TV1C+rSbRvnYKYdSvb4dtzS8xgMUDxX5ql0s0al2yGGla7BsW6s1v4kJDPPt7fZSPgbzda7tiPwU8IcIcaaGM54JWGpV1pdrTrSY28j1TfC67IWtteo5tbGSJhr1nYEzBTPlZmjqNoXVaUGLqXc2p9kfuaZ4nlbLz1rUVK3EttZN1qK51uRRfEsWRn+thTP9Zx79zGK58pczbiJVlJxM8yaG2t/Epw955bESVsfBlgPPjxbzHLGXEkwS2zTfCAir3Q6apHj2XwgvCInz7PxEhEPxXNlVjSNp3LKYYZZc2PtT0Jkz7klcdLWhwHWgw/PFrOcMVcSzBJbimeLiiz7oHgucxTFguK5MhOaxlM55TDDrLmx9ichsufckjhp68MA68GHZ4tZzpgrCWaJLcWzRUWWfVA8lzmKYkHxXJkJTeOpnHKYYTNxMxOWYQqIgZIBAwa4dg1IFLgg3wKyhKbkVkiYgznFcyXJLOZ94kblBvnWz+f4KhcMh5EBIwaQdZqbimvXKAE7bkbt+21ZsfFObm14tPRC8VzJ5lrM79+/vzw8PBSvjqmcJuSw0lutoy70o02ZeQ5ZiuZBlWrbfMIADkfDbCGeR8NsVSYtcUft+y0xW+Wl5EfK7QyYS5ykn3tjpniWZuirPcWz31V1lSkSD6N4vqbMuxmJE9ZgADE3INXYJcVzPaEt61sq8OpRyEa2xCyLpN5ayu0MmKVseWOmeJZmKBHP63D+SvCVSOlCr0yB+TBkU2aezWmnQzIgYgBZpzmHXLsimsXGo/Z9MdAOA8htB9ILU1I8V+aExbxP3KjcIJsyN+DKBcNhZMCIAWSdUjwbkS1wM2rfF0DsZkpuu1G/OzHFc2VOWMwUz5Wlw2FkgAwoGKB4VpDXcCj3xHbkktt23NZ6pniuZY7jyAAZIANkwJ2Bd58+Xc359OaNewyc8JYBCjxWxZkYoHjeZBs90Yj2q/ueTavn3JqFqolbM1YTM8eSgVkZSAWxBCfFs4Stdraj9sVR426XSXpGGKB4Vopn7zc8c0n1XvxbzN5zI0WN2EjjngEzwsvWJkJtS2PW2hOzlsG68d7i+Yx5XjLTEre0p9ZVinxUCXPUuOVIX0eUMGt8Rx3rjZnimeJZvBZmEJLShjkDZmmivZuRNL4W9sTcgtWyT4rnMkcWFi3rW9pTLfAgPkqYo8aNYNuzKWHW+I461hszxbNSPEcopJ6Lv+fcGu41cWvGamLmWDIwKwPe4nlWHnviGrUvjhp3z1xz7suF4pniWbUORm08mrg1Y1VkczAZmJQBiufxEztqXxw17vErZmwEFM+F/OVeIoz2wmDPEjxj4zkj5p41xrnnZ4Dief4cEyEZmIkBiufBxHM04RYtnlw6rWO09jdTQyEWMlBiYE8oP3/77dXQu59/zrpK7XiYUWK83+e5w6c0GuavX344cz0DFM8Uz/XV83nkCELSOkZrf6oEcDAZGIwBiufBEqYIl+JZQR6HhmaA4lkpnr3f8Iwg3Ea7ecKCs9EwW3Qd79q2iFnrg5i1DJbHRxDPZ8zzkhlv3BHEszfm8gpob0HM7TmmeKZ4FlfZaEKS4lmc4i8D2IDreBttlHeeKZ77VYh3rime++TaO899UF7P6o2Z4lkpnr2LxkIIWsYcLZ4cNusYrf1Z5oO+yEB0BiKI5+gczRJfBPE8C5fEEYsBimeKZ1VFjiAkrWO09qdKAAeTgcEYoHgeLGGKcCmeFeRxaGgGKJ5Dp4fBWTBgLXat/VlgpA8yMAoDe+L56c2bKwio3Si4GScZIAPzMEDxXJlLDwHlMYcEfrR40Nit47b2h+IYwQ7lBrUbAfPsMUpyhZw05q6gS4Xz7JzOiE9SJwh+a3/InDPaoDyidl4cRYsnxU3xXFkJHon1mEMCP1o8aOzWcVv7Q3GMYIdyg9qNgHn2GCW5onievRr28UnqBGHJ2h8y54w2KI+onRdH0eJpLp7v7u4uz8/Pu/wun2//bW2PPtuOWe2enp688ngzz5rY9+/fXx4eHi4tLnqPVjwemFsk1ILH0W4YseCx5u1llGvUzgKHxEcNZon/iLYlzJJcjSKeS5gj5skippa4JXWCYLHy1xIzgqOHTc1+ZcW3FV5pPN55Nj15XkXtnnhOxfFC8mp79FmaDIpnq/KU+aF4vv9CmHRRy1iOY13TjFBuUDtvNmowe8doPV8JsyRXFM/W2bH1V8q1ZjZJnSDzWPlriRnB0cOG4rk962bieSt+c+I5Fdbb/z76LEdBJPG8xnemk+eWmFuUvFUTXmOz9tcCcy+fKDeoXS8cnPeVAUmuRhHPzK89A5I6QWa39ofMOaMNyiNq58VRtHhS3O7ieQlgEdc58bx+VkoOxXOJoTafRy/mPdTWcVv7a5OtPl5RblC7Pig465YBSa4ons9bO5I6QViy9ofMOaMNyiNq58VRtHiaiefFcemxja3NGshWSJfEc/poR89nnr0KKNI80YuZ4jlStTCWWRiQrPv0erncLRq5K+h428b41SKpk/HRjoOAeWmTK7OTZ0Q8a595Tsc/Pj5e7u9fnkPd/lue91n+pZ/t/Xyx3XsuKoKvKFi2i3B5UTIXV0Qu17j3YpbWxeJv9ZW+LCr1tfJVk+OaMT3Wy5b/3Mu1M66xBef2n+V68V5je1jSny9X0D1+/PgF9ndv337531UUe66LtcaRflWKa5Q1ttZahH1srYvto4wR1rhl74tQF6ko3usx634VNS8RuEQ15Lb3uonnveeal2D2btwovXjIk+c05W3/e9RvsNZxW/trm7X+3s/I10yYkUcxliqLdn/zTDnov4rLEZDvMkeWFijfqJ1lbGfw1U08f2m2X6+tS0Vy6fGPCM88l77pz1g8pRPEqJgtmkfN28tR+UDjsnpL3YJ/NGatHTHfMjijeLbKs7bevMe3xB11nbfE7J2/7XxHfHO/ap+Z5uIZeVRj7wVCnjy3LwDJDFGbYwmDddzW/krxj/75GfmaCfOM4nn0NRUx/plqPiK/aUwo36jdCJgjxdhUPOeEcwp+1HueIyXRK5ZRF6F13Nb+vPLXa54z8jUTZornXitnrHlnqvkRmEf5Ru1GwBwpRhfxLHkso/TIxkJepMc2IiWTsfgwwGbkwzNnGYsB3qIxVr6so2VftGbUxh/zYsNj6sVUPLcJ8dYrxXN7pkdccLkTsjP88Rq0GkbM6R62mbCg+bO2a8FhC5/WuOmvDQPIbyha9OM2aObxyjXZJpcUz214Hd7riAuO4vm47EbMKcVzu1bSoh5a+GzHAD1bMkDxbMmmnS+uSTsut54ontvwOrzXERccxTPF8/ALzxFAizXewqcjJZxKwQDFs4K8hkO5JtuQS/Gs5PXs1+Ao6TMd3lI8z3D1j7SJRq5tKRa00CJjRjGgdiuHyx9XyP3xGtTP1q5VXmpiORpzpjxveWiJO6p4bonZui6t/M2wX0m58M4zxbM0QyexH2UTPNq4l89aPGM3IjcLF6PGnVtyM2Hp1VJacNjCZy9+OK+MgajiWYZiPmuuyTY5pXhuw+vwXkdccC1Pnkc8XUuLcMSc7i2kmbD0ahYtOGzhsxc/nFfGAMWzjC8va67JNkxTPLfhdXivIy44iufjshsxp8MvpMAAWA+BkzNgaKynAZPGkKsZoHiupm7ugSM2QopnX/E8Yo3MvWr30fFU8KyZ98N9xn4wKmY0bvaN/fVD8ezXW4aaCV1ckUBRPFM8R6rHSLFwE4yUjTljGXHP0GZiVMxo3OwbFM/aNbI73vsNz2ZAEsdHiysq5pbieYa3l9GGuZZCKc9Sf161q5mnhFnju+fYo03Q8raNnhglc8+a5xIHLXFH7QfEfFsVaK5GEs8t85xbVzx5LnWbwufeCVOGCw+neL6miuK5vgHDRRfA8CzreUs1xXOAwnMKoWV9o4LMCeqv0xBzfe+meObJs/d6HX6+qI3wiNiWJ8/beUfkZonfOm5rf8MvmsAARtoEA9PI0A4YOGM/GBUzGjf7BsUzmx4ZMGMAbTxmE9IRGTBm4N2nTzcen968MZ6F7sgAGYjIAPcwfVb42Iaew+4ezrgQemLuOXf3YisE0OKkAuUbtYvOoSS+Wr7PKp7PWCOSekJtySPKVH+72h7RP/LYEVA8x84PFN0ZG1lPzD3nhgqio1GLRo3yjdp1pMd86lq+KZ5fUtHiL5CaJzmgwzOutYBpgEKq7RGQ8xMbUTxPkPwzNrKemHvOHb1cWzRqlG/ULjqHkvhq+aZ4pniW1Flqe8a1puGr59jaHtEz5hHmpnhWZqnlm7xoaN6N7OyYvflG68DaribPLRo1yjdqd8RTDWZr3iX+avneiufHjx8v3719eznDM88rX2e8YWSpK6v6tlhrkjrX2Fph1sTgPfbodqhcLDP8BsY7zxTPyqr2TlguXO9GdnbM3nwrS7R6eE2ea8XcUZAo36gdxfPlQvH8/vLw8HC6xzZq1nSEPae6iRl+YdDE4D2W4rk94xTP7TluPoOFaGgepPEEPTH3nNuYRnN3o4tnc0IaO6zlm49tvCRmhhO3xiWWdc8e2IP1ujlre0TdbOcZRfF8nlxPhbRn8+4591RJJJhuDJxVPHcjfLKJ2QMnSyjhiBmgeBZTNu4A5BtoxNMYJG7PEyRuHPo1gOT0qBZnz0FrfH/8/ptsEv/x1+sfe64rfVXRQwsGkLXKOrFhHuG61R7duudIGYoWTxo/xbM0owPb91yYGtqQuD2bd/RFreHaayySU4rn12xY1zfFs1eljz8Pslat63N81uoQIFxTPNdxaz2K4tma0cD+ei5MDS1I3J7Nm+JZk82XsUhOKZ4pnvWVRg9aBpC16tl/tXgij0e4pniOkUGKZ2UerN5eVoYBDbdamN6YkbhbN++jt5dbzw0lt4FRyzwjOe0hnltilqSo9Re07cnzj396f/nhzw9fwjvLYxtR8iypCQvbGtzIWo3cA2swW3Bd4wPhGhHPNZhb9xwpH9J4ajBLY9raUzxr2Ps81jthmnB7LszWcbdu3hTPmgzejtXWorSxotFHWc+t8K08UDz/crm/v0fLYhq7mvpG1mrr/qtJQA1mzXyasQjXFM95hr3zTPGsqXSOPSUDrYXNKUkVgmYOhIQl5nzmWcff2Udz/c1XAcypLKenEM8sCllReFmPmhfkdCDiSQzKN4IvVyOemFEsXrU82jwUz8cZy60Bz/qOXk9cf9EzJI+POZVxRvEs44vWhgyMulgRcRlxo0X5RvBRPBsuhA6uKJ4pnjVlh/YSzRwc68sAcyrjm+JZxhetDRkYdbEi4pLi2bBQMq5GrZ22rODeKZ4pnvFqubXk+tOwF3MscyrLS5V4vru7uzw/P+/OtHy+/be1rf1s62/18fT0BKFlUUA0uRuNmheK53ypeH5hGLV23BfZzoQUzxTPmlrk+tOwF3MscyrLi0g8b4XvnnhOxfESzmpb+1kKKZJ49n7DU5beNtZWmEdarEe3beRY9hSSaJZRvle79+/fXx4eXq4wQ/55YkaxIHFvbaxqWzqvtz1v2zi+bWPWZ56t6rvV+muxDqwwt4itlc8azCPlNMdbDWYN/83E8yKYV5GbiudUeKN2K1CKZ03K9WOtinSkxUrxXK4biucyR1EsKJ4pnjW1OGrv1mAeaWzNHj1STocTz0vAqdDdOxXe/nwrpFP79LOjx0FqxfNIRX+mWEdfrNtczYRlhBok37os8bENHX9nH831N18FMKeynIpOnj3E8xp+TkSnj32gzzzLKJnXOtqvIkdYrGiMqN281fWCTPM8ODJWy5/n6bg2VmS8B2dpHCNzOMI6RWOstVvyqc0hUnfaOZD6p40dA2fMKbqGciw3E8+lE+W956ePnqtOxfPj42P2r0Qtv7JY/qV/QWrv54vt3q85IviyxrJ9jnVpcJa8SLjcPlubwyjxtRZ3CUsNlylfa1xbX6Ngyf1VtRY1nntWen2GOt1U1/nTMYv98u/IV9rU9sasP/fC37L3bNdF2vxL+M/O5V6NRaqL9J0DdL2svTzFsvhL62L1WeqXR7yU1us27hY9puUaK/FSs4/0qjF0H932kr0+sldjuT2x5Z5sySWyv2/3mVUrmornVPiWXjDcewQEfTSEJ8+yb508eZbxtVij30xRO3kEY43QnF4gY7VszHYa5sFZyvnIHI6wTtEYa+2WfGpziNSddg7tWud4GQNnzCm6hnJMmojn9eq6nFjeCuH0iru9zyieZUWPWlM8o0y92qGLC7WTRzDWCE0DRsZq2ZhtQ/fgjOJZW3Wy8WgvqbWjeJbl4yzWSC+ZvX9K8KnFc+76uVyx7b00iFxjl/qT3rbRsvhr3mptGc+RbyvxbIUZbf69+NqePO89crDGNgIWKY81edY0YGSsFINU+NVg1sakGW/BWeQrCTXc5MaWHomwnq/GH9pLauxKfQyNF6k7iRBB562xG21N12BMx9RgHimnOY4sMEtq1lQ8lwTyArjHH0mxKMY9HzUJaxkPxbMtu+hmi25kttG19VZT25oGjIzVIi41xxrM2pg04y04o3jWZMB+LNpLauwonu3zFdFjTR9Dekmpf/bkwgKzBJ9YPPckZ5070slzBD4YQ38G0I2sf6RtIyAPbfmt8f7u06ebYU9v3mRdjb6BlvhhfZYY4udnZWD2tW+d16HFc3qdneRbgzWRWn+zN3Xi01bIGONHyDOySaBst+o5SIzo3NbiGeVmzw6NWztPbvwI9anBrcVnWXcaHBzrzwBzL+Oc4lnGVzNrbdNrFpiRY+IzIjK4mxHyjGwSKM2thCASIzo3xfNrNkeoT7T2Wnw5sKw7DQ6O9WeAuZdxTvEs46uZNZt6M2pdHM+eP5TEEXhANgkULypgUX+rHRIjOjfFM8UzWn+WdYfOSbsYDDD3sjxQPMv4amY9gujQgCc+DXvjjB0hz8gmgTKOCljUH8WzlCmZ/Qj1KUN0ba3Fh6yNVjWvwc2xegaYexmHFM8yvm6sa97wzE2pbXpKGKLhNZhHwpcjo4R5dHw1mEet46NNIsrNE5YbWenkeVvbyLyiZpEx7im+VnxWt05oubAeX+pD0j6Wi69n/mr4KmGu8Rl9TA1mZO1Hzn0NZk0ehxbPEf7CoFXCSk1Pk2TrsVaYreNq6Y+YW7Ibx/eMeZaI5ziZaBvJjHlGGCvhHmkfQvAuNiXMqJ+R7GowUzzLMjydeB518Y8at6zcaK1hINfcep4EsGZfsolsOpK8a3KaE8rL3M/ffnsVgmYOCZY9W9aOBYv2PqLnRRKfxNaeyfE81vax3r0kx7RH7imeg9S4R7KDQGUYlQxQPFcS13hY7aazF5ZmM6J4bpzsyd1H34ck8UlsJ08rBK+2j2n6FRRYhZFH7imeKxLTYohHslvETZ9+DFA8+3Etmal206F4fmUg4gYsqYFZbKPvQ5L4JLaz5E+Do7aPRVy7HrmneNZUm+FYj2QbhktXHRigeO5AOjBl7aZD8UzxDJSXq0n0fUgSn8TWleSgk9X2MYrn58OM3n3+a37HFo4FcfTnuUddMKPG7Zj2009F8RyzBGo3HYpniudoFR19H5LEJ7GNloce8dT2MYpniueqeq15qzU30UgL3QpzFeGdBkXA7C2eS5hHqlm0bEqYkbWLzhVFPNdg1mLsXTs9MGs5sxhfwt07LyWMkvhW21mvJTziqpRnyz4WRTwfXbnZIsbpHtsoLT5+TgbIABmYlYFRXhiclX/iIgOjMoB+MUHtRuUBjXto8Zw+SdLi2wVKJO3IwMwMsGG+ZHdUHkaIWxMj8ivns+4P3r+xmqEPampxVPwoZtTOiwdNPJqxFM9eGeY8ZGBgBjRNZmDYN6GPysMIcWtipHjeX2UUz/IOpKlF+WwxRqCYUTsvVJp4NGMpnr0yzHnIwMAMaJrMwLApnh2Tp6kximeKZ8tS1dSiZRyevlDMqJ1X7Jp4NGMpnr0yzHnIwMAMaJrMwLApnh2Tp6kximeKZ8tS1dSiZRyevlDMqJ1X7Jp4NGMpnr0yzHnIwMAMaJrMwLApnh2Tp6kximeKZ8tS1dSiZRyevlDMqJ1X7Jp4NGOHFs9PT09e+dmdp+ZKmO5BKwMgZiWBgwz3vvonAi2s7QhZaB/DGfO8sHpG3MRsu540gtM2kmtv3nmmeG6ZTfomA5MwYN0wrf1NQrMJDA9ucye9LW6z8MBiQjqdnJKBM/7GY1TM1r2E4vmUS56gyYCMAevGY+1PhmZuaw9uKZ7nriGiwxgYVUhi6PJWo2K27osUz5oq4lgycBIGrBuPtb+TpAGC6cEtxTOUChpNzsCoQlKTllExW/dFimdNFXEsGTgJA9aNx9rfSdIAwfTgluIZSgWNJmdgVCGpScuomK37IsWzpoo4lgychAHrxmPt7yRpgGB6cEvxDKWCRpMzMKqQ1KRlVMzWfXFo8awpAI4lA2SADJABMkAGyAAZIAO1DDw/Px8OvftscGxRO3PFuLu7u4pRHEIGyAAZIANkgAyQATJABmwYKEnjUOLZBrLeyyriS+TpZ4rjgZjj5KJlJMxzS3bj+Gae4+SidSTMdWuGY/hnnmPkYY2C4jmTDxZprCJtFQ3z3IrZWH6Z51j5aBXNGfO8cHlG3MTcahXF8hs5zxTPFM9fGIhcpK2WMzG3YjaWX+Y5Vj5aRXPGPLN3h3nqtFVZ/+r3jPUdGTPFM8UzxXOcx/7ZgBswELkBN4DL9Xyi9UzxTPHcqodE8Bu5d1M8R6gQxkAGyAAZIANkgAyQATIwBANTi+flW0v60l96o8f28+1nRy8L7vnI3Rbi/dKhBvNSsXvxng3z3s0vCz/M82tv86zvXG1vT97S+j1a62l3zq39oxro3d1L63yvr61xr59HqOUcl1b4anynHHnluhXmvX0tQu5LmLdrWhLv2faroxqV8Naq1iV5Tnt6VF0yrXjOHfcfFRFaYHt2ETZaYn5Z+q3yfNRYvEVkSSjWbDp7NRwBd662j5osup73fBxx4ZnrPfFXyj8iniP0rJb4an33EM9I70ZyevSlcIsrQu4RzDV9TLqmPdezFLNESG5tj74cH4nRFuK5FebeWmxK8Xx0ipQW1fYkMffZXjPaO9H2XIjb2EqnCyWce+IkXZBbu6MxLRbh0caQ21g0mEubUOQ81+Yszefe6Y1HbqW1jWDObRp79dy7tvc4lva2HI9In/PO8TqfJb6aftEDtwfmtBf2ru+WmNNailLvrTEj/r3rG9ElOdG/97OjfraX91aYKZ43v4YvLbKjb+sRm9GRoFg/K2E++uY7M+a9RToCZkRI5sR/6eR51C8MR4046hcGiufXR8j2ciQ9wEA38labrUdOc18YkAOjmTBTPO+vnQh5zvXjo9Np9FHS9XDEa4+eUjxrk7NHPiKet8XpLTaQTaaEDRVVkZ793Z4oShYhushyp5PMs+9b7kheS7W9rZPSBpvbZLzXc0ls7X3xPeJq9Zlbv7Phy/GHctNLZGhzehT3UR/rkfua/Srdg1FhNfJ+hWDes8lpFu9ct8pz6bCn9R5N8fyZ4b1f+ee+xeeE2l7DGqFIj07lcgJjFiGJCue9U9zWCxPdBPfyh4jNvfpGhEPv2ka/IJfqu3cDRrhG+1Dpt0jpySuyKdfEpx1T2mxrviTtfVna1sf2i4UWg3R8LeZSfaNfEr3XM7p+S7lG4j5a48h4aS5b9O5SnmcTz1sO0RrwzjPFs0A85xZFpA2o1IAlQiQPlVcAAAL2SURBVGuveCN8kz1aWKhoRMUzwqllc0V8ITGhPCBc9hQViOhBRePRRrnXeL03V4v8H9V27stvNIyl+kbxHfVr9MAEyYeFTUvMqFC1wCHxUcJ8JBjR/h3ly1HpSwxSjyURecR9zzWuyXPpS0Nu//Lar04rnmvExWjiOS28Wsx7xe9VpJJv8laYJc1OsmFY2CJ5RBrWkXCOvumggqBmk93+irfnprNXK6XcouJSwo1F3aI+rPBRPL8wgPQLNDeWdi3z3FNUSfarEgelHp3r07n5e/YxpP7QnpXykfvS4aVLTieeF2JzmyOSvG3iUh8RNqJSkdYu1L3TqpkxzySea2p7JPEsXdO5dRBxPUvFc46HozUfYf0iAneNU4oP8b0nLi1FIuLr6ICiVJvI+k7FU4TcW2Le1shWPO3tXUhOWtjUYJb0N8ke3wJf7ZpD8peu1SMuV85aYjyNeE7FUPrtpJS8oyTsvYzgkcDSN9M9XHvfWFMsRy9a5HyPiDnN7dFjADNhPvoSiTYdrxONvc0+zUeau1xukaa7l2fv+kY3o3Q9S3jYq3+0BqztkFxL8JV+JR51TWtyesRP5P0qty+V4j1aqzkh3bPekdpOxfJRD0v7Uam3pbrHeu2i/Uqqt3K6ZE/D7GGy3qtOJ57Tby9HCTj69e0oRZp+aajddKS8eSzKXExHXybQJrvHWalWRsO8V99obXsKSWTTOfoVXm4TPRJVI4rntT5zm0SOvwiiEd1st2tSim9k8XzU445yWis4rQXGUU+0OjEv9QZkz4vYu5G9rPQbhQhrvCbPR3ojCuZpxbPXYuA8ZIAMkAEyQAbIABkgA+dhgOL5PLkmUjJABsgAGSADZIAMkAElAxTPSgI5nAyQATJABsgAGSADZOA8DFA8nyfXREoGyAAZIANkgAyQATKgZIDiWUkgh5MBMkAGyAAZIANkgAychwGK5/PkmkjJABkgA2SADJABMkAGlAxQPCsJ5HAyQAbIABkgA2SADJCB8zDw/wOHfkSKc0CAtgAAAABJRU5ErkJggg=="/>
          <p:cNvSpPr>
            <a:spLocks noChangeAspect="1" noChangeArrowheads="1"/>
          </p:cNvSpPr>
          <p:nvPr/>
        </p:nvSpPr>
        <p:spPr bwMode="auto">
          <a:xfrm>
            <a:off x="155575" y="-22780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23" descr="data:image/png;base64,iVBORw0KGgoAAAANSUhEUgAAAagAAAArCAYAAAAt4RwCAAAGSElEQVR4Xu2dK3slRRCGzzEIzKIRqyLQIFiRn7UWBL8ExS+JiFoLIjEIFAKFWAM753kmOekz03Xpy1TPvHF5+lb1VnV/Uz2Z3fN/X35O/EAAAhCAAASCETgjUMEigjkQgAAEIHAhgECRCBCAAAQgEJIAAhUyLBgFAQhAAAIIFDkAAQhAAAIhCSBQIcOCURCAAAQgcEiBOj+f9x35vx/37d8X795//HH3Pj7++sPuffz6t3937+O7n37fvY+tHNytQD0/P79hdnd314oh80IAAhBQEeCrHhWml05DC5RFhJ6enl6cvojV6682YiP0nrT4cedV1IcPp/f3+/6E78+H8+mvp+9HyDi3jd/efTr988t37vHRB37z8x+nz/f3L2Z+9fCwajLidYsmvEB5RSiXuAhU9G2tsA+BUkCK3+VoApWLCOIVVKBaiBACRQUV/3jOW0gFNXoET6e0gvJ6dFTx6lJBWQRoCuD1dZw3oAgUAtUid3rOiUD1pN1mrVoC5a28pnEjXx1WEyiLCLUWICnVuOKTCA3QzhXfAEGSTeSKT2ZU2mPk6sskUCOJEBUUFVTpxt56PBXU1hEoX79HBVViZXTxuhGovYgQAoVAlWzcCGMRqAhRKLMhukB5rw57XRveCNT5/PYj1q2v48rSY3k0V3wtqHaekyu+zsDbLMcVXxuurWdNK69WgiVe8aWCde34qOKFQLVO3w7zI1AdILdfAoFqz9i7QoTrP1Ggcs6NKl4IlDdlA41DoAIFw28KAuVnV2NkBBHKakyr/7AwsnghUDVSe+M5EKiNA1BneQSqDsfo75K8XhZVUO5Fk/dc6Tytrw4RKG/kAo1DoAIFw28KAuVnN4/MVUFTn1bvh8otl2fYRKAks1pXXwiUFIEB2hGoAYIkm4hAyYymHtGv4nRe2HuFFKjsnWSm+tJWXgiUPVHCjUCgwoXEYxAC9UrtqCKUPe9bvYPyJGvpGG3lhUCVkg4wHoEKEIRyE44mUIiQLWeGq6Bs7r32zomXd07GQQACELAQGPl9kMXPWn0PI1C1gDEPBCAAAQj0IYBA9eHMKhCAAATCEUhvlnpWeJq1EahwKYNBEIAABPoQmESipyitebVmx6EESqPYfdKibJVcUkk+Lr2LC52gC3+1mdob2ee1d5/XPtSwX5qjLOPk0dL6pe2TBdIcspX2HqsHZ5KXS3tIsldq7+EzAmXPiWYj0mBECY7F4Tmp1zbE0uGdHoa53y221Oq75tNSfDQxvO6jmaOWH5p5rPbPh1Qurlv7KPkk2Se1axho2Fv7bJ2XGi5Wn9L+Uc7Aw1dQPYJdmizS+NmH3FPdaAKV80kTM6mP1C4xr9mutUU68NMDWztvTV+u55IOOck+qX0LgYqQlxoupTGVYlc6v3b84QVqCVSU4GiDOPfzCpRlnNWm0v6WzWipkKL47H0a19hvYVcap9wTuMbWpRzWjNvKR8u6lgfIKD7n7EhjPT38znk8t+Wuqqc+6Zi11wkIVEJ7VHFae5rUPGVqNkXtA0w7n+cgGNHnVKgkvzUxk+bQxsDTLz2UtbZIDxlRqkStP9f2emO2hc8aW9cejNOxS7/PIuV5uL7w2NO/JGHZYAjUK60ILDwHwYgCZT2ENAeIhZ1lj2j6LlWG0sGlYaDp0yNvLWz3VkGVvi7wsLup0I8oUD0SW7O5vX00h5b3KsVrU+k4bzJL4yysSn3QjpeqB6k9yuGtreZrxEiaQ8ve2s+yLgL19k/WPewOL1Cji5P2UPCW5dYNXKu/NplrPJ1vnQOSAI3moxS70nZNpVwrD28OyIXvhCR/NPbWmKOGz5YHOCkvpXbr2XXpf6QKauuDqUZCWYMsJU0UJpoNu+S7NE5qrxWTpXmmtaef0j8Rl3yQ2lv6qImJZJ/UrjnwW/mosU3DwFP1atcu8R2BKqFXcex8WCxNGeFDVYurOVFJ/ZQ+al06QC221Oqb2yjpGpJPUntPn5fyTrJPal8TvWtOvXP62s9RP1pde8jw+DMLUi4m0l7VzFG6/xCoUoKMhwAEIACBJgQi36BcBPpIV3xNIsykEIAABAYlgEANGjjMhgAEILB3ApprxlYMNGtTQbWiz7wQgAAEIFBEAIEqwsdgCEAAAhBoRQCBakWWeSEAAQhAoIjA//kw5tq3/d94AAAAAElFTkSuQmCC"/>
          <p:cNvSpPr>
            <a:spLocks noChangeAspect="1" noChangeArrowheads="1"/>
          </p:cNvSpPr>
          <p:nvPr/>
        </p:nvSpPr>
        <p:spPr bwMode="auto">
          <a:xfrm>
            <a:off x="155575" y="-19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1" name="Picture 27" descr="C:\Users\Huan Wu\AppData\Local\Temp\mx340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1" y="4118786"/>
            <a:ext cx="6096000" cy="2359484"/>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6" descr="data:image/png;base64,iVBORw0KGgoAAAANSUhEUgAAAucAAAJUCAYAAAC2WYgTAAAgAElEQVR4Xu3d4YGkttY2Wk8s54vg5DITZL+5OIJ7Yuk7jI3N0IC2hAAJLf+x3aUS0tKGekpNVX/7/PnPH/4hQIAAAQIECBAgQOBxgW/C+eNrYAAECBAgQIAAAQIEfgkI5wqBAAECBAgQIECAQCMCwnkjC2EYBAgQIECAAAECBIRzNUCAAAECBAgQIECgEQHhvJGFMAwCBAgQeIfAt2/fvkzEdy/8TsLoHbVuFtcICOfXuOqVAAECBAYU2AqdE8Mbw/k815K5CecDnhymHBYQzsNUGhIgQIAAgWOBM4G1N9tac63VT29+xktgT0A4VxsEOhbY26V7605ddKnWLiU7e9Fj3dFumk9qDiPt2N5hXnqMloNmzetFzXnW7Kt03TyPQEsCwnlLq2EsBDIEjl5o98L5CC+Ce78u73XukXHn1EKkv4wy1HQl8JRv5LjCuXIl0IeAcN7HOhklgd8EUi/Ee4+nnvcG5jfNfRmmjnbOc+Y8Qg08WcdP+EbrZO1SOtbS5+3+Cv/vD9Cmfjv05Lo6NoE7BYTzO7Udi0AlgdSLY05YqzSkZrp5y9yjt+Yc1cLWY6naaWYhOx3IE77RWhHOOy0qwx5OQDgfbslN+A0CpQGg9Hk9mb0pnE87iak1E87bqs7UetUe7fJ4OcfOabscc+nzjuZ9RZ+1nfVH4E4B4fxObcciUEmg5MVsvbs2DWXr18ipX5GnHt/bnds7XrR95LhHc4yYRY5RaQnD3UTGvddZ7Z3zI5+r7FL9ph6fbUp3l8ML9XfDkvXam0NkbuvjRY8fbVe62x4Z+3pt3NaSW23av1VAOH/ryprXqwVKgkYkuK7R1i+WW30che5I+62dv+U4lrvHJeOb53AURnLHeRQqSkNPTsCOFndOOE+1za2f0qB1VA+l9bi3vtE3jFHvqV1k/Utrfm/+y5/nHH99nkXmWdp/5DpRWjORcWtDoCcB4byn1TJWAiuB3JC+98Ia2eVKhbfIDttRH/Pz12F6/fNUAErN8SjgHYWc6Pwj4SWnkM/0d3bMe/W1FS4jb4Ii847WdK251Q6EkfVKue6dC7XGevRG62iNcuaW84Yh0m+kdrQh8BYB4fwtK2keQwtEX2xzg+uMevTiGQ1Je6H66I1ByXhznnN2XuvnXxEySvuMOkQMtnY999atdLzrWivZaT1bizUuIpH5p+yOvGsF9Mi5HXnDHWmTMkk9XmNd9EGgJwHhvKfVMlYCCYGjoHu045x6cdwK/+uhRHZOc8JT6XijofSo/9Qbia1bbSIf3iwp4NTabPUZCdyR8Ub7WY6hZLw5z8+pxeU6zseoHW4j4TTapsS7pKai48lZl622R2+wSvuuMV99EGhdQDhvfYWMj0CmQMkLfCpQ5QSi3OPnti8J1ZGwHQksy7GuTSJhN3MpfzVPrU1k3HtBKNV37bWJzD86pqO+Uh90jobGyHhz/Y/WtMS7ZIw1x7x3/K3zI9X26jdONaz0QeAOAeH8DmXHIHCzQM7ucSQApgLTXviLhICSQFLrOWf62VvS2gEjxz5nLdfjPwq0OY/ljjdSI9H6ipxmOaEx0l/u+HsM52fWdOm9d26c6b9kjTyHQOsCwnnrK2R8BAoEhPOvXxO5ZfK2cB4JOeuwVGJQGjAjpZyaQ+rxyDEib2Ki/QjnaanUmqUeTx9BCwLvEhDO37WeZjOQwPSClrsTlRvaZ87cAJdznNy+U8HqrmPvldpTO+fRgJPzJqX22kROz8g8UuOKrEHkOJHx9hDOU17THHKvJXs2W9ellHXq8ZJ18BwCPQsI5z2vnrEPLZAKoVsvuKnnpF6g133u/co69fPo16yVjDfnOctx7s0t8tWLe/OtUaCR4BJpk3qjlRPaj94g5Yxlyyfy/Br1lVMnOeuYM/7I95an1i0ytpRX7XAePZdqzC0yf20I9CYgnPe2YsZLYCGwDpdLnMiH4uYX0UigWAay1HHWL7rrRWslnOeMczmHtVfUr6R4I30f1cF8zNS36fQUzo/W7ejN1Jb/Vi0ehdXUGuas1xPhPGWwfjwyn73nHJ33R+dTytjjBN4uIJy/fYXN7/UCR7u/e5Nf76TlvADn7hJvBcfWwvlW2Du6NaKlcB4J5suwebTWOfN6cud5K9ilAnXkPMk5D1LnVk79rOsv5wO4uRe4nPP3jMddx8mdv/YEehAQzntYJWMkQIAAgS4EzgTa1iZ411zuOk5rvsZDYPdN/s936J94CBAgQIAAgfMCbwmad87jzmOdX2E9ELhewM759caOQIAAAQKDCLwlaN45jzuPNUgZmmbnAsJ55wto+AQIECDQjsDeZwB6+iX1HWE59VmUdlbUSAjcLyCc32/uiAQIECDwUgHhPLawwnnMSasxBYTzMdfdrF8uEPlmihKC3G8GWR+j5Bscln1Evod9bt/CTmXOfKdx57bPWcPU2tXyumoOqfFPFpH6iM7zqnnkrFlu25Lz/o5d8tx5aE9gdAHhfPQKMP/XCZzZuUu9UEcC0l5IytkpOzrOme+xvnOxc+a7DuaRNyTLNql1O+q/5puZ3DnPx64x/py6OwryZ9YiMo+rarDkvL9yvbbm+aTPVe76JXCFgHB+hao+CTwksPfiF3lRPLtTeHSMrcdyx1qr/R1LkzPfZRiMfv/7VjBPBc6rw1LunNfBvGT8e3ZHoT91LpTOIzWWK+uuZMzr56Rczq7X2evLlX76JtCagHDe2ooYD4ETArkBdusFt3ZIyh1TrZD/VFi6c/zrnc/oLRtH4bWk/HLX+Mm6O6qL0nnU9sxdg6NwvnU+l87zTL0J57mrqv3IAsL5yKtv7q8SyA2Fy8mfedEtCTs1nxOZd+kbjpICiYwnukOe2s08s26pvqNzz53vHXWXemOWG06jVtF2UdtIu1z/3PY11utMnUYMtCHwNgHh/G0raj7DCpx50T2785cbdu4K56mQdkWx5K5DbvutMeeGwtz2R05PjD9SryXjOuty9vkl9Zg7z9z2Nett7iv3NzwlLp5DoGcB4bzn1TN2AkGBaGiIttvaTct9wU0F+uUL+dGvxFNjjoSRNWPkWz9KgsZ6LKmxR99cRPrZ2wHNXbdgyf1qFh1XtF207lL9bT1esjZri+hxl8878l/vOE/Py1mvyDxz55Czruu2KZ+c2tKWwJsFhPM3r665EfhbIPqiGG0XDUlHCxAN56ngnBpzyXG2AtBWUMoJSyVBKRqEUgZ7wbzkDUbOSRUdV7RdtO5S/aXWojQUl7wRXNfQXp3lrlWq7lNvQCNvGiJvFJbjSK1LTm1pS+DNAsL5m1fX3Aj8FMh5QcxpGw2OW4sQOU40DKf6SgWxveAauS88dey579KgFDWOjqN0LUpOpJwx5bSNmKT6O6qJdQhe1mEqjOauc2oce18bWjqOGnaRPvbqPrUuJXXmOQTeKCCcv3FVzYnA3wK5L4Y57XParhck9dyc0HKmr6Md8vmxyG5oaVhKjT0ahCL97J0UZ557dKLl9JvTNmKS6i+nviLHK30TlvPGscY4In2k7CJ9COdeggicExDOz/l5NoFmBSIvsrmhedm+pP/IC3tuGE6NIxXE9hYwEs4ji587n5I1SRnUCtGR+UbWuGSOqQCcU5upmqi5Y527/rntcy1TtZJ6PLq+uW88orWlHYERBITzEVbZHIcUiLzI5r6w5wSkLfTUmEoeP/Oco8KoEc5LxlayJqnj3BnOS8aS85xI21SbkuCY6nMvtOaG7dz2OW9KIsG6dJ57dRs5x4a8QJs0gQMB4Vx5EHihQOQFtiQ8vy2cp25HiYSZs8H3TBg7ux5n53emhnJDZe5Yc11T58zy8b22uaG/Rvtcx1yXkjWej5G6tEbOv1QfHifwRgHh/I2rak5DC6RCxpVh8uq+c8PMXqDLMcppmxuUUoEzeuxUu+nxM9/OET2hUuPY6yf6vGi7EtdU362H89T4I2/kavRx9hoQrTXtCLxZQDh/8+qa25AC0RfYkh2xVOipFb6mfiIf1kyNJ2eHcx2so7e1bAXfnDW4cyczalpy4uTMed1/5LmRNtE3R7l1EX1TeFW/qWCdY7Pc1a55b32kZnLGGelPGwJvFRDO37qy5jWkwNkXv9TzU4+XBv4zoSoViLaC/l5A2fr58mfrvqKhLVWMZ/tJrUuJUWrM0TWL9JMaf+pNWM6bwsiboeU6p2ol5ys3z9bP2To5WrPIGqTeJKTWOucYqb48TuDNAsL5m1fX3IYTWAfJLYAzf1wk0v9eADlajK2As9d+b7cv2n4roKyfe+aPEEWMcuYQuS83FXpSY4oc42j9Uv1vvUHKCfeR/lNvwiJrvA6fy+dE1yxyfh2NJfLmIed8mY8VrelILaTqLefN0nAXaRMmEBAQzgNImhDoQaA0wERDUrT/ZUiKPudMcNg7RiRkTGM9+jX/1roftT8z35KxrMNkas5HvwUorfGzc17OO3VffGqMkeenjM6YRvre8orsvm85Re2P3hyVBO2S50TWObW+HicwioBwPspKmycBAgQIECBAgEDzAsJ580tkgAQIECBAgAABAqMICOejrLR5EiBAgAABAgQINC8gnDe/RAZIgAABAgQIECAwioBwPspKmycBAgQIECBAgEDzAsJ580tkgAQIECBAgAABAqMICOejrLR5EiBAgAABAgQINC8QDufT95qWfhdx6ntdJ6XU9++mHm9e2gAJECBAgAABAgQIJARC4Tz1F8u2/nLa+o8qpP5q2lEfW28M9t4sWHECBAgQIECAAAECvQokw/kcgo92znOD9RorFb5Tj/eKb9wECBAgQIAAAQIElgLJcD43zgnIy7bLcD/1ldpl3zpezrEtLwECBAgQIECAAIFeBW4J58tQvg7akR35M+F86373XhfLuAkQIECAAAECBPoSOLq1e2sml4fzzYMuPlxaO5yvw/jHx8evIfz48ePLUPYeSz2n1b625tnqXKaxTmNjuV2XNV3URb1zn+WYlqnrqLpQF+uA0Vu+8Jp8nBVzXpO3LIcP58sT5OiDrOsT6f/+7//++P79e19vxR4aLasYPKeY09SKFau4QLylumIVF4i3VFesogI5OfS3/PozzX9GDhLZ4Z77SX2TSuTWlq371tfBOzX0UpSIhzYECBAgQIAAAQIE9gRKc+ip21qmwaTuB089XquPLZhSFGVGgAABAgQIECBA4IxAaQ6tHs5zd8W3dttTgT61M7/sc/rv1A77GXjPJUCAAAECBAgQILAWaDqcLwNy5PYY4VyBEyBAgAABAgQI9CzwWDif0JbfkLK3Sx0ZYKpN6vFa71h6LgRjJ0CAAAECBAgQeF4gN7fOIw7f1vL8FPNHUIqSfyTPIECAAAECBAgQIPCvQGkOFc7/NvTVSPHTiVXMilPMaWrFilVcIN5SXbGKC8RbqitWUQHhfEOqFCWKrh0BAgQIECBAgACBLYHSHGrnXD0RIECAAAECBAgQqCwgnNs5r1xSuiNAgAABAgQIECgVEM6F89La8TwCBAgQIECAAIHKAsK5cF65pHRHgAABAgQIECBQKiCcnwznPn0dLz1WMStOMaepFStWcYF4S3XFKi4Qb6muWEUFhHPhPForp9u5MMUIOcWchPO4EytWeQLx1q5XrOIC8Zaj15VwfjKcx0tNSwIECBAgQIAAAQLHAsK5cO4cIUCAAAECBAgQaERAOBfOGylFwyBAgAABAgQIEBDOhXNnAQECBAgQIECAQCMCwrlw3kgpGgYBAgQIECBAgIBwfjKcj/6J4pxTiFVMi1PMaWrFilVcIN5SXbGKC8RbqitWUQHhXDiP1srpdi5MMUJOMSfhPO7EilWeQLy16xWruEC85eh1JZyfDOfxUtOSAAECBAgQIECAwLGAcC6cO0cIECBAgAABAgQaERDOhfNGStEwCBAgQIAAAQIEhHPh3FlAgAABAgQIECDQiIBwLpw3UoqGQYAAAQIECBAgIJyfDOejf6I45xRiFdPiFHOaWrFiFReIt1RXrOIC8ZbqilVUQDgXzqO1crqdC1OMkFPMSTiPO7FilScQb+16xSouEG85el0J5yfDebzUtCRAgAABAgQIECBwLCCcC+fOEQIECBAgQIAAgUYEhHPhvJFSNAwCBAgQIECAAIHLw/l0gM/Pzy/S84GXD6zbrdtE+inpYz24UhTlRIAAAQIECBAgQOCMQGkO/fYzBH9N3KuRHHW+FdqXP0s9Ph0q1Sb1+B5cKcqZhfBcAgQIECBAgAABAqU5NBnO52B8tHO+tcs9/ywSrFNtUo/XCOejf6I45xRiFdPiFHOaWrFiFReIt1RXrOIC8ZbqilVU4LJwPg9AOI8uxfvbuTDF1phTzEk4jzuxYpUnEG/tesUqLhBvOXpdPRLOI4E9tetdo48aO+fxUtOSAAECBAgQIECAwLGAcP63z/rDpx8fH78e+f79+xfB6R3d1mN7Pz/atWqhr57mwnK79q5wURf1zn2WY1qmXhPUhbpYB4wWMkFO7rnitSfn+G89x4TzjTcvpSjeCRIgQIAAAQIECBA4I1CaQ5MfCJ0Hlbo9ZTn4nG9rcVvLmWX3XAIECBAgQIAAgRYFHgnnE0QqtKcer9XH1qKUorS4wMZEgAABAgQIECDQj0BpDj21c14rWKcCfOrxvWXKQRn9E8U5pc4qpsUp5jS1YsUqLhBvqa5YxQXiLdUVq6hATg5d9lk9nKeCdI3bWPb6WGPloDjZoqUmSEWl1FRUSk3FpVixyhGIt3W9YhUXiLccva5ycmjVcD7vns+d7v3B0cgAU21Sj58J5/FS05IAAQIECBAgQIDAsUBubp17C++c97gApSg9ztWYCRAgQIAAAQIE2hEozaHCeTtraCQECBAgQIAAAQIvERDONxayFOUlNWEaBAgQIECAAAECDwmU5lA75w8tmMMSIECAAAECBAi8V0A4P7lzPvoninNODVYxLU4xp6kVK1ZxgXhLdcUqLhBvqa5YRQWEc+E8Wiun27kwxQg5xZyE87gTK1Z5AvHWrles4gLxlqPXlXB+MpzHS01LAgQIECBAgAABAscCwrlw7hwhQIAAAQIECBBoREA4F84bKUXDIECAAAECBAgQEM6Fc2cBAQIECBAgQIBAIwLCuXDeSCkaBgECBAgQIECAgHB+MpyP/oninFOIVUyLU8xpasWKVVwg3lJdsYoLxFuqK1ZRAeFcOI/Wyul2LkwxQk4xJ+E87sSKVZ5AvLXrFau4QLzl6HUlnJ8M5/FS05IAAQIECBAgQIDAsYBwLpw7RwgQIECAAAECBBoREM6F80ZK0TAIECBAgAABAgSEc+HcWUCAAAECBAgQINCIgHAunDdSioZBgAABAgQIECAgnJ8M56N/ojjnFGIV0+IUc5pasWIVF4i3VFes4gLxluqKVVRAOD8ZzqPQ2hEgQIAAAQIECBBICQjnwnmqRjxOgAABAgQIECBwk4BwLpzfVGoOQ4AAAQIECBAgkBIQzoXzVI14nAABAgQIECBA4CYB4Vw4v6nUHIYAAQIECBAgQCAlIJwL56ka8TgBAgQIECBAgMBNAsL5yXDuq5HilcoqZsUp5jS1YsUqLhBvqa5YxQXiLdUVq6jAo+E8dfD58eVkPj8/v8wt2s/Wc7egUv1FcbUjQIAAAQIECLQo8O1/334b1ud/vuarFsc9wphKc+i3n0H31CpOB567WP73En3v53ttttpHjrNe6FKUEQrGHAkQIECAAIG+BdbBfJ6NgN7Gupbm0KrhfKJIBeu9He71e4RUGI8G/ul4J99/tLHCRkGAAAECBAgMIxDZEY+G80hfw8DeONFHwnlkpzwaooXzG6vFoQgQIECAAIFmBSKhe6/Nr03J1a0tW23trl+//E2H8/X0l0G8NOBHQ7+d8+uLzxEIECBAgACBegJHwbvWUYTzWpL7/TwSzqfhrEPyeiCp21xqh/P1h08/Pj5+qX3//v2L3vSJ6/mx5aevlz9fP2nvU9p7z7mzr615XnH8veOkjEeznO3vWpcc/yvqYu/4kXGtz7/Ic+Z6unMuT6/l5LK+Bt05/5rr0oLl1jWpZFwlz6lpmdPXNNat1zHXq/1vjVqfY7Nf6tw7UxfLcP7x51855sd/f/z69xyq5+PPP5/reXp8ucZ7fa3D+RX5Jnq9utJyeZ7fkdWW51gT4XwO2qld7dT95OvQnwr4X1L33z/IQfHVSHuKX3/OKmbFKea0Fxbizx6rpbqKrzcrVnGBeMs76ipyW8tyxFP7vZ3w3L7iEumWd1ilR/Fci5wc+tt6nv22ljlI/3o39/cXv/QYzp9bOkcmQIAAAQIECPwrUPMe8Zx7061BXYFHw/lvaX/x1Yp7U9y6FcYHQusWhN4IECBAgACBvgTmIL3cBT/aFY/Obu/bWmr0HR3DiO0eC+epoB25JSXVJvX40ZuA5Y7+iIVhzgQIECBAgEB7Autg/FRQno/r6xbr10gT4TwSomt8ADR128zMW4pSf3n0SIAAAQIECBD4S6DmbSs1TJ+8L73G+FvtozSHVvkjREuUrT/4s/4GlZI2kT7Wi1OK0uoiGxcBAgQIECDQt0CLQdh96dfUVGkOPR3Or5lOnV5zUEb/RHGOOKuYFqeY09SKFau4QLylumIVF4i3PFtXI4Xzs1bxVWmzZU4OXc5AOP9bY/QCyilrVjEtTjEn4TzuxIpVnkC8tevVfVY9hfOzf6ho9LoSzjfOq1KU+CmqJQECBAgQIEAgLtBiOJ9G39p98HHRdluW5lA75+2uqZERIECAAAECLxNoPQQvvzXmqW+QecuSC+d2zt9Sy+ZBgAABAgReKdBj2O1xzK0Uj3AunLdSi8ZBgAABAgQIbOWS/3374+x93E/ACuhl6sK5cF5WOZ5FgAABAgQIXC7Qc8DteeyXL+zBAYTzk+F89E8U5xQvq5gWp5jT1IoVq7hAvKW6YhUXiLcsqas3hNuSvyRaYhVfifZbCufC+W1VOvrJFoXmFJUSzuNSrFjlCMTbul5dZ/WGYD7r5H7TzOh1JZyfDOfx01JLAgQIECBAgEBMYORwHhN6byvhXDh/b3WbGQECBAgQ6EhgeQtIjx8A3aLe2zWf2r5ljrVLTDgXzmvXlP4IECBAgACBTIFliH1baM29rSWT7nXNhXPh/HVFbUIECBAgQKAngdb/wFANyxHmWMNp6kM4F85r1ZJ+CBAgQIAAgUyBUW77WM/zbb8dyFz2w+bC+clwPvoninOKkVVMi1PMaWrFilVcIN5SXbGKC8RbHtXViLd9HH3gdfRzUDgXzuNXlpMtRz/ZonycolLCeVyKFascgXhb16s6VqPe8rEX0EevK+H8ZDiPn5ZaEiBAgAABAgS2Bd78gdCjNX/TV0bWqm3hXDivVUv6IUCAAAECBAoERg6oI899r1SEc+G84DLiKQQIECBAgEAtgdED6ujzX9eRcC6c17q26IcAAQIECBDIFBBM/wLj8G/hCOfCeeZlRHMCBAgQIECgloBQugil//v2G+uoX7conJ8M56N/ojjn4sQqpsUp5jS1YsUqLhBvqa5YxQXiLbfqSjDfDuYff3788eO/P349OGJAF86F8/iV5WRLL3gxQE4xJ+E87sSKVZ5AvLXr1Tkr4Vw436og4fxkOI+flloSIECAAAECBP4SEMx/r4QR/xDT3rkgnAvnrpMECBAgQIDAzQLCuXAunGecdKXvWDIOoSkBAgQIECAwqIBgvr3wo/6l1LVGaQ799vnzn7PnVOTgNdpE+ljOJbf9WQfPJ0CAAAECBMYREM6F86NqL82hp8P5dOA53y//ex2Sz7aJHKfWO5ZxLitmSoAAAQIECJQICOZxtVGtmgjn0zKtA/pWYM9tE+ljq0RyUHxSPX6SsYpZcYo5Ta1YsYoLxFuqK1ZxgXjLua5GDZxxqd+v7SN65eTQ3za1z9zWUrpTLpznlHZ7bb3gxdaEU8xJOI87sWKVJxBv7XqVtprvo56/u3vE7+1OK/3eYl1XowX0bsN5rYB/duc8t+C0J0CAAAECBMYQ8PWAddZZOI85Vr3nfDrk+l1C6pYU4Ty2UFoRIECAAAECzwjshfNpNHbQ89ZkpID+yM75HMaXX/jydDifjz+XysfHx6///P79+5fqmX7dsvXY3s+ntnu/+muhr57mwnK79q5wURf1zn2WY1qmXhPUxRh1Mf8Z+n/yxc8/Tf+WfHHFa0/N3NXrOfZoOF+m3imop75ZJfX4OvSndt/33rOVouS9B9SaAAECBAgQeLOAnfO6qzvK7nlpDj19W8t6uXI/7LkO4nN/qQC/dzvMcjylKHVLUG8ECBAgQIBAzwLuOa+/eiME9NIcKpz/XW8+qR4/8VjFrDjFnKZWrFjFBeIt1RWruEC6pW9rSRutWxydg+s3PG+8d/+xcJ7a4V7vjNf4AGhk13w+7vTvCn8ENb8iPYMAAQIECBB4jcAIO713LtbWbyPeFtAfDefLxdwKwusPaZa0ifSxLqpSlDuL07EIECBAgACB9gWE83prNMptQqU5tPptLfWW7nxPpSjnj6wHAgQIECBA4E0Cwnm91RzlA7alOVQ4r1dreiJAgAABAgReKCCY111U4fzYUzivW296I0CAAAECBF4mIJzXXVC3tQjnPhBa95zSGwECBAgQGEZAML9mqX0gdN/VzvnfNr5yK37ysYpZcYo5Ta1YsYoLxFuqK1ZxgYOg9L9vfyy/RURdxVVzrN74Jsg95xu1UooSLzstCRAgQIAAgTcLvDE0trpeb7MuzaF2zlutUOMiQIAAAQIEHhV4W1h8FDNw8Ld5C+d2zgNlrwkBAgQIECAQFXhbWIzO+8l2bzIXzoXzJ88lxyZAgAABAq8SeFNI7Glh3uQunAvnPZ17xkqAAAECBJoWeFNIbBp6K7+tPoTb2/jn8QrnJ8N5zieKey2SWuNmFZPkFHOaWrFiFReIt1RXrOICX1vuhXN1FVcttXrLGyPhXDiPny0nW5aebCcP2xG09EwAACAASURBVN3TOcWXjBWruEC8pbpiFRf4veVROFRXcdUzVm8I6ML5yXAeLzUtCRAgQIAAgTcLvCEY9r4+b1gD4Vw47/08NH4CBAgQIPC4wBtC4eOIlQbQ+1oI58J5pVNBNwQIECBAYFyB3gPhm1ZuWov1P8u/1tr6XIVz4bz1GjU+AgQIECDQrMAcyoXzdpZoK5xPo+sloAvnwnk7Z5ORECBAgACBjgTWIbCX8NcRcdFQhfMitraflPOO5cwnittWqD86VjFTTjGnqRUrVnGBeEt1xSoikBsA1VVE9a82Z6z21sXOedy/yZbC+TXLcuZku2ZEbfbKKb4urFjFBeIt1RWriIBwHlEqa3P2HMxdm7JRXvesnBy6HMW3z5//XDesZ3suRXl21I5OgAABAgQI3CXQewC8y+mp4/T8odDSHCqcP1VtjkuAAAECBAg8LiCcP74EhwPo+fMAwvnG0paitF2mRkeAAAECBAjUFOg5ANZ0aL2v3r5JpzSH2jlvvRKNjwABAgQIELhUYA7nvqXlUuYqnfcU0IVzO+dVil4nBAgQIEBgNIGeAt9oa7M1317WSzg/Gc7PfqJ4pJOFVWy1OcWcplasWMUF4i3VFauIQG7QU1cR1b/aXGWVu2bxEddtKZwL53Ur6qC3q0622yZw04E4xaFZsYoLxFuqK1YRgdygp64iqteG86n33HWLj7peS+H8ZDivtxR6IkCAAAECBHoR6CHk9WJ55zh7WLfHwvl84OWCrL86vaRNqo/I17OXotxZXI5FgAABAgQIPCfQQ8h7TqftI7e+dqU59PS3tUwH3grSy59ttVkud6qP1ON7pVOK0nYpGh0BAgQIECBQQ6D1cFdjjm/uo/X1K82hl4fzVDCfiiYVvlOPC+dvPvXMjQABAgQIXCPQeri7Ztbv6rXlNWwmnK+D9Pz/ewPcC+/Lnwvn7zqRzIYAAQIECLQg0HKwa8GnlzG0uo6PhfN553tewL17xeef74X3dQHcHc59+jp+CrKKWXGKOU2tWLGKC8RbqitWRwKlgU5dtVdX81qWrml8RnktHwvn0bC9nE4qeM+Bfy/Qrx9f9738/4+Pj1//+/379y+i0wk2P7Y82ZY/Xz9p76Tce86dfW3N84rj7x0nZTya5Wx/17rk+F9RF3vHj4xrff5FnjPX051zeXotJ5f1NejO+ddclxYst65JJeMqeU5Ny5y+9t4Mj3i9Wge56Ov73C517r2hLuZ6KZ1L9Hp11nL+C6/zOf3x50cy9y3P/9TxS8+xZsL5UXCeIa4M51tBPfLNLnnvhbQmQIAAAQIEehZobZe1Z8snx74O5vNYPv/z+eSwfh37kXAeuV98Syay254K8NEPmk7HF84fr08DIECAAAECzQgI5s0sxemBCOcrwkg4j3yYM9Um9fjeypa+YzldKTogQIAAAQIEmhUQzptdmuyBCecbZKngnHp87jJnpzyya37m1wnZleEJBAgQIECAQDcCwnk3S5UcqHC+E87XPy75657zLvfcV0kf63HYOU/WtAYECBAgQGAoAcH8fcu9FdCHvee89eXNCee+Gim+mqxiVpxiTlMrVqziAvGW6orVlsDZcK6u2q+rs2scn+Fxy5wcuuzp9F8IrTWBK/rJQXGyxVeAVcyKU8xJOI87sWKVJxBvPdL16mxwG8kqXkHbLZ+0OrvOZ+c+PT8nhwrnNcT1QYAAAQIECHQl0EJg6wqs48G2sNbC+UYBlaJ0XIuGToAAAQIECOwItBDYLM59Ak+vd2kOdVvLfTXiSAQIECBAgMCDAk+HtQenPuShn15v4dzO+ZAnnkkTIECAAIGowNNhLTpO7eoJPLnmwrlwXq+S9USAAAECBF4m8GRIexllV9N5ct2F85Ph/MlPFHdV5T8Hyyq2YpxiTlMrVqziAvGW6orVJLD8Duwa332trvqrq6cCunAunMfPlpMtXZhigJxiTsJ53IkVqzyBeOs3X6/Wf6DmbEB/s1W8YmItW7ESzmPrdUur0ncstwzOQQgQIECAAIFLBVr9y5GXTlrnmwJPBPTSHOrbWhQxAQIECBAg8DqBrWA+T/Ls7vnrsAaYkHDeyCKXvmNpZPiGQYAAAQIECJwQ2AvowvkJ1I6fOtfDXetfmkPtnHdcZIZOgAABAgQI7Au4rUV1LAVqfzg4pSucbwiVoqSwPU6AAAECBAj0IXB3IOtDZbxRPvFGrTSH2jn/uz5b+URxD6cLq9gqcYo5Ta1YsYoLxFuqK1aTQO17jdVVf3X11OcPhPOTO+dOtv5OtviIn2mppuLurFjFBeIt1RUr4TxeA1e0bOkcfOLzB8L5yXB+RVHqkwABAgQIEHhOoPau+XMzceSzAm5rOStY6fml71gqHV43BAgQIECAwIMCwvmD+A0euvYfpEpNsTSHuuc8JetxAgQIECBAoEsB4bzLZbtl0HfUhnC+sZSlKLdUhYMQIECAAAEClwrcEcAunYDOLxW4uj5Kc6id80uXXecECBAgQIDAEwJXB68n5uSYdQWurhHh/OTOeUufKK5bevV7YxUz5RRzmlqxYhUXiLdUV2NbXRW81NW76uqqOpmUhPOT4TxealoSIECAAAECrQtcGbpan7vxxQWurBPhXDiPV6KWBAgQIEDgxQJXBq4Xsw07tavqRTgXzoc9qUycAAECBAgsBa4KW5TfKXBVvQjnwvk7zxizIkCAAAECmQJXha3MYWjekcAVNSOcC+cdnQKGSoAAAQIErhO4ImhdN1o9tyBwRc08Fs7nAy9hPz8/f3Net1k/PjVOtUk9vrWwpSgtFIkxECBAgAABAvkCV4Ss/FF4Ro8CtWunNIee/p7z6cBbYXz+WerxOZif7eNsOPfVSPHTiFXMilPMaWrFilVcIN5SXY1pVTtgrRXV1XvrqnbtCOcbtVKKEi87LQkQIECAAIGWBGoHrJbmZizXC0z1s/zn8z+/3w2SM4LSHFp953y9U97LznkOtrYECBAgQIBAmwLCeZvr0sOo1sF8HnNpQH8snE8DnwN4JIgv26//e7lwy76i/a4XvhSlhwIyRgIECBAgQOB3AcFcRZwReE04T30gNBWstx6PBPij5y0X5uPj49f/fv/+/ct6TfeNbT229/Op7d69Zi301dNcWG7X3hUu6qLeuc9yTMvUa4K6aKcu5nDuNfn/snLPFa89NXPXXefYj//++JIVP/78KLYs3SSufltLbrCuHc6XqqUoZ951eS4BAgQIECDwjICd82fc33LUV+yc1wjWNfrYK4qccO7T1/FTi1XMilPM6WjHJt7DOC3VVXytWY1ldVcwV1fvrqutgN7VPee1gnXJrS97xy7dOXeyvftki8+uXks1FbdkxSouEG+prsayEs7j631Xyx7Pwe6/reVN4fyuQnUcAgQIECBAoL7AXeG8/sj12KrA2ZrKuYPjt83ln3/8p/wLHH/2tPXVidMBlt2mvnllap9qk3p8a2FLUVotEuMiQIAAAQIEtgXOBimuBDaz5M/vPe/qtpZ5EstvbNnL+pGgnGqTenyNmtteWRIgQIAAAQL9CQjm/a1ZTyMura/SHHr621paxi1FaXlOxkaAAAECBAj8LlAanjgSiAiU1ldpDhXOI6uiDQECBAgQINCkwPwBvtJbD5qclEE1J1AS0IXzjWXMQenxE8VPVS6rmDynmNPUihWruEC8pbp6t1XNb9WIS7lejWolnOes/EFb4bwS5KobL3gxV04xJ+E87sSKVZ5AvHVv16vafywmLiWcj2yVG9BzcujS1W0tOVWmLQECBAgQIPC4wJPh/PHJG8BjAsJ5BfrSdywVDq0LAgQIECBA4CIB4fwiWN0mBXICemkOtXOeXAYNCBAgQIAAgZYEhPOWVmO8sUQDunC+URulKOOVmRkTIECAAIG+BJ76QGhfSkZ7hUC09kpzqJ3zK1ZNnwQIECBAgMDlAr5G8XJiB1gJ5PzWRjg/uXPe2yfVnzxbWMX0OcWcplasWMUF4i3V1futorcXxCXSLdVV2mhu8UarvXA+zXn9XfvCuXAeP1tOtnzjyXaSZPPpnOKqrFjFBeIt1dW7rZ4I5jYT4jX1VivhPK8GvrQufcdy8rCeToAAAQIECFws8FQ4v3haum9cwG0tJxdIOD8J6OkECBAgQKBRAeG80YUZYFhbAX19S8vEUJpDfSB0gCIyRQIECBAg8CYBwfxNq9nfXITzE2tW+o7lxCE9lQABAgQIELhYQDi/GFj3WQJ79ViaQ+2cZ/FrTIAAAQIECDwtIJw/vQKOvxbYqknhfKNOclB8qj9+orGKWXGKOU2tWLGKC8Rbqqv3Wj0ZztXVe+sqPrOvLYXzoJ5wHoTKbObCFAPjFHMSzuNOrFjlCcRb93S9ejKYOwfjNTWi1bo2c3LoUtZtLXl1pjUBAgQIECDwoMDT4fzBqTt0BwLL+hTONxasFKWDtTdEAgQIECAwpIBwPuSydzNp4TyxVMJ5N7VsoAQIECBAICQgnIeYNHpQYK7R0hzqtpYHF8+hCRAgQIAAgbiAYB630vI5AeH8wL70Hctzy+nIBAgQIECAwJ6AcK42ehH49YeK/t9fo/38/Mwatp3zv7l6+qR61gpf0JhVDJVTzGlqxYpVXCDeUl29z6qFcK6u3ldX8RnFW67/iujnf+IBXTgXzuOVxirLygU8zsWKVVwg3lJdvcuqhWBuMyFeU6NbCec7teK2lryTSGsCBAgQINCqQCvhvFUf42pL4LFwPoffLY7l/TVb7bbuv0mF6dTj63Hktm9rWY2GAAECBAgQmAWEc7XQi8A6mE/jfvy2likUr8N56mb45XPWz58mlXp8a8GE817K2DgJECBAgMCxgHCuQnoSeGznfC8Qr4P4VthePrckjKf6nAP9r3crmZ+S7WnxjZUAAQIECLxdQDB/+wq/b35Nh/NoiD4K9Knwvrekds7fV+xmRIAAAQLjCQjn4635G2a8DOiP3taydUvLGjhyy0vqNpZo6I/unPtUf/w0YBWz4hRzmlqxYhUXiLdUV++xaimcq6v31FV8JmUtSzeJq36VYnSHOxW8J4JUm71wvv7w6cfHxy/R79+/f5GdTrD5seXJtvz5+kl7J+Xec+7sa2ueVxx/7zgp49EsZ/u71iXH/4q62Dt+ZFzr8y/ynLme7pzL02s5uayvQXfOv+a6tGC5dU0qGVfJc2pa5vS192bY9Wp/k2B9js3nYOrce0NdzPVSOpfo9eqtls2G8633GqngfSacL49XilL2/sizCBAgQIAAgdoCLe2a156b/t4tUJpDq+2cR24zmZdAOH93MZodAQIECBCoJSCc15LUz90C3Ybz9S55NMBH3gyUoty9eI5HgAABAgQIbAsI5yqjV4HSHHr5znnkPvRUm9Tje4tWitJrERg3AQIECBB4k4Bg/qbVHG8upTm0Sjg/2sXe+vaWvb8OOv88FcYju+bzjvz0b99zPt4JYcYECBAg0L+AcN7/Go48g2bD+TIkzwu0F86XC7j1vedHj28tfg6Kr0aKnz6sYlacYk5TK1as4gLxluqqX6szf8AlPuuyluoq7ja6VU4OXapW2TmPL9O9LUtR7h2loxEgQIAAAQK/hZP/ffsCkvNHXGgSaEGgNIcK5y2snjEQIECAAAECvwTWu+Yzi3CuQHoTEM43VqwUpbfFN14CBAgQIPAGgb1gPs1NOH/DCo81h9Icaud8rDoxWwIECBAg0LSAnfOml8fgMgSEczvnGeWiKQECBAgQaFNAOG9zXYwqX0A4F87zq8YzCBAgQIBAgwItf1tLg1yG1KiAcH4ynI/+dT85dc0qpsUp5jS1YsUqLhBvqa76tWr5+83VVb91FR95nZbC+clwXmcZ9EKAAAECBAicFWg5nJ+dm+ePIyCcC+fjVLuZEiBAgMCrBYTzVy/vMJMTzoXzYYrdRAkQIEDgvQKC+XvXdrSZCefC+Wg1b74ECBAg8EIB4fyFizrolIRz4XzQ0jdtAgQIEHiTgHD+ptUcey7C+clw7tPX8ROIVcyKU8xpasWKVVwg3lJd9WnVejhXV33WVXzU9VoK58J5vWpK9OTCFKPmFHMSzuNOrFjlCcRbt3K9aj2YOwfjNcXqjz+E85PhPK/ctCZAgAABAgRqC/QQzmvPWX/vFRDOhfP3VreZESBAgMAQAsL5EMs8zCSFc+F8mGI3UQIECBB4p4Bw/s51HXVWwrlwPmrtmzcBAgQIvEBAMH/BIprCbwLCuXDulCBAgAABAt0KCOfdLp2B7wgI5yfDeSufVO+hwlnFVolTzGlqxYpVXCDeUl31ZdVLOFdXfdVVfLT1Wwrnwnn9qtrp0YUpRs0p5iScx51YscoTiLdu4XolnMfXq5eWLdTVk1bC+clw/uTiOTYBAgQIEBhZoJdgPvIamXu+gHC+F87/vz/++PzPZ76oZxAgQIAAAQK3CAjntzA7yM0CwvlBOJ8fEtJvrkqHI0CAAAECAQHhPICkSXcCwnkgnE9NBPTuatuACRAgQODlAsL5yxd40OkJ58L5oKVv2gQIECDQs4Bg3vPqGfuRwCPhfD7o1sA+P3+/zzsywFSb1OPrcfxq//Oe8+U/ezvno3+iOOf0YhXT4hRzmlqxYhUXiLdUV31Y9RbO1VUfdRUf5XUtc3PrPJJvP0N09U9LToNZdrv8//Vj/wxk8ZytNpE+hPPrCmzZswtTzJlTzEk4jzuxYpUnEG/95PVKOI+vU28tn6yrFqyaCedHwXwriE8/KwnjeyF/uRjrnXP3m7dQqsZAgAABAgT+FegtnFs7AlEB4XxDag7ncyh3AYiWk3YECBAgQOB6Aa/L1xs7wnMC3YbzGre57LFvobgQPFekjkyAAAECBH77Dff/ft4G62+RKIqXCjQRzlO3p8z2kfvHU23Ct7X8POhv97+7ELz0FDAtAgQIEOhNwIZZbytmvDkCwvnfWutvkPn4+Pj1yPfv3//xnC8G0wcV1o9N/7/38/mxZV9zpy301dNcWG7X3hUu6uLfc//s+cpyTMvUa4K6KK+LZThv4XW05uu7uiivi2UA7q0ulq/jj4fzyO0pM3ZqV3xql2pTunP+zxhWO+ijf6I4550gq5gWp5jT0RuSeA/jtFRX8bVm1bZVr7vm6qrtuoqP7vqW3YbzdRCPBnjh/Pqi2juCC1PMnlPMSTiPO7FilScQb/3E9Uo4j69Pry2fqKuWrITzjdVIofR6YWip8IyFAAECBAiUCHgNLlHznJ4EUjl0by5V/ghRahc7dYvKevc89cHS1PGWu+/Tfx/9naX54uAi0VO5GysBAgQI9CgwvdYu//FNLT2uojFHBZoP57+djBt/lHT9Qc51oE49vgUVQXGhiJaYdgQIECBAoFxg/Xo79ySgl5t6ZtsCkRy6mV9/huDPtqdWProUigtFua1nEiBAgACBHIG919ypDwE9R1LbXgRSOXRvHlVua2kVKYXiQtHqyhkXAQIECLxNwGvu21bUfFICqRwqnG8ILC8UH39+/PHjvz/+aeVd/H7Jjf7p69TJOD/OKSr1198W2Pp+4XgP47RkFV9rVm1ZveW31eqqrbqKj+b+lsL5Vvj+9tcHT/bu3NkL54L5cQG7MMVOcE4xp6kVK1ZxgXhLddWe1Rs+56Wu2qur+IjubSmcF4Tz6Slb7+SF83uL19EIECBAYByB+XXXa+04az7qTIXzwnC+fpqvVBz1FDJvAgQIELhDwOvsHcqO0YKAcF4pnM+76d7Rt1DWxkCAAAECbxMQzt+2ouazJyCcC+fODgIECBAg0LSAYN708hhcZQHhvGI4t3teuTp1R4AAAQIEfgoI58pgJAHh/GQ4X3/62gVk//TxSfXYpYVTzGlqxYpVXCDeUl21Z/WG11Z11V5dxUd0b0vhvHI4t3sunJ89hV3A44KsWMUF4i3VVXtWwnl8Td7QcvRzUDg/Gc63ToI3XETecHKbAwECBAj0L+A1tf81NIM8AeH8gnBu9zyvCLUmQIAAAQJ7AsK52hhNQDgXzkerefMlQIAAgY4EhPOOFstQqwgI5xeFc7vnVepTJwQIECAwuIBwPngBDDh94fzicL7u3h8pGvAsM2UCBAgQKBIQzIvYPKlzAeH8ZDg/+kTxdFHZ+mfUgD76p6+j1wpOUSlfpRiXYsUqRyDe9urr1ZvC+dVW8VVrv+XoVsK5cH7bWTr6yRaF5hSVEjjjUqxY5QjE2159vRLO42vxppZX11XrVsL5yXC+t8B7u+ZT+1F3zls/GYyPAAECBNoSeFM4b0vWaFoWEM4vCudTt25rabn0jY0AAQIEWhYQzFteHWO7UkA4vzCc7wV0O+dXlrS+CRAgQOANAsL5G1bRHEoEhPObw7lgXlKmnkOAAAECowkI56OtuPnOAsL5xeF82b0LjROPAAECBAjEBLxmxpy0ep+AcH4ynOd+onjki02u1ftOt9iMOMWcplasWMUF4i3V1fNWb3ytVFfP11V8BM+2FM5PhvPc5XvjBSfXQHsCBAgQIHAk4LVSfYwsIJzfHM6nw7nojHzKmTsBAgQIpAS8TqaEPP5mgcfD+dEA5seWC/D5+fllPVKTSD2+7jC3fW6BuOjkimlPgAABAiMJeJ0cabXNtVYO/fYzJH9NyZm+Uwieu1n+99zN1s+2JhDtI9Lfr53tn+Oa/qkwxV0RF57MYtGcAAECBIYQ8Po4xDKb5IFAaQ49Hc4jYTwVplN9pB7fcylFyak0F58cLW0JECBAYBQBr4+jrLR51s6hl4Tz5SBTwXze4V7vbtfajb965/zX+P/38zcH/zn9CwjVTYAAAQIEXiPgtfE1S2kihQKlm8S3hfO9Ae6F97vD+ZmvRhrtAnTGqrC+u3wap/iysWIVF4i3VFfPWr31tVFdPVtX8aM/3/LRcL6e/nIXfD2wdRhvJZyfXcK3XoTOung+AQIECIwn4DVxvDU3468Cj4bzo1tSthYrtSs+PSfV5ijUL4/58fHx63+/f//+ZSjTu9+tx/Z+PrXde8fcQl89zYXldu1d4aIu6p37LMe0TL0mqAt1sQ4YLWSCnNxzxWtPzvHfeo4J5xvvAkpRSt/9TTsFy3/ch14q6XkECBAg0JuA18DeVsx4rxYozaGX3HOe+hBo5NaW0p3zJXQpSslirS9Kcx8Ceomm5xAgQIBAbwJbr4NeA3tbReOtKVCaQy8P55GvQUy1ST2+B1mKUrIwwnmJmucQIECAwBsEvAa+YRXNobZAaQ5tIpxPGDk75amd+Rk3B+Xsp69HujCdtapd/K32xym+MqxYxQXiLdXVfVZeA+PWI7Uc/RzMyaHLujgdzudgvex06wOiR4/X6mNd8DkoZwvIhWmky01srmdrKnaUd7RiFV9HVqziAvGWZ+vKa2DceqSWZ+uqd6ucHFo9nLeKV4pSOh8fhimV8zwCBAgQ6FlgpHDe8zoZ+70CpTm0ys75vVONH60UJX6Ery3n73b1Ha9nFD2XAAECBHoTsEHV24oZ79UCpTlUOL9oZYTzi2B1S4AAAQLNCnjta3ZpDOwBAeF8A70Updb6uUjVktQPAQIECLQu4DWv9RUyvrsFSnOonfOLV8rF6mLgn90vf5W69526ft16/To4AgECYwt4vRt7/c3+q4BwfnLn/KpPFL/xYnWVVcmJHf0Q0hN/HKMlpxLbO5/DKq7NilVcIN6yRl298fVuS7CGVXxl+m45upVw3mg4n4b1tgtWSydbJJxH2lxx+WvJ6Yr51eyTVVyTFau4QLxljbp622vdnl4Nq/jK9N1ydCvh/GQ4v7L8R7lg1TZM3YqyF7qj4/BnpaNS2hEgQOBYwOucCiHwVUA4bzicv3H3/OqTMLXbnQrmy+Cd6mueS+rNwNVz1j8BAgR6FRDOe105475SQDgXzq+sr9v7Lg3fW7vhqb6OJmd3/fald0ACBDoUEM47XDRDvlxAOG88nNs9zzsHorvdy13voyCd2hU/CvACet7aaU2AwFgCgvlY6222cQHhvINwLqBnFPT/vm02viooC+fxtdGSAAECSwHhXD0Q2BYQzk+G87s+UZzawe2hwK+2eiIoX3HMq516qJXoGFlFpf74gxWruEC85Zm6Gi2cn7GKr8g7Wo5uJZx3EM5zb9Vo9dSsdbJtXdCXP7vzjYxw/my11aqpZ2dxz9FZxZ1ZXW81WjCfRNXV9XUVP0LbLYXzk+H8juW9IgDeMe4rjtHiG5W9NwPzz9ffAHPVLTZXeOuTAAECVwiMGM6vcNTnOwWEc+G8m8puMZhH8OYXoTt39CPj0oYAAQJPCQjnT8k7bg8CwnnH4XykHdjef3vQ6xuLHi5ixkiAQH8Cwnl/a2bE9wkI5x2E82mIdl2/GsxL1/qblN7fWNx3OXIkAgRGEBDMR1hlczwjIJx3Es7nYS5vkWg9lJ4pzK3n9rz73PPYa6+j/ggQGFtAOB97/c0+LSCcnwznT376urcL3Bmr3u/bzgnnZ5zSp/y7WrCKrycrVnGBeMuSuurttSuucdyyxKrWsXvrZ3Qr4Vw4v+2cLTnZtr7x5LYBVz7QVkDf+u1HiVPloXbTHav4UrFiFReIt8ytq1GD+SSaaxVfhfe1HN1KOD8Zzp8+Jd52oVt/X/nbb93xdYtPn0GOT4DAnQJve826086xxhEQzjsP59Pw33KxG/lDr73ftjPOJdNMCRA4I/CW16szBp5LICUgnL8gnL8hoEdv+UgVdM+P59yX3vM8jZ0AgTEFBPMx192s8wWEc+E8v2oqP8NXDf4FKpxXLizdESDQlIBw3tRyGEzDAsL5S8L5cve8xwugYCqcN3ydNDQCBCoI9PjaVGHauiCQLSCcnwznrX2iuOX7to+s3Nbybzj/+PPjjx///fFPZb79Q7HZV63FE1o7/87M5ernsooLs7rGavRwrq6uqat4r/20fDSczwefuT4/P3+TSz3+a7f427ffnlPSx3q5clBaOtla333es9r6MOSogXSyWIfzqT5HW5NXHAAAIABJREFU9UhdSls6/1JjffpxVvEVYFXfavRgPomqq/p1Fe+xr5Y5OXQ5s28/Q/DvSTpz3tOBt4L0/LPU43MwP9vH1rBLUTIJqjbv8b7tN32Hec3F3HoRW3/F5PJ4gntNfX0RIFBToOXf5tacp74I1BQozaGXhPPf0n8ivAvnX8ug1Z3zrYuzXZT807jHN2D5s/QMAgTeJOCWxTetprncJdBtON/aWV8H9sju+1t2zn/N/ectEVv/PLmz2uKY7jq5rjiOgH6Fqj4JELhCwPX/ClV9jiDwaDhfAy9vUUkFa+F8uzxb26Vwca57GRHO63rqjQCBawRcq65x1esYAo+G8zP3i9cO5+sPln58fPyqgO/fv3+phOlDHVuP7f18arv3QZAW+rpyLvMHHKdjbH0DSa7LyJbz3NeW0/9Pvx3JtUzV65V1sZzL3jmWc+6pi+1rUolLyXNStZSzlqm+eqrLN83lTF0sr/2uV3/lgbfkizN1UePa/1ZL4XzjTVgOSi+fvn7qw5fL3ZPlt5A8eatN6++7UzUV3ZEa4YNYKavW1/rO8bGKa7OqY+U3p787qqs6dRXvpd+WOTl0OctLPhC63A3v5baW3k629bd+nA3JewFw+WZg/m/hPHahSNXUUejecl8e9ex6x2ZwX6uU1X0jaf9IrOJrxKqe1QibBFEtdRWV8rWT3YbzaYlLAvze7TC/vfP4+7vTT35bZLwKb25Z82IZ2Rmpebybqbo9XGRdup2cgRMg0I2Ab+bqZqkMtCEB4XxjMUpRGlrX3aHUDG01++rBrpcxRm976WU+xkmAQJ8Cgnmf62bUzwuU5tDTt7Wsd75LdsFr9bFehlKU55czPYKcQL1su74dQgBMWz/ZImedf51HP7+G8223vDzp79gECLiuqAECpQKlObRKOJ/D9fTvvVtIIgNMtUk9Lpz/KzAFtFSwOwrmv9byZx/+eVYgtUbzOrnl6Nl1cnQCbxbwpv/Nq2tuVwrk5tZ5LNXC+ZWTK+27FKX0eHc+72zwXobvVF93zsuxvgqkgrf1UzUECFwpIJxfqavvNwuU5lDh/O+q6PHT16WhbWtXPNXX8uTp0eqJk/8up2g4z1nju73usrp7Xlccj1VcldV5K8H8q6G6Ol9X8R76bimcb6xfKUrfpfDv6KOh7S3zHXUeqVtfIrc4re28II9aTeZN4HcB1wIVQaBcoDSH2jkvN+/mmUcfCO1mEga6K5B6ExYJ78vOW95hVwYECNwrIJzf6+1o7xIQzu2cH1a0C+y7Tvitne7lz0q/lScV9OdjCPDvriezIzAJeN1QBwTOCQjnwvm5CvLsVwukds9Tk1+G/WiAn1/c5759+09K2eME2hIQzttaD6PpT0A4F877q1ojvlVgK1RHQvc6XEfCeaTNrZN3MAIEsgWE82wyTyDwm4BwLpw7JQgcCkRuRTkK1dHd96MPoE4DTN1yY4ddIRN4XkAwf34NjKB/AeH8ZDj31Ujxk4BVzKpXp1SIT+2Kp0L81m79x58ff/z4749/YAX4/Rrrta5iZ03dVqzinmsr4dw5GK8eVnsCwvnJcF6jCPVB4C0CqRfm0gAf9UmF860d+Lnv1NijY9COwMgCzqORV9/cawkI58J5rVrSD4GwwNELeOoe9+kgR7vsc0BP7dQvB+trQ8NLpyGBXQHBXHEQqCMgnAvndSpJLwQqCqTCcq173PeC/tb966ld/4rT1xWBLgWE8y6XzaAbFBDOhfMGy9KQCKQFUmE5tbteco/7elQ+hJpeJy3GERDOx1lrM71WQDgXzq+tML0TuFAg9/aYaSiR+9KjQ94L50JKVFC7twio+bespHm0ICCcnwznPtUfL2NWMStOMaepVcoqtbs+9XHmHvdU0G9pZz1lFVd/f0tW8TWerYTztJm6ShvNLUa3Es6F8/jZcrLl6CdblI9TVCodzqM9ld7jHum/lYCuriKr9VcbVvlWwnnaTF2ljYTzvwSE85PhPF5qWhIg0LNAahc+dY97z3M3dgIpAeE8JeRxAnEB4Vw4j1eLlgQGFyi5x30iO7r9pZWd9cGX1vRPCAjmJ/A8lUDFHPrt8+c/bxUtfcfyVg/zIkAgLRD5ese972AX0NO+WrQpMNe9Gm5zfYyqT4HSHCqc97neRk2AwIUCbn25EFfXTQmkar2pwRoMgc4EhPOKv07obO0NlwCBmwXcl34zuMNdIpDz13cvGYBOCbxcQDg/Gc59+jp+hrCKWXGKOU2terR6Ktj0aBWvhLotWR17Lmv448+PP37898c/T3B7y76duoqfp6NbCefCefxsOdly9JMtyscpKvWucD7NeuuDo7XCjrp6d13FZ3e+pXBeZugcjLuNbiWcnwzn8VLTkgABAn8J7H2v+vLDde7pVS2tCjz1259WPYyLQG0B4Vw4r11T+iNA4KSA8HMS0NMvF/Dm8XJiBxhYQDgXzgcuf1Mn0KaAcN7muhjVvwK+21w1ELhO4LFwPh94ObX1V6dH2vz6FfG3b7+62fvq9dTja97c9tctj54JEBhRQDgfcdX7mrNw3td6GW1fAqU59PT3nE8HTv0do9w2W+2XP4v0Fwn7fS2x0RIg0JuAr1zsbcXGG69wPt6am/F9Al2H85IwHgnoOSijf6I4p1RZxbQ4xZymVm+22rundxmKcu77fbNVvGJiLVkdOy1rkFWspt5+vYorxFqOXlc5OXQpevnOeTREb90KM/8sFd73SiQHZfQCip1mf7ViFdPiFHMauaZKdtbVlbqKCwjntayW/TgH46qjW+Xk0OrhfL1My6Cdut98L7ynbmOJhv5pbKnbbuJlpiUBAgTqCrgvva6n3mICbmeJOWlF4IzAo+H8zK537XC+fjPw8fHxy/X79+9ffKd3dFuP7f38aIevhb56mgvL7dq7wkVd1Dv3r7Bc/yGY6RjzX2pc/uGivR0o16vnr+NX1MXyBavmGs/XmKnG1n8Yy+vY/1XNCj3WRatZqVfLx8L51juK1K52ald86jPVJnWMuY/p33bOz7zv81wCBK4UKLm15crx6HsMATvnY6yzWT4rIJxv+JeiPLuUjk6AwEgCwvlIq93GXAXzNtbBKN4vUJpDT38g9OzO+XqXfO7Pzvn7i9YMCRD4S+DoG12mx+fbD3K+1YUtgT0B4VxtELhH4JFwXut+8dS3saQe370AJf6o0fJ5o3+iOKdMWcW0OMWcplasjq3mMDX9++PPj3/uSV8G97j2OC3V1de13gvmrOLnBStWUYFHwvmvHZ/VHyHa+v9fLyCfn3/tEO380aKcnfLI/ebzsZbHPsJ0skVLTZCKSqmpqJSaikjNu+bCeUTrrzbOQeE8Xi3xluqKVVTgsXC+DMFHQTgywFSb1ONrrNz2UWztCBAgcKeA+9Lv1H73sdzS8u71Nbu2BEpz6CX3nLdCU4rSyviNgwABArOA70NXC2cFBPOzgp5PIE+gNIcK53nOWhMgQOARAbvnj7C/6qDC+auW02Q6EBDONxapFKWD9TZEAgQGFDj6Vhff6DJgQWRMWTDPwNKUQCWB0hxq57zSAuiGAAECTwrYWX9Sv/1jC+ftr5ERvk9AOD+5c+7T1/GTglXMilPMaWrFqo6V+9J/d1RX/3qkwjmrOudgvJcxWo5eV8K5cH7bmT76yRaF5hSVEs7jUsdWwrlwvhTI+aNVrlfxs5AVq6iAcH4ynEehtSNAgECrAsJ5qytz/7jUwv3mjkhgLSCcC+fOCgIEBhdw3/ngBbCYvnCuFgg8LyCcC+fPV6ERECDwuMDRN7pMg5u/1WX679R9yI9PxgCKBYTzYjpPJFBNQDgXzqsVk44IEHivwFZoWwb29858rJkJ52Ott9m2KSCcC+dtVqZRESDQlIDQ1tRyXDoYb8Qu5dU5gaSAcH4ynPv0dbLG/mnAKmbFKeY0tWJ1n9VI96WPXle+rSV+XuW0HL2uWMUFhHPhPF4tJ1u6MMUAOcWchPO4Uw0r4TzPu9fWuZ8ncL2KrzQrVlEB4fxkOI9Ca0eAAIGeBUYK5z2v09mx54bzs8fzfAIEvgoI58K584IAAQIhgaNvdPHh0BBh040E86aXx+AGEhDOhfOByt1UCRC4SmAZ7HLuWb5qPPrNFxDO8808g8AVAsK5cH5FXemTAIEBBdz60u+iC+b9rp2Rv09AOBfO31fVZkSAwGMCvnLxMfpTBxbOT/F5MoGqAsL5yXDu09fxemQVs+IUc5pasWrL6i0756PV1ZlgPppV/Iz72pJVXG90K+FcOI+fLSdbjn6yRfk4RaWE87jUfVZv2Dkf7RwUznPOpPK2o9VVudR916szY7zyucL5yXB+5eLomwABAj0KvCGg9+heMuYzwbzkeJ5DgEBaQDgXztNVogUBAgQyBbZCn290yUS8oblwfgOyQxDIFBDOhfPMktGcAAEC5QJvuS+9XKCdZwrm7ayFkRBYCgjnwrkzggABArcKuO3lVu7dgwnnbayDURBYCwjnwrmzggABArcKCOe3cv92MH8g6jl7RyYQFRDOT4Zzn76OlppPX0el1FRUSk3Fpdqyaj2cv/kc3LL//M9nTin91vbNVsUoO09kFRcd3eqxcD4feLlUn59fLxCRAabapB6v9euEeNlpSYAAgXEF3Hf+zNq3/qboGRVHJdCeQG5unWfw7WeQLn+r/bOX6cCpLpZt9tqn2qQe31qSUpT2lteICBAg0KbA3u0V7oO+Zr28IbrGVa8ErhAozaGXh/OtML7+WapN6vE90FKUKxZInwQIEBhNYO8rF8/cfjGa4ebG0/++bTJwVR0E2hIozaHCeVvraDQECBB4lYBbMOovJ9P6pnokcIXAo+F8PaHlbS6pXe8at7nYOb+ipPRJgACB8wJuwzhvuO6h9odB649QjwQITAKPhvP1Peep+8NTj88TmvtNBXzh3ElAgACBNgWE87rr4l7+up56I3ClwGPhfGtSqfCdevxMOF9/e8zHx8evIX7//v3LUKev+JkfW37dz/Ln6yftfS3Q3nPu7Gtrnlccf+84KePRLGf7u9Ylx/+Kutg7fmRc6/Mv8py5nu6cy9NrObmsr0F3zr9kXX7898eXa+/Hn9vX5dbnUjL/M+fFVo2vw3nua9LU59ZzXK/2v6Z0XZezX6peW7hebL3uHmWi2jUevV691VI433iXUIpy5bsofRMgQGBEgeUO+vTBRTvA+VXALN/MMwg8KVCaQ09/IHRr0qmdcd/W8mSpODYBAgSeEViHyzmwz98y4q9e7q+LYP5MzToqgTMCj4TzWh/mTN1Tnnp8D64U5cxCeC4BAgQI5Am4L/3YSzDPqyetCbQiUJpDT++cR4Jzaid9Qky1ST2+t4M//Tz1R5JaWUTjIECAwKgCvh7QrvmotW/e7xV4NJyvWbe+vWXZZissrz/IWdLHehylKO8tEzMjQIBAewJ2zr+uybxbbte8vXo1IgJRgdIcenrnPDrAJ9rloOx94v2Jcbd+TFaxFeIUc5pasWIV3TnPuS+9x7rKmV+8atIte7RKz+qaFqzirqNb5eTQpapw/rfG6AUUP9UEqaiVmopKqam41LutjnbQj4z2/mx9b+dg9A1KTr1E2/ZmFZ3XFe1YxVVHtxLON2qlFCVedloSIECAQC2B1K7x229/efv8atWJfgj0IlCaQ+2c97LCxkmAAIHBBXLC6/p71Xugy5lfD/MxRgKjCwjnds5HPwfMnwCBlwukbnvZ+770iWXv1peWyJ68raUlB2Mh8BYB4Vw4f0stmwcBAgR2BY5ufYmG9xZ5l9/OshxfD28qWvQ0JgItCAjnwnkLdWgMBAgQuEVg7ysGe7w1xNcl3lIyDkLgdgHh/GQ4H/0TxTkVyyqmxSnmNLVixSoukG45B/SPPz/++PHfH/88Yb0LnfoAavpIeS22jtdKMHcOxteSFauogHAunEdr5XQ7F6YYIaeYk3Aed2IVt5pC7xzO1/eiT/9/9/3ddx8vLvVXS9eruBgrVlEB4fxkOI9Ca0eAAAECfQi0dOtL6+G8jxU1SgJ9CQjnwnlfFWu0BAgQeFAgGpajt76k2kWP9yCJQxMgUFlAOBfOK5eU7ggQIPBegcgHR3MC9Vbbo9tnZlnfxvLeGjMzAsK5cO4sIECAAIEMgdJAPR1iGaprB/2MKWhKgEDDAsK5cN5weRoaAQIE2hMovRUlOpOnvx0mOk7tCBC4RkA4PxnOffo6XpisYlacYk5TK1as4gLxlmfrKnpbS7RdfOT3tzxrdf+Inzsiq7j96FbCuXAeP1tOthz9ZIvycYpKCedxKVZ3W6V216fxCOc5q9J/W9f2+BqObiWcnwzn8VLTkgABAgRGE0j9saBIiB/NzHwJjC4gnAvno58D5k+AAAECBAgQaEZAOBfOmylGAyFAgAABAgQIjC4gnAvno58D5k+AAAECBAgQaEZAOBfOmylGAyFAgAABAgQIjC4gnJ8M56N/ojjnBGIV0+IUc5pasWIVF4i3VFes4gLxluqKVVRAOBfOo7Vyup0LU4yQU8xJOI87sWKVJxBv7XrFKi4Qbzl6XQnnJ8N5vNS0JECAAAECBAgQIHAsIJwL584RAgQIECBAgACBRgSEc+G8kVI0DAIECBAgQIAAgSbC+TSIz8/PL6sxD275wFG7rcem5+ZOMre9MiJAgAABAgQIECBQQ6A0h377GYS/pumCER0NYC+0Lw+zbLPVPvX41pBLUQqm7ykECBAgQIAAAQIE/hEozaFNhPOSMB4N/JNQ5P3H6J8ozjmXWMW0OMWcplasWMUF4i3VFau4QLylumIVFXg0nM9BORWy9yaTel7q8aN+hfNoCcXbuTDFrDjFnITzuBMrVnkC8dauV6ziAvGWo9dV8+F8b4BH96nPO953hPN4qWlJgAABAgQIECBA4FjgsXCeuhd8PbB10BbOlTYBAgQIECBAgMDbBJoN51vQqUA/PSfVJvrNMB8fH7+G8P379y9DmX7dsvXY3s+ntnu/ommhr57mwnK79q5wURf1zn2WY1qmXhPUhbpYB4wWMkFO7rnitSfn+G89xx4J59Fd8HXRpoL3mXC+PFYpytveuZkPAQIECBAgQIDAvQKlOfTUt7XMB92a6tE3pERCfSrA1/62lnuXy9EIECBAgAABAgTeLPBIOD/aEZ8fi3yYM9Um9fjewuagjP6J4pyTg1VMi1PMaWrFilVcIN5SXbGKC8RbqitWUYGcHLrs89TOea1wPvWTs1Me2TWf+5z+7XvOo2UUa+fCxCkmEG+lpljFBeIt1RWruEC8pbpiFRVoNpwvQ/I8ma2wvL5FZt0m9fgWVClKFF07AgQIECBAgAABAjVzaNWd89aWRjhvbUWMhwABAgQIECAwhkBpDhXOx6gPsyRAgAABAgQIELhRQDjfwC5FuXHdHIoAAQIECBAgQOCFAqU51M75C4vBlAgQIECAAAECBJ4VEM5P7pz79HW8gFnFrDjFnKZWrFjFBeIt1RWruEC8pbpiFRUQzk+G8yi0dgQIECBAgAABAgRSAsK5cJ6qEY8TIECAAAECBAjcJCCcC+c3lZrDECBAgAABAgQIpASEc+E8VSMeJ0CAAAECBAgQuElAOBfObyo1hyFAgAABAgQIEEgJCOfCeapGPE6AAAECBAgQIHCTgHB+Mpz7aqR4pbKKWXGKOU2tWLGKC8RbqitWcYF4S3XFKiognJ8M51Fo7QgQIECAAAECBAikBIRz4TxVIx4nQIAAAQIECBC4SUA4F85vKjWHIUCAAAECBAgQSAkI58J5qkY8ToAAAQIECBAgcJOAcC6c31RqDkOAAAECBAgQIJASEM5PhnOfvk6V2L+Ps4pZcYo5Ta1YsYoLxFuqK1ZxgXhLdcUqKiCcC+fRWjndzoUpRsgp5iScx51YscoTiLd2vWIVF4i3HL2uhPOT4TxealoSIECAAAECBAgQOBYQzoVz5wgBAgQIECBAgEAjAsK5cN5IKRoGAQIECBAgQICAcC6cOwsIECBAgAABAgQaERDOhfNGStEwCBAgQIAAAQIEhPOT4Xz0TxTnnEKsYlqcYk5TK1as4gLxluqKVVwg3lJdsYoKCOfCebRWTrdzYYoRcoo5CedxJ1as8gTirV2vWMUF4i1Hryvh/GQ4j5ealgQIECBAgAABAgSOBZoI59MgPj8/v4x0Htz8QEmbSB/rA5eiKDYCBAgQIECAAAECZwRKc+i3n0H5a5ouGMneALYC+/pnqTapx/eGW4pSMH1PIUCAAAECBAgQIPCPQGkOFc4VEQECBAgQIECAAIHKAo+G83lnO7rDvWx3dCvMvKkf7XdtWopSeW10R4AAAQIECBAgMJhAaQ6tsnPeejiP1MLHx8cfP378iDQdvg2rWAlwijlNrVixigvEW6orVnGBeEt1xSou8FfL3DvIT4fz1C54ate79s75+oOj00k0/bMVvJePLU+21HNSfS0X7c6+tuZ5xfH3jpPjchTI9sZ8xVxyxpx7/Ln9Xety5Vzm9bpqLuvzr9W5XDX/+ZoRqbF1MIg8Z/1C8pZz7Oq6jK5LC3URXeO9a6/r1f4mwfp8mc/B1Ln3hro4e45Fr1dvtxw+nOe+m5nb771JKO3vzc9jFVtdTjGnqRUrVnGBeEt1xSouEG+prljFBcpanto5X+9SL4cQvV+89s55GYNwkOPmwhTT4hRzEs7jTqxY5QnEW7tesYoLxFuqq7jVsuWpcL4+ZOoWlrn9XV+lmEOigOJarGJWnGJOAmfciRWrPIF4a9crVnGBeEt1FbcSzjesFFC8gFjFrDjFnATOuBMrVnkC8dauV6ziAvGW6ipudWs4X7+Y1LiN5YrFvqLPsiVp/1msYmvEKeYkcMadWLHKE4i3dr1iFReIt1RXcavbw/n8gjL9++gTq/M97HttUo+XEXgWAQIECBAgQIAAgTYEqt5z3saUjIIAAQIECBAgQIBAnwLdh/PUbvrR4+tvm9nasd/7Rpp122W73O+zvLp0cucQcYi0mef1Rqv5t0Eph9RvgdZr35NVqm4jv86Mfog85d3aOZeymR/PuW6ctYqsR3Tcd7eLXsNK6iTH9e55nz1eas0jt5kua3XveveG82/v9apk/jmuZ9f4zuen8hareqvRdThfngCpC2zq8b2LeuritlWM0efUW8a8nlIWqcfPWK377tFqnv/079SL1d7FLDLv3qyWVXjmIn70wrZlHrHMO0Pua526hq1Nt968pWow9YJ532zrHelozXODUeR6V2/k9/UUOQdzrM5cy+6bdd6Rcq4drL7983qXqq3RrfKqcLt1t+E8ckFNhZuSPrYYI/3UWKxafaRctsJ3ZI6RC12kn1rzrNFPblCMvnFJWfXmtLZOXbz3AuM87735vymcR87Do3Cea5WquRrny1195IbzEa0i5+DRdWarPt90/u1dq/dqmNW/4TxlN7pVjevga8N5JNyUtkntZqUKt8bClfYRmfNV4Tzn3XTp/Go+LzXe1OORYJXzQtByXW3NNRIG9wJq7sW9x1+rR8/FWm9kIutR8/y5qq/UPHJqZz6n1qEzdYyr5lar36M3I6nXr73npn5ea+x39ZO7xjl19Tar3Nee0a1q1HC34Xxr8suCiLzwRcJV6gROPV5jkWr2EXHZCgOR56UsUo/XnGeNvlLjjdRPKljlhvMa87qrj5Tf0ZvAkov7XfO68jhHZmffyETW48q51eo7NY+c2lnWYOr1o9b47+hHOE8rL43Wb85S+WJ9XY+em6naTY/6mRa54845B9/4RqbGKr02nB+98O8FpmgoXcLnFm2NRSvtYxrr/M9ypzESMkcL53tWkbUfzerMG4y9F7XU+fumIJW6HqXe4EVfCHu6Vh3V1NY1LHVeHoXVrcd6tso5N6K1sz4fc45R+np19fPma/z8Wpha85GvVcvXw9T5l3PtfmNd1arb14TzkkAUDaVL7OgHsmot0FX9RC6uqTZbF6u3W6VCwNaFae9i9UariM9em6MXv7dfxFPB4Gj+0RfDyDGuut5c0W/k+p2y2XPt2Sp13T46R6MBNOcYV6z9VX0erXuN61OvdbV+I7P3OpfaSNh6fK+WerWqVZuvCOdHF+k1VI0d49wAUmuxavYTubim2qQuVuvx9nqyRUPA3oUpEhDeYpV7buTU2F699VpXR/Wyda4fWUVCVe9O0XMkdV16s1Vq7inDiM26bkesq605R87PXq1S8z2qq9Rz33pdP5vXug/nOcUeuXBF2uQGkLOLdMXzc0LR3rvkEa0ia5+6GKV2HSKPX1ETtfvMdZjab/2z92vnuf+ca0DtOZ7tL+eN3/qczdl4mG17/ODsnvHe+m9dl0ax2juHpvlPa5+6Zm89/83n39Gb4NQblZGuValrOauzrwRfny+c/7xgHQWu1At/zotr/eWL9Zh7Ym2Fw1QfkUDZulXu+HLap14UUzta692q2Mo/2yq3ZlLt9x6fg8ezsy07emkNpeppL6D2GM5TRiUWR79BfdMbmZo2bzv/cq836zfHR7e4vs0qlQlS4Xw0q7JXg9+f1XU4zwnOqRNxL/ykjrEXSiPPq7GAkT4ic8+58IxulQrKud5HuzdHbxwja/9km5RDqubWzm97wUtdI/Z8UmG1h2tSbl2W1tKIVqlrRmldjXD+HV2T5seOztujNr2/6csJ4KNb5V7fNjPAz3c0v28d1+j1hj7mQl8far0jsnz86E+jz+0ibbZ26tbjaYl1yyo1z9TjEYMt08hYbiif3UPkjO/ohf+oLufwtDWIo/rdMn/SKnXsoxfzdW2UvuDtBdHU2J5+fO/6tVzjvWvKiIEzdV6y2q7o1DmY8xmsSN09fV7lHj/1ur18PPKtLqlQmnpDnjv+O9uzulP7jz+63jm/l8rRCBAgQIAAAQIECFwrIJxf66t3AgQIECBAgAABAmEB4TxMpSEBAgQIECBAgACBawWE82t99U6AAAECBAgQIEAgLPC6cL71AY61RuRT0znwPABpAAACPUlEQVQf9pv6b+kDoOHV15DABQKp8yv1+DykyIenIm0umKIuCRAgQIDAZQKvCudHX/Wz9YKfCuDRwC0gXFafOu5MYHku7H1TxPJbD/be2EYCfKRNZ3yGS4AAAQIE3vVtLalwngoLywAf3Q0XzJ1FBP4VyD0Hz7xBFs5VHgECBAi8UWConfNIOE99T+m6CITzN54W5lQikHN+bf0ma/2zo3Mr9zwtmY/nECBAgACBJwReFc5TwTkSHo5CQ6r/JxbQMQm0LJC6zWUa+9Hu+d6tZcJ5y6tubAQIECBwRkA4//Zt88OckR3xyIdPzyyO5xLoXeCKcB7ps3c34ydAgACBcQVeG86ju+Qlu3Z20Mc9Ycw8LpC6/zz1W6rIuRl5Ex0fsZYECBAgQOB5gVeG88iLemkw2FoyAeH5QjaCtgSib46nUZ85X517ba270RAgQIDAeYHXhfPIh8iWbDnBYI9bQDhfiHp4j0DOOZjTdg7ye1LRrz59j7SZECBAgMAbBYTzzHvOc3YE31gw5kQgJZATuHPa+q1VSt7jBAgQIPAGgVeF88gOdvTDZDk76pHjvqFYzIFASiB1LkTvQ593yVO74anjpcbrcQIECBAg0JrAa8L58ptT1sjLF/h1u9RXta372jpOKkC0tujGQ+AKgb1z8Oj8m8aRew4uxy6cX7GS+iRAgACBJwVeE86fRHRsAgQIECBAgAABAjUEhPMaivogQIAAAQIECBAgUEFAOK+AqAsCBAgQIECAAAECNQT+fy3Ha8MNPDzuAAAAAElFTkSuQmCC"/>
          <p:cNvSpPr>
            <a:spLocks noChangeAspect="1" noChangeArrowheads="1"/>
          </p:cNvSpPr>
          <p:nvPr/>
        </p:nvSpPr>
        <p:spPr bwMode="auto">
          <a:xfrm>
            <a:off x="155575" y="-27193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extBox 23"/>
          <p:cNvSpPr txBox="1"/>
          <p:nvPr/>
        </p:nvSpPr>
        <p:spPr>
          <a:xfrm>
            <a:off x="1633500" y="2123022"/>
            <a:ext cx="304892" cy="369332"/>
          </a:xfrm>
          <a:prstGeom prst="rect">
            <a:avLst/>
          </a:prstGeom>
          <a:noFill/>
        </p:spPr>
        <p:txBody>
          <a:bodyPr wrap="none" rtlCol="0">
            <a:spAutoFit/>
          </a:bodyPr>
          <a:lstStyle/>
          <a:p>
            <a:r>
              <a:rPr lang="en-US" dirty="0" smtClean="0"/>
              <a:t>X</a:t>
            </a:r>
            <a:endParaRPr lang="en-US" dirty="0"/>
          </a:p>
        </p:txBody>
      </p:sp>
      <p:cxnSp>
        <p:nvCxnSpPr>
          <p:cNvPr id="36" name="Straight Arrow Connector 35"/>
          <p:cNvCxnSpPr/>
          <p:nvPr/>
        </p:nvCxnSpPr>
        <p:spPr>
          <a:xfrm>
            <a:off x="1785946" y="2402422"/>
            <a:ext cx="347654" cy="19352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121150" y="4450076"/>
            <a:ext cx="0" cy="228600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68450" y="5192172"/>
            <a:ext cx="2186176" cy="369332"/>
          </a:xfrm>
          <a:prstGeom prst="rect">
            <a:avLst/>
          </a:prstGeom>
          <a:noFill/>
        </p:spPr>
        <p:txBody>
          <a:bodyPr wrap="none" rtlCol="0">
            <a:spAutoFit/>
          </a:bodyPr>
          <a:lstStyle/>
          <a:p>
            <a:r>
              <a:rPr lang="en-US" dirty="0" smtClean="0">
                <a:solidFill>
                  <a:srgbClr val="0000FF"/>
                </a:solidFill>
              </a:rPr>
              <a:t>Satellite precipitation</a:t>
            </a:r>
            <a:endParaRPr lang="en-US" dirty="0">
              <a:solidFill>
                <a:srgbClr val="0000FF"/>
              </a:solidFill>
            </a:endParaRPr>
          </a:p>
        </p:txBody>
      </p:sp>
      <p:sp>
        <p:nvSpPr>
          <p:cNvPr id="46" name="TextBox 45"/>
          <p:cNvSpPr txBox="1"/>
          <p:nvPr/>
        </p:nvSpPr>
        <p:spPr>
          <a:xfrm>
            <a:off x="4043362" y="5053672"/>
            <a:ext cx="2001125" cy="646331"/>
          </a:xfrm>
          <a:prstGeom prst="rect">
            <a:avLst/>
          </a:prstGeom>
          <a:noFill/>
        </p:spPr>
        <p:txBody>
          <a:bodyPr wrap="none" rtlCol="0">
            <a:spAutoFit/>
          </a:bodyPr>
          <a:lstStyle/>
          <a:p>
            <a:r>
              <a:rPr lang="en-US" dirty="0" smtClean="0">
                <a:solidFill>
                  <a:srgbClr val="0000FF"/>
                </a:solidFill>
              </a:rPr>
              <a:t>NWP precipitation</a:t>
            </a:r>
          </a:p>
          <a:p>
            <a:r>
              <a:rPr lang="en-US" dirty="0" smtClean="0">
                <a:solidFill>
                  <a:srgbClr val="0000FF"/>
                </a:solidFill>
              </a:rPr>
              <a:t>For future 4~5 days</a:t>
            </a:r>
            <a:endParaRPr lang="en-US" dirty="0">
              <a:solidFill>
                <a:srgbClr val="0000FF"/>
              </a:solidFill>
            </a:endParaRPr>
          </a:p>
        </p:txBody>
      </p:sp>
      <p:sp>
        <p:nvSpPr>
          <p:cNvPr id="35" name="TextBox 34"/>
          <p:cNvSpPr txBox="1"/>
          <p:nvPr/>
        </p:nvSpPr>
        <p:spPr>
          <a:xfrm>
            <a:off x="2097142" y="4494010"/>
            <a:ext cx="4098943" cy="369332"/>
          </a:xfrm>
          <a:prstGeom prst="rect">
            <a:avLst/>
          </a:prstGeom>
          <a:noFill/>
        </p:spPr>
        <p:txBody>
          <a:bodyPr wrap="none" rtlCol="0">
            <a:spAutoFit/>
          </a:bodyPr>
          <a:lstStyle/>
          <a:p>
            <a:r>
              <a:rPr lang="en-US" b="1" dirty="0" smtClean="0">
                <a:solidFill>
                  <a:srgbClr val="FF0000"/>
                </a:solidFill>
              </a:rPr>
              <a:t>Streamflow [m</a:t>
            </a:r>
            <a:r>
              <a:rPr lang="en-US" b="1" baseline="30000" dirty="0" smtClean="0">
                <a:solidFill>
                  <a:srgbClr val="FF0000"/>
                </a:solidFill>
              </a:rPr>
              <a:t>3</a:t>
            </a:r>
            <a:r>
              <a:rPr lang="en-US" b="1" dirty="0" smtClean="0">
                <a:solidFill>
                  <a:srgbClr val="FF0000"/>
                </a:solidFill>
              </a:rPr>
              <a:t>/s] at </a:t>
            </a:r>
            <a:r>
              <a:rPr lang="en-US" b="1" dirty="0" err="1">
                <a:solidFill>
                  <a:srgbClr val="FF0000"/>
                </a:solidFill>
              </a:rPr>
              <a:t>L</a:t>
            </a:r>
            <a:r>
              <a:rPr lang="en-US" b="1" dirty="0" err="1" smtClean="0">
                <a:solidFill>
                  <a:srgbClr val="FF0000"/>
                </a:solidFill>
              </a:rPr>
              <a:t>at</a:t>
            </a:r>
            <a:r>
              <a:rPr lang="en-US" b="1" dirty="0" smtClean="0">
                <a:solidFill>
                  <a:srgbClr val="FF0000"/>
                </a:solidFill>
              </a:rPr>
              <a:t>: -1.3 </a:t>
            </a:r>
            <a:r>
              <a:rPr lang="en-US" b="1" dirty="0">
                <a:solidFill>
                  <a:srgbClr val="FF0000"/>
                </a:solidFill>
              </a:rPr>
              <a:t>L</a:t>
            </a:r>
            <a:r>
              <a:rPr lang="en-US" b="1" dirty="0" smtClean="0">
                <a:solidFill>
                  <a:srgbClr val="FF0000"/>
                </a:solidFill>
              </a:rPr>
              <a:t>on: 104.1</a:t>
            </a:r>
            <a:endParaRPr lang="en-US" b="1" dirty="0">
              <a:solidFill>
                <a:srgbClr val="FF0000"/>
              </a:solidFill>
            </a:endParaRPr>
          </a:p>
        </p:txBody>
      </p:sp>
      <p:sp>
        <p:nvSpPr>
          <p:cNvPr id="8" name="AutoShape 2" descr="data:image/png;base64,iVBORw0KGgoAAAANSUhEUgAAAtEAAAGmCAYAAAC6BtjjAAAgAElEQVR4Xuy9IaAlt5EufAe8BSExMInBBHhBlixwgAc41HhJAoKMA4IMQrIgSwKMAoIHBdjkYVMbjEEMljggBhngJQZeEvB+MP9R31N969QpqaqkklrdXZfMndtqqfRVSfpUXSo9e3P5eYifQCAQCAQCgUAgEAgEAoFAIBBQI/AsSLQaqygYCAQCgUAgEAgEAoFAIBAILAgEiQ5DCAQCgUAgEAgEAoFAoIDAs2fP7p7O/iF/jzLvzQiDRO9NYyFvIGBEACbS2Sd8Y7d2WTx0sUu1hdAnR4AjowmS2edUiUTHfNRu2EGi2zGMGgKBx886F0/FjJPqWSfK2fRxVj3E9BAI7B2BI4zdXB+O0Lct7StIdEf0c7tX3OSMpMsDEmkH7NHGTHXg/s6k07NOkDPq46y6mGmchiyBQA0CRxi7QaJrNC+/EyRaxqiqhIZAw+eg2QZoqzxS3z1IZquMVUq9epu5z3gzkjbwjlN5vbDzqqdWF6X3SvrYQu6aNmveacWy1OYW8nD9mUWOVqyl9/dOenrqyVq3tTzVTev7kq5HPN/D2B6Bg3cbQaK9Eb3WZxl0lrKdxL2ptlUeafLnSKi1X60yWtuD8lLfPDYItbJpJ34v7Lzq8eovrme2BaMGq5p3WrGcDbcg0fdxt1vYRY1d9ZTTWre1vHYurcFlq3f2MLa3wqal3SDRLegV3rUMWkvZTuIOIdGpEa++etVjxXOrdq1ylrD26oNXPTV9a3lnC7lr2qx5pwUXaXxuIU+Q6CDRHjbQarut77eOS4/3g0R7oHhfR5DoPriayOJsA7RVHul96blGJR51aNrZq0dixIS5lQ5q9IbfGS13bXu177XgM8JuWuSTiH5r3TO9n9PFFnZRg0tPOa11W8vvdd4v6UnCQHpeYwNneCdIdCctWwxSUxbKJHE1IQMt5QESTTs1XgKpvxrZcZmSvJq64H2pLNemVh948de+I8lTO2FK+Gtk7YG/pl1OV1o8af2tdq6dOjR45/ol9c1iIxo5Snql71va1mKlsQEsR40MNe9I8nvX2UsPkpzSc8v4a7EXSQ7Jlun7Unmtfi1rYq4PUt9yBJ6bCyx1SRhIzyWMzvo8SHQnzVsMUiqrJSw1C3GOGEqLdy2Bw4skNyFp+6oppyljwSyHVeqHlw5L+tDqRCsLxj9HTHJEU4OtpQzGENuW1kaonDkMcjKVMJPwlKYQ7fsl+yotrDm8amyppDOrjUi4cM8181FNv7TjvMYONHZuxcJLDyWd0bGl7YdGR3Se19at3ehq9MRhbiHB+H3NGNaMDw0Omnq0OFn6oOmj1Y7PUD5IdCctaycaLanMEZ7c4qopj2XUlNdCJQ1GieBoZKlpo2e7mknd0i9KmKX+tk6W1F5BVmu/KFmR+mxtV6tDq9zW8l5jwYoXXTxLepKw5TZlGhy0GxYtRhoMsKzSvMX1KzfP0v5q+q+16VrCVsKDI081NlC7bmjHn1VOjQ1IuEs6ztmFxk41869mvHF2LG1mOP1a7FayJ8vaocHqbGWCRHfSuAeJtkxYJTLO1WNdLCwwSROOhzw18te0m5vgZvm7ZjHUlMkRE6tdWctb29WOiRH2oRkT0lioxau08LZsgDS4Wcl3K04WwqC1Dw/SpsGqhUhLfdHooTS+JHJlmS9LZamcUr80c6tFttIY09im9v2azZ0FN7ox0WwqrARZM19pMTtLuSDRnTRtMUbrhMANaqk9j4VIC5VVFjo55NrRTBqlzQvUqyEZORksC0ALDpqFhJNRajO3INQQAmkBaNGjJCfVpWaj4Ekaeo4FDcErta+xb4sdS7hpSUZJZov9WcpqZNPMjR62rrUZCW9L/6X5wDJfcvN0aZNgsTGtnBqveykErHZTI8lXsjOLviR7tWBqmRMlm7Pa7pnKB4nupG3NoNMslrlBr5n4cdcs5S2y1xA5jwVJmkxaScYeSbRWb9ZNm4Q1t7nR4F+zYOQWfcumQ9sfLZ615NCz/1iGING3h68lPUpzo2QvWlu3LjVSuxqyqO27tg/a8WcllVo5g0Q/W1Rlme8sBFnSg9WGz1A+SHQnLVuM0UpquAlKak9aKEqE2wqRVRaJTFiIutR2az8tC5ski0XvUl0WDC3tei+GVJelfln6DPW2EEjaV0370tiQ6rD2X6pPa98WO9Yswha5LOPZOtdZbTtn37ieGqwku9A8r2nXMs9b5oycvJRUW74WasrmbM+q5572KY0PzzFeYxOSfNo5Q2OzZywTJLqT1i2D1johWBcWa3mL7NYFUbNoaVTSMplYJhUt6fPQoZWw1k5+VlktWFttx7rASIt5kOgnhGqwrXnHk4y1elettq2Zjyz2r5m7tGVq2h1NoktzqUV+ad7Q9KvWdjX6kOSrnbut9mrBVLt21a4jGtzOUCZIdCctawadROasA8ZSfssJxzpxwASl9Vx4YK8la1vqsHbys+JvsSsrofKyQ80iK+kKyw5la2MoLbqx4Otl25Y2LbjV4mWxA0tZSXYJh5IdSLpIz2vx8CJlkozW8WqZFyVstSEJ2vmqxi60y38Ljla5rOW1OpT6ID3XYnW2ckGiO2ncYpA9JxvJ05KeayczLVTek4B2Eq1ZMLfAvmaBrMHUY8HzlNVDj1p91eIF781OojXjFvdFO8ZbcasljZZ2LWVr5gTtZqpGDu0cWjPuuHc065B2TFllstTrUXdPfXjjWLLLmn60yCeNEYvNnrFskOhOWtcYtcZ46aIuLe5e5blFWgtVToZa2XOylAiPBQdL2dwCq5n4KH6aT9cWG9ESGA8yy+GA9aTFVIOb5eCiJZwjZ4+WsasZE5r6SmOmZCclm/IahxZMtTbI4aaVV1uOtqG1Sc2Yo2W4/rRgUSLyljGjsb3cWObmXQv2VhJdI0duc5gbl7U60eDY0t/Wr6wt8lnsXTPfna1MkOhOGtcYtcZ4ayd+DWGTFoLWCcc6kbX2VUO2agkJ7gtH3jULm0Yn1onYYmcle9PIr1mwKOGS+mxtV7uIa+rdM4mWNjH4edIJh1tufHP2TevLEdTaOaNEoKietDawJYluwSE3L9dsZrTzg3butWBvncuCRD9qXjN3ab8sceuWNO49bLcTrZqy2iDRU6olhAoEdAhoF0ldbVFKWsRqEdpCT1u0WYtPvBcIzIzAEcZSDTmfWSezyBYkehZNhByBgBGBI0zsxi53L94L0171lgDZos3uCooGAoENEDjCWAoS3cdwgkT3wTVqDQS6I3CEib07SMYGemLas26um6PbM0IdxQOB3SBwhLFUE16zGwVtKGiQ6A3Bj6YDgVoEjjCp1/a9x3s41rNXTOCINjA2YSM9LCXqPCMC2pjx2bDRnIWIeaJNa0Gi2/CLtwOBTRCIic8X9pEEN7XVi6gHifa1i6gtEEgIHJ1Ej5iPjmpJQaKPqtnoVyAQCAQCgUAgEAgEAoFANwSCRHeDNioOBAIBDwRavUAlz2+ubiq3NjWi5NHRfF71wMyzDiv+1vJU1lGeek+Moq5AIBA4JwJBos+p9+h1ILALBCSSqyWtUm5UCQxNjuxUR0meFnK5VfhOCX/txgKwlXSVytX0s+YdSd/xPBAIBAIBDQJBojUoRZlAIBDYBIGWE+Wtcc4lcsY9k8hczTsAulR3D+XUYO/RR2kzgvvaquMeuEWdgUAgcB4EgkSfR9fR00BgVwhYSWyOXFlIGVeH9nawGnm15FhbzlPB1v5Yy3voK0i0p8ajrkAgELAiECTailiUDwQCgSEItJIyfN21JpRAQ6BTmRq5Wklw6/s1CrP201qe4m3VFw01seq4BpN4JxAIBAKBm7nrMvG8CUgCgUAgENgTAlpSqS1H+15LCGtCIDS4a/ph9cpay0ubjFrMpHpz+ASJ1lhOlAkEAoGeCIQnuie6UXcgEAh0QUBDKiWvsUTOSgfnpIOK+DmWlRK/JIPGjyH1l6uX1u0hRwlTrYyaw5cSJlxfpHe6GGJUGggEAqdGIEj0qdUfnQ8E9omARNigV9py2vJSfdzzHMGFNjXkz+rl1cgB7Up9ohZS623XtFNTRvPOPq08pA4EAoHZEQgSPbuGQr5AIBC4QcBCmixlNZ5rqT6JvGoPKbYS19FyeGCnqYMrI+kkhk8gEAgEAr0QCBLdC9moNxAIBLogYCFN3mWl+kaSVw/vtNYDrylXg412s1BqX2q3ixFGpYFAIBAIXBAIEh1mEAgEArtBwEqYLOU1ZaUyJRJtiaPWkMvRJLqm77gf0vsaT7QUGgPtaUJkdmP0IWggEAhMi0CQ6GlVE4IFAoGAlYRpyCeHqobg1Xpjpbrxc0u88UgSLfVBIsCa97V1aEZFkGgNSlEmEAgEWhEIEt2KYLwfCAQC3RHQkrAaEm2t25O8UuI4I4nW4mPFpXUzo9nUdDfMaCAQCAROjUCQ6FOrPzofCOwDAS2Rm5FElzystF8WEm2pV+vlrUnrpyGzWv1py2E917yzD6sPKQOBQGB2BIJEz66hkC8QODkCLSRJeld6noPeGvuMY3lparnURi6vtJb8SnVo66nNHlIi0haMLWU15P3kQye6HwgEAp0RCBLdGeCoPhAIBOoR0Bwka7m8Q1M/JaiYkNKeSbG4XHs54mqpO9ePEjmXvLk12JTekbCRiL5lQ1NvcfFmIBAIBAJ6BIJE67GKkoFAIDAQgRoSR8XTxOlquiRl1uCIdivp47zXJVklgq7BgvOSS/iUQkAsuASJlpCO54FAIDAbAkGiZ9NIyBMIBAKBQCAQCAQCgUAgMD0CQaKnV1EIGAgEAoFAIBAIBAKBQCAwGwJBomfTSMgTCAQCgUAgEAgEAoFAIDA9AkGip1dRCBgIBAKBQCAQCAQCgUAgMBsCQaJn00jIEwgEAoFAIBAIBAKBQCAwPQJBoqdXUQgYCAQCgUAgEAgEAoFAIDAbAkGiZ9NIyBMIBAKBQCAQCAQCgUAgMD0CQaKnV1EIGAgEAoFAIBAIBAKBQCAwGwJBomfTSMgTCAQCgUAgEAgEAoFAIDA9AkGip1dRCBgIBAKBQCAQCAQCgUAgMBsCQaJn00jIEwgEAoFAIBAIBAKBQCAwPQKbkOhnz55ND0wIGAgEAoFAIBAIBAKBQCBwTATevHnT3LHhJDoIdLPOooJAIBAIBAKBQCAQCAQCgQYEdk2iPYTH2H322WcPv/zlLxvg7P/qs2+vHvh/vbT16tXS4POP31/+ff1S753/9OtPH371q189PPz9SeY377bvqPojYG+hl15TvTcYgk5evLjBlZN4wf+9C/6Fn1Sm5gdsOMnn+ZP66j3mWuTrpdcWmXq9G33they29fbSKx37yzx1+fn007o5ZSRK3BpcM5fl5lft3Fs732GdYocfh/3sfEPSey/7ldqtfU7tyII/7Svo1mNN3MwT7SE8VsZeDGIhb4mAJdKGSPDD94+k+uHtC4kTftaJJNWBfjSY5r4EaN6V5OrxvJdeVxINQoMuqF6YTmkn8h541NZZu6jUtie910uvUrtbPI++boF6/zZ76TVHOktjuIaoeiOUIzU1sm1NotM6CcQ54R4k2tta7PUFib5i5rkDsKth+zc8SHS2FyUCCIQbE3dckeH5Ebzed94e8CwflESnBS6NvVk3S9uPzJAgEJgXAdj058ZvDVH17K0ngU5ySV/6SrLDl1rLXAf4gdc/1X90Eu2p/xF1tZBoKp8nD2U90Zy3EhtkbjHWLNKewo9QnHcbK4lOFWPCZvBEF2Ui3um1bI4808qwTLgu5Km1TE7e+HnVFyTaC8moJxAIBHojwJE8PA9vTaJT/ymRbpFpCxLNeZxLoTSWcILe9hH12xDw5KFZEl0iSjkBgkTLisyS6Myry676+fOnp4pwD1mKQgmOOOPil+enIdGZjQ0N56iNf27Sk/Hl8EQbAYvigcBkCGAinbyknqS1patJjhbCrG1bHeJxWaM4fErtAKdJ72FvNLxzxHAOLe5HLBckesdanZ5Ea7A9AJFmPdHKOPU9kmhQ62yx0RpzizKBwNER0HyqpiSaen9HEFmqB0zke7fvTaI5PFP/sEc6PNHHHHlDSDSGjnoeweNMPc/hidYZ3E2WjvSKFGoBHtFUtrcnWtGFmpgzRbWbFfGMU9d4pUuLQW8QgkT3RjjqDwTsCNSSaCDSvQlsqUdenuiWEI4lNPL6o/1SSkl0EGa73e71jSEkuhQDPSOJ7nVSuoeRrCQ6Va44yLZm7riSaE12iB5yQ50jSfQIvZ6JRM8S1jFCrz3HgKXu6KsFrf2U9dQrDicAYoyRyHlNcRkvMruVBtasVUkAybEEaycIW5HulcaZl1IIHjH+2dN+t7IZbbu0r8NJdBIUe5k1v+POcQcVczFLYNi5eK9cHspSfsot6ypOiEyquxxBBg8n3a3n/p7azcVTq+tCMcH4nfQ7kDGYeEbopYRla/tpYwN9/PhPj/nGX3/y1aMZX7z/Wr1oPNEwNnK61E4MNeVgobWMl9RObsKdYbz2tAvoO9dGDS417+Qw7lHXnrCUcNlDXyh5hlCCXJhELt0a7uuWXumaOQm/s86JyLl0N/devc5r9gySsx/mYGmOy+HE8QWpLtwHyS4tdfUY45b2pb7sYYxR3QB3SX/XfrUo2bU6T7SGOEc4h24KufFEp1c03mhd1felWkJBhIwhKdWdRue1oo98D4fYPP/g8eIaTKKtspTI9JbhHLN4oq14RvlA4IgI5PIR07ArSrY5LPbsiV4P89F8/fSgu2Kt1KZg1ZLoI9rd2fvU3RPNAZwj0alsLrwjV4/XDmCvhnAkEo31v1d9LH3At0lCR663StbEoc9Moo+isz3bW8h+bgQ4UswdaIO1EpPtoyEH/b5zLlDCrCDQC17K23uDRB/NkvT9CRKtx2rakms8Fnd74cZSr6EbkFovc5gRE0XwJHh8Htmi+3dx6kkIJi7vu4f3FvHeefi6KKYlrGOL/sYBwy1QjzbPjEAprhkfaqMhG6UQjr3jebNxIGEZ0DctKcZYYIJsvQjmiPHPe7cTb/m7kmjNRSpcGa1Q2nLeoM1W3w2JTsIpd9kj+lFDopNceyZm7GFPRiceJBp7XLYi23vW1YgxEG0EAt4ILAeYM1dIa3MTe8u0dX1bkuit+x7tb4eAJw9VXbaiSWWnFUpbbjt4x7QcJHoMztpW7kJsMhubo5DovW96tHqNcoHALAjQkAx6xTQN5yhli5ilTx5yZMM5rpX38kR7yB517BMBTx6aPViIM2rk8kRT+DSHzDyFx+3vLV3LHYkueKOBuKUi73z/54dPX79+aMqpeamHekA576jVY9rj0NpIva6p7rBhKS9goWNBGxO9lSd6axI9Uq9bTPM03vIsn4iPrlfrmiOFcGCifKYwDoyjJuOIZgxrspJI4zDsV4P0/soMT3HXE6JeJLqnzD3r1uSMpiR6kWfwpSsasteDRPfEnqtb1IeQsQTqDBI9WnNztXdWEj2XFraXBkI4kiQlwgybWqnM9j2yS6DJRpQj0hLppZsaSTpLfVJd8Xy/CHjyUHWKOy+4PIX3kmnLethMHUkgdKgtSPQ4DZ2JRB9h0zPOMmwtBYm24XXU0rk4aI40HtUTHST6qNa933558tAg0RPYwV0YwYSHDDUwHYWUFTOnOHiiNViOKHMUfY3AytpGkGgrYscrX8rtrCHRnHd6jyhpSDT0Nf2LvfEWz7FHOMce8Q2Z7QgEibZjNv0b2hRrozuiCePAMh0h6wOOY7xLc2ck0da48pH6DRLdD+0g0f2w3armdY5Oc8CLF4sY6WKm118+W35P5I8eFszJegYSbTm3w6VLzR2s1BBrTYq7rewo2t0egSDR2+vAXYKhF7AYpA8STcAKEm2wnigaCBwHgTsSnS5jupJp6KUlo4ZEpPeeH7qWRAOWLXHSQaKPM+569CRINIPqEU7VsmEdqa9wc176/XKgMBFb9SeyTAL7kmFaiTOtC3tjWi9f2UKvpXAOa4q78ETzlraFXntMxpo6o68alOYvQ0l0Iswf/+mXq+DJIx0k+kmPHiQaPPzYOnp6omOszj8OaySM7BwK1I5i/Nl8xegK6hKJVkAlFmkl0biB1psMR+tV+iKgJdEiyNcCnlhr24RyW4ZzjNarFRvP8tFXTzS3q0si0f/44uHBcj235IlOPd2jN9pCnkGb3Dy45o/OXFBTItO1nugYq9uNr54tB4nuie5kdWtIdG+RPYndlkStBqcg0TWoxTuBwPER4MI5nn/8/trxINGPUHiRaAC2Jazj+FYZPaxBIMI5alDb2Tu5jB3PP3qz9OT1y8fDLF4/UG+q75PffuZV7QN4CzQX8bg12lCRlOJuxf+Trx5baczX7blhsXZ7bxsca/+ifCDgjcA6L18zKP3wl5+tTfz499885FLacXIc2hNNMkzBPKcNQ8R4wddMGiqjCevw1n/UdwwEgkQfQ4/FXhyFREMn95K1I0j0CQZXdDEQqETAk0QnEbjc0Onv3peuYCJKrxfH7XmEjyxEOZHo9HO976CWRHvdZlip7njtoAgEiT6oYmm3uNCClFIp/fT0RHvVTdMWtR4yHKH20SQa92m0Vzo80SMsKto4EgIlEv3vn3/zODcrDxiWCCI+nE1JdQ5PLr0e9eLSOGP8/xo9cQcpb0j0tVIolw31ANJNhCgd1AxPdI3G4p2EQJDok9hBLj56yU3aMZzDq+4g0TZDDRJtwytKBwKjERhFonG/tN5h6mGGvNUs0b0c1tOS8xLGXKjFSqLRrbvJM73Ig7NFYeJMPNYavQaJ1qAUZTgEgkQzqBz5VC0l071T3HkNOw8SvYVeby5bSWCgxQDHji9eJ8fNzJlI9BZ69bJraz3RVyti85bPxTzTVHfQg5wnNRfnW9tzTXx1bd3Se3chKTic4/Ly6oVGxB2H9+H17c27j19a009thg1J3tLzGKst6M377qbZObgDYblDYprDY547AKyyIxs/S6LThIR3+oz99k6FJw2ZNQ7uImttKMcWei3lie5NovFinPD1PORJ9bVlOMcWepXstdfznhN4L5lr6z26Xpf1C3lNwbNK5wUYtzkvsta7rNGDta407jFB1bQhleHirBNOyxpEUtTR8zFBoiV0+zw/+lgt8UNPHvrsQm6etn5EV7mGSn+XyJKn8H1Ma75as55ocgKaSn4EEr2FNrYi0XQh7k2i93LYcwsb6NUmOBo0DodeMkS99QhgEo1r2YpEWwl0krkXidagCl5pHIoxE4nW9CHK7B8BTx4aJHqH9nATl5fkz3ikc+EBNXk8JZiybV0/4aX3pQ2W1Mao5yuJfv78scl0te/1shucFzY9eg2p7tJ/jOnuONJM+9jTEx0keoxF0fCgNA6CRI/B3qsVHMbBzp/fX64ARz+fvn69/q9XqEUNge5BokuHICUvdEk/W4RzeNlL1DM3AkNIdMljknumWRg8hZ9bTf2ky6W/69eiXLMUz7tMtIjs49g3ufaxJe5INBDpy7+QHQUk6k2iIeZawteKUBBoK2L28rlML8n2NXOlvcV4oxcCQaLzyErx3TTUQ+tMCRLdy5qjXk8emvVEB4me19DuSHQSVQjt6N0bieTRtEfaibS33Fz9LIm+Eukg0VtoZJ9triSajE3YQAaR3o9e8XXeGk/0m/ffv4k75jJntPa+1hPd2m7u/RyZDhLdC/GotxaB7iQaT+7SwUKpLO2kp/C1AO79vdyhkJvJCqcSGtBhFYnGclzTG81Ipim+66KJUjL98IfHm8re+vXf6tHFn4CFUBAJ3xohwhtdg5r+nYVEk0sn0tuYRC//zx9L0TcWJbsigEk01xA9EJyuAL+bR5zSykH7HiTaMz665JGGZxZbD090V5M+deWePJT1REvEOPe8lLWDaiwdMODyPMLAoc9yf0/1Wt+R6tpKLuiL1D5HorncnLmDhaXbo6zvaMkd9t7ksnZweoETxFYda7HEdpndnFw2JHDKHMgzvPf5z/6w/Eq9UxLGyzsQc53+cyHR0jtpofaMkaYketZxIcmV4LPOF9IY4+wi9w7+O3wlwrqkYwr/H+wqkYuRNt6z/5iYbamXVruwZLDgsup88N4fH778+nfTkhXQjaWfms5oyL3GLiQSXTteSnaRe9ZrvACe0hzXo31YW2s4VMs7PfoizdeYR0BWqvSOZVOXs/07Ek2JsOSJThVbTpx77gAocGdJvo6Nf8E/ebzgZ6OwDolMSzdV5YyZ9lUzibeWYT1I13juH/7y6IGGH09PdCmbChxC7EmiW3GzvL+FXi3y1ZblQq2KWXIu49VjIq+V1/u9I+l10SVJz5bDi5LoVy9/vhTtRaK1cpX024NEg1xYvj2ty0eyX2lsn7mvnjyUJdEl8LmT5TOQaMlgjvx8FySaeF1BHzPGh7Ik+pqd44fPP1pEB/KMM2x4XryS2uiZ8i5COfrMCByJXlrKbW4PRqL7oLpNrVIIB5YKOwm+e3hvfdSDRHsQ6CRgDxKd6sXZOnJfnLfRaLQaCDwi0JVEU5A1nmiLUJ7Ch0FcDQJ7oksLdkfARE90hkSvIk1KJhZSlGRPae4uPzQWejSJ5mIta9QaJLoGNd07NK+7RKLT8yN5o3UozVOK1dd1Hs3dOEilH0migahqZcshHSR6HhsMScYi4MlDi3migRzTCT5HrDWLgafwY2Gft7W7RWCDkI4g0b5XgCdr4zzRQaLnHYcgWYmUrdJDusdJN4/zo+wnITt/Xqq3kNQ9kugaBGn8v1RHbNYlhOL5Fgh48lA3Ep0j3BQgT+G3AH/WNrkQhLQI9LhYhcOgmURfPT+zeeRuPs9fMy2kNHcQ8/jOw9dPcEC2DeOlK5JNYTLtQaLhc/CeYhUljGZ7fjcecbYcnLEjSPTmqsuFw0lzWk5w7hC1dye9QjpArta5gIsfr8nI4Y1T1BcIcAh48lCRRHurwFN4b9mOUB9evOlNUndesM4dTosQHLhRXUrCeNBnuJQFL7KJ0KPbvZ8AACAASURBVL7+8tnDd39/jHsMEt3ZiA5Q/boRI+Q5dW22TeMB4DZ3QTpTYiXTZyTR4ESj3vsg0mZzjBeUCLTk2ffkoYch0Wc+aYptrugBg4JM7lql3ZqKmUl0qh3lYk43HKY6Wr0kJqGZwpREpyJApD1JdC6LwxE90Wcbr1wKymTrRyPRe9Rr7lIcmArOQKKtcyQ3JwMx4Yj0Xux8j/Zr1R2U33tfwd40zoi7jGbPHjOaedhlkOhaC9zwvZLxq0g0kFV0Dbe6O4aQhSoSjQW5kIzZTnffLLgXWekNhgvBfolSDqqBfdwwYC/WkWOi9z6BG9S65H/mLuzxmsQtsvQuu1e9QjgCjGc8hq0kGqe780xJCbrzDuWotQlKpINE1yK5zXt7HauAliUrXJDobWxsl62qSXQtkR5Joi8ywmUUsxAO7hDS3VXglSSaGtyRSfQuB1el0DTtHZCyrb+wVHbnUK/BfAnEdA0/Q2M4SPSjyrPhgYJFeHj7DmV00ZlmBGDTC7zAGtoR4RzNKjhPBdlMAQCBNZOHgUSnJoAIqmKiS2qZ5JrwrUk0eMjwpS9wayIHH70EIpVZvWwHDCeYcWRTEj1DnP+MOG0h0028+uXL3DpfnYxESxu63MH1pDPp6nCp7i30Hm3uGwG8+eXuLpF6FyRaQiierwgchUTPcikLxRMOGmJvdG04BzVbzhMdJHp/gztI9Lw6Wz1a19C2PZBo8ApbUvDlNGAhuPTQurZ9SxvzWkpINhMCXAIFyxePINEzaXOHsjTllTZ6otXwCPXiT6oz5B6VTvSr+60pyGCDPdE//v03S9wt/UmL109/cd8A9kSnp5bJRyNulLlFAOsmCMVc1kFJNCedNZxj9uwcLTZIw1802mxpT1N/lDkfAhyJtqxlQaLPZzOuPd4jicYAQJz0luSvCUOrNgUS/daHL5can3/8vqrmG095hHSoMItCx0RgWUyFA9YzkuikjdoDhrWkthTSUbKO2vaOaXHRKw8Ecps5rYMtSDSjhb2fNLUYVmtfTdcSU8EGe6K5tG9HJdG5FHcPvUj0hgS61YYt42XrstHXrTXAt7+myOpIolMYGveVqBWRWgJN29UQ3JL8+LBhLrxD00YrHl7vx1j1QrJvPTlPdM4bHdk5FPoI41eARIq0hCTgeF2vGGCuBzkSDZ6Y3KCxo1H3BoshkN5UpeH2Qugr9XxxhwNT1en2wmdffbUKnvNE59JsaXftdciU3/IcrxqSsuVC7tnXHrrwrHMPfYUQDm1MrxUfHM4BZzk0Nqptp4ZAW6/r1soC5TiZthxzVvmh/B7st7Zv9L0995UbT6X1LEi0l9VEPTcItIQkjCLROWINf08TtTW9jacZeJJokEtLohM5/tXz5yKJhk0OrXdLEu2pAw1B2eOC7olR1PWEACXRmPRinKxhHCuhxFe8owqpQ6C6/l/9asmfb/2RsmhY6ysR6PQsxlwtovGehEBuztfaXIRzSAjHcxUCRyLRqcNbxEizGCZhXr161IHBEx0kWmW2d4WCRNfhdta30gKKSehZSHQvfec841pC00uuqPe4CASJ3ojwHNek2np2F1+kvMkQPCkfvPfHRYCbK7DbRCq+jT04eKLewiPdFF9+6aXkjcIZNmjYTCnUBQAsZQoIT3RHI42qp0WgN4nmxt6yyb/ER+P5Qhr7HIA1oRy9FREkujfCUT9FIEh0kOipRsUNiU6fIq8Xm0in1uHA23dv/2YzEo2BhEMuIz3SPUk0EGAud23qd/YgIiLnQaIfLSS8YlNNOcOFWcfpZW4DLzR3OyEnWA3ZTfVQD/fRSDTMt0c4UDjcIKPBJgSmJ9HrqWXSTSAnOY+fxhPoGYvSpIV4+Q6BJVYQ4vk0NxleD9DNQqJXD9AlZnDx/Lx5013LeybRW8eTeyknwjm8kDxuPTOQaI+Y6Nk80SUiHRvX446nrXuG5/waO/Pkoc8uRENkGpQc5wTYkkTv+aSp1SB79dVEoiszUFj7mstYUaoHBpXGHq3ylMrjhZrz4oNHS3sZAz3lTwm7xhMt4TQaI5DH04ZnJ9GeffW01x51zdpXnM4OxmHOE+1BdqVxp7HZXB2zEenF684cdqwhNz1s0lLnrPZr6YO27J77aiXRm2bn4BbZINFaM+1TrqfxS0Rw7dHEJBp7pBV7RDclSSkDW0h0Nl92IROA1LEtY6I9bVhDSLZc0D37Kul06+cz9JXGHa+5jOGsx3XugpSQ0lmD2nCOHrqYkUDj+Tb9DuEdW465WuxnsN9a2a3v7bmvhyDRiZxwHmqJtHi60a1GE+VlBCQiOJpEQ3u1C9lIoihhFyRatr+aErOT6Jo+xTv1CCzjEM51XEndTXxykOh6cBVvbnE2RSFWFDkQAlYSTbvuyUOL4Rw4NhqTYyDPQaIPZJXXrlAiSA+NcKEIa67ihnRu2hAHK+J7JtHmviKvtGbTMRIba18s5YNEW9A6Ztm7czxXr/NdbnSUV31NP4m/qiXS/fr1FCBhr7PmZsAphL4IAXLv0RM9C4YhRxmB3ZBo3A1MmDW/03cpJImccYMMwKHPcn9P9eY+S8xQV5JvL30BLG+8Nug0e3qeI7sLkSYkOheziz2y3O/eEwj1jPSwixw2xewYF9KrIbtaPKwbEUqiZx9jgIN0+xq+VCI3x3jOPVQ/Xu3TzcGovljnK0v/e9gYDXFI40AaVzfz1ZVEJ/Kc/j4TiU7Y1lysop0zepQrkegec2+NvVrf8ZwvLHUFv/lsMdGcvmr51TBPtBeJ5gi1FPbRY3Dvtc6Rh7+4y0NyFxOsBBi8OxWeaE4n0gIo6ZGmlkr19c5EcXcoMwmpyLfd2leMhUTYcdllg3M5DLSXcVjyPGjIpmQzLc97td+r3pa+cu+OlJN6nDmCWRwHCk80OAM0edi9sYT6Zo59luacCOfoZRVRrxcCU5Ho1KlceAfXYU/hvQCdvZ5cWE0PudkMENeUcWnB8g7nOCyJVhDo1Pcg0TorDhI9b67r3iQ6N//lwnj2TqL3QqDTyGXXg4EpRnWzR5QKBG4R8OShqhR3mCjT32ch0Xs+aSp5d2BSBc/hiL5yC1QuJ+gaE51IIYknzF2pu/QZHf7BXttWYrmVJxp7kTRe6D2RaGoPrV5sqw3vmURb+wp21Jucei2sLXLid3HcL5bNGs5gDmsqZLjh5hIv3HL17IVEL1/30iHO60+6TIbT516+dqVu1I7V3jbRo/4z97UridZcpGJJe0eV7yk8rvtoBrGEByAPMCZouXjyHgONYgwTPORYTc9ff/LVWkxNoullLuiWxFoSnTvgOCKcAxOfu5RaBcWU+tpCBrhMIDfExBji4r04WsfrzCRaGnfWvu6NRLfMw9jLbCXLWRKKSHHutk9JZ7DBzTkBaucoTbujSTSey0E+SPv33cN7D19+/buHD9774/Io/X4z9798ItEYk9ZNtganHmVqx2oPWXrXeea+evJQ1hMtZd2YkUT3NrjR9QOJpgtL79jeUj+ByKQJ8vkHT3f0uJBoaJgcZLTgPg2JNtz6uFcSzaW4tOjKWnbPJNra1z2TaEtfYSHzIs/QNia+eyPRua99FlytZSUSjevTkGj6RWFPnmgrdlF+GwRaSXDr+7jX2XCOUhyuxludg9ZT+G3UN6ZVTFjv0sxdPdRJkpETVI5EJzk++e3jKVrLzzLZQuwwyetqqWddPNGhIe6E/ajUS1K+aNw3TxLNYabxpJW8Rrmwnh4kWkuUSye1MQZ7T7HVEiZRM356vZOzIW/yTOXPeUy1/bxLj4c83DR0QVunVG60FzqNkZ/+4l4q7InGT3/y7l/vyktz/1690pKu4vkYBEqhpbX8x5OHqmOiveDyFN5LphnrKZHoJO8WV1u7k+i0KEFYB/73qhDtIrsSRZTvNUeiQdcw+HpkPrGQ6BKhLsaTC31dNxaKGw1LXzdmIdHaMVoi4to6Zil3RBK92vR1vNdkwNDGKXuQaE0dnqEdo0g0563Hdp8j0S8++uvd8AgSPcuMcUw5gkQTvQaJ1hk6jUHNhXWk2mp3YzpJnkoNIdGpuatXujeJ7mWLXJpAzUHDkufrTlcdSDTdYKT/cxNY+nsP75IHAfaowzouepU/JImGr2joMhQtKc5tDHMkVkOAS7pL9WrqCBJd/grZY67oNeai3vkQCBIdJLrJKnMHDNcFhTl82PszdiKfOCY6ySJ5I0og3B3EqyXRl0akBQ3H6wFJ7znJr4QaHZzMYdGDRNcYnyYus4eNeRBgjzpqMOvxzmFJNEr/2NMTXfySo1AYJdHplX98cUnpijJSpL9Jc46iqbXIFp5oaBzix+H/eE6nYR8Jh9wGm/a35/xqwTbK7hsB6lhMval1IHo60A4TznHUk6ac4Sz5mi/k+eYSFPT/HgQHDz8g9phIt5DoVPdNfHTysr548fDw6pUtZZ5yQaMkseckz3qlAUySS5ojFNlpT+mJrp02sX31sKde43VGEt2rr7W67fke19e7OWwnJDrhRIklJtEwXr1JNOhH+yXOos/SxqJEolMb2Ctvme+3PAxvwSaVPftYteI1snyLU4HqNUj0SM1t3FZpt58j0j1IT08SfeeJBhJ9bTR3YyKnGu2CxmFXu6stmcgdicaFaZo/i611JtGwsdkqnaIFCmqb8P/e46BWxrO9d1QSvZLdS9iH908vj3SQaG9NRX2jEGgh0VTGINGjtDZBOxYSDcQn/duDEAIc3TzRqYGL93n5SZ5oA4nWkuecSnt6o3Mk78b73mBrrX0vYRIkukEx8eqCgHS+oxdMNHVb8p7WhHikTBy5H21IQ00ftUQ6bRa1BINejkL1UyOn9M4Wh+AlmeL5/hDQ2rimZ0GiNSgdpIw0SedCE3pknehJolPdq0caiDQm08I12hYimbuqtufGA2MHv9954B1s1oIDbi6HSZBoB6U4VJGbB2b0tmtusUuQ9AhXwFB7kmjAH/CW5uUWlXPnNkr1URJdsomSblpk1r47ylmhlSfK7QeBINFXXXnuAPaj/n6SgmHRGNbdkuhEoK/x0NgbLWW3sJBHjjCOjttbvPk4xZ+TiVhwOCKJdoJxumqORKJ7k2dQnheJrh1TNUak9T5r66aEGpPokf0CeUfPs1qcotz8CASJDhLdxUq5T6W9J6oe4RzYOwsHJ+Hg4usvn66WTWS6dfKfikSnjisyd3DGU5PZIGeEuSvGw3PUZdiaK90riabpKr1JohVILp3eetPppbLnH7+/VmnJQGGVIzsOyYFxS71cWEd6n/NM9/Skl2TuvTZZ8Iqy+0KAcp2WL8eeztzDZOfYlzn4SXt3aOdSdY/b5EBinLLNMztHjkQvBDqFciCiWUOiW2/u89PYU021+aShhhEkOrU1E5H29Eb00GmvOvdMonE2IRzC9P8++mCB658ffn8D2+c/+4MLjJr455SR4vUnX63tYRINGSh6h3BYwzdy4FA5cf9xXPdWBBrL3Tv7j4sBRSVTIZDjOjVCBolmUDtrahpuQuxJeoD4LYvPheACkbakPJKMni4q9ADeUUn0QorxVegCUHsm0bXjdY8kurav0jiZ8fkapgTCXTa/OB87DssKEv0IUi/v/MwkGvd7prj+s43VmbCX5rMWEk31GiRaQvtEzzkS3XNg5K60riG2I9WUu+aWkn9pAwKDD8ve8lmJ6i8XJ625lS3J5LmZgT7O9Al2jyR6pJ3P0Bb+WkXjn/E43IJE01zIgFcpdKOXJ9rLA53TOUeiZ/BCg7yweei5Xs0wHkIGHwQ85/4g0T46OUQtniQaYp0TMHjxw5Nc8fKQK6KjDg5ZFFhLormYc9yuRLotMqayNzcckkspuLq4w1PWNjXlqbdsq4XPcyLV9DvK2BGgt3TCfLBsxtBtfzkS/ePff7M22kL6uHCOHIkubT57kOhe3uebuSkdXL7+pHCOFiztVlB+Q7Mxx/JuNd949zvqq0fAc+4fRqJzDeUyP2gyQngKX6+OeJNDIOkG4hcxkS6SaCDO6MIBmnZvBrS1JBom9yRz8jBLJFqzGFj6r70mvIYMWOS4IyDos3yqJxY1C5rnKlv6WqXxRP/z1z+6A+zLr39nBtGLRJsbVrzQQqI15zuSCNQT3YNE17QB64P0BS9ItMKQTlRkVySaEl1Kjq3kGus5SPR4q9diTj3R3Oe23A18XLhBy0LhjZKFRKe2weY1JBqXb5U76+knebKDRLciHe/3QoD9mnLdhAWJfkS9ZW6cmUSnvpXIuiWEI0h0rxG6z3p3R6LpLhET6SDR+zBCSgBzO38ohyd27E2mXkeLR6NlseiFMk5p9enr19lmuAOOuVCVkndFqwcQJBsnnQpcyTSQ6NcvUfq/y2Ov2HQ2FRhKvxWe6F7WeYx61wOGkFUn2eanl4OzKMQAbwRTTHL6+Z9vf84CUOOJhopwGMl3D++t9b/z8PX6u9e40WqvZV6cnUSXiHSOREtrSsw3Wss6brnDkWgujdqW4Rz09OVxTelxp6+ZVDA5TniUSDQNwSiRaC22HDnXvtuznJZEYxlg8i8tfrnQDopDLo6a0+tKRkCYREouRHorEi19gtXqTWvD2vpmLnfGvt6Q6GuKyhKJhpjkD977I6vKFx/9df37f3/4b+vvb334cvn9u7d/UzQBIMw5Eo1fHkGoJRLN3iCKNiBcZ0FujmT3ionWHl7EDgluDpmFRJ9xrM48d2LZWkg01av267wGG1WeaC6cI0i0Bt4+ZbQDXesBhTAOnM81SW759Mb1lJL4VGaGQ4c1JBrjkVsAYWPDfbXBfW8i0amiq3cvpRcc7YkOEm0f09rxaq9Z94bGuaGrSS4Ffb3zRF8vSZLCqs5ComE+yc2JNSQackFzIXejSHSODEtx0EGi5bHlXWLrecnan92SaG4CpiQBFtbSgUMKWCJTpZuUciEEuXdmrSv1e8u+AO5YBjBGKhccLEx/xwaL/1/TF0qmZyDSyyL2/PlDKZyDG+SehyatWN54mMhBP+uEVFOe87TnbCn399RubvKurWvrMWaZe3r0v9Q+JS+SXryxlDyudK6hdomfQyYa8ETDpSxpHFNPNIR/UFIOf8cZN2BcQd71EZ5o6GcOH4lEYxmhLCbR0JcRl6yAUyI3l3JzpjVE0DLGRtu4dR639GX0fGHti/d8UWqf22jVYjnUE+1BovHE6Cl8DRGId3QIUBKte4svRY1fWlhb2tK8iz3RD2+/uHtFWkQ18ktkO+eNLsl/l/XgUnjkhiQXrqLBPMqMRQDmWfi65PUFQdsL/HVL+06uHE3jWBPOgev+ybuPoSHr5p6ESUjjv7U/EoFOz7UkmgunwPMEkGjJ02vp081m/vtX66vS+ZKc48zSdpQNBDwQ8OShxXAObSo7KKf5bOgpvAeYUYdMfDXx1yUcuQlcIpk99eJBopN8JQIr9a+ZRKf2rzccjiLSQaJ7WmV73TC3YtuUPqO3t5qfPzSbTU37PUg09lbS8Ie9kmguJrpHGEcNiV42BpeDyaM3cxr7ijLnQ8CTh2ZJdIkQa2OkOdV4Cn8+1Y/rcU9PtMYT07OnudPt0Ka0iEoEGRaMEtFuWVBorHuQ6J7Wsp+68bxMzzmMJi+enuikgdxGnvO6Wjb0XJjbKI17bTI4eaUwmZY+cpl7NPW1zHma+qNMIKBFwJOHupDoJLhWKG05LRhRrg8CniSakxDHSY8ggRJxxjKWSPRSD6TtIrmbF9J8vXRGyubhsaBsdXDTQ/Y+VnvOWnNjCZO0UR7pLce1tPml1lGKp+xpSZpNuLX9WmJraacmtR7EZi/tXDMLQZs4XtsiR5QNBFoR8OShLImWwjJycdKpY5LHw1N4DOTeTpq2GMER+rrlYithL5JoZkGAOltItFWvuTCZIZuSxk+z1r5KOpv5ee++lsbSaCK95bi2kuhkM6M90b28z7sg0WTenJFE9x6rM81TZ+6rJw+9I9E4ro4qXJOFI0h0/2FyBOPnQhJ6LTBJI16LjOTR1pDoXOpAq16DRPcfax4tWPVqbRNCJ9J7dAMFXk94BnHtksOjdpEpyWLtl6Y8dwBP816pTNdQCHRhUauc+H2v+a0kkxZrWu5uzrx+yZO4gic+2rp6j1WtHCPKnbmvtfMbpxdVnmhPhXoK7ylX1DUWAUqioXVvL6r2E6R28ZBQukk9dVkwab/wp9weBzaXDQPTriS39XmEdFgR8y9/N4ZQeBH1yq7hRZCJ4vppPee9xXaa2/RxPVpINIQ8XXND+/f8qUYtsbPIgNPfWd7TlPV2FHjMbxq5l3kFZTFRfa0rVXyxvxlJtBaLKNeOAOcEglppyFPrWkml9eShQaLbbSFqMCIA+ai512ZcZCTvM+4HR6IhzVgqhzcJ3hNDqp9OTN54Ql8jU4fR6DsUbybRV3vEm66SmBrSs3qi0S2FHbq+Vqkldj1lsNTtPR53S6ITaEGkLaZzuLJBoitV6rkDqBQhXtsYARoyxH2C9vJIeywytI4Uy/e///V49fBbv/7bDZqchyZHUjSkxKqqUSEeQaKtmvEvf3OwlBxyFT3RIE7m0h5K9rRfHpaxfSXQ0ITXWPZHcHyNPUl0TUy4BQHrhqU092rDiizyRdl9IZAj0fQrGPTKc7305KHhid6X3e1e2puF/9obvMj2XGQweJYFh4s3/PBv/6km0TmlccREOtRbYwCtcaq5bAJaYlUjc7wjI3BzoYpwYchdOAeMvWs2mVJrucweuQ3bQqLTD2SxufwaRPoRkp7zm2VOk63rvoQnica1xzxSo439v2Nx+HjbSJDo/dvPaXtQ+oTTe5EZQaKhDc2CRr25+NIiqMdj983Fn1tJzepNxx7P+By76TheFoJX1xvjyM2bWk+0xk6hk/iLSrJLTOJvyhRis3sARr/00E05bdNq+x4y5zaiUt3SlzQrsZXaK26mlDHRqy2QjV1ubsxt0lpkjXfnR4ALPUxSc+MzSDTSp+cOAJvJmU+a9hwu3p5RzSccz/5Ii5CmLYsn2kqiU3nAmLNhGvpSQ6o94qRviAryNNbIk/oc41VjefkycK5gvX1TINGwQV29xNeqLSQax/DfeMFJxomhxI7JdlE6WOvtCdZqsbZdaf4ainUnEg121YsbaHUU85IFqfaylnWpNfyHrjeetnaYcI5YlNuNmm5KqOfJt4Wn2nCIh7eXqNci8x9/+tPSgX95+SULi4WcAMGBA4g5DGrjkC2fzXI6XmwBYl2vJBquHa8h0jFe60YTHSv4CvtPX78WK60lc7Ri6lmt9bSKAmcK1Lbn1X9Jbg6fmrlNItGSHHt8jnXU4/B1CZOYl8ZZTM26VOuRDhI9Tq/R0hUBiKNNE38tedOCaTkgpa0TyllJ9M2i9f3jp/LnH7+/Nvv3h1/ciOBJonHF3IJbuxsvef9zn86oLFw4RwuJtuoxyj8icDdWrjaanmlJ9FL2Mq5bfkpx8lz91nHIyVbyMGv6Uku8ad00fIRrG/C1yMx98dJkBrJu2DVYWctIclpk3JJEW/sd5esRsIRzpFY8w37CE12vt3izgACNyYWFAH9uq/E6SqDfxew6xlRaF++tSDRgBAsIF+dZqwcLic4RhMVLjvL/LkTpciit1jMg2UQ85xFoJdGwGLWS6Jx+sP3i1I44jMRCqHA7Hl5kC6mV+siR69ymVIN3kOgnREHXoz3RMe+MQwCnui2NbbomeXCQINHj9HyKlmjGjNyE34sw9STRVgVqSXTOAw3ttRCFhaAm0nqN96Q7cGucukSiaTu5g1k03KSXPVh1dqbydyT6mgFDQ9LwRm2100aPNIc9twFc/obCgGp05kGiOQxgvGlk8pThjoQzGVYkDy9sZjWy9ywjyWmdD7ENeZCmnn2Huuk8GxuAvCOgtOZwm1P4m5ctBIkeMSJO1AYlsaUFuSdxWkJIGG/nSFVsTaLpIo8/C8MEYiXRHH5040SJOzeRcZ+ovSa1kTrec1seJBrbmIV8W3Fjv6o03GLYlcAqr+PuKsMOSbREnqlTwfplsHcoodWmS+XvnEHXwjFH3qKGQ0Ul/HvxjSDREvLx3ISAhUT3nNSCRD+pjYvfhAmlB4m++fR+EYMS5tJhR5OxReEmBGABwhea1BJhzsaahCu8bCVPXFU9CWxqj/Og5za1PXDaYzjHKBKd8J6djK5j8zp/0qwjXB885vIettizztKNxZzzpofeg0QzGo5TtfVmzwX4b+GN7pmlowadD9774/ral1//bvndgwxoZMmRaHi3x8TCeVIkglb7yTLGq8YKnspwY8OLBPcmp7ae8qW3kJHGd3v0o1THYUg0HHZFaRchnKN2/uzpvME6aZmXNOsXtuOtQ1Za+modC9ZDhHjz6rHW0b4OJdHcTim3e9LsqjyF9zJ+q0FsXd7b+LmYWU2gv4dxUx0uRBVigZ8/XzIOpDRekHmgdhKu0Rkm0e98/+fHKpiFYR3wTB5Vrbyp3HJQD+rIxLoCNrXktYRDLna69E5ODmku8LbhGv2Oesejr1z4TZJf2uRo+rgFQdXIhctsIaPXJkXqaymNncbTa4k31s5HeE67mZekzqTnDInWvLbYc+YGzdpD1dp2oVzLWNWQaFjflvYc8u1b+4fLt/TV2q6VY6z2d+ECHjxjMxKdI7ylv0sd7kWirUqN8k8I1Bh4j1ilO08o3MaWJtdrDlzrItCi59Ek+k5WhkhvTaIpscBp96j80lzQopuzvZuLYffCAXvFPIi5l1x4MZ1RLo9+zk6izX3cMYk29xW9oCXRC5HG8e8nuPkVh7oAZNJ47sExoG1PHlq8bCVIdMuQ2s+7OQ9kyftTm7O4hMpsJHqd6FAu3iR/Lh8vR/C1pJ9dSDMkGjDEBw3p32qsr+SJxuQZ20XuM6vkia6R7+zv4Jste2Gxhcc315fZib2XDg5HotMcib+qGYCSPNGpqlnnFiCKEjk8I4m2xEHjjXMvR8wQEo1zBtOO5J5pjNtTeMPYjKJGBLQTgnesSxt3NQAAIABJREFU2rNvnz1Kmggk8kTjMIp1J5v59Gfs6k1xfAPc2qYTiTbLVfBE5+I1gXhwkw/1ZtIy2s0UbnvZVJA0aT02WGbsDvgCnl9rQm80kIwKYZBkmYnMS7LekSLNCx3KaMI6LIS9lghnu3adz+jV8xIUtF89PZSSLKXnmjUzG54jeKNL3ArPBT3C/FoxWcaHMvsNbqunnj15qHjtdykmmj4LEt1ibnO9q/005U2YgkQjOyiQaJiYLCS2hkRzk1+JwMMNl0kuzXwwl9XPK412PHr0oGbBo+1iLzJnoyU5Pdr3wMFShyZ22VJfTdnpSXTqVAWRpv2iIWS9vJVWHbSS6FJ7qY855+XsJLpmPPcMW4S1Kf3rYTtNJJoulJpF03MHYDXyKK9HQLto452vRv+SBCuJhgkX3V4I72oWC6md3HPWE30prGmzFLphWWTXk+zpgorUNvL04gmJEhUomzuEw8XV4kkkFxuPZeDCOujfPPNZ1+rxaO9px6NXv60Ln0Sac7ZKPd+zeMKtOFrGt7VubXnrHIXr5bzOdx5gksdaK9dNOUSitfXnSPRs8wxwm2JmqwyGb959I8KJuRP8zr3kQQxFYZQFNBsLWhWeA3p51j156BASzSkce6wwiLBYUPByf0/vWt+R6uIUZ22jRi54R2ofnzT17Atuv2bRpp9fsJwWHeMMFXDdNE6RxC0W8I5mIeHGP2THSM9WIl3IxJGrA/7OpXSSnnGfLblbAimxXmS+Em76DOuExpxL4RzU40yJlfR/jBEOM7GOJcnGUzvW+UIaYzl75TYaUl10HNSOC9CzJuZSucYVi2mJtLYcZw84H/mofmmw0WyIpTHOEWvPd2hdlrmPS6e32BeTYQjw0ryD57hi/zOf93PvlOZ3bt3h5gTNmpybS6TNXek5xbSEi8Y2rWXw/ES5AzyzzskUS+z8ok6gFL5jsk3GNnJzrDT3AlbQb/h3KhKdhCzFT1OFewpPF7peuxar0fYun1uEPdulhIsjbrQ9jxgm6okGEo3bKnkwLIP1ZlGHxQPHP3ci0Tk9gTcI90EksuSU97qIXb3XOGadEsAc8VwXzQIxp4SHW0QwuaKx8yNs2HM84MkY16uZczz6WrOp9ei/hiBrynBzxUyk+U4+BZl0jxluVJhm7rN4zLWeYrPYufSdCk83lqlH2jturMKhuJydS/avwVyjOyvO2HHBvQteYnpAvcaTTUn00jb6iqztnySzFQNKouH/njy02RM9C4muBTfe4xGghEuaKFItHiQ61WMlDNoMGCVdt2TWsNbLlf/4T79c//zJbz+7KYKJdHpwE97BXRWMwkBw/CANC4FGYNLkvKygV80NhthGKKnWkM09jEVpI9KrD9Yx4SlH7ouD5J3zlGF0XRaPrEa27x7euyn2zsPXmtfuypSIu4aosBmHkLMAN9iTRNMvbMs8U0GiPUIIJUX0ItEafUmyaZ5z6zLGDUcKQOw1rldDqm/OMl3XKMu6PCKEA/dpOhKdhNMKpS2nMY4o0w8BjlAVP1k5JUVPPaJecMljZRmsOcRmJtFAZCmB5haeXDx1TegFYJXzOrPywEU55JNckOi2saqJt2xrIf82HvfwO6f7Xu1vUW+Q6PtP8BqSq9HVshFA88TNO8wZGI7Y9/JY4rboxpVzJKmcS5nNwSgSDetH7myNpDM85nPjfi2DQje06zJgOHKN8OShLp7oINGSGe7vucYriXvl5YX2JtHqgSx4QWonvJuF5xoq8vzj94sGQT3RmETTSSwXp0jfwe+VPNvce3dtZohySc6RE+T+RpssMXjD5JL9SpQIA2eHJduUpCza9eUG0/WH86IaLvvIjWtpUy3JT597eaJL7WrmqM080XCg8NIBzgu9zB1pDkbllr4mUp35m8ZDatUTLs99/aFhCotsV+KvsSVJHu8QIRoaCO1Ljikq5814pPqAwsIGiO07Cu0ZuUZMSaITQJpPK57CSwYZz+sRyJFoIEqcd9JrUvP0RB+FRGPcs16cq7qlw1qlsAvqdchNutJXifQetpGRE2S91c/75gwkuoROkOiy7ZyaRCOiiQnx3RoCJBqTMfwuQHz5Wy4xgecIhpjh0pe4lein+S5zb4HFg9+TRLdgoxnfVfVfdZneHblGePJQ0RNdBUzhJU/hvWWL+soIlOIyPT3RWIrcRKbVlZZEQ30t3rMiyUDesxpP9CofOuyH28vFO3MeB0toR65PmMhr2h45QWptY9ZyuVAqq/doZP80i6zGU6oZh7k0lGt/R3qimbaAML/z/Z/vVQCe88wBZq3OLFjiOnOELtX3wXt/vGn+y69/d/N/zosNc9nrl9dLsmgHGBKc2uLmg5tD5Zd6Uto3+jeoXpMSToslXW/S/4tOAmN4xhlI9POPHlP0Ze2AU8bVNnrpsqR/Tx56GBLtcQK+ZtBt8c5WfS15iINEC+mhFCQ6hXGkA4ZcOAe1M44IQxn4XJr+X8oxnfusqrVpy8EyLhPIWYi1dbzumURrPGklAsill1zs8UI6V8L2yVdPJjognCM3Hpa+wrhGcgSJRojtkERLcc6ljQhnKxYSrZ17teVqN1t36w13gB39bXYSTefgINGMBVkXKq0Rzlhuq74GiS5bQ/EwkjOJLknCHf6ihFeKi/a2+yDRT9lXJGyDRF8QouQ4SPSN2dSSo/BEl0ef5stnkOjH0BWMg5lEo0t3Rniig0RLq048H4LAliSaelWHdNjYiOVEf+0iqBUpd6K6FA+trbum3B68zti+t5TXeqi3Rh8935E8bznbX9IxfvXkZX7z/uMBXPgbDoP6xxe3l2yVznC09FXqS0vd8K5EQHrPFSDHTZjM5Y+fvn7Ndo/DBMd8r+n7LkQpdyPqluOL65T1HI5F76INMSFBa5Yl5YF3aANsCeTTfNXU9EUTrqWpZy0zKK49J1N4ok3aisLeCHC79Z7hHEl+6RObdx9r6uMmy9wCOWJhzHmkNbG10kUsHD6zLYxWHQaJtiLGl1eThitRuymPYoVp+AYm0V7kQOqx2BepAsXzvZDoEhYaEq2AYrMiGhJtcZKYOmKI4ZfqlUj0CHuWZFyekw2W6h3HQkGiHcGMquwI4AOG8Hav09Klw4x2yfu+MSOJ5q4NDxLN20GQaJ/xIS7UiCgnb2eQ6PKhrBEb7sVRgVMHXjc42CJMJHrDQ2M1Vhwkuga1yncmsI0g0ZW6i9d8EMh9Ou3hiTwKiU7Ij/Ke3Sx8JJsHPnSYyuUIdXii9THMPqPqqZa9h3OU8OCIGiZnP/zlZ8vr//75NzfV4PANb7y19YmbA21FmXLYi4izHNSQ6DR+rSEu+NZUbr4y9X8ComRRh5VE3+WuTo3V5EkGIbncyy31XevFF9ssGyUuPIRLI2gBL5W1eNMnsI0g0VYFR3lXBIJE83CWPNHcooRTSv3oL/9cK/38Z39gG7AeaFkmTXRzIJdNg4bJaDZCI/XvarhCZeGJ9kG7ZKe1JHqLDShFw0QiK6D0ItEwhrUkmpJnEJ1iru4/ImUjDo1VQL28QvG5OUeCCOxNfDK6HOQOD0yEcwQ4d1HJlYTfHNjL5Miu7a/4Xgtp15LowQcKc30OEs0gs1XGCtEwOxQ4W18BwtnjoltJdCLPH/7tPx96kOjibXOIaI8i0WezYQ2uYOd790SfhURr0vlZpv/DkOjU6Qm8jRL2xYPyyGO7kuj0VQ/dTpjdVAD5RYRxkYX+nxHwjkRznTCQXfoVg8Z1r/9v9UZLJJrp+8gNVmTnkEZDPD8sAprPbHvtfE9PNPY6S/mcMcHWkL2jeqJnsaNDk2gm3yweB2tmh4syasIYeupQ7YktCKE5aJzG4E9/8VSJ1Qvf4okutaXu/5Uwed1g20unFhJNr/vmNlBZL7KSPHP9rPn6WIPXzXohZAQx10/6n7tsx1xvwwvhiW4AL17dFwJbkmjuNLZmIaEnpBPi//3hv63AQ7znq5c/X/+Gwzn++esfrX/Ht4ZpJ9SaHNAwiWoWPu4zaFzx7TeuzkSiUww0tvcg0Y/XH2MSjecJeosgZ3UaEo03Li8++utaTSkWWzP37cEDDZ2lB+RvLqbCRPKaSQLfnsjdptjyZSLnlR11Y+OScYu7dt0yreVCVYjnfKQHOid+kGiLYqPsrhEIEv109a5EomlKO0v4CybeEpEuxRL2ytKyayM2Ch8k+hGws3qiU99xnHItiU715GwpSPQtNnc3wAaJfhyEODSFhpFQ0qwMMwkSbVwQaHHPHUCjKPH6DhA4MolO8NNLI/7n2yfvdHqu8TzRi1VArZpUdtQElgsvnj27uSSBlpEOLGlCQnZgepuJWCLRWKga/W7WqWvD+GDhD59/xIqTOxOwuewNF1/UZNtI46hmPtBk1smF0NzY1+VWOutPr/sCrHJoymvXFqlP0nzIyTLbHLl6ooE4g9CJGNMYb/wMdQ5vemfrX08e+uzidXpMUjnoJ0j0IKAP0gyd6FK3aO7jXl3tHc6R5KYxiHhxS89TmAeEfywLMY4vwyfFUSq7FnIVJLqXNenr1SzKlq8M+pZ9ShYvpUC5iI9Gommar9xBQUC5dOgLyuBLTNLfNJtqjsBQmwoS/eiJ1p4XKZFCzXilI2s2knlDoiungSDRCDgguhRLyrdpOQ0fDxJdaaEnfS0XOjCCSO+FRMPGwsNEWkm0JbbaQ96z1aH1nm2JS5DoFwv8W5ForPtcvugeJFry2G5pk1zbQKJzToe99acV31z8tbbeGcI0tLJ68lDWEy19zk2CcmW076X3NYRbC0gqFymzLGjtp6y0y5c8CSN7CnGMrz/5im023c4GP6XLEMBL8b//9XgY8cYTDRUgL7RnH6Ht0ljmdMLloy6N8RivdVrbO4nGsb41IQ51qPm8Rc8kLAfJyC1/S0tvP5Lo9APeuXVuSF+TyDP4P3vmAd3uuNSH5hBrr7g5B4eM4EOdWHZtO3sjnfhgIUek99YfrZ6g3Jnn4M1JdG6B3ZJEWw0oym+LQI4caz5z5Ujcujh9ao/l80DDQqKl9hIORRKNFmiprprnmgUkF2qT2guPdA3q8jvcl5mW8B25xccSmnEJddEsBrgNnHVi7yR66RchucvfJiTRWH+50I5WEg3j3ttBprVRbTntGNLMgdo2o9xcCASJnksfIU0FAt4kGkTwjBUtfZZe20OHjdYcsIInWlNvqj9dvJJ+WE/05e+W7AWsF43J2YtxlBZDzitK0+tJdVSYzqlf0RIAT5DADqHOH33+9lr99y8fb9rEKRrf+vXf1ucQ0/v2R49pG//14Yv12R5I9I2nGZHjJwBe3UPdkUR/9/ZvlvY0sdFUMCm0o5VE74V0Sl/SEm4wj1k2j55jLurqi0CQ6L74Ru0DEOhFovEE2NoNDdnFZc5MogH39C94RsMb3WqB9+/jcQOkyHPjyEkcJPqKys5JNOiWkmmIjw4S/fQFM0i0/9w1U41DSDTuMHegkPMwlcI8KIC5fLKwSOTS9OROHpdOJG9ZV+r3lu1bcEmy5uKkavWC9a6NX7bITOWS4twsA1lDoqE+ztMrtZXesXiTpfpKzzWHJLEs1Ksk2cWKwzVLCA0xoJ+TW3SM+1lrl57tW+pqHWO4v2m+hQO2ePNisZPSZ36Yu6BNINPYE/1/f/vbh0TCsCc6PU9/Tz9A0MATDX8HD29LjK+ln7Vlk5wgI/6d1odjvdMz6y2DGvnwYcCfvPvXbA5oTV2YSCfZQd7SWQ1NvTBvSPPFFmtiKfwM940ert6yL63zBdWZd1/2ym+GkOjSZ9iIidZMJ1EmN2n13OV7HrzSkGjpAhTOCjT13mw+UNhFLekWwzkuBxUxIUvtW0IxuM0L9pDGZ1Gf+YB6ooFI19QOpBjfGJjqSaEC//GnP61V/vPD72+ql8I54DmEeqSXgUT/yyef3NTlRaJrNrEazO4ODnLe6EtF9JbS3iQab1osebW5TVPusCfgY5lzZg7poHMUPQwNG39KojV2EmX2hUCQaEZfZz5pOqv55uI3LSTaqtcg0bw1aEh0ehMvJBa7spJoq14tssxW1rOvnjHRPUh0InRAwI9OovE1z0GiH+OILRvv0eM0N0fheS/9Pns/vHDznJe8ZOpVD+1rkOgg0abT8r0MU6p37yRa6t8y4ZIUV16eNdy21XPNyV3y1HFhNlbPcS6MhsbrQr1nnsA1dpUr40WicfYX6olOoQL/3y9+cSPC//ni6UAgZI2BAj/+/TdrWUmvODtHesnLY9vLE50bhwvxSinurl+JRpDo1CbWG8jm5YnGBz1xv7We6NnJJ/dlFPqJw8+26Af9wtQyR2jflcaqtp49lJuORCfQcEgH/B4p7vZgTuNkpAv+Qjov3goIG+jhtWj1RFvDM9g8sWmBbcjnSjXUQqKl/uRIrtVKEu65A26YpFvJuVWOo5fnwjnSOOLGGocFF6ZBSXR6D8IvoA6IZU7/pwcNLSSOxg6n+lrJ2zKvZK7k1hJAjd3k2kjvjiLRHP6QvUezIYHxh68Tf/HRX5fut+hhC+Kp0RlXRlojtujLFiS6Fr8jvLe5JxpA5Ii0BLCn8FJb8XxbBIJE++Dfi0RzpLeW5GpIdEKjx8bJB+V91II9/glLmIODRP+KVWCQ6FtYgkQ/Hp7HPzQ2eos5Kkj02PnXk4dmbyzkuhTXfo9V9N5byy3sPb3RrZ+7Wzxa2Cvt6YlusQO2P9fbDjVjXNs2R6LBA53qwGnvtliktP2YvRwm0XhTUkOi0/spTAN/6sQeSikDRG0mByByENrR4gEFfbWMW6vOR2TikGSiGKbytZ5o/NUB7EFqnz7fwntrlRHKlzzRW/WjlkQDGQwHhc0aupNomzhPpSOcoxa5Y7/HEVvocU9CVfKO5hBvWYx7kWic2sp6ycJdfzCB/vsFhWtWjpWMXFPUWfVCyR0lzvB/TKytbRx7lOh6B4QX5lpMesE2uIN9UDsN08CkKREzC4nWScyXSm1pSTT9ElMKqyjJ5OWVnoFEp35iDHG///vDf1v/m0Jt8PzB4UNtIpXBGVk04Tpbkc8aG9wziZacFTGn6ixiWhKtEd9TeE17UWZ7BLhJa8RFHEGi87Gii1VcCTU+VFOb3knjCR2h8+2tva8ENJyjlUTjWOckecuGzdLzINEWtPJluRjzINFlbGeMiZasAYdtcQfBY26VELx97slD2XAOmzi20p7C45bxJ0mbRPsrvbe+tpDolr5iwkEv/9Bo3RqLbC2vkaGV2MAi++rlz9fm3vnXr++aprcMpgJar4bl0g/pMgYtJnsq12LDtJ90LH339/fWIhB+UfJEp8KpHPxoNj89sL4h0Z98tTbx/OP3198hPEHriaae5l4ZO6BeyM7h5eGuxZl6pDUkGueZTu2mDCs4I4vVE127+a7tc8t7eyPROHED7jd1flgx8ZyXrG2PLk/76slDg0SP1qZDe3szfo7Maj//tfRVmiwlVdwswt+/WouneGfpBkC6sGo/AeNysBhy2ROw7PAZH97Fiyic3L8h0Q8XEp2Ji84R5xzZwuEZSSZt5pUWvUp6m+25Z19LnmggRtxlJxgTKdZ5BH4aEp2Llc7JNzOJ9txgc+EsODsIHv8JK27+8CbRqR3tnD7CvnJtPPv22dM8nlIUXrNF4fKz9CPnBOI80SC/5WC457y0pU41bQeJ1qAUZaZFoIVEt3SKEr9cCrZcG4cm0ddOA/EAbHKTcIlEc1d8a85HtOj2rO+WPNFaEm2Nq++FNWz6Xmc80bOTaMBF44menUTjS3IW4o1uqUxeas0XC0w+Zx3/eyLR+NAgHoOlr6oWEt1rXO+h3vBE70FLIeOKwEwkOgllDe3gLlQZ6YlOMpcOCJU80eldzSJYQ6Jzm5I9fdrd2zClJBq+HJQuQKF91BCiEbiUiKV0eFBDXHv1oeaCpd4kmvb1zbtvHrBNwIU4ku6BhOHQDk3GDpxxKcmiDQXrpaNcvXsh0RAiB/3QOoCCROssKki0DqcoNQkCs5Bo64S0lmduJZyJRMPneS6cAwg4NQUuDCOV8fBEz/I5dBLzdxWDC1HibrHDtwhiASQS5SqsUFmQ6Dq0pQ3GQmIZEq3VfbKnGhIN5HlWL3SSb3YSnXRE52awEqvzB94LYn0/zoJE18098dZGCOCJAWJmR3orLGEd7AKF4qFXCN9+sf66hkSgW9PWv10JOD4wlV5Mn7Dp36h6NAeE0jvwGR/in2lM5Fu//ttSNfbeYc+GZpLVhnMEge47yCiJXvT66adNtwj2lThf+9YkutY7rL2lVJsuU1sOkNSQ6DTW8c2SmjR1WFPczZYQa5/K0awu+EvW3kn0ll/SYK3kQuSkcZqbo0vz+8y6kvrb8jxIdAt68e5wBHIH/DTkzUNYbnLJfR4LEs0jXvJi7eVTroctbV1HzpaxXD/84WdL+M/sP0GiHzV0BBINtrYlAdXYu8YTvWUfaogw9Lvm3Vzc9azhOBoda8oEiWZQOvNJU43RzFIGD3QNifbWa+7Es9rLA15pxhPNYcxdwAJ/o57olNIrhWRobh6DtrC3Kf0tkSfNotziMeY8+6ltbWaOVNZbr7PYNydHr76W9DAzHrPIVuuJxvLj8f3m/fdvDuDh+r97uE9FKM05W8Z9J9kgTCjNKWmewZ7oXJx0y7wyyi5yTp0ZNgJ0TGvWSIlE39jr9TItPF+f4WA4nYODRAeJzsaujpqIatuZhUQn+dn0Rigkg+0jQ6IhvRRkE8AL5jvf/3mtBq4CPxqJplhqJv5exLLWLnu+16uvJa90bfxkTxxmq9ubRN+FbL18SqeG54QXHz3m6ebyYGOMtibRSZZEnjkS/S8vv3ya1y6hIzMQUK19ceGFHhdOadsvlWsh0Vy92GkExFmSE+bvI4V6BImWtB7Pd4OAlUR7d0zyQojxhh1JNPR1b55oqiMNifbW6xnrowvkDQG7xEnHTxmBINGyheAvXdgTnSPRe/FE41zL1JmyJYnsRaKTpvGBRU2avCORaGrp4YmWx36UmBSBmUg0nljWG/uIJ7p0gUN6hi9H4TzRqY2eeXlrb2VruSa2FB+d+hskeszgy4UmlS5jGCPZ+Vrhrt/O5b8GdP7xxWNYkweZH4X4Ei+MLixJ7aZMINi7u/ztzZtRIpnbAVnxIXeOVG6xIagl0ZpbDTFQ2jliCwzMCq14YTiJLu1IrMJYy1fgE68EAlkEcp/Az0aiYQMx82IXZlxGQIrv74Vf7cZtsTkmXWQvOUfWW0Oi4RbRd9INotefGUI4JNxK+odDeTMTaZyDGR+KnoFIa0j0uonBt87+/YJ4+n/6F34yt9Kuz1HZnN0FiZZGwyVt4mURLW4ZS6QXk2stOdaWk0WPEoGAHYGcF3WdTE/iiQYSDQgGmbbb0tZvBIneWgNP7Z+SRF9J2uqAuB5am3kuoZeY4HlwaxKNM2WALNxXvRsSjYhw+iJAvxJkyTFe5y56zIV3BImW55giicafCOjA4LzTmhiaINGyUqJEPwQkEt2v5XlrPupEOS/iPpJx8f3auMcWCcIT3YLeY7jT/3z787WSvXmigXjicIj0t/T/mUO5OAItkeie6e7o+AUMSzn81/Af6nVO+F/CC7Vj86Yc2Qxh6z7q2uDJQ0VPdAK0ljBzU42n8Lj+Xifg26bLPm9HX+txHU2iuRR39dL3ebMlPrpWorDhWuSe3qO2TOMc6eGp5c1Xrx4gS0ytBNqFmqt/9nCOUfHJH7z3xyKJHiVHtQ1cvM5Aoi2pLWvb83ivRKJznlhKoj35i+ZMA92ULO1zoRsGEn03L1zroxgciUBvnp0jR6KTYVs/3XgaYZBoj6llnjpo4vdkW95kq3QoLncBSwtCeyDR+DR6zZiuwcdbrzUyjHqnV1+lA56pf/QinCDRZa2PIq97JtHcobSZPdBJ4zkCLc0B3Nyo+eIu1Zuel8Kx8BclXNfq/cexz9cCGk80DlvE5ZffrxsjaC9ItEaLiphoMECOLNcQ4pp3dF2JUntGgAsd8pqs6GYrh9PZSTTgQnHvoYc92+ossms2hHeLsYMnepb+95AjSLSwySBEC0ofnURjVLw4DM4SkkMd4wobAc1lWlx90vp2ZBJN8fDS4cKPpYOFJRKNF930e84rTT2MqWwufgoWBjooc3+HHR03iGeoK8m3l76MxhLveKVPST102WMRTnUm7zO9WGVp63rLIRz2aPks3kv2RX50q9XSzsXrAZ4K+P8y3q+prba28a3bt8w9PcYYtQVusdSmtKqxK7DjLTNLSGNJKyNHUPB49eoj54nGdXNkHs8rNXrSvKMhWrDO72FNHnH41rq+Yz2IeF8OAILHmK4buf/n9AxtleYr+uWqdMCxx5psxbJ27p2ORIPSNB4rT+E1k0KUmRMB7lAUlrTngQ4gMhwy0qSmQZPGfa7vkKvCpYVf01bPMrmMJUsqJfSTFlXN2O8p65nr5mKj7zalKbXcixcLTJ63GY7y3Er6lcaSVk7psqVWEg1ZPCC9XeoXd7DwRg644Cnp7vVrCYqm59L8t7dP/D1JdC0W4IHWjEV2M5W5Vbdkm5KsuUOOs39hqDV2Tx7q4okOEl2ryvO+pyXRCSFr3L0GVe5TuLSAaOpNZbjDU9wiLy382vZ6lcuS6NTghUhjvQSJ7qUFuV4NiV7sEh0G0yzgcsuXOtGC3kowNe3lykhjySpn7SdzqQ84FV66bCX9sHMR4IoI9KKzDUl0yZMp9Xur5z1JdK2jRxPGAXhJJFo75iwkGusqSLRsuUGiZYyiRAcEtJObNPg9RNPKom2rlkR/9/DeXRM9bztU9yfj+cDhHCP0pJX3bOW0JBoTafp7CTMpxAHe1S7otC2JAGv0KdUxA4lOhOSnv3jqDdxYyPVvlZeQ6Ocfv/8AN6PS92rxx/Xkwn72Nr4lJ43GpqQytSTacsjRg0RrNj+58xVBoiUraIiJrk175+lGx93rdQJehnB8iSP01UJcew9kLMvi7bkbbFCiAAAgAElEQVTkO235qSXRaRHEsZJJhqOS6CPYsNZGevdVQ6I5cqT98hIk+knTLUQ1SLR2xLSXs6wvta3tmUSvhxTJ+Re69vVee2uxt75H52BPHtrkieYODEqf3j2FDxJtNaV5ylsmud5ekBFei6K36fIweaETYZ6RRIPs//GnP9104/988cVNmiZp7Md47TP+JBJd8i5qNowlEu3RI8mLrGlDqsPqiYY2pXo1skEZC4nm2n/+0ePlwj090an+3IbLMr4tuPQoawmZqG2/Zl2yeKFr5cLv4Y0yTtdH08dy63FN/zxk7lHH5iTas1O9SLSnjFFXfwSCRN/Gk3KhHEkLM3iie5BoqJMSwKN4PvqPoEwsLUpBJmXk8PBEe/TTg6hKdQSJ1msK2w38vicCnXo6gkRbPNGW9U6vqXJJbnxLYx6fm8A3Uu5N/xKGnjxU5YmWBLI89xTe0m6UnQsBi/e3945Y8uR5I8d59nIkOrX94qO/riJ88tvPvMUR6wPv+Nsf/eim7P/97W9v/l+jpyDRIvzZArk4xhzxYQ+wXT/n3mXzyMTBgzAtYQ20Qx6H+KQ6vEh0S//35Ineyy2EucExikSn9jWHqkfIg7HIkeXS39P7MA/QOGpNH+tnsvFvevLQINHj9RctXj0FAIS0O7bs+GvAtZCLmvo1pCFI9CNK4YnWW1iOREMNuZyrd/bIXKDRO9XbzYJfkbJLM6YWUnA5Z5B+gkTr7YoLAdC/PUfJEaSVhkdAzznCOUKeVhKNPc80P3SQ6LxdB4meY8yfWgppgulNogH8UR5p7YIOHuAtPdEJ+//59uerff7k3b+yKbkWonIhY9bPfuGJtg19iThrNyLSlyApPMImtb60dmxYSbRegnzJWtnwpuZ//+vf1gZ+/PtvsmMJCkmbGSxt69cBmGdTndZx7IGvZx3SmuLZFnz5wXVC7nz8hUdyFnnIRNdKzZrGhe9Il595yLplHeGJ3hL9aNsdAZjwUsXcQafcjt9bEM2E49Emm7YoXYaRftCFLOCdxiQaHypqXTRxXz78238u//33z79Z/v37w1Muru9f/nMtWorRriHRHnieqY4g0by2RbLpcGFJK4lOksM4o734/Gd/uPGWe9u0NFfsNfaZ4vTs22dPf0qXQl1uW839SJjU6IBuRHDyBc0h3po28Tt0DpY2y+ldGgfNyXC0uT1INKNlevqy1Rhnfv9ofZUOXYzykGxNotNFCnihPjKJPpoNl+YLz74GiQ4SXbM2SbfZJYKXC6XytN8a2S3vzECisbya8Wrpn1TWSqKxdxyT6dQOjo8+wpcJbN9BooNEHyp2VLNbhh1zz8E8ikSzO/2LJ5qS6LUceNGQl3qZ5K7xntLEKj1Pkwt8ZuY80el9nM4uV5/FW1G7MFNb6WkPEm7a57V95erXLMqWuPLcZ++twjm0mGrK3fRhEk80yE090im044YAajpoKJObKzRj1tN+DSJXFd2aRFcJ7fRSSZc5RxUl0UCeaYjHHubZEozUhoNEOxldVDMHAloS3Ts2miMoPePY2EWeEOVFQxkSDXljNRk7cP7pH/3lMTzjR5+/vRrAPz/8fvk9R6JpJg7OcjQLcq3FwcGWmtz0tW3O+F5vEi1luZgRk5xMORKNQ6YsG1GPcA649vu/P3yKjU7yv/Xrv3WFtoVEdxXMuXJvEr2XzSTNpkFh5Ug0R6CBRMP7Ur3O6htWXZDoYVBHQyMQ0HqAg0S/uFHH0Uk0JczcYZ1RoT4jxoGmjSDRGpQeywSJfsJKCufYu6cReno2Eo09xgmDUkjOMiaumXi4MA78nI4yy9ct/QjdrmSQ6O2wj5Y7IGAl0UmEHpN+jqD08kZzXo6SJxB/AgaPccLCwxONDw+WMnCU1O/piaYplbAnGh/QGXXotIPZV1U5kkRbvLRVndngpa09i+CJTl3/xxePAFjCOJJOfgWHkNPL3JcrhKtGh57jdgOVsk1qwpRU2JD0i5p3emJAM4For+mWvvbiekuH+3v2bWTdQaJHoh1tdUdAS6KTID1Pke+VRIOCXn/y1fLrD59/tOrsrQ9fLr9/9/Zv1r9x4RyYRL/z8PWdzuniwX3abv1SsCx8adHKnapPf4efy6l7LNORiICGKJcGpcVrBGSDy2KwNWHoMfHcbVKvoVLpPELvn9xlK2JmESwYiu1e/lxJojFp6uGQ6I2lVL+GRN/VQbDlzqhsOSY0zhzJEy3hlntumVO4OtZ5JtPAaBsMEl1rCfHe1AjguK0kKLcj7jn5l8iLZgKzguvliYZ2D0Gi0w16ubRUQK6v/56VRLcuaNhOl8Ukg/eWhME6lrTlz06iOY+jpz1p9dC73JFIdM5L3Ko3ab3Da7BHW3gNpfXh0D1KqHtc9BIkmhmBezpB3DqBHLWvWo90L6+jNKmMyPNZsg3OYwVx0ek9LYlOZXMhG9qDZTlPdKpbM+lxNqzyRCfCx5DoVi9465gsvW8dr5InunVBCxJ9RcAhY4fFbqSLi0SPNHPAGNJgcl+PFhJEMvhwzgDJnqz2a8GkV9kciYb2WKwv+C7e52u4zIivE1L/S84bSW9S3aUvr9SJ1dpWWhO4MDxORkqoMeHVrC1cndSGg0QHiT5UijuqTonMpvKjPv9IsWTSROX53JNE5y5NaSHR6wKluLnwblLDlySkiriQjkI4R5Bom6XdfF49qyfaSKIt2TmSPdJ5LEeiRfIMqq0g0TdWgTafFkdEkOjbsWWxg9KolL5uWnRkG/2Ppbkvv9zBw1RWQ6KlddvqhKJp9qCPcMA8/cuNsalINHc6HgtYk27KcwdQYzjxzvwIcB5pkBoGomZQe/Q0SPQjipqY6FSuNmb97nBV6baxjCc6tV/rqfCwlT3VUQrjWMeaUx7ymXBpyR1tIU/TkWi8Ab0qZJQjYgv9400iGxZIDgwuMjIx0ZzsFjvI9V06yAdzaU8d5cIna75WYFLOYnbNCtJiC/RQZUtdmJC31vPsoqQ3XCW50/FQllusNAtYkOhWlR3/felzdkJgCxINE5t1Rz1SY70Olmj70EyiYbE3ekfPlqVDq49cubPFQlMcli8X6OuHJv7bQp5yJPqnv3iSJGXnWEOYcorCxK6QQ/75x++vNbx+ia6+ZupdMnwovha12tiW72OCqJ2vtZlbLHZQItH4RsDc+Z8tSDQns2a9LYWHaHUg2Qz94qj1RNN6PXmomkQnITBJ1hDmHDlPf+9pHJIi4vl+EMgNTM2g9uilNk7boy1LHaWJnGKTndyY9E3Sp2WJbMDibJ0fFkJT8j4rwTkDQVBCIRZbvySSDYukY7FihwJaQtPSFG4Dny3IpYy0kKfZSfTM4U8tOoV3PUg01FX6CsfJCuWl0LhcruZRupEwksJNNGRbaoPWQdvE4SUs1pfr6rU/nCfbg4dmSXSOAEOj1kUS6vPcAWjBi3L7RWA2Ep2QrJlcvDWQW9C1BHrpx0wkupAlwoJdkGg9Wqsnlnj/g0R/xoIYJFpvW1uXtJI3bj7sSaK52GNK8jwIXkkPWoxobHLyKmszhljbWDG/tgFtSZm6NPaG66j9Ysry4lw4By2cC99I5SzKDhKtUXeUAQSCRPO2oCHRUlhMDxKdpLV6UtjQAukzdmaIBInWzR2zfmEB6Ud6orEXOrXf0xP9v//1dN33j3//jS2cA8BhwjogS0cq8s73f15KQm54+P9KUC4ZKKxjVGdV85QCnlEbRlDaMGm/1mk80Qkx7YUp3uhK68M6FlE8M3fYr5R1QzpThOvD/fN0VHF1DSfRktdZIsbcAcQEPPdJHkDPedQ83sm1kZSYO4k8Qi5t+1hGz75o28fG7tk+V5dEovE71E49dMm17znAaydGmKCx1xCPDc0EmSMq3OS/kNOL59rqpcQeC9hscwQu5Sq++QzKZE7IyZUwxHhg/eTmC495RDteqB162CXeZNb0hdrdDDZ9s4iiryRWm9OOKbAZINGJPKcbBT1INCcDDvFIt49SEg1j7Obda9q1xcbhpsIricbjhZLolJ7tg/f+uFSFSTSkbcvFltbY0gxjDMaiVvdSOQ2JzoVtlMI5aG57ztPKcZ8eetGsERJO9Dm2cRrSxIVm1G5ytHKVSHqqw+IAzrUphnNIBBpXrCkrEW4tOFEuEKAI9LQtaUc9WhvcJN9KojV9qCU0uUV7nVjpaflKT/TSh0t4gsfkqMFj72W0n1tH91Py4nnIQ0k01OlBonMx0eGJ9tAcX4enLWtItFtPruFUW85ZNYSac5BQTCQnmBuGqCK6VuOUeFDMkysEie6hxahzEwRgE6fZzFkFDBL9iJg3iU513sQCwiE3INEvXjw2nLvFkFNkkGi1eXsSD3WjioJ7JtG5zWz6+ywk+ojZOTxteSiJvs6rW+qkhkTDMC7JfXoSbSUjmvKeOwDFXBxFDoxALq6zR7yf5wTdSyVWTzSWoxQq4SUvN9muuCZPNJPLdiXP5KKVokxBotUq24NdWw70qTuOCq5hEte/5W6q08pRItFciruVjDC5i7kbSR+4VHdCx9cQg0t867IZRlkNRmU6qtGN5Z1kyyPDkqTYaCy7JmPHliSawzmHp8VeTk2iJUIceaItwzvK9kAg5x0+K4lOGMMEZ/UssAsCuXwgl4uWWyDYRYMhtzckWmskUiq8INFaJG9uLesdn8iFOGgE1ZJXTV1cGW8SXTr0a80T7UmiuYwKsxG3Wh2m9ywkuubgqoU0W/sBB6LTe1uGdWC5tyDAVtxy5H/dmF7zoXP3nnhhbcoTTQWmeaM1QoUn2sNMog6YNDES4IUAIiltBC0oYo9deq834bDIBuQZDqxZCXR6f1ckOgks3Gg4y0Jk1ePo8iM90R4bvNpwohKuZyHRdK6EecwzU8Fo+8XtpfleOy/PSKLxuqXhUp5Yc7wsSLQOYZZEc9k0oDq6OFlJsbW8rhtR6uwIcGTA08syW0w06DuXxabVHiixSPX19ERTeXG/pCvBOWLlqftWLGd+fxSJ9go1KpHoapIOWS+uimoN5yh5oqWY6PULDpIJ5GnxhEq4eTocRtt7jQ27k2j4aieF2mTKzTiHHYFELw6iawgT5q6ePFQ8WOg9IDyFx7KBF85b3hnri77ea4UjuZ5EalYSnZBoISg5+7aQaK6Ou3COi+cY0jmlyUzymhdJdGow44nGsZ+zeKNnHq+j7LrFRjXhHC0HEWs80YsX95r2Eey/FNYE47SGRNfEQJfWrbsb+IQrwGe239TPo5JoIIC95rHZ9erBvXCID+YDnjz0MCTaA/CoY78I0F2zJv2OpbejyIZFJly2Nt50CIkGwotSOYHnS+PtuPNE74xE1+p0xHuj7PqIJJrq56gkeoQdtrQRJLoFvWO/GyT62PqN3jkikCNjXvF+HEnXxt85dnNYVZJnL11KkX5ev3zGyoQPyqyeOnJdbPp77grZ3Anwm9h0Ju0dvcyglxdnmCI6NxQk+mG5YAX/5PJEQxlpbFgPFnIqZscXOei7vCeFDzCVWz3RnU2wufoaEl3TaEs4jdReLtymxyF5SZYjPQ8SfSRtRl+6IlDyaHrE+wWJflQfTPYSiebS1eHbucBzTlNS3eSMJhYDYSDpz0s5BYmGjY4lLVNXQ52s8r2TaAuxuSOP17hjHOuf1DOKRL96+fPVGr78+nc3h3shK8fNJtWJRN+Z4M6z2WQ31sKtp6U4cYtddR/S1y95b959072pozWAbQNfuhLhHEfTdPTHDQFKdnuQp1GeDzdQKiqSvG0SiaZ5afG13ppP+1RvNPxjJduESHNetkSke9hBBazTvRIk+vbAbE8SnerGXu8g0T7D4fAkOsG0842Oj6bttQSJtmMWb5wcgRKJ9vBIJ3iDRD8Z2Qfv/fHG4pJHDf9gsgsE14NEQxvUI5075Q7lI7zjdoIY9YVFo/Pc1IUP/tHMGaXNnpSBAdf75v3313FtmUK50A3pIGTC4n++ffJCp/aoJ/pBm+2BE5bzWEM5Gv5xAC/nFCRa+ZWA/cKgMbgg0RqU7spQJwHM/+GJZuA8w0lT6Hb0NT+eOBJ9M8leXvUiUjjeqmqET/xS9nMmWSy+e/s3ahK9EoPLG4kMWVKS5W4i05DoG8J9/Y+XDWhUOPN45Uh06pN3vP9sJHqJNf3qq1V9ubR2kn61JBrKAYnCXujUxjvf//k2vrkniaY3g16+5pRCBWa234TdTdwrvvVRCOfAur37gsXcHlm0hd4kOjXuTKRn16s09jTP8fx2k/HpklM8/XisA4fJznEGgwgSrRk292Wo59gr9V2Q6IeHVhKdi2WnWvQg0alOeqEBtNM6mXK59aHOmeemINGPFnAaEv3ixWOHUxgUkOmdk2h8ycrN5j9IdHHBnHleqlvp82/RvoYn2hvhqO/QCPQk0Qk4CFnw9t5tqRTNDYYgX/ZyimuS+6Xcq1c33Umfz9PPViQaC+MR5sPVQYl1K1HvYQ+7INHIK2i5sbAUzkFDKmgYkhZr1hNduCgFX+P9jy8eW1k94hWZNrRyruUQcebCq8z1TfCC5aZCEFcM9TF6otcwjU+evm7UZE4pwZm+FnjMVROobHMRgkRvroIQYE8IcDHMHqnvRh3K2gLrVhJ9k2WDEOjUH2sMqpcnGmPZagNa/YPs3BeQUgz/CL3TPqQ2e2wGm8I5Dkyil69ZQLpHkOik4B3HQXvF8Pcg0a+/vKb7hPnOWZ+QNnTGzfiIucqzjSDRnmhGXYdHIEd2WsM6RnnxeihIupylhURjzzx382ENiU7vcB5/Taq7G+KMPUyNMYYLAYL6Mjco4ra5RXAmEr1ifM14UooTtXiEl3oR7smjpv0CQd8FPDXtj/ZE45j/Ve+ESFFPdJBo2+wGIXSrHVwy71h+3FPXofjy5x+8eXidPNEQMgOCMak4b2SmMeql93a8AbLoqXfZING9EY76D4UA54lOHWxNZJ8jAjmv6SygaryCrSQavJmeJBrww/jujURTmzsriU661BJpzhaDRDfMJjsmYjWhG9lNdAOEy6to41wM5yhtsLlnivKRM7pNeUGi2/CLt0+GwGgSvXjPLvHAPT6Lt6qOy5dcRWaYQzssyc3EFlq9kTcLIcK2mkQ7EInVE63wQif56W2KnH2MzmfNfk0Z4IkGfebGpkR8PEi0R3aO1eZRHDQXC/vdw3t3Q/cn7/512Ujg3NH0ohe15xRnh5DCCBq/wLTOQdb3tWFTmnrVeGoqU457TLbZalM9KQQk6U2q8+q1jpAOjYLyZYaQaO60eRKJKs8qjLW8FqoznzTVYrTHch56xQv1QmaunwBx3K7XpKQhBVvpQUPQSoRaOvnO9Uu6tKUGixvinFl01stecgeEGkn0s2/RdefCwreEcVA5ru+kZxq91OAkvYP7cIMXki1HZjUkNvcueNG05KiXJ9qDRK+yCSSWI9HvPHy9QIRDPGYk0R5zsGSLpedaO9G0IZFodqxyFUtkF95BBzmzBDo90JJoUm/LurW1XjX68ipD++rJQ9Up7nKnz63Jqz2FxwCf2SC8DG3Gejz0Sidh3E98FahH/z0nfA95cB1aspYNUxFysG5ColOjTN7bINGy9bAkGl2nPiomWspuEyRa1uVNPDb2RGfCBSzky2MOVvQgW4Sbv2u/8rmQaC2BxnNTLi4avNCpbIqlluKnryh5ZOrYWq8tNmF9d3MSLRFo6JAm/UovEm0FNcqfBwFN7HLrIUNAc1YSrSXQXD9aLSW1/dNf3NaS0ntpw0ho+6ULVighyy6aRk/wXdgDOaCoXfzWvjR6wlt1kt7PkWiOoEhEV5KnFIcv1d2LRGObpB5gqT/wvETKfvjLz9Zq/v3zb9bfk+3ffMm4PMl59iXSJ8rJeUIPEM5RGy7XhCeDpRSbvH7RJ+R4jaFOGT0gZ7eSQCedr06CaxpRy6ZItJkTFPDkoSpPtJZEa7D3FF7TXpQJBDgEaNhF6yHDo5HoEmYWi8Lxnvi9WtKykpeCxzSVwdeN38mLPEnacIosiZY+1+bAmphEw4YAL9Q4BAqT7JvsJKmvKJ6aEpbFe4bDYK5kgOpKc3ucJpyEax/0SDd2tfZYQ6ITTK9fonCgINHFKUXjBOEqYHN4G/M/r/VmvM8Sic6dm/Ai0Xg+DCKtX5k8eahIonON1QpR+54enigZCMgI5Eh0erNlMrojW5McMNQcKNR4q63e464k+qrm0qfd3MFDOMCzCYlGC7K0CMuWXF9CCueAMJkb0kwPdULzxIt2E1tKw20o2YYNkSIWG5qrJdGQ3eFUJBp7OnfmhU765uYcjSfajUQXNsrS+JVI9LKhAm+0YSjfbTQvY6hl3TI0fYiinjxUJNGAGNeoVhDukGKamEsLO32GPQhUi7nYntw7I+tKsu6lLzBhzaoXbyxzE3Gu/zW4aCb7EbOSJq0dyCH130KkMYluCeGQMKLhOOsmKXmeyCLIeVil+ulzWKAh9zMN5yjFZOduittyvuLiTvG15bj/+PKYNI+Xwi3wJgZnZFn/Tr4KpLqyoQ2XDBi113ODTWOMPQ4WJlyWNI4oDjkdIkw3IH7w3h8fIAMHtR+6ubR4wrHtLe0z3tV1E4M3MBcybbU9TGJnWMeo86M0bjkSDeVzOcSLWF5exqRZM14XEp02idcLWJL9FsdLQZfZcUEIdPCbzxY1l9YxLXfVrAtqEp0qy8U8Y5Is7YY8hdd0MMoEAhwCucnYK6wDFp9ZSDSeVEokWOONtliUR9yppr1cTPvqbUVEWpNqTmrzZiG0HDRKFV/K55wIUru9nt9tOi6EiyMMmECvsnCxnJn4UaqP5WAvyXRCvyzc5Bpn0rdpvNJg/7D+rBdjXDtRS8652wZxJg64Tjz3RQYwrCHRKlvAepgghEglc6aQZCe5DUVLm8u7lV+Obmzd+RZDOodJvKsZg4NV4MlDXUg04LvlwcIznzQ9mH3fdKeXXnMHAL1J9DKxTxLSobUTTyI9ikTn9MamorsSi8WLWqmbIolmPN+0/NQk+mooHIkGe07/rl5o6k2+YqqJib6Lk75uMLCtepBoiLteyDO9njn15eIhrPmZnkRDpyqJYHq91xxsxZtuwNgDsLUxz7CZKqSjTEWk8A3cp5EkepHtsiG1/MyiV4vMtWVpX4NEM0ie2SBqDWsP7/XSay52+YgkOvXJEoKB7cKLUNe2r7XRkt5u4hKv5I+SQW07UE70RBPPNz6AB4u/F7ZW2bnyVD+5T/e5trgMG6U6cs9Km5rcIT6NJxrqxR7hRKYT8WixTZAJZ+JIGP3499/c1Fu6UMWqv6oMEw1fP3rNwdZ+L6Q0EzfPjktrA2luYEg0hGxZSeoNiTZk3simK0T9oTZfs27NotcKNZlfgb6Co7c7iS6FbZQMaUtPtBnVeOHUCHAkGgNinTAlYlLr8fRQUguJTu1byR5NZwd9sHyytva7lKJwJdHXSjWkS2r/jsjQkI7cYSTkabXiKsnU8ryVRHNta0k095mei1mVyGNJrzkSTTORWDEskWgcc/384/fXqlvHgYQD24erPXrMa1aMvMqPINFZWStCYUaS6CQ33sjONLd46b+lHohNh6+PUJfHeMiGc0hp7aTnuQ577gBaQI13z41AjkR7DCpANhcyskfkLZPyFiRa5Ym+Am/5JEt1dRM7DA8xgabkGZ4xMdkWTPdoM1qZR5BoIBkpnAP/QGgHd4updKHHYnPXeG7OEz0NiZ5046a1DyiHSWlON1UbDI0gFZuQ0SQabHy2UDENvL3LQFYeaAc2HB7rfZFE047lrvzG5SShgkT3NpeoX4NALpzD69KVJEOuDY18M5fJkT/4ZDYjiQY8W4kr9+l/zXN8aeQuWwXKjkAX/lZZZrYRi2xqEp2yYFx/IIa5lIEBy4C/BAHuXIwtLlf6eoR1l9a0H/7wdLHKW//5tyVMBJPoJEtt3HUJS4k0QigCeOCk9dmit9FlR5No9gpwQ4rA1XOegFKEc+Dr3zG26ctFLpsItfHFzjKZz0bra6b2sCc6yTWERPcCIEh0L2Sj3loEcKaOHpPQkTzSGox75YYukonCzV0Yf0/imoulzRGb3EE9T5k0+pmtTA2JxinlVmJ9iWelP6XF8i5zy5WA5Mg3/J0S6PT3WUn0mt7xKvwhSHTqC3MAdSFHjQcLVWOjQKTpZUI4s4dUd45E04t5ljWK2DpNO3n2OQWwzq29QaIla4zngYABATrQ0quei81RPdI5iLci0Z4605hPkGgNSnKZXiQaiEWOUHCXzXAknAsdWL3ZFy80JtHJCw3zxwye6CDRsv2ZSgix0Ww2IGUDHiSa2+gpmz9ksSDRBrWe8aSpAZ7dFh2hV26gee7kcyEAUszlXpWWS0nmcaCPIznemx4t7pasDtpDdtq2Zy1XM15V+X+vXxru+o0+k+fyf0tjObsZUqQ/hPCvYv5rIaOEhy5ZDyxK5ZjaqA1Vq9GpR5+4OvBXQ2n+5DCB2PW3fv242aE/bAgHLtSRRJcwowSbHk6loUeSzae2ZtJrb3sB+6dnHzwcL6Y80R4d7RXOcQaDAPyjrx6W+FQHt4hqJqEWKSBGK9UhLQYt7Wzx7mgS7TER1uAUJPoetZq5SUuiQc85b996e+RFrBab0BA1Gjt9g8T1ohoaE9tjEwntakl0TXrFGp3WjCfNOxrdlDAZRqJpth5N5wplSiSanslI1WjWr5n02ghP9vXwRPdCNuoNBDZGwLIYbCyquflRJLrWs2buULzQFYESKU4N07CMbNxpRQYFrmPS2OQOHOI84OkQ2d212+jK7R5gZlMuothh7nBlD1l61rk4H1LcM0NSuThheqBPItGi7FpPdGcSDXHSeOOYZK/ZJIl93nGBINE7Vl6IHgiUEMgN7iOgFiT6CFoc1weNZxlnHLgj0UlUxzRuHInmvH0YobvLd9LDFGrCpDbsgSxLohGpgs0IEC2Np7KHnK11akn0oi/AH4X8DCHRzgQ6YUY90ZRE09tX96rfVvug7z1kmPMAACAASURBVHPnnXCu6JYvVtDWYcI5vMGP+gKBnghwhw2xJ6Fn26Pqxnl0l74x2RNaZAlPdAt6c72LievqPSQZGLi4cvw3qKOVQOQWXgkxeqkRJt7gnZbq8HrO3SAJRHrPKdBWEp06w+VnvwJ4k2oS527//tVjibdf1EFd8ERnZatr6eYtTKJxtg6cwhC/UBoD2L5bx4pD17pWwYXc4XEZJLor/FF5INAfAY5M7zVGWkov5UWicWYEj0mwv5ajBQmBHIneq345QuVl/xKWQJaXjeslZzD8HCqcA5NodHDzJv3g9SKcFYBU7lUfEt2S2k6jTy2J1pDiM5FowJbbGKdnHvNLeKI1FhxlAoFOCBzJIz2SRHM3pnZSUVQ7AIGVREO8q9MCN0B0tokZSTSQ68N4ooFIp3+vMefdSfS1zbuL5yhhxyTfwQhzJJrmyw4SzYOdW2eDRCO8znDSFO+qNIPFYexuXsUZ9boswNeUXnvySudItLcHbgkTueTn9ZgARxj4GW3Yiitd5PYwv2n0Kh1StOJUKn8TPnIpyM0dUu5srn5NPz37UaqL+zyPy3MhP7mDiFw7Yoo7LxINYSWpPiG05O7AJL5QRgh5yumT+/sexlytnWEbxuurxxpyGE/0TAO9VtHa96KvWqT2VQ70OnLhbUVI8j6n+oNEf6ZKOdWqixnej7npVgtcmIr3eEgt0owhuSvL906iLTZec/GJK4m+Em72ym8nEk1joi1EeI8bV4v+cdkg0bXIxXuBwA4RoPFbM3ujg0Tv0MBC5GEIHIFEDwPLuaEaEq0Sgbn2m80YA5Xhg43wtyDRKqh7FApPdA9Uo85AYCIEgkSXlbG3cI6JTCtEGYxATxJdSrvn6YkeDJlbc0BsUzzx6y+fPTz/4M1aN85wYW6QIdG0jpuY+JJH+vIM4p1zMmm+XNRknDiTJ5p6pQGvCOcwW3+8EAjMj0CQaJ2OPCdCXYtRKhCwIdCDROfsnjs8Rb9inSkt5JYkOlmJNmOHRKI5i5PipDXkMEj0wOwcuUM8cIU3VrKkvF7XftumtigdCMyLQJBovW7ORAr0qETJWRDwJtGlNHUSiT7bWMEkOtkD9kZXe6KFGwux3bEkGgqgC2C2ItGzjJEt5PDkoeLBwlxjHLHWnJj3FH4L8KPNQKA3AtJi2Lt9S/2jMnLkZIrQDou2ouxoBLxINJeth8tEgfvHXk9+yfojObpGY9SzvZxDQnOWA+TCXl/rRuQurCNVmrnREMj0q5c/XyF55+FrFp6SJ/rNu292lb2op/5zdXvyUFcSrQHDU3jcXpwK16C/vzJn1OseSLS0CGni+Dys0bqoebRpreOMNmzFaI/lNXptIdHSVeNWEl07VjT9nFV/3FzKZsu4doDLzgFzWW1mk9yV7FQOC4l+uB5M/PT160Vy3AZk7MA64TZOe9ar1d5oXz15aJFEg2e51uvMddRT+CDRVlPaX/kzDvQ9hHMEidaPpTPasB6d/ZbU6HUl0XCJzPVSEKnXNYSNrodc2rsaL7Smn1J/tnruRaJbvnhlY6OJR9qTRGtudd2zXq32NCWJTp2oIcQ171gBi/KBwJ4RCE+0Tnu1njVd7VEqEGhHwLohpmEblry/JRLdSsrbkdimBpZEJ1FQTDKWLPcFrYVEp/pvNlPQIEp9Rz3gd+Eaz5+zAK6eaPQ8/U176FoTgruN5vq26slDs55oDK4EtCQQdwAxd/UoGFvuUxU3qeR2VDPUlUxhL32BwZ7DeOu+bN2+Jy7aviwxdZc4xhlyRXPe5/VTJ75F69K5EeEcmkNWs80XMcY+W1bHEXrRjjFYrnusI1oSXSK5tesY1Ik3m7V1zYAlpVXavmBPcO18xZFobft3mxsyV+Kru2GO1ZBojkCntuDv6ffS2oHtA9YX6pjI9RFvDPbIbyTOaqHwLiQaGpTIdirnKbylo1E2ENgjAjcxlWmC/PTTzbohhXBgwUaR6JrP05sBGA2fDgGJRGPPc63XmQMVNt/w7MzjRJtqbiGgX/Pza6sneuVI3z5jx8BNHDMT8vOrjCeaqwyTaEqkMammBNurj3sY5J48lCXRnOdYMxiDRO/BfELGPSEgLcIj+zITiT7r5+mR+o622hHAm2AuZzP+mzeJBuk9621HZHwNM5Ho1HsaYoIRyXmO8dz73cN7yyvvfP/nGzApeYaH2OO8bBQujhiunSDRdbYpZudI1WrIsbac5w6grsvxViCwPwRm8EjPQqLPNNnvz1JDYoxAbhOsjVmtRRO3GySaeH8zKeYWgtnZE70VicbkOUekzzSvevLQahJdm7HDU3g6WZ1lsjjzqdraRWUP75X0OsNhwyDRdVYU47UOt9nf0uiVkmjo057CKzT9nFlXVk90Cp14/vH7a5c++e1nawy/1qFYwmO0Jxp7pOF3LizwyCSa2rAnD60m0dTzrBVKW27mQRmyBQKjEcidMh8ZIx0kerTWo729I5DzRJ/F4TOD/iwkGvIvH5FEYzKNDxLmDhXOoLteMnjy0CYSDUQ6/avdWXsK3wvgqDcQmA2BnPdi68wdlFiPOFB4ZI/JbHYX8rQhkBu3QaLbcLW8fUOiuVCO68UluE5KojEB1XKdnIycTXA3Ulr6aClLDxfCu639ssiwdVlPHqoi0Z4d9hTeU66oKxDYCwIzh3bUkuj19PnbL1Y1rOmoSA7UINF7sdSQMxDYHgHREy2Q6NcvUUz1hYR7kc2tDo3nHC9n2th58tAg0duP8ZAgEDAhMHNoR28S/eb9x1hFj9hEE+hROBAIBHaJwNlJNHdzZS4mepcKrhA6SHQFaPFKIHBkBCAv7KgYaRzGUUucsT60nugg0Ue24uhbINAPgWWORNevcy3BXPbxn365PL7xQqc/7NQTXcoPDTiEJ7rO9sITXYdbvBUITIUAvlyhF5HOHSy0kui1HuYz6gMK53j+0ZvHheyTr1asgUSnP4Q3eioTDGECgSkRED3RSOojkWgcZw2/Q1chVzT+f5DoOvM9DIneexoei/qirxa09lO2Ra+lSx28EPAk0csNXdwtXAKJThcKwGS/FxLdolcv3Y2qJ/o6Culx7exdp2ch0RxRTlbCXbaCrecMF1dtnuLOc7h6xqJ4yhV1BQJ7RmALEm31QAO+rCeaHCiEz6nwTsrVCj/YY7IXIr1n2wrZA4E9I1BDonP9TYRzpoOFmDiXvkCW4qLPQKKpPj156GE80Xse5CF7IOCFAA7rSHXWhnZwqeta0tmxXmwczmEg0dSL4rWoeekg6gkEAoF5EDgiiaYp8bBjoXSZC/ZMn3keDRI9z/gMSQKBqRDwSn8XJHoqtYYwgUAgUImAmCca1St9XZvBE82lqGsl0UCuz+KQCBJdOZjitUDg6AjkEvlbPdItXmcOY6m+mmwfngva0e0i+hcInB2B9Svd3/NISCTak2zW5om2kmhNZg7Pfu3BzoJE70FLIWMgsAECXjcbSqTX2jXpUCIl0TflUdhHOlh45s+QVtyjfCBwFgTo3LceQP72elkKd1shAWe94Cmlwrv+UGLttXnH51gersReS+KpUyTnicaHCiEjR86h4tWvPdhbkGhGS3s/QWwxvOirBa39lO2l15pDh71J9JKd47JQ5RatI5HoXnqd0bKjrzNqpU2mveh0tyQa5a7WkuhS2AU331MyzX4tdDw02WZx/m9Hdg4FpnsZ6IquiEWiryJEuyzQS6+1nw09QczFWLeQ6L14Tnrp1VM/XnVFX72QnKeevei0SKKTFzr9XDy+sIHnEN7EE92BRNODhxKJhvJHjYkOEj3PfBKSBAK7RaDGI+3V2R7hHHsh0V4YRj2BACCQC9s604UZ1BqyoWwQmnEN52gh0T3mnPXg45XoS+dXqAw3YSFXUGgdORKNU+QlAn2WlKFDwjmgEWyo3C7FKoy1fEybgUAg4IMAnWylydqn1cdaLCT6rt1MTHSPBc2zz1FXINALgSDR98hqSXSTThyv/QY57rKHXD3m8JyGeKSNEia7GudIiUTDOnB0bzTWuycPzeaJ1uxIcBmtUNpyTYYeLwcCgcAdAluGdQSJDoMMBPwQCBK9AYm+eoq9Qx4wiV695BB+wniWOU80l7EDI6Qh0ZSc+1nrfDV58tBqEs2RbC3xTpB6G+J8agqJAoF5EUiLMI2bm0FaLtVdLv1deKJn0FjIsAUCQaIHk+hrKMibd990Vze9HGYh1pdDf6tn+tNP72SQSHR6gZvvzzqHTkuiNdblKbymvSgTCAQC5QVnBjKd81SXdAeLS2zIw8IDgUCgazjHxiRao12JSAeJfkLRk4cWPdFUcXixqhWi9j3JiPZygljqh+Z59FWD0v7KjNQrt+BI3o6eiB6ZRI/Ua08daeqOvmpQ2leZvejUg0RnDx3unETnwjnOchB1k+wcmnANLSHmDimmYHZOgTAQ6LPc39N0ZH1HqmsruaAvUvvYIDz7om0fLwGe7XN1QV+tOp6xL4DbDH0pLeOSR6MHBcA5o1P9UljHIsNlYYNDMdb5QhpjnjZOJ/AcKZnFLlqwnGm8Jh229GXkeI356rMF7ty41IzXHIle5pNLOAQ+SF3Kg8+m42RyKPcer6X+cHNwad7OfW0EXGv7spcxhucliP1Osnt8xcx6ojkl5WKeMUmWhNIS7x4LddQZCAQCeQRgIt0ivKN4Y2FO5A4n5cM+AoFAYP8IYAK6zC2K2wqLvR7oiaabt9zmgpbLkWjuC+OZDhHmuOxUJBqEjIOF+598ogfnRYB6PkZ6pINEn9fuoueBgDcCRyPRpfRzN30lHnfshcfzeZDox6vgJaevxi5dPNFBojVQR5lAYB8IbOmRBoRUMdLhid6HQYWUgcBgBCixTDcVwg/Nu6yda+C2w1FxxHQezpE+XC53yQom0+DZ1jg9B6ttWHOeEREsiS6FbQBz18RMc4h4Cj8M8WgoEDgRApJnQ4JCtSiRSp5/9Jg66vXLRw+B6idItAqmKBQInA2BNIet8xAJ5ZidRNMUdykUpcS7lr4yHmhMnGmInndc8N7sy5OHqvNES6RZK5S23N6UEvIGAkdBIEj0UTQZ/QgEzonASqKZWOhdkejr4Wns/aZcLEei7w5TIqKN80Of0SPtyUOL4RyaA4NWYazltVNA7sS79v09lYu+7klbelln0evdp9BLFyxXhGs80TSV1JE90bPoVW+J9SWjr/XYzfrmHnVKSTQlzhhr1XmMKxlP9fQO56DXgNNMZhYSnfpJr/WG+rBej06kqQ178lBTTLTHIPcUHsuzx4Fei2f0tRa5ud+bcVIrxdvl0AwSfYtMjNe5x12tdGfRa0s/6WHloQQ0KdaYlSObJ/paVy41b60N0fduwlBQmzekn6Tbqwnn4OQtHV7sxdu8cJPqCRItIRTPA4GDIaD5CjSiy71INJXd7ImOeOgR6o82AoEmBPZGooudZUIrmsBhXq4h0WmtkA4Upqakr4mlK8DBU30Uj7XnpuAwnmhvY476AoGtEKATleeAt/apJj6a9UR//+qp6bdfWMW4Lx8kuh3DqCEQ6IzAoUj01TPskRYtB/sdib62eXNRDPFEA4mm+aCtN9AGia4bDEGi63CLtwIBdwSkWOTSJOcuzLVCC4kuhnEEie6loqg3EJgWgSOS6JTq7s27j9mEvH+0JJqS6pIcOQ80PnjIrS1Ud1C+d0iON6ZcfZ6OqSDRIzQWbQQCCgRyk1Z6dQsCjUXWhHU0k2hL/GJ4ohUWFUUCgXMhwKWHwzmim9EYcHMh7cMSp00ya2iJceovVxZ7qaEMJcd0PQLsgkTfWlGQ6OZRFRUEAj4IcJMWnux6fkaUeoBJdHZiTtfrtvykBSr9oIsRoLq7Az9BoluQjncDgUMjcOPRtWzONagMmns4p8o6H376qSgpzQ0NL+RySmtJ9NYOHbHjigLhiWZAajlBrMB8qiLR16nU4SYM6DU3eW5JonEnc6fBby43gBcYQryQ8ORdoaT7oCQ6xqvbEJmqorPodWQ/W7yfd/MmzC8GEi1l51g2+ININBi7NiSm9CUTDxxMrkte5ZwuZnHsWCaDyM6hQGvkQFeI07VI9LUrvJtVniPRs30+y4V2sDeEZRawLIm+LlLUG52yd9zcZjh4IWsxihivLejN++5Z9Dqyn1OSaLy5v/4+0qHRg0Qn+Wv0Sr9IjsShZSYIEt2CXrwbCOwMAe2kuVW3sHw3sXo5z4/kCeI80OSdPZPorfQU7QYCe0OgG4kWvowtj2EeoqDhr2kHItE1trFXEk37GuEcNdqPdwKBnSAwO4nGnxm5+Lo7Yl0I01hVcvUsr4dqEIlmc0jvyBO9E7MLMQOBzRFoIdF3ROnbZ09/ot5khhjffP3Kbfw3INFapXDYwVzsdc0350CZ7UupBq8g0RqUokwgEAh0RSAXG50aXSdvHPdcItOURBPP0PMP9hvO0VUJUXkgEAiwCNxl6sBzCiXRmbMbtOJeqe08VJgj0Xd9uIRytP7gtoJEDw5q8dwBtBpCvB8IBAL1CNBPezR3afo/m/aOkmnk3cktfEGi6/UUbwYCZ0SAnUsACBy6oSTQ6dW9kWhwaCyyX8iz142DQaKfRlSkuDvj7BJ9DgQcEJBOg7Px0nQRgwUMhWcsHm7qwb6WSwcSk+ejZjHYS5iMg2rMVXh+Rjc33vhC6LURwJO8TucVmEuO0v3cGIb+eXqM9zxfJDw8nbkiiZYak55TA7WW1xp4zUlTbd2zlYu+zqYRH3n2rFcutKNEotfsHMgrDV6eo5HoPejVa1Hcoq9bkegt+uoz09hqOVI/sXea8ypr+1qzibeh3r+0tq+cJF7zRf9ePrZA++rJQ4skGhsKZzT0eRJWig7xFB4roMUgRinSq53oqxeSc9WzZ73i0A5NWAeX4i5LopOarmR7CRG53N4lzTOaid/TM1OypD3o1WtR3KKvQaL7zmNb6LRXjzxIdC8O06vPuXpb9Oo1X4zq8yYkWkOa6UKm2Z0dxQBHKT/aCQT2gACeVLkraku3YUk3Zd2Fdig26zOR6L3pD8s7aqPRgtFWJLpF5nh3vwgEh3n07HI/e5gvktyeOsx6oiVCLD3PDRFP4fc7DEPyQOBYCHAkuhS7jMtbSTTevN+kxLtAir3gEsLchM+l2Ev1zHygSOqn9XlJN9a6RpQPEj0C5WgjIYDD1mq/iB0JSfwFcpknHTJ/jMDHk4cGiR6hsWgjEDg4ApRE4+5aJ1ZKirAnmh4GWkgvzul6+R2INJfDGsuVJdHMyf0g0Qc34OheIKBAIEj0LUg0jG8vG4thJJraFBe+Yd19eAqvsPkoEggEAgMQ4D7v1X7ay30qhG7genMkGl8ykPNOF0k0yhoizYMD4B3axN480UPBicZOjUCQaJ5Ep7+mORd+rI6T0UblyUNNnuhcCIckEDzHQKWFjVvEYALPfeLNvTNrXanPe+lLkjV32GAGvewJyxxegPGe+qKxi9wkWDNeNRMqeKeTZ3qZwK8p8ZYDi5fJfPVGp7+TQ4lwODG9xxHsZTFAuWNv2kBe7+Sdto4XDZZbzhcU+ySLZMsx9/7yzmSPaBdb2qWnjbXMvZhEg9J74rK3+QLPvTVz/ygsJc6qWYOgjAuJXit79kyMifEUHne05aSpBbAZykZfZ9CCvwyhVxnT9fMh5JEm1/MC4YWa6KFESpppyMdSPnflL1R6fa4N8Qi9ynrdY4mz6PUs/SwRVrDPI3miz6xXTx4aJHqHs/eZjX+H6lKLHHqVoboh0QzZLZFo+mzxYKNPkLj1dEMi/Lx+eYm7pj/ochhJ6tCrhNA+n59Fr2fpZ5DofY5DjdTUhoNEa1CLMoFAILArBKRY3LtrfDMkmr1q/IIER6IXIo1uR3z+0RN5lkg0DvmgQGu91LtSUAgbCJwcgSN5os+syilItJRHOqcgT+HPbATR90DgaAiYSHQm5IK7xAVwciXRqVJ02+KNLgxe6qPpMPoTCBwZgSDRx9CuJw8VbyzEkOWyc5TKUMg9hT+GOqMXgUAgkBDoRaJz5BlQz3muV618/+rx17df8IqihP5Krmc/oR5WFwgEAjYEgkTb8Jq1tCcPLZLoHgB4Ct9DvqgzEAgEtkFgtyQ6wUVyS0OWEEykcf/2kk91G0uIVgOBOREIEj2nXqxSefLQINFW9KN8IBAIbILATUy0IZyjuye6hAYX8gGyR9jHJnYUjQYCtQgEia5Fbq73gkQz+ogTxHMZqZc0oVcvJOeqp0avuyTRF9jBK70cRGRCP44U9lGj17ksUy/NWfp6ln4mzUt9XbMDXbP67HnsSn3Vj4T5S26SnaMXLJ47ACzjmQ2il65mqDf0OoMW/GWo0Ssl0culKSizRpJS8jpzPeHquPmbFBMtwLMeduS85weLn67Rq791janxLH09Sz+1JBrSYu6ZQGv6OmYUjWklSPQYnKOVQCAQ+P/bO3+ESU4jiq/usJGDL/ERHGgDXWMdK3bgSMdQ5BMoli4iB9YNnHyBr/F5aA2zNUxBFVDQBf02kXabBt6v+POaoWnHBFY10SLSxbZ1sEcN3kSubirEOCHB5QnQlWi093Wbg+ViLvZEr9sOUHMQuBSBY+CLn+O+Gc9VVqJVQVrISD9MdLKKHiemoBcGQxV1JFqMAEz0YgHLVBcmeo84QgUIgIBAIN2DeBjn237E9PPd1iAtt3No6sad5qG5b3aa+GLVUe79geblK5G3+MBEz44MyptBQGui6Uk8sV5fv36dUUWUoSAAE62AhCQgAALrE6CT1iwDHajNNtGPSDlfkX6Y6PiLAGli0Uzj+L71+x0U9BGAie7jN/pumOjRhJE/CICACwKpiZ5VKZhonjRM9KwWiHJWJgAT7Tt6MNFMfPAGse9G21o7xLWVnO/7tHF1YaI7UWY/Rc6d+rHISnTcTkMfNuJKdPjZOkxSu2/p0LbhzuZz+u1X0RlAW2ldwURbaT29gSoqgNM5FJCQBARAYD0C6WST7hs8Vj7DMXbM8XCa4+zET3rfkT22IiRH5g0lupCJpnGie9KzfDMfwzl4Jl93DP/08dePoaiROQjMJLCCiZ7Jw1tZWIn2FhHUBwRAoIlAOtmkZ7Bqtg+UCoaJbgrLy025XwSKfHNGmv77/f9hom3ihFxAAARkAjDRMiOkAAEQWIAAZ6LDNoC4HeBxbFrhRbZlTTRXcafbOZpMdLrqHPXSWMJEL9BLUUUQ2IsATPRe8YQaELgsAe4IuwAjbhk4VqYZAx3SWG7ncBWA+xnYoU5ejsUqbavpZhe3d2TiHPLHSnU3ZWQAAiBwJzDcRNND81Pq9GURLp30Moll5dEiQAAE1iaQ3WsbzHMwysynvaPiXU10PDM6aI8v6R1G8rZCH/5oxlDrF/uGmugYUGqmE2MNE712P0ftQcATAc0Yqq1v1RcL6cDMDdKagduy8lqRSAcCIOCTQGqi01o+ToG4m+qSitIHWLR7ow/j/sftgy5GLxhqX1jkHgjS/eF07JTG0XSBQ1rckFpHaW+6dG/1deyZfiCzjmN1LHADCGxIQBo/aySrTXRqkDWGmauIZeVp/lc+rqUm4KulRVxXi5iuvjGu3FvsMYdoIg9je1uVlf7E9FzaGlPsxURLesN1yoimTxnQdNRQcw8x8frLtcJ2i1i2Jbsjz7uhph9y4R60csfqpduF6L1x732aX7rin4tD/KVAE6eaNI8HFqbdpw9WNfm2pvU4BufGjd7tTx61tsZNuu/KWi196DYmWmowuA4CILAGgZKxDgroRPndf797FVU6Xm0ygp6V6BFVfRwXyGUeTPJ9G0Uwki0mekSd6ZF4bz98fHr/JYk5OTIvXXGPk2V8qHhqO5mzrNN7Uk0xD8uJmJaRvsTJPSj1/rIwJE4TMx1loidKQFEnErDsu80mOuhvqUjLPSeyRtEgAAKTCXSb6FBfJ0bapYkW4hn2H4dxOn5mPSQv7U2f0TwCx5/+9fUo6sVExwokJ5tEDbR+NSuVWqPW+qtsjht3EsrT2dy3rU0w0b+x+GriO6PdogyfBCx9qMpES4OEVCHuBcTcT2FxAOE+uhDCwXWS3M8SHvLi6pyrV0h7ppazy5e4rMRyJy2z20Vu2M31/ZA+3a4h/fzPbe9IDW+6T7l0j8+pIl8rjRZq3GhO6VcK498pv9zDg/TvJY6piX7Ji5xqMjse3HxVaq+leSx3Yo1GU8zXeh7xNvaWHnBGjr2aB3yp/NZ2kcYf/ua3rB+UvKLkWTV9LaYxMdGPzBSferWsfI1QpAUBEFiDQDpRlVaX2O0cJZkVK9QaEx2K0pwS4oV87d5wrt7ZPLgvMGqFJ/e+/fjtC4a///K3I5cvP/7n+G9pJTqunmv20Gurlqbj9t5broBKRq1Ub8t6tPLZ+T4uNrQ9gP8a0bf0oaKJllahKTJNWsvKrxEu1BIEQKCGAEx0Da26tLub6EhjlInOrc5bmieY6Lo2PTN1zkTTrU9X32ozMx6tZVn60G1M9JXfNG1tSCvch7iuEKX6OpbiWmOicyWneTxeqFOcMPEwYrd9uLk/6ZaGegLn3GFiot/espX/9f09ezxg9uSOuAodcv385cibW4n+y6c/Xq7RVem4lzsksjLR3Et9NG9qnmvMb6/p1u7Xtmhl1mOwRf+20MXlodVKNdCV6PD/q5hordZRrGfmm2p1YaK5VeczV6Kv3CBmNsbZZSGus4nPKW90XB/7SuN5zxXbOGCi/ySQ26by90YTnW1ZRiY6tw+eO+5PY7Jzq85UB0x0/Xixm4kOBHJHSNbTmXfH6DF4nhK5pNNMtGSK6XWts9emk7EgBQiAAAjwBGCieS6jV6KPUu+ryeq2aWii01Ms6M/sx4NB+AIm+Rpmro4aAx3uvYKJVsdRmdCziVZKeDr+MfdQpc0L6eYTsPShxe0ckokO0msrU5t+Pl6UCAIgsDqBJxPdsAp9GK7Cdo7V+Yysf8mo020a7z//+6jG20/fs9X5+Z/8MWYl4ysZkxariQAAC21JREFU5fSn9xIHzWo1THR9S4KJzjPbgU19i5h/h6UPFfdEW8uzrLx13ZAfCIDAHgRgoufEMRrmJ3OcfgyFVGWkiY7FxFXkmv2pM/cYz4kMSjmLQHqkb80eaZjoOVGz9KEw0XNihlJAAAQmEoCJngPbo4mmZlprYGCi57SX3UvhDLTmF/3IBSZ6TguBiZ7DGaWAAAgsSuDFREcditM5sI1DH3TORMe76ckZdAW6dpuGvjbPKbES3UoO91kRqDHQoUyYaCvy5Xxgohk+V37TdE6zO6cUxPUc7qNLnRXXp4+xhL3R4Y9gpFc00bkvNqZxrHmxkGsDuWPqokkOBpn7PHduu4eGdcwv1yZzpny0iZ7Vhkf3RSl/rc4dVvO1WiVm8TplojnWcKaJttaqZXJGutNO5xgh1vIJgNbvyg1iRJy85Im4eomEbT1mxZX9omE00wpJmpfLFNkMTwIT/Yy4xkC3BmdWG26tn9V9Wp0w0a/EYaKtWmFfPjDRffxwNwiAwIUJ0IkstxKbPRP5fhxaxOfVVJ9louMKM/spbnJ03f8+/+NAGD+Y8uCpOAGlZSV6hom+cJdipe9goq1j6tlEW2tdKT/LxVy8WLhS5FFXEACBLgLsyvQtx/C1O+5PagzoRxU8GepZJjplNMpES8aZ1iMclUePyTsM/f1Yw1xcuxoRblb1FS6RZkvDTnhhon1GEybaZ1xQKxAAAecEek00lefJUMNEfztr+mGiw8PRB/9w5LyZblO9mXt8t4EGIcMJwEQPR4wCQAAEQOD1bfkcE+0X7s5m2vti4VF/+oXB219/fX9/kqX92Eq4KfdSYLoSnX158P4J8peV6Fij24o0jPR5rQ4m+jz2KDlPACYarQMEQAAEJhDI7fNMix5poi3zvpqJPk4Tue9rtzDTT/vrDfOd0JRPKQIm+hTsKFQgABPNANK+QbxD64LWHaL4qgFxXTOu0ShYbu+gX90Le697jbSJeY7hSVaiP33+8ghc7gi8mIAedcetROfOnW5diQ71iftwLSbOkAeNR8i79izg1Vo5xqXVIqar79XiSl82thgLIuVtXiy8WoO4ygsaiKtuQFwt1U5x5Varo6GuefmQmvAYz3g/zY9LR+PPlQkT/Y1QyfSWvjiXGuiQY2rQw79ZrHh76s879VWJK7RKhNa7TvttWnuLvrqNiV4vtKgxCIDArgSiUaOmTDLU6UoJHeDpanc68KdbDLiVa0sTnftwSkss06MFa1eiW8oM96S/GuQeeugvAuE+TQxjnSwm6FZ9uA8ErkqAGw9TFpZbvGCir9rSoBsEQGAKAW67RyyYrjSH/8/9wlQ6Kos7hi8a6SeBik+ea4DsYKKpzpZfDTSccFa1hhLSgIAtAZhoW57IDQRAAAROJVB6OTFdEbUw0ZzYY4U3/VJjo6nezUSPahxX2C89ih3yBYFWAumiBbu9zfClYKxEt0YK94EACIDAIgSKnz9vNNOH9PiSIXm5sAZJbjuHdIxeTRlnpYWJPos8yr0ygWCipRexsZ3jyi0E2kEABECgkkDuIzNHNnGFusVMd5rorAzhLOpK+ackx3aOU7Cj0IsToCvR7LY2wsfivYXTVqIvHmfIBwEQAAEQAAEQAAEQOIkATPRJ4FEsCIAACIAACIAACIDAugSWNNGjcO9+4D3lBq2jWtG5+SKu5/IfVTriOorsufleJa5X0RlaE7Se26dGlT4yrtO3c6wIaVSdW/Md2SBa6zTqPmgdRfbcfBHXc/mPKh1xHUX2vHwR0/PYjywZcbWhCxNtw3FqLmj8U3FPKwxxnYZ6akGI61Tc0wq7SlyvohMr0dO6zvSCRrZhmOjp4ewvcGSD6K+dbQ7QasvTS26Iq5dI2NYDcbXl6SE3xNRDFOzrgLjaMN3GRNvgQC4gAAIgAAIgAAIgAAIgIBOAiZYZIQUIgAAIgAAIgAAIgAAIPBGAiUaDAAEQAAEQAAEQAAEQAIFKAkuY6LB3J/zhzvSL11LdMa10vZLX8OQlrbHwXJpdtbbEfXigFAWU9pztFudWrVybpfH22KZbtYYmQ/Wk7dqbVs2eSSlN7vqOWmN8d41rLmZ0bl4trtI43OM9FFOEaRLNuFTjozyPwz1a6Ths4S3cm2gKSxqwuUFMc49pS+7ITKO1lGZXrZwu71qlwZc+5OUm3Vwab9p7tZYOvN9Za6rNk1bJXEgTkXR9N60lvTtqpdOcZt7qmBabb5XGpdT8c+OwNE5bfKyjWSC5sVdrLp504W4XrWl7TR8savuraxNda55q01s0Xqs8NHWX0tQG36rutflIOjQPQ561xrppdGq0pmk8aR+hVRrQa9ubVfoRWj0akDgh51atqGHUpMmt9niYlK20rmCiLbXmzJWXsUnSKo3N0nVu3LYaZ2rz6dWalqfRXltHq/QWWlN90t+lusNES4QmXdc0XGmAkq5PkiIWI2nN6fBoOEpiJZ01E5F37ZZavZro0qqMRr+Uxlv/1dRHSqPpy+KAMSGBpEMyTbUPWBMkZYvo1Vrqn5q8Z2qvaX/SGNtrtkbrbtWqGW93iavUjzXXXx46bqsBH6OD25q/NOmkwY9/T/fyOJb4kKDRSgfqcGPp56dW5jPuk7RqBgNvnZrjJunUDF5cp/aovVVruC/9473/9moN+qJuz1o17UxKo+nLM8YcqQxJhzS5wkT/SVjDUYqF5XVtfbQGWTLalnWvzatVK+ejvHuLVq2Sh2ppw1utREcA1GCmk7RXQ62ZmNOJl+v4tEOsrpV7sSH3wqhHrZqYxniVBoUV4tyqVbrPY/+V6lx6OCrp8aZVM1FJaUom2tNYJekoTa6SsdoxrjkeK2qtWahIY71LG04Nu/c5p7W/Sh6KesjIRPIWrk102rhTALknNWlQq33Cm5We66DSStWuWmns6dNj6UWPWXHSltNjtiQjJnVsbR2t0llp5fr8LlolRpqJwSpemnw09ZHSlEy0p7hKOnpN9C5aS+NSyyqeph32pNHEtcdE7xhXbmFHy7EnVjX3auqTG29DOSVfpcn7qR943s5BgxmFawSuaizpU1D8yXdXEy1plTqyph3UdMoRaSXTJE1IuUnJo3YLrVLMR8SoJc8WrRoz6S2umvpIaTS6W2JgfY+ko9QXc3Xx+sDfqrV1vLKOVU1+rVo17VaTd01de9NK9ZGup+V79lGSFk38cu1ZyvuF0womWtN5rYD0NmTL+9NgSpN3bfAt69qbl1R3DYveOljfL8WLM42ati6xstahya9X60r9t0WrZlD3FldNfaQ0Gt2a9jU6jaQjZ6JLxkPq36M15fK30LpLXGt0eJ+DSnHVxHwXE93CoeeBwf12jpbA9gA5a2DjytV02l21SpNTy6AwO7YtZutKJlozgXmMc0tcV9SqYS+l0eie3S81Y61lGonRbP2a+khpdohrrdnSzMezY6mZL6QHQM14JrWH2bprY1fi1BtX1yZaI05qAN6Cr10dkHRxqxy7atWymN2RpfI0E40mjfRAIdVjxnWNDm0cvT8YXkWrZjyR0mhYzWifUhmSDsmIlFadNXlL9bO8rqlPq0nR5G2pRcqrp/1J49AuWjXj8i5auX6s8ZmldubaREfBVAB39EoqkDvVoZRG6oizrodglrRKPNL7Y16eXn6gk01NXDVxD/l50loawGu0p3H0GGdLrd7771W0aiZOKY2W1dljlaSj10Rzc8hZY1WvVslge9eaGz/T+UOaj72NwzkznPMvpXHW+3zrSat7Ez3LwKIcEAABEAABEAABEAABENASgInWkkI6EAABEAABEAABEAABELgTgIlGUwABEAABEAABEAABEACBSgIw0ZXAkBwEQAAEQAAEQAAEQAAEYKLRBkAABEAABEAABEAABECgkgBMdCUwJAcBEAABEAABEAABEACB/wOKAsxCHQLzvQAAAABJRU5ErkJggg=="/>
          <p:cNvSpPr>
            <a:spLocks noChangeAspect="1" noChangeArrowheads="1"/>
          </p:cNvSpPr>
          <p:nvPr/>
        </p:nvSpPr>
        <p:spPr bwMode="auto">
          <a:xfrm>
            <a:off x="155575" y="-1927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data:image/png;base64,iVBORw0KGgoAAAANSUhEUgAAAsoAAAGRCAYAAAB8N5XpAAAgAElEQVR4Xux9K6Bkx5Hla7JAaIDRgEYDbGLQBmPQWHiJHxhkvMBIwEjASGCQwGKhBb1ksLCAB4yAiQWMBIwMBgks0VbcrqiOihuZcTIy836qoki/rspP/DLy3LiRkW9+vnxe8pMSSAmYEnjz5s1LLpE0jmeVANm/9Tnrmng0fp7VLpPvlMCWEniTQHlLcedcZ5IAb6pnBQVnknXSGpPATBstgUqi9KxrIoFyzM6yV0rgmSWQQPmZtZ+8FyUwE4Ck2FMCIyUwy1ZnjTuS996xnoHHXhll/5TAs0sggfKzW8CV/0wx+GQIuXnmojiTBGbZ66xxjyTbZ+DxSPJOWlICZ5RAAuUDam3rV54zN4uZY89SXY3mmm40PWd9PT1LrjnuHAnMWmOzxp0jhdios3jUfqLVFyCBC9QX1ebuoVP2beUvpq25vaKyGCEHRN9zuc/RaxJIoHww+0CdH5E9yjltsVn00mrROINub8w99NNioh79LWNl2/NIYIbeZ4x5NImO5tHzD4gfRGny5mJZl+bsCciU+iL8EV0oj1vYiyfHlgcNT+YWPz2y6Om7hWwfZY4EygfTpGf4I55eNcvenBERjR7zKEAZkcVo3pE5uc2ec7fQmW3HSmCG3meMOZbr/tFG8ljzzeg8o/y7N1/pd69fCeS20o3M069df4QendX2JCSQpQE6+pChfT0yly+JbFGTQALlg9kH6kDQdnuwN4O2swDlGby36HDv+VtozbZjJTBa96PHG8vtmNFG8eiN4/0uAShz1gqcpERq83m09PZF6PZoGKPd+igIDdEHCm9sDZIjYLf14WQLmT7qHAmUD6ZZb4GdIXKI8tAi+i2A8gi6R4zRIhfddu/5e2jPvn0SGK370eP1cTen9ygevXG83xkoE8hE2lajX9fa117KReT3XtqOtH8hvMwEyix/hI6Snx/xUDVnZT3WqAmUD6ZPdNGg7fZgbwZtZwDKM/hu1d8RaGilOduPk8BI/Y8caxyHY0caxaM3jvc7Gg1GuPfm6vnd64vQxw8FkSgqOj7SDuFlFlDu0bekCeEBkUW2qUsggfLBLAQ1fK8d/67ZQ16LWSKxxrPGapk30lbO6cmgVbW94/X2j9Jr9Ws9gBK1i1aaS+1bbEFHpVpsPDJPlEdvLnRNtcw/0gYjY83gOTImCsIiPLboQ9sqss56aPL6er/X6NV9pV4QvlrBoaf3kb7EG6t130HlHHloSKAcWYF9fRIo98lveG9vgSHOqeRgmFjt1Lyn5hKTPUB5BI2erFqUM2KsEWOgNLfKzwOX2jY8XrzfUT7kRjHCzmoAqSazmi23/ObphemLggBPrjP04oGgGTz3jplA+WfTVFD7sNpZAK3lIbUFKHv6L+1htfXh2bHu6+2LSDACmRPViQWqW/p6viN/L0sggfLBrMNzECWwq4FQZHOvOZ+WJ2pv8dZ+b3FO3jwtqu0dq7f/KFojso044FH8Rug9Qx8LqOm13bKmUPsYpRfLJko0SL48AIPyHB2zhe7WtqgOUMDlyRMBWS3gs4XfGlC29qBWu4us4Rr9iL2MkifCK9IG2bM9W2qZJ2q/2e9SzvBiPPajZ0pnFwl4QNlTV8QBeeC0tum3AHLEMXi0oBttq/J6HU5v/xZ6R+q4ppMWXbTQj27ukfmP0sdaM3Kjb11TqHxH2iE6Vg2kRHmeMaYlQ5RHVP4j5ojShPRD2pQAKaoTb4/yAHuPf/PWHUJbD33IHueB35YHKFSfPfabfRMoH84GIhv9LOARcViek/F+b+F/pJPoGQvt6z0EWcbY+iDSIj/PbqJjtSyqiI2h8vb48+icQVtkTI/OXj5bNuYIEIzw7Ok4MmaE9hbZjxrf471nHnRsq90ZgHIJCKN8I0AXGQtpg8zltWmZp9eWn7l/RpQPpv0ecOItmtaxo5tRtF8NRNccNxolqKnak92IviOAskdnq45rjjg6FrqkIrx4fXpAhO4bsWOPvsiYqDy9h9CWcVrGmsHzjDFH2gYiS4+H3geUyAMSSlPU3/aMj9hc1CehdPXQENEHMp9sg9jdiP0QmeeZ2iRQPpi2ezZSzxm0OpkoLdF+ZwTKnsxHm5c3X6uOWyMW3vwt/HpjRTfrFsAbfQAaLWd0w/Tk68nU6x/Z7L05I/5gxphbAmWP/qjd9fKA0hVde7pf6zrx6Gsdz/NvEV/h0di6lr3x+Hd07SZQRiWFt0ugjMtqk5aRTQV1Bq1OJkpLtF8CZd/EUKeKVjbxbAfd+HzK1y0ivHh9eoEEChRb15In59bNtSTviHx6x/LmjPiDGWOOtA3P3j369wLKiJ1Fbdsau3UsT26t4yHrrqUN2tbjA/UzM+3MGzt//ySBBMoHswZvgUU2HW9xR5xPlI4of9EIB6pej65eMIHS4bXz6Izo0ts8dURjVMQiwovXZyQYiti4R19kTM8mRm26eh6PF8+vIL/PtFfETlEet9RBC00tbRF9oL4AzQVu1a/HT+t4I3iO+BSPj1FrtmWeFhvOtvcSSKB8MIvwDL/n91YnE93Ut6LRm6dVta3jtbZvpScCzlt1jGwks4BydFP25E6/RyLqLX1myhkBeBHbaLU/T86I7czUMY3detg1+jCAyg6VWW28ljFa2s7UV0nPkXUS2Xc8OfT+3mo33nwJlNEVdYx2CZSPoYcbFcgCQxyJ3kQk2EEBATJPZKMq0dJKIyKrFvW2jtfavoUWZCO1gIK3MfG4Vpk9D3hYfXt5atW53JCj/Ed4R/t4NtG7pko6QkFQi748XtA5Izx7c0fGtHj35pkhL29MlCa0XQvf3pitvttrX9s/IusbjXSPAKqWrGr+rKR3T+bIXtDzcO3ZY/6e5eEOZwPIomlpYzG4N1DWG2yURkQOLQpuGa+lbQsNLW2lU9b9vA2jNI/Xb5ZDHslLjcbSPB7fqLw8u4gCPHQD9uaP2Jenc2/OCM8zxmwBjC1yQvyZHK9XniPmq60372GMfkfXUc88LT4hai8efSxrD9Cj/ne0DXp8R+w4+6wlkBHlg1kFavhIO725lvq0fi8dZSSibD3Ns3NuoQWRQYt6W8ZradtCQ2tbdMPS46K2oTdlb5Nvpb9kCyiw0Pwj9KGgc5SdWuNE1g3RjTwEIDJA9ITauNfuGYAyCrhaQCiia0SPLeO02E7rOmptHwHk3gNv6c2QJ0dUhi3yG+FbvbXn8ZW/YxJIoIzJKVs9iQTS8diKTrkcfwGM1tHo8Y4owWfg8YhyT5pSAmeSQALlM2kraZ0ugdw41yJOmUw3u+4JZuhoxpjdjA4e4Bl4HCyyHC4l8HQSSKD8dCpPhj0J5OZ5L6GUh2cx+/4+Sz+zxt1XWmnbR5J/0pISOIMEEiifQUtJ46YSiOTSbUrghpOlLDYUdnCqWYB21rhBNqd0ewYepwguB00JPJEEEig/kbKT1TYJPPMmmgC5zVb2aj3TRmsH1CKHlvaSkZy3xNNZ+TmCTJOGlMCjSyCB8qNrOPnrkoBXaaBr8AN3ngnADsz26UibqacEyqczhyQ4JZASmCCBBMoThJpDpgRSAimBlEBKICWQEkgJnF8CCZTPr8PkICWQEkgJpARSAimBlEBKYIIEEihPEGoOmRJICaQEUgIpgZRASiAlcH4JJFA+vw6Tg5RASiAlkBJICaQEUgIpgQkSSKA8Qag5ZEogJZASSAmkBFICKYGUwPklkED5/DpMDlICKYGUQEogJZASSAmkBCZIYFOgXCs3NIG3HDIlkBJICaQEUgIpgZRASiAlcJNAa930zYByguS00pRASiAlkBJICaQEUgIpgT0lcHig/Pe/vRsqn+++/+PL+3dfDR1z1GCf/Z+f7ob6py9/ePnvP/1yNfxn3/4CmvI//vCHl9fXV3MMOcCvv/0rNN6fv/kN1O63v/8vqJ1u9OO//2eoH3X68OOPL69v34b6v/3iX6v9fvzuzcvb9z+/EP///C/fv5BN0r/0HfJB+fLo4Ln+/Q//d8Ur2tei946+3/725eXPf0bY2qRNj143IXDgJFFee3Q/kPymociGv/j6d3d9tH+J+pESIX/5/FdNNI5q/O0v//Ty+Q9f3ob76d8+g4Zu5Z/8FH1Qv0RtLd+E2pPWF+2tWqcWo9Y+0sorJECg0SIzz9/94uIT1efD9x9eXt+9fvz2X8SPfwMm7Wnyjw7fbPCBkLLwGtxbkfG72wT5ejFkufLBtB9ePgmUu7U0bgANlGlkCyy3AGVy0DSG/GjwbQFldrqaO+TBJer0UEBpSTwKMpaNBQDKPCfzn0B5nN3XRurR6zYUjpslyqtnv+MoHDdSAmVflmE/en2w92dIoNwNlAkkMziWfyPCj7RJoLyWWgLllyV69yyf0UD5p8//YYpOg28JlGtRCY6o0qAlvRCAXMAnGG2VBPYA5R4bQYGGjITsCZR7okCWnFbjHSyq3KPbZ+iL2u/RZfGoEWUt91kRZZ6H34Ah+u7xJVF9PUJE2YwiPyhQtiKviG1t1mYgUF7RPCKibOURyxA1/W6FrEvfSyJ57Ajgqilo9CJF0xGiRkPgWQNbNKJszcngWUeZuS0DYC+aIZ2xjD6zvlqc9c3Bd6ReWLyiAALVoXyQKaXFoGks6AbV8/CA8q9lB0VZogad/Q4lgaiNtDCBrq+WMWVbz1dx257UCxTcRnno6Wfxb/nknjmsvlGgPJqOnvFMX+cBLwsQc/rF7NSLHmajfXui2NE5S/083Yye76rXrtQLD/Ay2NWTeP2I1wTKHzU+CyhLe7I2AW/z8RxxAuX6ik2gPNqj5XgRCSRQxqR2NqBMXEV8MCaNj63ODpSLAYEaGJOAWOYms+ASKLeYUHvbBMr3MkugfGygjFh4q6PuiZ5a9KAgAI14cUS5FE0mGh4iokyR/Uy/QEz89G3QNdLDKLq+onN4D/U87jNFlBMo+9bUDJR1JFnnJ9OUCZR9wfe0OCtQljyXIsc6gpwRZdxSOKJMPfgQ3ojUC0lBJKKMctAClhMor6tv9MgkCoKWORMooyZ+6nZRG2lhOoFyi7Ta25YeFFp8b/us54wo6zehpn8tgTEGxo+cZmEZQqZe9FW98AAw/+61s3QzK6JMp611eTg0ImHROXsTsKKYKFCm8nD/8+uv78i2Dvg9AlC2KgagIADV4VEiymh1BJR/bde3zeMAYBnlNbLRH63PHrxGbaRFdtb6GlmmE/Xfe0WUR/LKh6XlYepSjvLo8z1a59HycC22U2rbUgqvlibYDJSvUeO78nAjGDrwGIcqDzc5orzS66wcZQmKkb+lfViHAz98+GDWZiTASx9dt7H0PbW1QDJ9T44sMhbNbTkLGkuDcZ7DquFc+o2/5xJvMqJsgWCal76njwbI/L2s58mypzqf1sODJ0urZqbVhxwV6dGSMeuFxtJOi4ADfXQNx9L31Fb+JkGAxwuiFwbKJC/6lGSJyIV5LdHLconwz/JC+Df1dT1UWQJunvytmptRXY4cq0eW0k9twQvb8kj+a2O1+tEWf0k+sgQWPd9XWpfyewaK3p5QWq/WWtZrXAYTZvLCdqblIgEy/Ub18fXBa8m/jCZ7vg/xV0yXHKu097XaUnR+oknzKcdigFzae5iX1bq4gDECTIu/4FrJVwGUvl/Wq6ytLBzGFmNNnV9ElKO+b7jvnaiXO1mOAMpy8+C/EXC8Z+qFRfORv9Mlycg5WmXktuChJ/IcfQ2Iph6gkTEruhWRZy1PWesCzVu2dIjyb/VFZVKynbvKJoMrkmxhrzmHL4EeG0HfxPhUfGyBrMOeQ3XI+CitpXYWfXreCA980RE9FOiKQzJy3BJp7eU1epgP9mlW9JDTHviSEH7rdS3jtfBEvxlvwyxbh2ix6LDSESZHO3v1Fe6fqRd9qRctQJnallIxSuPQ97NfH4WNZ6OOjwKUSVwRsAw5MrIT59IQVtdIoMxjWrcnSvM4K1CWOkP1sNGyyGkGSQBdN9Z0CZTXUhkNlHWqhQWUmQraKyM+NmpKmwNlAsnWLXoaFBdSxhIoBzWdQDmBctB0Nuv2SECZgVfLAxAK0NANfxRQJh64FnUC5c2WQ040WALoukmgjAl+JFDmKLKcWV7opEHxliCZaNoUKPNBug7QlkAZs+FVqw6ZB2csd9s6at+beoFcJmK1KdVW1pKZdZhvuOImD6idETlKD5jNIqkn9ULS1OLQjw6USRdeGkZGlGdZZI7bK4EEyr0SvO8/CihbIJlmYqAsZ93rrWsCZWU7W4O4saZbHi2Bcl9E2atmkUC535ITKF9KlQEfdMMfGVFmsh4ZKBOPeVMfYIAnbYKuG4u9TL1YS2UEUNYgWYJjnV7REnQYbaKbAmUivpR6ATKWEWVQULpZAuU+oEzylJUq0Bv49jzMRyddrVO2QROa3s3ajNCoMp3ctk56R4keFVFm8IVEQtCIMp3GRfQ6AygTPyMuIbH0YvGPlhHrAUGSlj2BMspr1KaP1G8PXntspAcoW5UjkMN2kYNwrGNk/F57sOgjXqUfrvFQSreQFS72TrlgGUXLw6E+/UVHaA8ElM2SaQ8aUc7ycC/9QLnXsZT6z0q9QK8ORkFLz0YTlZ0VRRgNAHs2pH/+x//2WbscuBgJlFE99NRSLTHlRZR7HjB67NVXAtaiFLWCNzxsmmx1EAmgawkFyhZARSKvBxFHkQyUB8SXWhdLUT8NnPVhvpagw1H2tC6/cYDa7k12+aDguUkGujEaoT6C7HpzlLsEBXROoFwXki4DlEB5faudJcEEysDiM5pYYLlrw4uRkb02kEACZUzIM4CyPH+SQNnQQwJlzDiP3CqB8jjtJFD2ZSnBSwLl/YAyaaoWVT57RLkUtUqg7K/RM7ZIoIxpbRRQ5hxkfUgbBco9UeU93lh1+w2umWyVisNUt12rI0RFt+MWmymBMiYnpFUCZV9KMqqcQHk/oPzoqRcJlP21+EgtEihj2kSAMpeQpBxjWRNZHtArXSKVQNnRwxkAcwLltRITKGMOBmmVQBmR0qdLPBIoJ1DGLCbWKlMvYnI7Y68EypjWUKAsQTKPzIfz+P+1PG6Zp8zXdddu58Oo/9jqlBFlzeCR0zESKCdQblmQrW1nAWWqeqHvdkc3hj2cCiI3jixr56tPWyNjcRvkAEppPOQwH8mc6aZxSgf70Nd0aNWLGTnKRP+WqRcory369truBZT3qAThyWLW70fhFfWHPYf5qCLP+3df3Ylyi6oUI3WHAuUPHz7c8WpVtngEoIxWlEJ9OqyrHSLL8Fp9AKC8VL149wqrw2144IjyitdnPcz3iECZDJM2Le2Ajw6U5YLShxP5N9SpouAxgbLrxswGCZRjcmvpBW++LYMG2iZQxoQWBco0uvbVPUCZxovWUx4Z/NkVKFO+8oaRZXitJlBeL6YEypiDQVrd6jMbCfvhwuHIxI1temhBNySUJO0s0YgPOr7Vjl8F1sZAwS45umjJOFSWewBlSzboAb+RG1mPnq1ayj22j9KC6lWPB9scSsjJ2vXoBpU56l8eIVIc9n3fvXmx0iy8cw00H/sIL/ViNFBGTV3bCeqrpq1NAZR77H/FPwp2LQCI9kWFjoJMZLwe2nro6JkX4Wtkm7NElF8SKDep3auE0TQY0HgkUOZ0DA8sow7ZIn8GUEY2PU1LAmXAuC5NUNCWQPleAj1AAZV5AuX/co2Y/HEpH9nzG08BlEdGgUUKRo/9J1B2zfrlJYFyVUhvLrfv/QyIsbtJRpRjIkygXJdbAuW4XemH1qGbUYEsFLQlUE6gHLPsdS/0fAYUJBgAlIlCjirLw3z0vQwqRNIvVkEHme8rQazOAzbe/qEBjLt2o/KLFeAe6pvQCGhGlLEliMoTG21uq4woj5Fvz4KMggCPcnaYaMTHG6/2O7RZ/Pt/QlNkRHkdoUI3H0jAHY0y9aJDeDt03cIvof4lUy/e3VkAy6MnoswDygPRGjiXzO6uD7+xNYDw8mDMAFT+G7DnO0Av9wOel8f0aiPr9oV+Pfa/Yg8FdgmUMctA5YmNNrdVAuUx8u1ZkLOAMnFmvfIbw/H9KAmU6xUvSjLP1AvMGqNrZFoeJEb27q228EsJlPdLvbAMDI0o69Jyd4BYD1yJ+LbkKMvD2quIsgTHViqGBMcekL7S32P/CZQB95WpF1UhnT71Aj6tCtjK8gR/KXOmP+gmHQUBIGkvdApZl2BC+6LtjgKU96x6wZcK6Ju1ajLsAcoor6gOkXZ7RZSjvKJrEOF9qzYjfdMWfqkHKFN5uM9/+HIr0TbNMyr1ggGp9sMyosyEWb6DLxyhNpznjPjbGrMaTC/rJJgnrG3MqyjFc5upF0S0Fd0eRBsNH/YJRgTULJn2oBFlmFd0lR04ojy9PBzlFOv0Zes7kmXpeynnWo4yqg+r3cjNqIeOnr4owF4c1+srVElC02NtglEnjY6FRkQs2VmliUZfwlLTGb9G/ezbX6ya/fT5P9bf/dtnq+9Q+aJlmHpsTPft0U0PHXvw2kMv2tfatFe+CczfRP0BSpvVrgcUW+MdBSj3gOKaTGSlCirT6QUsqL11iHnkuptd4hHaW52857tzEB1VkHpsfdUXBcpDJ70M1hO1RWgBAevwOsoIbTu1mQqUGdRaQJn4RQH0FkB5J/kPnbZ1Y4w4WxTcIoyhY0XorM3/qEAZkfnINqP1MpK2s47lRrd0bmiF0VZ/EJHZaKAcoWFGny2AMkL3bKBcWsOuHSLEt7Qp5RjrMS7RZdSup/MAAsoWMUBtDwKUIVoftdHIHOUEyttaCepAmKrSZR6tIBONeK583uUyFP3RYyG39LVKeUugTLRRVPn/vX+/InN0RLlVDr3tEyj3SnDdv7q5lyoPFMho9QcRbhIor/ORSzKxbt7zZE7+0Iz4XqpmeOUyvbFr63c6yJTE1Q7u6RQLMJpMw0/nIYGyZ2KP+/sooMxpFLXUC/3bnqkXj6DR6MbYAnjQKDAiz5axWmj05t4aKDNYpn8lYD4zUB6pD09fz/R7cXM3AINVS17KKuoPWuSdQDmBcou9mG29VCKVloE+ICRQDmpmrweAILm7dEugvIvYh0zaszGiwKcF3HpMtY41Krq8B1CmHOX/8d13CZQ9o3jy383NvXRwyTnQ1OMPUDUkUMaAciSaTDqQ9ZEZIKK+2tPhYSLKTGgJMCdQvldlpl54pj3/9xFAWUaGvcN8XlvN8azDfPMlO3+G3o0RccCt4LbGdc9YkbQRpmVPoMw0UGT5zBFl4gOxl/lW/1gzVC960Kw6kbhef4BINoHyNkCZ1xv9i0ZUPf2dBigvTwy//chO5igf5jCfZ18P/fsRgfINHAvJf/jw4eX17duVLuiELX30b6XvqW1rH2+sveiijbFUDYC+p88XX//uro38XjvOUsUIOq1NHz6xLfOKkflZabTJ9oylK3dIXngOpkf+Jjd3nt8qSVU6gU/f00f3KX1Pbek3olenXug+fIhIykXnbVt80hyl7/k30r3+9Ixl2QvbmDXPyPmteaK8tIw1S5YsLwbK0sfoqgFmFYwLgNB+iYHyTLuw1pKu5NCyxnjNRddYaR1H1qv0cawfxF/phwfdpzSWXDNcEQNd+zPscq99jECxt79rX2LZuFxLU3gRKQpUFYE/r+9e79xfqToE97Ha0wD6e/puGasB9yx9Lpiopc/Njyg+bvNfv5d8RXmx+CyNpeeXQo7OX5Kxpot5vfHcC5SRvONSm94c5Z4IilXrcYUqWr5A83xmv0YxaK7VoI1ECdGoEiK+1oOBXmTZAu4zrquWvOlScDrlgtv2RJQtmVvlplrliejoBuoGHChqmU+2fdTycJY8LF5vkedK+kWPP7ToQNd5z417ZysPZ8lJ8l+7ZU/zitZQ79GNmcoB3pCKrlWkjnJxLKCqS08tcJSHaDsTlKJYIDop9RuJI0B6dysPF61LHe3HDyjywWEEUK7pm0rCHREoD0/8B41tqIGDC622gZ4NKEdA26MCZUv9s4ByxE5A88xmhgTMCyGo3YMB5aMoHy0PVwPK3lXUuu9WQLloS4OEj9zMV53KuXHvyEDZ5AvFAj3y3wEo95Db1TcKeKP9LGJ7gbIe08tR5valUnLWeMt3xpWVPRGUBMqfJN0KgtBIE7I4osCuheatgTLxTVFl+oyqeoHKPCpPT1ct8vbGyt99CVSB8gR/aFGE2lxPRNmXxDYtHhkokwSlPY3e+xIoKxtNoDx20UYBb7RfAmUBDge/fnpBF8fIJ0HQHL0HilYQhG6gCHlRYNdCcwJlRBP1Ni3y7p8tR2Bwc5OEvNbXCBpQO2+dt0oVXefPDpSpwgV9Wq6up/ZbRZQPD5SlYRpvTDKibKzckTgCxS6tDmRU+yjgjfY7ElAmWvbMUR79VH1moKwdqWff6AbqjUO/R4FyC817AGWiT0eVR+coW/LtkWdJXwmSEUue1+ZWJpEAcqZeTBF0NKJMILkVIDMDTw+UrVrhJBz1IJhAOYHySgIIuD8yUB7txWrl4XoiKAmU15qSdYvlr7o8UQLle9npw3xasny4L4HyaO/w2OPJg6t3YLnAdo8/tIZE1/kzR5QTKK/fZMB7q/XQZ5RATKCcQHkIUCbb+ltwzxidoxwko9htRB1la6FVT5Z7TCBPM94YI34HX79YJ3NbNlVdaQKN0EajNKho+LpXbk+A/ghVL4geDYpbDvqgctuq6sURIsrPWPVilae8cdURFChb6xUFz7OrXqBRW5RXtMKFJZNHqHqB7BtmRSlrz7yCjzvwQnuaAtCjgfLI8Uql2ELADt34qB2497cMedfW0FepVN3IOeCxIvzLQ6MOYF7xeu1LxSlaPm8uHdp6tIwu2iZQrggONJZeoEwUyE37SEBZSodopHqcuuYmSm/QRF+siLIFlGl85DXt0YCy1n9UTj39nhEos9yl3EZdPoHoAgWPCZQRaX6srS7rPqMg3hod1Q0HE6TdwBFfY+IEyvdCSaCM2b7ZqifgCGKfu3k5ojhqvFgAACAASURBVEwPaAmU1ypBFveyKaEH/HoU3GFXq64RY7kOgspEA1FyuCjwRAFfVCSlfNxoBDxKBwKUeWwkstwjtxk5ykcAylHdZL+4BFAw1gOU49RhPVEwivLKEWVkHXsUorSdDSjf1fz2hGAyd4kqi8/ICDANO3o8iMXRmKFj7w/TO3rOHplEaOGIMoFkDyzr8Z81omwZSwJlfwkRCEWiojRSD+DzKakfBJRgGQX2yJwmKPj2F6uvrXxkaoRssD1ymwWUEyxHreO8/VDwmEA5puOHB8pSLGh+qAGARgPb0eNB2u8BhdYEEaAIEXptZNE7es4emURpQaPKCZTL1pJA2V9JZwHKzEkLvT73douWiDIClhMoRzWR/UZKIIHyWpoUUUYedhE9bAWU9UMuvM8ZTCBvIs3xEygjJoG3iQJFdIZHBcrEl5Ubr+WSQDmBMkkAcXglSaHgswfwIesZjZ6i9CJzmtGzhojy2YHyYjuX9Jv8PL4EEignUNYSQPaNBMqGb+iJnlquJoFyzAFLoEwjlHKVHwooo8bXY1ToHD3G3DOH9yTUYE6IE+ToxN//9q5h5I9NLWBrbcboiXmLgBI4pzJOkuaeOZoZNzrUolLoAwb6oGDRi0SVzFeUG1deYNqjoK1HRiP0fOYxojInnmevry3WiMX/yHJwo23TolfOwQeykbVfsltkjzDHZ4DilecanHqB0Lvsaej5pOiCHrnHEw0opkHmRceK8t7SD6G3ZTzdVucme7nK3P/U5eFQoRqGsMlpVdQAUT4QA+ngFXUq5JA18ERI2wIo08ny9+++WpHziECZysPpCh+IHtCNYXU17U4gmeilqheWXj1+R4MRb74Rvx+lwscWQDlaHm4PoBy9gY9tQvum0bZZA8qjrrBG9ohqeTh+7U1CsUDzyYDyJjjCciojsQU4FsxrjxMciYVKdEgbLNjhUh7u3eunERIoO1rtURxogPCtfogBJlAuAire6CiyPDvihaiqFFVGQUACZV/Ko8GIP2N/iwTKvgzRNdKjfwk8+UG7x2/sBZRX9bg7oqfdQFlG6BIo+4ZeajESW4BjPQxQ9mzw8nsC5VbTfACgjLKMOEEaizeQ1qjyFhFlZAPteX2KyhJp1wuUe0AA8qrxSBHlaHSzR0aIDh+5TVTmJJMeQInIFFnnNE6P/kcDZU1zD22WjEoR5a2BcjH1AgAoVkpBT5UKdE9D/CFil8U2PTjCGhQEt1AQDh2rSwBg59FyAqd1mz1rRNkVDDfoURxqgD1zaEbQOQ0BoE7lEYAysY+WuYNtJdCQwLKmZQsQgGwMCZQDCn2gLgmUf7NoUwYEeh4AEihfF0ctL/RkqRfwch+5x9Ok6D6PzIuOBTPb0RCht2P4cNcEyo7oehSHGmDPHDsCZb2JeEZ4lIgy0TmyzJPHt/e7jiwnUF5LLAraRkftPF0+0u9RmfP6mimLLdaIFRA4G1AmkK+r1CAPySXdIcGUjCgb0hu5xydQnula7LETKCdQZgkgTpDa6g1U5v7WpHlEoEz07h1ZTqDs+70oaEug7Mu21CIq80cCyiMPAe8RUT4UUI7Ur70YU6ZeGCt0ZBAOHSvuSvCeox8o8JnrLUcA5Tdv3piT/Pzzx3qr9Dv/LRuWvtdtlv97ZWW404GU3rPAVwLtMaDBMhlZNgwtD9cTQfLm4PQHq+RdNIKE0kt6RnK9RwM+JKo0Us8t/goFaJZuZoORFj62buuVB9uaHj0fqleEztHrwZrTqu5j2Rx64dAetrncUPrn+yuhEfm2tFmlaFmHBXn/kmAZTLOwaEH8F/VDgz/oeJBcevZqaILBjTrwASpfWIdHld0IoKyFoAEwA2kNlvcEyluc4DwKUF5OcL59O2x1jQRQHohlolHgaVWCQOcgwKzB8pGBck91BGRjGKnnFuOz9EV61eXhHhUoR/V6RqBs6RWxldlAeQGYlw/iD1CgPLvqRRGM0K14E8Gy9hPV8nBMJAEPgyYUeCH+awugbOKIo4K90sICgbLFK6qvswHl6VUvLPCbQPmTmaALfGVYHYsvgfLHQznyY4GsvYAy0eVFlS1gEAVUNB9ih3sd5kug/H9D9bETKCMQ229TAsnUsyeivAtQ3iGiDAFlEiZHlwVgRoEX4r8SKPu2vrRIoLwS1G5AmaLJVqTZSsmQVN/SOjL1ArR6oxm4ENAJSs5MlyFCxkOjvWhEuScPmuYYlZOI0ssyigBlRL6lNshGcySgbPHxqBHlqF7PCJSjvI6OKDM4XsDV9Yp21DehEeVMvVDa5n2JIt70uQDmswFl0347glrR9dDVrwMfoPqy6HMPfXYxNbjzyNQLmassATAD5ATKWCRv+OLrWAgWLQmU/UWYQNmXUakFmsuaQPleggmUcZuTwFiCYznC2YDy3e1719QRBqC4ZNpbNuUoy+ElUL5GlVHghTzoL3r94l8hhtDxoMESKENielqgLKUjQTHyt+6rJf3hg7pS8NqAQuT0uV03eF18lE+zfG/k5pbyk0t9esbSVwzTa6kaXdZvt/nllYqC/7urFi25CKDcwwvLUjof/fqfnTXzWeKfv5ebEecragBEryzpo3NUqb3+niNNcn49B/X5/IcvV4uZX43qG/x4ft2n9D0NXLpK26KZ2pe+l795spQMldIySvZn2QXrmcfSbwxKOiY6vPlrvGiAUspjZZlJvdADipSljjyidtkiy5F6sa4kR2XJcvP4L81BPLfy0tKH6PN0iaxxmpP0isqFdXmz/dfXVck0yy6YXuljpG/i67d1RPk//vCHZcqSv2AepW228mKtMQb/tFeyXiQYGeH7WZZyLCtHmdrd7b0X8Fjaq18uEeVlf7/s1aWxWvfR0l5Vs9cSVljxcvnClWVhr17GUr+t5CKczyoF4PrbyD63sQJYqcdfsG3eyVI9ZLTyP1IuJOrb/CMjynJzQcBx02G+wYcR0CdNydOsv1dPVr1PpLWC7sxER5S5JrtI+sUsufK4aIRS0+GlQ9ToRlNAaAxdXm/4a2XwylpvTczQLaob9FDlHq+3UftFo1aeHnrtGqV3tB2iutb09dCBRI5L8kAjyqg8dbtff/vXVdeojKwycDQ4anNRHqx+6CF2bsc60vWeazShfKG0hPnv3avDE2Mdv/ns3arh73/6HuusW03CDHIaVK/QjYMxLu1eWwNloqKUimFReEvnSKCMq50PSVCPUm73RKOPOD6cufaWPZuPVTIOoaAVKMt5eoCBRRvqfDyAlkAZ0Xy5zSg98AxRu0a5GG2HUXpb6bDyjVGeZbuzAGV+oLfkhNpcRD6lPig4TaA8Uur2WAmUB8n4WYEyhfutV5CDxNo0zLSI8jWybL6+mAiUmfnRgBnZAK1XmNENesuIcgQoo1Uv0M1yJlAugWxUN/TK3kqX0QvtESLKqG9CZdfkjETjVoDqzYNWM9HjlOjQ0WLu1xKZrNE8GihzqgbPOSqifDSgbNmv5YOsw8IkG0R/PT4N7evZM/2+pHEaaRZI3y3ajATKPdWzvL3lhhnAt5+zI8rDq14gl4m0lIzTxjMrooxuRlsY8zCgbN18dPnOzO/eACiT7EZFIfU4JRB+VqBMsmKwjAKUrYFyVJ+1ByYU7CVQXnsiVHZRH4baITr+CKCMPCyj9HjtEih7ErJ/jwDl1n0CBbtodDvGaQJlVG5PD5RJUF41iyMCZVRxqCH0tBsKlK1UCytneSOgHAVXWp4lR4o42Cig2CqizLzWIkND7aswGLImEHmXdGf1RXWTOcqPCZQRu2bAPvoNlTf3aKCs5xsRUZbnG86eesHyOVNEeXZk07NR7/eREWW03rJFE7K3LFhhVkQZuT69JsxRqRel0nAWkGZ68jDfR0kMA8o0mAWKrZzlkwFlDbhbIksoGNPrZGugTPOXDuV4DrH2O+p8YGd2KT2FbGZMEwPkBMr/CakR1UPUriEiLo22iCgjtBAdkQc0ZOxam7MA5dqbKHTt98pK9kejuD1lRlG+UFrC/OdhPkh0qE9D9dr8gHIUoAxJK9BoROoFqiSUvNH1SiHjQBekV/GCfweB8gjZjdzkNOhqAcyofiXA478ZGI7kxaJnxviQfV2IadF1C501oGzJoAegHCVHGZW5xX+LHmT/HrlZdLTWApdjoCAb9aUt9ta6zqk9+tARfbNh0dQjIx5PPsyj40Xk0/IgjoLTHqDcw0O4fq+1Z6L7skVwz3g9fXuEN7IviEGaQbFFYwJlX3PRjac0Murcfco+toA21ZYFWQLL0lhAIx0hu5GbnAW6Zr2S1SB81jzaTkbKC7avAFDWDxHVzbQhCt0D+BIo32sBBXZHBcpbrbkEyuhutW6n968EyqAse8BuT1+QvOnNQAySQBnQREaUr0JqBcrUrZSvTL+B5faOBpQX4He9dUpGeen7lnQAwPQ+PsSIG662iipbPKL0Wu2gB7FGoCznGQ1mEihjt4lpXffI7chAeca6RmRnyQR98ECi8WgEuAbiM6Lc7hkzotwusyk9EiiPE+ssoIxWDLA4OXxEmYm+RpCXqheX26jugDP9BoDlEUCZgd/IDc+qgkHj9+i1ZLUWMB/JS2211FJLUF5nA+XR+i1VRzhTeThU5pbuoxV5zgiUyYb1bXwSQI5+u1Jaa1tElPWthKOAMvO0lU/SMtS2Hql6sRqz4Q1UK9oYCZS7ysP1RIV7+rYK7Nq+dEtecLgX+HBgS5AwTMx9x+Hl4QbRVRxmFlDuofs0QFkzKVMyaKFdrg71wPIRgbIVwZyZq2wBwa02cB25jWyGKGjr1fUomfQAvky9uF/0aAQ0I8q/gbYEVJ5bRZSZ6BmHgCGBXBqNTr0Y/eDtAfvldwSMjQanPeP19EUVO7vdlhHlXl5GVb3opaPUP4HyVTLIQvaUoIEytSewTJ9CdLkXPDFJo0CUHI/+1ukX8jtPHD2/j+YHoSU6ZwJlRLpj26Ayt2aNrrmeBwyLDgTslaTWEy191IiyllWPjCy57wWWZwBl4i/q77yVPDKiDAHsEkE9YLenryegrX5PoDxO0gmUBwJlGooP9DEw5qhyIboc3bS1BcxwerXIciTy2mK1M/jx5o/mAqOgrVfXo2TSA/gyonxvRWgE9MhAmWmbuaa3SL2YBZS5lvJWQYKVb1e1b3sP88nxR/mUuzGtWr1IIGo0OO0Zr6evt9Fs9XsC5XGSZqCMOknkqsxx1NVHQgHKahRk0fYyoStjFHKWe8ETk9nr8KyNjA+yyH+32FQRnkan5yBzLlEYsGD7KL3O2NRQ0GItASRKN9pHoDJHlyyqG0ROPUAZpXcmyG7xG4g8enhq6YvYYct4ui3zOvMwH+rDEPtHbdqSSYsNIDJF6F3GQfbhHsA6GiiitOh2CJ+IYB+5zVlSLxIoT7BCCZZPCJRJIhos8+UEWwDmmgNHN5mIVmuRZXQT6Nm4ajSP2NR6AA8CUBIoR6yurU80bYOjo5EKMz1208ad3xqxQ3+UcosEynHpoT4ygXJcxofr6d0v4RGcQNmTUPx3eEHqKbZ6wpN1lR8EKHOeXjRNoUXbewFlptGaH7W5WUCZaOsFyz2ABwEoCZRbrDzWtgcoE0hmG2pZxz12E+Oy3Auxw+ic8uAy38pHY42eE33YR3xOr7/p9SlS1gi9S3tkH0ajuJayM6IcXQLt/Z7lwpHREWW0tFa7Rj71gBfkZKDslnWp3NbX6+DuHFRHyR+vlijPw6XwUHvp0m+FH3ST6ZmfbJjK/kleUZsbqVfNQ++mVioPp8uIWbJDwMLRgTJaHg4BhkdPvdAl0+SBtFY7QuTRs95a+lp2OGrPIblIgMx0IbbfwgPqw6zycK9v395NNcLftNpDiVfURyJAedlbFa9Iv4W2kwFlF0e0GNfWbRuB8mnLw6HAZ/Qm2KNPeEFOBsowD8bCHeHgeP4eR4dugqM3C092JZ7kq1E9BmrL3tyWXFGbG6lXi84tdP2oQBnVDbImjg6UpQ45jSq6hhF5oGuqt12Uh9q8pUjy0YCyxQNq0x7/I3wn6iMhwJsR5d6lco7+mXoxT0/wgjwxUG55NUpsSmfPbCPOD90EZ2xQEedN9MqDNjQG508j/LZa5e1V9Y6H+STNCZRbNfipPQoqkDVxNqBMUoiuD0Qeca209Rzth/R6QqO9bVTft0bnQPY51KYjvraVR4TeZcxMvWgV7eO2HwmUuULFzz//fCcw+l5/Rw1K38vOPCb6qgleBHupFFl8e9FmzVuJMnt5hIguyIEiYPsvn/8KkoqVG2ltWugmgExq0V8CyvywUAMDkbcitwcQ4LbFBYxc5D7zs9AD0ILSEdUXYoMz5TBqbEtOWiZ7gWKURyRvWT9c0tijQadlS5bsEHpLvCM0o7bJPjL6AIHoB33IsPhC+dB0oGuffduofGyT3j325Z5oNKLU0W3QVJHR86K6idKHjD8CKGuArAFwK4BOoDza0hrHk/k8TjqGBIk66oE4UOksa1HIIwNlC/zWgLIHliNAmTWMAmZ0k2q0nFvzBMpRydn9ngEoS5C8ddmzBMrYzYRbA+UZ+dgJlIO+KQpEg9PduiFAlhpH6UPGHwWUa1HkBMrCUhCl9BrWiP7AAT8JbK2oaitQrgHIowNlpp1FT9EPK/VCA1orSnQnt+tFMCiwvfXd6MbFkqktdAy8Ij0jyus3AI8aUZZrKCPKH9/+9KQyIdvBUSPKCZQR7W3UJgpEe8lDMVOUPmT8rYAyAWkr0mylZGwRUaaT5avTqr0KRfojSkHGaWjTfFoViChrYDwKKJfAMgqUv/3ln150dYTZqReWKtjBe5ExawO8A7uUvnABnBagtk7Rrx5OJt+4uBVQJl4RvWp6kIe1hqW0SVPLNz1qRNmqeqEfMpE0hhbF7JV6odcraptnA8ro3lp7+J95cHFkRLl5b5WGerLUC7PCR8vCi7ZFMdNAoLxJ1YsSIE6gfLEUVOlRozL6hRazE1GW+cmlywGQjcC87pTyW68fHvtsQFmmXnin+a3I/MK+uGY8DJSXkNxvP0pT5AyjEeqoGY6OKCdQ3i6i/E9f/vDy33/6ZVT1xX5Wzq8FlGmAUfmoFjFnBMocQKB/Z+Qqj4wojwTKxGv0bVL1IV7/GNyXQ3srz51AGfMxqG7OBJStA3ryu9LfUmKcqiG/o/q4VkSJNlD6fPH175Z/GZzRYqWPFTUuLeRSnyljvXtdGQktuoVm9Vvpe2pbWqjDxroYn+afQRYBPNILy14yxHrR8i+NRX1XEZcrYKY56PP5D1/eyYyix/p73oxpA6YP2YyMSDFdVk1e6lPjRf+mbU/zT3PwTWO08RMdpT7ye6suqbRxnscaS9r/neyvkWWWfysvLXJhXS7zq4h2Sf+ILPWCYR3XeCnJ0rNLOdee/mJZ4xdfVpM/2zLn2Vrrgvmh3/Q6ot+4D9Xlpg8DZW8sdF1SO1qbGhgzXaxLml+C5JKOLX9RWxfcnn1CyZakbJjeWp+SH0HWq7RNz8Zu+5uo3V6qy4z4GM2/9SBKbaQfpf+zL0X8lbfG5MO65EW+nSz56x67KNK19Z58BXZ3PlGBwtb9ffEXVNt5Bi8CiEaxEtHn2cXK96K8GFilyY8X5llkOSL1QhIzAijr8ej/h696gT71aA/V8/+9nkijT24grzraWcpTA4czm6GHd5DXvl40phZRRnOKkXzfqjxUVHmTiPKys16i2UD1C0l7D23IW4weu9mrLyITNFJq8UBRZPoQQG6NKP/627+uhkRpkX1n5OGidFgyGV31ots2nbWE2EjJfj0fxv0QfzhijUhbOHJEuYvXvfZvTfTk+xO6ZHTpjK4bxP7DaTcjgTJaBo7bPVR5uATKvevh1r+WjmE9MEUm3hooE43Vg3vO4bsI4DTl0ng4MCJb6rPKs24YCHF4peFQp9pAziGaIjJpBYUMjhkg078SMKOMJ1BeS2pkdYjb6E8ElBcfco2eJ1BGV2KwXQJlX3CjgHIN9KI5yxa1p6mjnEDZNzawRengklVjFRxy1SyB8uQ6ynzxSUaUoyZ6128WUJa5yBxJzojyR9FnRBl7ABhi4MYgCZRnSVaNm0DZF/QeQJmoKpWM0xQnUK7ocK9XNxunXpAE5JXQI6LKhwTK1woXZqpCAHAWLYej15cGMw4GLdEgeUNgI+0IKCzxlhHle8nULiHRgFj+vyWyPCKiPCPtQvoNKRX0YpbDAGXvbdOVuZ51c7TUi8WHZETZB3AjWiRQ9qU4Aih7KRSlvGWi7mHKwx04otx1MtcyoQMD5dJhIc3GlkCZ5qZouJt60QiU0dPllgrlgcwZYBktU1ejTf5WOrik+z8CUEbLw2neI6kXurpFBCz3AGU6LEgH1Z4BKJMNN5ckbXjIPApQRteqj04+gmX0fBIy3uohnjsF9++uvXWvQJcWFAiUR+oV1VVRX8YAiP2jOcrDy8NZFSqYBwbBaO6yJbxZEeUekGEqObjQWgxm1RZcaF2L+WBAmUGndaEH/XZUoEy0VfMWeUO0NsbCZtljwwmUu1be1M5bAOVSxDiSt0xAWddRR0E7AWWutDHjgQ2lw1Lo6IhyAuXYsjnyFdZdeyu4f8ek1tArgfJKWMOBcoM6Qk1nAeUQMbVOBwbKw3ndMaLMQJl5iqZhbB1RdoHy0uBa75j+FjWUF14bK0d4OtdXh3P7UWBldETZ44d/f4SIssUrEi1pAYVeHnItLUPTp4FyKQporTmORj9DRDlkmyeMKKNrFW0na9Jzn57qG2hUEaUv3O5kQDnMZ2dHaN1c905v/wrrfkTqRaccqt0ZKHsCaKUBEn5p0D1AsUXLZMBalKnF/0BarPJwJf3rDRbNtRsJlC05oSe1V7m8DIrBvMRWu78B4su1uNZnFGAx1xe46SOgsMR317qOCnOnfoicSutBH4zV68ECysQml49DWNYPscU3KrW3KYWJEN6XpfTNbxBSzTbDwViEEnDN0NBHl0mEfanDyGHuruojyD6P7nvIWC0CGgmywYhyC3kj2/74zacLyIrjytuEudFI3SRQDqh0tNEHSFi6oIYQHb/UbwegLEnRoNmruWmxcUigzITKyLIkfmBU2bs+tvfBNIHy6EW3Hg8BRhZQtACHB5R5disSTSkKekxrDhO00KVCnJvPkwB2jvCeQNm2wb0eHqIrQh7kpjFa3iImUAakfnagLEEy/70s/j8DzF+aIHgugTImy7tWiGADwzZ3eRKgTHLhPDX6W4K4h4ooewbQkL/sDeUBDZ1z6o0nf7/pSjsqMDrm0VajJSPK99KRoEjeEqlliAJlS/Y6l7c0TxUo08BW6lFB2aiN7AUKh9khuGYWv1h4S6RFuJdMWnyIbKvpbYksJ1AGpH5moEwA9m8Gj/R9AmVA+U6TLkeWQHkt3YGgHXX4DKAlcEY3gUNHlGu2KzdO+cqa+4DOAZVxFDCbYBnc9FHaLDF1ret+t7LpCIicNFAuReNGAmUWAgNm+j8fvl0A3fufb3Ja7AS0WSlchHdqX4qoy7GkTCTN3CbydqXbDgOpVz0yQQ23Jx0FncMD9rUHPt03gTIg9bMCZSvdgtlNoAwoHmgSOoHM454MKPdURzBFWUu9AMFQTUWIwy8BONLr+3dfuRZwWqBMnF1lbOpVp20UQAgiYxZiJG9ZvgG4O5gIgCKLNrQ0UTdAcS1nfgN0vSI6ROuPW+vBO/DHkkCqQzC4IdAp7SnqhxHeLaBsRSM1oGe+CGRFbJ/6W3aI6nWZP+BHozJpsWgEKKNrFZ23lmdPY9RSMWYD5aU6wtu3PiujMcMOOcqj9eoL7WOLYo5yKZoswfLiBJwUDEM3p616EXmqryki6qCXMUcbPWoxuh0YxW1y0AgtJaDc8Oq0Ng3q8K1N7CmA8nUj/fDh4qRfX+uOoLDhojJmPbUChlukUM8PAIAEyj9Cmy+iwx6gTLpHwHIrUF42P4okXz6LDSNAQzkMhPdlj7we5muJQvJUmwJlHUEG1on2oa0yQVy9bnMkoMy01VIxEigDWgYjyocDysRaDSwTX8g6SqBcNpKuyNPJgDKwVLqbkJOWYCr6SpUIQR1+K3iTTP7l81+teLY2fGRj6BFe2A7ByPEt71M9VaMylryV5H0XPSb9XaOGiy7Fa3YGSHev3uUNfhVBovSG5dmjxJ36ojLRcm9JT0Ju6IsAZRZZMZ9dyLSFT22v/P9IoMV6axWyr9LhXEmsLge5oPyPkbAo/y1midpEy5iRtpa/9WhrBcoWXSG9lhjsOew+GlsgkWcQKEf0WesDy7wkk1rqBU2MVsJAZJ6H+QLqRwQbGLa5CxhRbh4X7aByZC1Q5L72MOZq2RiiYPn0QJnlZuUpi012aWY8VbfIWIIaU8eWDq8AWetn9f8EyuhqW7Vr0WFPZRgvqowA5cUML6kM+rN682Dk5rbwKceP+gY9Bv9/eQAE7fWOz+v603wUgwlqvUb5bzEsD4y2jNXTNgKUab4SWEYDHSG9lhhNoAyZACxzlqeMHtciybLyBVEiD/shDw4W9QmUIZ3eN0qg/FEeYlOznHk0qtyyMUQ3w4cCygyMNWiWUaqBEWWWuRlxu75SJ5J0PqqlK9RZojaBjhdY9YfrgsqECNc6Q0pscd6ydVufFEYXUCbgab0dEWCxhc/RQJnH029N4ABAhQ/UVqP8txjsIwBl5lfadgJlIz9X45czRJQZGHtRZDICCZR1RYwEyi1uwT5sAY+QQPmTqArRkmVz5k3QS6ZXgm/dGCJg+WGAMsuuluM4KKLMgIun1EC4BFIkyFhFpMEIHWoTKPiA1/qBG6Iy6QXKLIJSZLkbKEsbNmoqt/A5CyjfADPbK5L7SJ0SKDetoGhEWU4io8unAcryYdEqd9YkRdEYAYZnAsqeHLwDfog8rDkyouxJ3vg9gTIOlNVmgUi7dWNMoHzdkEm48qFERpgHRJQlUJZ5yPQ9A2ArylzTOQpsUZtAx0Ps8OhtYJlcovxSX0g0mXi3SsbR93Q7YfX60AAAIABJREFUn/wMA8oFgaN86u4Rv+Dp3LxJkzvptafW4yr1YvBDokd77fezR5Q1UKb/k50fHijrAAdhi1pE1AOCWskIMDw6UCYZoQ8PnnwQeSRQ/iSBrHrR41ZV34shW4dlbpsKGn25Dtu6MepyU198/TuXuUeIKN9VMzFyO2sXOLTK2BNoK0Dm8VBgS7wiekXH8/jZ83e0Sg2iw9UB2yuAQPizSsZRPx1Z7gHKiB9G+NwCJNMcVfuqPJhSX23DqK1G+Ef0K9uMBMrfff9HqESnReOIiDKPS5Fl9BAnqgtNs7lWW3OU5f6o++q8XCYABY4IMASB8uiqF7DM5cODx/cgoDy9PNybN29efv75U0F50qv1Xe17aYzUlz6owVuLz3ICtJj1xtukuFZPNKM9eJgP3Xi7SCyA5WVz4bxVIwVjxCYwCihb/CMgAI1aoPJF7dAFyjRhw0PKCF2gPHI79GFqExtuJX5S+yivxXMCgs4eP0rDkC/VB6dQcGO1QzZfaz14tjojmrz4sloU2HpYFbJHH/YmmVXzsNa+WXp4koN/+8s/DQXK6J5utUPBMupz9RzDgbLFRC2tztPqwLffcM1oj6ba7zV6PRBM43ptopjpqgONbT1W31w63KPhSw8GtRZQpgFRAC0nnwWUZ9dX9AQ45HdQ6UPm8gapAOVlgyncwOVteN60/HvrxmhFlK25jgyUV/SWospgjvgoXUi6vAN/dzyAdKI28WztPKDcC5JJnrouMX1njWuBrOgD5WmAsmNwM9bXTBuPAmXEZ5boRm0EjYDPBsomHz0RZUShDcGPoXc+bIE3pOxq1SssOXkgmfpEeUig/Eni8FPlwKc0ZF0U20SV3jWp3Zk2AQ+sWpHlUZuHN7em+qmAMjNfqdW6AJ6LDkd9JECulYhDI8qj6HrkcVY5sNfc5JE8a4BSAiJ7AOXaodFRMoD3CGPCketrFD+1cR4BKKOXxvTodSXDFqDcAnp5opY+I7HKFnjDKgWHGvsZgDKnV9RSL/RvpZQMKZeMKFesZAvDBY0UAsrGifFRm0cC5YuiahHlUv6kU+KP1N+af1wCxmZ0WdoETZZRZXDFrZvtBZSXhyx1sczWQLl1/UeF3AOoRvm6KO2t/fYGyjW/g0aUHxIokyI9sMy/J1C+N/soZhoZUSaKEii3uqOO9lGld0xZ6sqbQG3DuoseXkHRqM2jdaN8qoiyjiRbYPTqCMxDmdccc+TVvVkrWVRduLuVT6fjeM5/gt0+0pCl1AtEb6gcLIBiRZVbgbKuU+zd3ih5bV37KK9WuwTKP7niG5l6UQLLLUBZPuxbD3XL72AFEpd5ajA7osxAuUYMl1mkw29IpBVhbAu8wQf3vEN7ml6UxygPWwJlDaQzooxYZ6VNVOmd01rdm4AyD+DkNbeS2bJhPjVQloJVJa1qQLm0ycjh9MZmpWDo725R5ATKrSZ/134voGxF7TygXAPGGtjcmBQ1lqPlCLsE3AmoRgUFenlA++8dUZZ2gLyxsPjinGdd/SVazx2SHQqUncOf0Fy1Rjw+g+VSWxSUboE3IkAZuYSEeY/ycESgzOkWUq8fPnwwy0PRqWn66AoW8nu94KniRa3P69u3dyZFJ1vpc/teLIRVGZFrT/p+6fPu9X6swvfUqLnPRemlE/KSZtlmxYugDhlLrzXuo4GypRd6ar+bXwHl0gl4RMfsVNlOvD6f//Dlym3QaW39PUVH2F7ev/vqrk/JjqhRDy86ulHS2ep7kV5BcljsVTnjW59XYZcXACK/15vIUsLr0t76Xq4j3ozo32V+1Ye/5z7ygKfJCzWUtHnrkteeXq/Kxu/WMthH+4RlvRbm6V1jeh2i65LXoLR9/fDYY5eLOi5VL/ij7Z/n4vn1eiHQom2J6fHWK9nS8hFvR3r2BL34vfl5f5FrE9ULz8V2YZU5bNVLr4+x+Nd0ka617+OqF+Qr6VPyo/RbyV/q76ktl5TTh/lYL9qXlGxMjkV/y/G8sSJrvORLbvbKIPS6V9/aC7/c6y+0Lu/sUmGVZf5GTMLtZdWLqO+r+l5e4wK4Q/hKRJNLGGrx1xfsheqYZXiT5dZAmQiu5TNrpY/IUdZjlpyM+fplZI6PRUjPd+DTEVxuCuXVmxd9Ui5EEKORFwZilsPXYkbKHJVUo18toie1UVWjrwFNvepc5FqUlvVEhBkXlaB6sCohyEstuJyYlFOpGsZyMYaRyw7bMCrko7Qz1py5OXhrrsRPR5Qe1b+cGnmrI9sg5eFofGRcL4pdUzm65lCzsWSneUXTB6w5R/sca44ofWgdZZSH1jMSno7M9LBg6gXkgzVB1zWJrq/RtrmSjzxARz8WIsyLXyIwi6TyeUqg33WFC5oXqftMfbkdijUQekSblV6fFShbcntUoAzbyCigTBMiG/QEoIyWqnoEoFzUqwTLGgSbu+7l5iPZzshXrlUUsCohMFAmkEwf65Ys/TqU2t0BZdhwT9xw5Jor6TZ4QBLdyPW0LYc5R2ru6EBZ8xoFoot7vUTnZ3966ENoQ3mQb6p68+1LD1xDwWjp4DQL5ahAmemz8n3pu1LVJBlwQfYbnse6SAQFypxuEfRtiH3etdkDKBMBpZrLmoFZEWVLUAmUr4DJsyI0ulV72qsA6egGTWRbjjCaa1cSw1EiylU1tT5p6/YqLaZ6SJMvlLkSpK9IZrDMQFjSbW2CQzctz5b3/n0WUG7VvyGH6Dpc5aBfx+4FOZ6qEih7Emr7/ShAWfp1L7e9xKEXlR7qc2pAWex76PoaSpslIMsHabAsgbJnRghw5jY6eo0A5RZaPFrR3xMof5JUAuXBQJlEWwLECZSLS3SIYyylVdQcg3Jw8sDUEuktVL/QmxdNYaVeWNURrEj1EP5RB7h3u5lAuTPagm7kNXAyGxzLuRMojzXmPYGy9gvFSLB6SJd+iqXB39VscajPkXub3ufOApRJePLCj1JaBGJyGjhzHyvFwwPKW0eSmda9gDLNv1XVC0SXy1OrlaeEbmToJCPboZFddE6U19Z5LVCcQHkuUJYPKToVQ88sX6kJcGVVMtFg2QLJGijT/zmqjJSfG7ppoba/V7st11wjj71AuXG67uYJlLtFeDfAXkDZSskiwkq+Q5ecXFW0AC7eGeZzSnvd3RPdn5f/oetrGG0l85jlgzxzRKuDoLnM3nw9v48Gyj20WH0z9aIi0VbA6iln1oLZECgvDzzKMT5l6gXruvQ0rw/vcXsHKKPy1abG0WQrf5Xb3iLYwYM1nnkf8vct11yjANCNvHHYac0TKI8V7R5AGTm0OZbLj6N1g9FAqhO6vrpp8wQ2ywdF5q1FlGU6yGjs49F6ZqDcY0DwKXr0qccSNGqAnpJKv4PGsgmvHg+VV1Be19LvpZPlupTQ2YCyxa9l67BeaUBL/hIcW45e5CnXDtSgG6o82HfD8eChpKWsmCoPh9iNWVt4CyDesfaHVL1gfff4L0PA6OaO6IbaIFUvUPtC57QOkVnrawavsjTayAPFyxIH1xIqp6jce6pejKxIgfLZ027xwbISRMNgqH2hOCfs60Bf1eOXwrRd5Inc0dAg9lXT4t4qy+hdUz5+/vnnpqneXDq09Wga/lPjWkQZNSBrahhk9Gw0oAEGRWOXUjEG24RXj4kEyp6Eqr93A+Xa6FY+8/U7JE85uqG2bO4JlD++roU/CZSLokqgjFlRdF0nUMbkm0D5PyFBkZy8w5jQQIVGCZR7pMd9HwAow2Lo4dWbZCOgTGToRfWoEWVP5E2/GyeV2UF5t6BFN9QWoBx9KO6JZDTJTzce/ZAMvj26I4N0ih6YAZlFN3dwOKhZj31ZE+wFlDUfjxpRhpR6aaT1sEnpNpS4lnaV8za1YdC1hPq+sK/r8VWgXwrTdhGg3odaVIO0hc6mPWtEGRHg0qYHPPYYIEIgaKTIUN28epNsCJQZLDPAS6DsKef6u4osow6qB8igr4vRzUJz2uOgQanZzUav/chaT6Bs6iaBMmbZPesamSGB8r8iYoLzp8O+rsdXgX4pTFsCZchGbvWWzROve+UagsZhgmyMbawVSgc2Wt9DATJHpGRZZdzaE7mMTiRQRpRzaSOrY1wO9SVQBuVmNevZfKzxIms9gXIC5Q4T3hIoV+u0b7HPd8gJulzLGD8jyljqBcl3ZpnJjCj3GD/3zYjyCClOGSOB8gSxqhQMXZcUvfkQpSwjyqCkEiiDgvKbZUTZlxG1SKCMyQkCykb1IRT8mUAOHA96E6cxjnUznxRFoPpET0Q5gTJgh7MO8wFTf2ySQBkW1dYNEyhPkLhMkVEH+mg29OZDlLIEyqCkEiiDgvKbJVD2ZbQlUPZKwkFgD2NpbCvkDWmtbJzoXwLNpTr1CyP6QiEj8lrt3yuNhktIwkDZ2IN6ydb9HyqivDKKTmmZlSB6QHEPPdHXtODmuVvVi8l8WSInXr/4+nfLTzUH/JfPfxXW2FGusIb12sKpSL+oOW/5W0/kCQXKI6teWOLYZDMG18NShilQCm/FV/CQUc1c0NfFqMnNLg+H2hdKL9rOWhNUDeLzH76sDqF9S6nxXnxZ9Ghe0aoXciwqHUm3eaJ8oes1DNA8RV/XVtUHo+tPprxd5vUOT5dIK4Hi1QUsOpWlwS/99P6rZfrf//P3L9/8/d3L73/6fkXO29+vC6KhewTr36tygYzXY0uLXs9YHm40UDaN7UGBsrfmb7+P5h9cgCv6wAcAiy/pGB8dKMN6RRrKyIfzFI9c6IJMSW16nBkyBwrs0I0XmbPYBl0PHfZ/Nze6UTcwhcqzYUi3KbIpHg1QRs9FPAJQdhWqGsj66qP9wWygXOS1de1d288uhUb0rnwd6Je++ezdjV0CysvHqKrTC5Q9kEzTIj6hy5asdJTLvK1VkTevo5xA2ViSozZUHjqBMuTjjxJRhohFGqmIBq81L7WFhqZoBeK0JBkcPUqgXFDOqHXdulkDtpJAGRBSYSNHysE9G1CWvmCGP5gClGvpFAsTl7KMOi0CMxv4WmtwOLPZCKDMAy+AWYFlFCjzA5ImEsndRvacBMo9VlLrOxooonSCT3Sr4UZtqAmUUU0t7R4GKOscO+XgPaDMB/3olWnLRzpIxCnS2NGILwrsouO38A1XwRm1rjs27BJfqDyb5OI0RjbF0hDoZjmSXhorI8qYRE8JlD0w3LHutlhfU4Hy5aAf7ws6PU8DY2vfQNcr4hPQsTJHGVurn1olUF5LrGfT3uEBIFMvAKM3TkwvvVQUBHXa9KqsFSwzlV3ODGAV5mGLElToeuhZc1ImWs/BKJccEpUnoBq4CbIpJlCGxTm8YY9+Eijfq2OL9TUUKFOO8vUyjoUTii4LsCy5Q/YIdD9AbA4dK4Fyq0tIoPxwQJkYsp5wH+EwH2TeRu7xAoiBE9uo006gDGnCrqBjdR0FlDVoTqAMKqq/WUaUMRmeDihPTLtY9qrLdc2zP8OBsiIYTb2w+ETB7SmBMpdw04zrxGfdDkmMvvWxrmJFNxk0koOO12PJUVpmbJ6ajyhtPfKYLXMNFK9gocchIYsUFQnqGMKpARZQJuIA0ITKqAco8+s4NAVDyhWRCcqDpS9kfFTPe7VD37D08N8j46hcrDWIrqXonL39NM2j6d3CXkfqGvUbo+WE6rFYv7jkO8WBPD1Hj25Gypzo6qEFkR1K78h9lOiK2gkkj+s+imBWKaO7w3wEZr0BrDZov2XiwUB5KcEky3+ULGA0QI2C0Q464DJiUdqQ1dPSZiavA+oyjlzg6OK2FjOs18WLXA6YgACZVdXi8HRkyFO3LAeFnHK2yoghDg7loQcoery2/t6kV2fwowNlpDycxeIZgTLx+v7dx/JaPRt7SeXIemi1Rd0eWU+oTk8JlNmXXsHy3Vp9cKCM+iXERpat6Jvf9JrjXX90L9WTQnvrFkC5BIj3BMqwhjpAmzlHFIyOpsMiLkobLEyw4Ra8itSD1mjmyAWOLu4tNsHIpsgOLwKUqW+0Zij1RWSCOu0jAWVwlUDNNP/e5Q5yUES+iw43eF2smT0jUM6I8r0WSR6I30B9JLQgGhoV7b90WO/BgTIqOtQfjNxHex48IT+XQNlR/2jQFgWjo+l4cqDMi7kFOLDIRi5wdBOAFjPqycB2LQ4P2fDktNye/pXXZLc8tCAyQXlIoLyWACLfBMrgYro0S6B8L6vTRpQXVKZKwIn/jy5J1+PD9vBrKL0j99EEype0juUzOPUCdm+jAWoCZV/0o2VuzNjzSnrkAn9WoEwq0fnJSAqGVCUC5FCnvceG4i+E/hbmpn2pUoI8kCDyTaCM6yiBcgJl3Fo+tezxYXv4NZTekfvoaYCyVIh1iM/KYa6lZGgFf/hg5xRTrjF9bvnGV5BF+TTL93QVrAKnpfzk1Vg0wGW8u7EUYaW8nVKf2/dGfrQ5/2W+2/fGtbbh+UtjNdBFomiSpeSlMM+iRwbK19cdpPubLoX8Pb3U+vA11zwcgTSaR39Pv1POHX34N17gdFUrfWTeIY9XusZV92GgrOeQZsa/6WuNPf6ta5BduxR2wQ6vlHPIdBH/OqKM8s9gmXVckn9NLzW5aKddkrP1PQPF4WussPYse13WGF2n2tBH6lg/EC5+9PWyxi4fCZZL/Hs2JtcF26xny8ga88aiNahtzFtLHl1b8cL+Qj4ke2sMWRfSXiP+ErEx6RMseVn+sqRLmXrh+QvNv6fLETZG8rzZ/3XN8CHo1boQEWX6bbW/yLHUWvbWWAsvLP+ov5T7To/vQWgeuY8SrbSeeuyiZP/L9w+XeqE13fv/DaKb8EUEmpce2qKR7V55ov25NuO1LiNSpQEdutjushh0pC361IvcwkV0WDdxWVFmNLrXLQNnAJ2ywlFgDbzQHFKZ+tKaBhOVyehXo7NlPnR8w8aHjn+CwaJ2s9j4DvnYqEh7+ELnsNr1yESvedTfom/iesa7yVPeXMoVLxpTLyy57aUvRNc9PhK1B1Q3Fr2W/pHxwnvrswLl3apeWFqPglYQKJsRqeicyCob1YbAciNQRk/mmiSeDCh38RrUkQTKGhzLIUcD5WjVC3RjP9KmNVWvBwPKaIWEoLma3Xp0jYIAa+LZvPbw1SNf662NFVHUc1gPxgjYoXF2AcrLxPfVg5a1StFmUTIOtZG99IXo2uKB7NeKuurxUP5RXe8BlFc+OIGyYzYgGEWMr9gmClpB2hIog9pJoOwKipwgkkscAco0eSmqnEDZVQ3WIIEyVC2lJEwUBCRQ/p1rj6cByhIgM1eyPFwC5Ttdo2skgbKxRGQ+Mv89pTycuzwbG4BgtHHU++aTgbJJW3TOLkYDnQNR5cAsH7ucDCiH+ezpCAItBCiXQDECxBdQHbx2uue1Yo/oDtEX1N8haJ1ERNRuiBwUBEwivTpsD1899EZkUlr7KHjaNKIshWOVhlPfofLYS1+Irnt8JMo/qmuL3odMvWBGLbDsKa35Zj5vwNbfEyi3Smxs+wTKizwP4VQbQNYIoLwAk/c/F+0pKpOeTWCscW84msizRCpebEjZ5lNF7SaBsq0qFBjJ3qcFysSEBMYGcEbl0WOHsxdNj49E+X9KoGwpbpcrrEdbUALl0RJtH4/AMr3qKhV6bx/R7MFpBRJIRBfzQx3mE5ezaMGVQFcEKFsHA2sH/KIbTc8mMMjUth9G5FaiG9n2RG4zY9RuEignUK7VT2bpoOurxw7DK0X68tJV3BSgMA6tovSi/Ef31uVZ5VLhQn+Q8XY9zBdVWqZeXCUXTYPoAfHROaPK7unHFTBojMri7pmCN8HoKWw998MAZe1YVVS5lCaBAGWSWQkcL/q4RJNLVTWWvpl6gZu8cyECPtD5W0btJoFyAuVTAmWrQgersrCfJlBWtj7iMN9M17l76sVM5nJsXwIy9YJay4tneh4USjMD+WbIk+tooOwL6mOLHhCg59DOsgSKW8u6wbxcalszYIb7BMEzOr7VDo2gjNSNSa/18Ctrkl83RYtexKZpTjQ3tEee2Tcmgen2BZIFgazC20F0LYGkrG5DLLp9I0Kp2y7y1XTTmuM9ijuA+xIkJ5RR3e5KZ+nwNXoORA6L2heqwx6fg/S19uBwOdZnBcpwebiooR6o36l5bQTKQ0prOdG36CK1TAJduFbfkZUgagBQRnW5Hadc1CK+pSXAwBpx1twWLa2FOvORyxPdGFDawjZcA8oLyv147e6RgDKq15H62mus2byi9jWb/9KFG6t5O/J7UR4QX40+AFpA+VYeLhDAmQaUxXkEKafeswl7lYeLpln0AOUVrwmU0SV33nanBcrySV0/tZM6jCf3MMioPJHrnxDnu0VEeSugTPxbYJm+b3W+ehxOr/DGQUHGHmDhFEB5wMMfCihaPCWq15Yxj9p2Nq972L4l6wTKl/M0wGc6UCb/DJbzBMhdbr3bo45yAmVAO5l6AQjpUZsEgPJQURSqPBwFKFu8jtwsawAwmm5RKwnngWVEtyP5R+ZbHhbA29qm03bCiDIq42znS2C6ffkkLC1gAGhUj0DXEkjKc6VeFA5dj/CrS7AETGtDdYjso6WHc6RvT0R5xeuzRpTRhZbtdpTAAYDy4vhVibLoIrUk2ZN6cTagXK1gcclHHuHQUWc+0qrRjWE6bQmUR6r1dGNNty9QIhBQ1ukBlfx5cFqzGeKrS2BMD3joHGXrwF4hzSoqT9S+UH/YoxukbwLlqKaz37kksDdQvkZHIpUwtki92BIoWykTEWOywHI0Oj2bf5Q/dGNANxp03lW7BMph0T1Cx+n2BQoJBso0nir7ia4lkJTniCiXyncmUF6ZCRqYOm1E+Zu/v0PXRrjd73/6Pty3q6POtT1T6bYuxiuduSQcHZKQf8su4OniHhKt2sp6POTptoWG0ZUF4A1U252Ub+UgGDz+Err5eKDs9plcG7tF7kjb0Rv5bLAv6a0dnkRteLRtIjLvkdEW+orygPZDSy2OlpO1rqPyNIEH+4EDlC5EZGxGlFno0o+h+/eo/avxkC6yhos+3ar6oQ0P5CtqSz3rxgpg/frbv7pDsu/Ud4N4Hd9cOpSvzPJ6N/zOOcoJlBuE9khNrUN8zB+4IHvEwYu5FvVEQQZKB+LI0LGoHQxktwDKEiyLSzBa+Nmz7Wzn3qQvQBBmdO9ado+7U8oLasOjbRNgwWyC2vQW+orygPZDQFxprB45TQXKkuAEyqgpVNuh1WyQNVwFyhYVg6p+DBHEdRBr3SRQbpTwZ9/98eWn91/d9XrUiPJpq154Op1Z9eI695GBMnqKHt0sX7YEyiTfhtsWh1Uz8WzK+X0L4IWeLkdY8Q5k0hh7AmXUhjWvqE1voS9ED9QmyuvZgHJTNR6gbj0q3552iIyL5eHevr1/U7Z1RFntVVIOCF+W3G7rS6R1fPjw4eX19fX+jSDzKgNaYABr9trsAcrahp82opxAucetHKTvhkCZOC5FldFoHCo15Im/ZeNFQcVmQJmIb0y5SKCMWs99O28z4g3g73/DUttQ20SpjYJH1KY9/lE6R7SL8hoFO4vP6qhUEI0oNwFl5Qv20pcn49sZDfVwf/NLe6ZezADK/NZJpMmZPlg+FDBYTqB8cxeZejHCc/IYmaMckya4IGODf+ylczytygx7AWWUL3Sz3BQoo8QfrN0WGzmsL0A2SOoFDbMXUAZYMJugMtpCX1Ee0H4eiKuN0yOnKFC26EFzXvfSlyfjElC+45XB8qNElOUhwcJV13d7xgMBZW3DTxtRthbzo6ZeoA75dO02BspLhMa4VvlpgDI9OKhSeYtMwKjV6ezLIHiLjXykPEtAWeqxJao8OqIctQlURlvoK8oD2s8DcacFygYQ20tfnoyXNcLRZBK4BRxPBJT17ahsQ7cbV7VPL50n0Q8FBJZLoFoZ6mxd96RebAKU6QBe6awfH85DzwLWDvNZwPabz7BXiLsBZQvcoU+gqGd95nYd4BlduORk0AjcKFX0ABQUVKwiypr4Bic4iu+jjYPaSA/dsL6ikxQu0tHDeeChdfroeKg8UN1E6WjlF5Fn75iyf4+PGEkHOtYqD3ZwOTOUjgX3fvObVXOWp0y5kwDTDBowoG6ZPNA2Yuv//C+fqnrJG1GtfGSTJAsAdwBlaw6Ur4DIli7RtT88olwDwhJAo4A5gXLUJJ603wZAmRYbOZ0twXLPJogCDQgos1mBUYNHs8LZjpzkBesrKtwEykVQFBUp0m/0myc9Z4+PQOjvbaPfxt2lM1wH32J9WXyUAFSp7juNsTdQlrXtS5c1Sb54z9J20uxvavnYncGU2fo/BFBmIGxFlNHvtBEnUO51T0/WP4HySuGwI0TebJB8Gw/iPZIFznbkWwBl4sF69YrcQNkDxsKbFJjag+omSkevHT8zUDZf9RsP26gOe3Wh+1u6IWBZBMMFoLys3y2iytdUCBkZrj0AyMDOEKC8hGcve0FGlKumWD3MFwXF1oyzgPJuVS92SL142PJwhsEsvFK5nsAHddJHiSijp+inAGV2lAE5R7pk1YuI1Ow+suShjIzJiF8pb3k0UP7u+z++fPH176rMofbbsn71hD18oZqh9fr+3X1JUrQv0m4LHhA6zKoX1yvq7wDziYEyA+gSr7c83Rm14tUbodpFQpwm2AWUrzzclYez8rEbD/NZtoSuYcQOaw8O8jdr3WxSHq4ElIk4NDeZGUmgHDWJT/0eFijzjX3M6qXo+VZAmabcMv0CWcwlS0GBhpt6QRPo2/o2AswJlPv9AI/g1VbmKBW11+lFPWDMitolUB6n1x7djKNiXS+6BORGVtXopV/bZimarOcplsKTAHn0GzgjdUqmYUgaaf3qfaopoixoX/lg+k1eNJJAeWWGzRFlGgHNS5azzQLK1sLapOrFDhHlXidyyP68KGWh843yo9ip7g2UUb1MA8pMwMmvpUblSO1mRzxoDlhfLYSLtrVKGHrDnQ2UEXCHygPVTaZeBA0n0K12o+kjAGWV0qCPAAAgAElEQVRLJCu+RkaVK9dVa1pKh85hoOwB/AcGypYs6bvmQG/tCuta1QsEMDM4lsRS2N+6SY8iiPR5fXe5Meby4aoXlFpBH92HvrPSLvh7ORbPr+e4o4te9V/n1t9Xx5LpAdc8n9I8U+Yv0NzCC/FXilZP5eUKju/mUE+z9PS7yF+lYZS+X3i59LFeA1PUgD78G2+0FA2jj/U6lX4rfW/18caS87Odabqk/clIh3Tcrlw8uxAPerex6LYm+bm8Ul2iD/y9Klof0YuVTuPyYqTgRPvw/BKMleSP6kXri3WsN9pSND3Ki7Zx2lDJv0obY8DM37Mty022lX9aN3pd8HjeWCX9y+9ZN95YtXWpZdOrS0vHI/wFjRuVZcnHIb5P+x5a4zqPV8pMAmUtS+2XSJf6YcfT5UhepF44ohydf6S/uhvrCl557Xv8y4dC3mNKNr6i+TLXkm5R86Pk4ymqfH27y/4iyr+l/4hdlvq0rH2ydd5Hh1e9oME9oMyLDWlXiyjf784f/4dGha0ycmhfa978bkMJyCiynLYUUbYOqYGH/qwolXWSWHNvRcrQuo4//dtnK2EikbeSBtCIHJR6YU3CshQRCCk3HaX0DqBYU8A8TDZDNGo5moyp/BeqYNRyHz3+0INryDrpsX2Pzi1/1zJ5BL6siDHiH0nuR+a/FgmP2MyP31zqMOt9q2EP6lmLIXpbDiSqiPlePjLCZ6mPlYpDbTeNKCdQHqnSJxyrBpRJHPqQyCSgXEu9QAAAkfrZ//lppcBHA8rEoN54WjeiqUCxYQnttQlM5b8ClGW+cqkElSW+BMprqTwbUPZS054OKJNJyL2rESi3rL8Gl2Y27ancsZeP7OVZ9k+gfJVGRpRHmtWGY5VAMpNgRZUTKGMKQsrDWSMZDt9zlgmUMZVwqz2Asn7AadFZAuXnAcrEqQRxaFWgowLlFjtHV/ESUQ4CZSrHeRaQvNjCpfzk2T+7AeVoybhZqReU32rlPJ9dwRb9D1X1wgHKZtWLiUCZ5G1dPLJFRHmX8nA7AWXiNVr2b+Sa3mITKJ6kH8mIHKtyil5fdY1u2ChQtqpePGLklcSty8MdFSi2mJmVErCs1Uvuqnch0xH5bwXJsA8+O1DmfGXjPIq2ly18ZIuNRtrqtcq3Gm6SemEd0vMmTqAcUfN9n6cDyrSYZfrFJKBMUi69XkygXI8qRDakBMr9vsAcAazL2qKzBMprST8iUCYuNVg+K1BusW/WbhNQjuQo7xBNXtKt5CU/4gChdeDvrmb0jteQj/SOmwDlkQTPAsqZejFSSxuO5aVeWDfHPShQRqUOv7bP1AtXpHtFS2AduhyoBqLclHdgqAVIoEAZeaA8YuSxVczU/lEj5dJu+G8vmkzyOJpeW+y7Vf/h1IsNgbLk/+ZvkBJxFJTiduLGwFYZHan9JqkXIxmeBZRH0phjbSwBr7C5t7g7ydVgCXWwaNULlLyeQ39h4DXwoaNU59PiH91Uw3yBQt8LKCPkhXlv2Nw8MM107lWrGJET2uYReLB4HfkQQ+PzWzX+1zqgjMrc8mloX+ShqzQW9UX9OEpPqR06D9quRg9qw6W5at/TvJyKJdtZOeqo/+6VbaQ/sh6mpF5EiC31SaA8UpoPMpYHlInNiWC5dGGDdBzoBjV6U0EdUhhUJVA+7CIK65Q2vIYDOMgGjm7QhxXmhbBH4AH1Q+jDqSUTnX422qehNnJWoNwKUlF5UDvUhltp4PbWg3MC5U8aqt7M16JIr20CZU9CT/q7dwvfxkCZtOABiIwo3+ctZ0R57NpNoDxWnijIGDvr/NGQCNoSa7hEWfWn9EpaplokUK7rkMGlbGXVlvf2E8RSEBuuzWP9ZqXaeFVP0AAOwtPoNsh6yIjyaKnneNtI4HoT0Kpmspx9ElguRd88x5ZAOYHyzMWRQHmsdBGQMXbGbUZDgIEHlBk4WLnICZTb9GgBTxoBrTBTm82z4VaQLANCpb4ZUf6kkdNHlB+qEoSzLh+WVyOqfLvuV90W1Oa66q2PApS//eWfVtdko0/uYVC1U+qFVUbM0lKYL9BAWlIUwCFXzdCT9LpjD+8tfHkPhESXt0Ez7VFeo7Jt6YfygI55FF57gbJ3kQit1c9/+BIVy127s+UoH0WnJWF7NtwClLmaic5L1ukX1ptCdF8KGU1nJ0tG+nr4p40oPyx4NIzmYXk1KlzcgPISEvnt+pa+zkW1POkX8jk9ADE6opxAea3MKlgcYA8tgDJqatHNN4FyVOJ2Pw9ktM4W1WvrPF77HqCMpEslUPY0sN3vNRv29iuiUraxgPKyH1I5ObryWvyt3zQkUJ6s81qO8u9/+n7y7Dn8YSRgXfdJ0U2vXFwpl7kjMqplIsET4nxkfxQ8f/btL1aq+Onzf0Dq6amOoScYCcZKmy766vbX3/61yL8+bHLXUF9xXnn4gQT8ZI1abXwr8YwGtlvRHZkH9RvW2GjU1gI3CFC25kTX9Gh6Udkufs15kB79kNxjr2jfUjt0Dct2UvccYWVwzHIuHgqUdZlRpVzbjZZ74/RLc34Q8O790GMfIvUigXJE5SftUwLKxE4NLCdQfnkWoKwPydwiHRoYG2k5R3DGZ1mZ6Ca7NT8oeNiarhnz7QWUrfxThL8Eymsp9dgr2rd0+BLNf5YBB44Sy9Qb+hsZa2SABbG30W0SKI+WaI43RwI9QJko0mBpUkSZnz4R57GQ9c1vVvKyNpWMKK/NSkaUNXi7iygbEWQdPUqgjC/bBMq4rGa1RP2GNX9PRDmB8jiNomDXmhHtq4MHBHZb0yB4vcs5SxHlknQSKI+zG3OkTL2YLOCzDJ9AeaWps6de8EOFzmdDo08MlIuv+655c4vgrKiy+C6BMu4IEijjsprVcmugLAEXcuue5htd06OBPSr/R0y9KKXJtAJlliEKzi2Zh4Ayv/kzBkQDUaj+vXYZUfYklL8fQwIeUCYq/2aQymXkNFiaGFFmAIgsZnTDe8SI8gig7J3aXgCylXuovkugjC3zo4LkZXkbb2eioACTxn6tUL/RCzwlQCZ/hh4ETKDs20aPvXqH9Hh266EmuiaQOUt7XhgoX/x37YIv4lPPOcNHPS1QfthKEMb6fAhea0CZeb6A4g8fPry8vnu9l4KVp/wAQPk//vAHqAzTUXOUGdwgN3tRhQ9dcgqKKJeAMk0uwPKRgPJRqiOYkaFLlB55APRhwscWI3ntAR4ovT3tZvOKRm1bUi806ECAsi6tRTJDaesF9lH9RCPKPTrtsVf0kF7PHFqWxOv7d1/dfc1Xf1uAVTZsBsoNvlk/zOkKHBF/pfWaQDm6sk7U72mA8kUnK15LF5NMBspkHsiTLRoZsiLKCZQ/Vb2wZH2Xn+fkKSdQ9h2a3ID81liLHqChZxgJCjDq21rN5hUFoyhQlge1rDzVEvcJlDG7aLVX6eOsvtbButY5apQzUJaXzfCc3l43EygzzRog8/fWrYeehqYCZc4nZiJ0KQ39O7Xzym3c+liv1T1uR/xuRTLRcS0whvbNdnEJyHSLFrvp0bVFLfB6HwXKcWHYPWdHmVHgyc5NviL8xe8/g9iVOdr/9OUPL//9p1+u+hGfOmItXz16Dh4iZKdGSHTPNEvjamKPhdvhSKPME6prb46j/d68uQsGZsukx28ga18fAiPWIpG5Vp2ifKFgH00zuEWUiWDroZr4L9TPb+Ux0l5HTa0xLF8WBco1PZCvpQ/5W8+/Mp3oWmIZj/DLlg1HZC/7eHhVj78qD0eAVg7i/Z8G1G0sJhIo96o2+8MSGA2UaWLnFRK6McA8gA2RzRIc6sVyguim0guUpdO26PX4HOGQUTmNbpdAebRE78dDN3eLCtT+oxz0+A1vTaAgLEp7rR/K1xSgrPy1pnO2TmtykX6q5LP2AsqabrP+NlhHmWQ82iePGG9Y6oUFeuV3CChOoDzD9eSYsAQSKMOikg17gTJFk2XUF40o/4/vvjOjyJI2BBSMcKQhwXV22hIoE6m3CI2KuO0JIDpFWO2eQFk9OAzOT7eEn0C5bJI1sFzyYbMiyvz2TvpX9uG9QJl9DfIGQ/N9e/MlKx4JkSJjcnMrIt0dUS6BXB44gfJMl55jD5HADKAsohQWoEA3hiH8iUEQAInOuQdQRkAy0Y/wmUAZ1fQFLPMNZtTlCpgTKK/lN1smPX4DWROWRWyxTlC+njWirMGy1JMFArcEykwL5zDL3GD3vMi1M5p6oUGsnsuSRWsqhhxjWERZL6xShJnataDyTL3AN7Fs2SmBBMohAfYAZXbkLRFlAsn/7/37F6SONAIKtgAAIcE6nbaOKC+RHn6F2nAqfQbvW4yZEeV7KW+xTnYDyhyBLOQnkyRmP/x4Ns1grSUqOgMoSzot/6oPgS7tufqQeMC2+JUytuytJIORtlmbtwW7En/VK6y96DGD39Kk1qE/s+zXhRCqckAfXRKs9D21bepzAU8ffvzx4xxv3650S7+Vvp9K15WSUkULyaNs48llVVqtIi+WZUufkfNbYzGvkI7V1ddL34KOLf3DdnEFFeQE6DQtfb74+ncf/ce19iudFKcPld/Rp9epNBp9dHm00vfU1iqnxt/zPNKYeX6mS/5WOq3PvJRkVhqrxv/r66fSfgSG6UPVPejzP7/+evmXgTJ/X5OLduQWn+QYyb9Iulr413xqHbeOpeXtyV+XbJK2JOemv+k3RC/cT/MigXJJZi38M2+lPi1jlWj2vqffrXmIV3iNC0Fzn9F2IXVJfkNXl2C/4fkLbS+oXUgA4enFWkteH5KXBnZsy6U1XuKFv5dpAJ6Neb5fgjgeq8Rnzxor+QuZVoD6KynPko+35CL3JZYl9Wc9sI2VfI/mv7aW5BrTQHnBfWJP4IcET5eRfYz6MBCneen/7J+GR5Q9kCyNAGm7aUR5dEQxq17ofXqf/5f0yjf/VKIIJsFar16NZwbkRjs0SoFGWnoEjLzORE+Ro3R4p6t1JYtSdQt0Pqtd75iI3Hroo75I6S+UjhE6vHsF/ACVMHqix5Zu0XXdaxcaPOvxLLuRV7+3zD8yaleaN/qWpDQeYusLCAL2gB6donwh65wPMOvLRBBeUX2j9KLjyXrL1KclKo7OMaKdfBiZmnqBgF9mCGmbQHmE+p98jBpQrl1IURJbAuVhBtUKlGli3ijobwtIW9/XCE6g3K7OBMp1mfWAqnZtfOyBPkxHgPIWILnEQ1Qe1A8Bj2cDysQXWpYtKrsZQJlp2cqWIrxvApQR4CuJR9onUI6oO/vcScADyotH/S0UVVjGbQHKMr0jI8orw4wAZR5EAmb+joFzDUxrIhIot/uLBMrPAZQjebHt1vSpx0yAZtF1A0ZA+bKehx+ULySifGSgrGvWs8yRB5YeuxnVdzpQ9kCvVz6uxGgC5VEm8MTjWEBZA+MEymaFCG01ox1eD1BGLdoDwt7v3jxoyoM3Tu13ZANF6RihwwTKjw+UZZUAfg09OxqIAkp0LXm2fnagTHLgFAyPV1Rm1G5rPbTQNrPt7kCZmNN1lek77xRhAuWZZvEkYyMRZRIFCpZbI8o0Nt0QmBHllcFtAZRp0hoYTqDc7gcSKD8+UJYcysjyzCjzlgDNs2Gt4aNFlJk+WY6tfSXbPTw9yGuskTlHgnhkvmibqUDZqlLBhJausfYAMvdPoBxVefa7SaB2SFOC4xlAmYjIw3xFY9wCKCNAGGlTYgKN5PasyIwo90jP75uH+XwZaeA840CWB9DaqKznKD8KUJaAeZROttRDq05nt7ceBIdXvRjNxCygXCqrNpr+I4xnlj17hIocBgAuleur6oEBMgqUW5XaOC4auaDSNbo8DwKoegDfVpEB/WQf5ZVBbCl3Tm4y+hR5jywtGaOAWpf9orEQWpCa0a2mW2s/4jW8pdeRNKL2ugVQ1mX+esCIxdfo8Up60Hq3Srppv4TqwZpzNF9WLXBrXu2HLRuh/UaXIvvL578aacJNY+kHfsTnoLqZvVabGB3YWPNP9s1l6XhP4Ag6GuBl8qp1lAfysKRrLB96dZ2fmAS88mWxUffvNbKcH5eKI66AUkFNzE8Cyugpd5TWkU4VndNqJ0Ey/c63LkWA7BmBsiWTRwXKPSAIsTEUBGwBlDW9PbwfGShbekH1cDagbAU1HhUo99grslb3amMBZdprZHAlgfJe2tly3gTKuLSjtZW9GRrAMhpRfjSgLA8PSYAsRcsOjL/T5eG0GlCgTP101BkBp57a5e/Ig0hpPISWM0aUZ2++KEBLoPxfsCl7EeUEyvtFlEn2MqqM+Bx0jcxeq7ABDm6YQHmwQE87XALlNtU1gFp44IYxnxEoa5AsgTJFlNlJSzBL4NEqESdBdAJlHADBtnxtOCL1Yvbmi4KABMq4nSRQ/rRSjhZRTqDc6sXsPHaycRlVzohyu1zP1yOB8jF0BoLlZwTKrKDSifrW6DlHVSRQpjl0+oY2DA3ERxoOEt3JiPJIiWMXTtCMCZQTKGvLQ3KUjwiUJVhGfA76MDn7oXbsysdHs/hPoIzL73FaJlCO6RIEtvDg4HgJlNdXnPYCZdaRd6iP2nH0gP72Ujtg3V8aIpvWmYDyAjAvkZeek/azN18UBCRQxoCypW9Eh6geLPtHxi+tGxME8eUijj9OoHwv1R49tPjJrduW8v0zR/miiax6cbmJ7uyfUVUvil72KqORh/sAsIwC5WgliBK7CJDr2fAQcytFlFt51RHlFqAs2/LfIwAzIl+a7yxVLxgo079RsDz7JD1qr1sA5bNWvbDODsi1fMqqFwE/fIaqF1Iv5AO9N2jUHl0js9cqsj/MaGPxr3l92tSL3YDyDtHdw/C6QUk6sxRedHXNKBsXcNAl8vXGS+32eOpHHS2ihhpQ1mWYaryWIsdIRJnplAfodC50L3C2cqt5U7OAMiK7kXpA5qsBZdQOow8FFn3og4jVtxp5dITR8mArbRiVEUqv1Q6do2Q7yEUjusrDt7/808vnP3x5R06PblBbRO2/9y2IpAf1wchhXJRPtF2pNnxUF1G/hNJ7pHaa16cFyrspZQegfBheNwDK1u13Yf5nAOXlEb4eqUY33p6NMSwToyO6QXlzWlfm1vpsCZQlHT2Xk/A4VsRbpnxQOyQaJOkapQdPT/L3lpxydNwoqIgCgGVJ/n6deoBGmaPrFQWxRwHKJf0h5dB6dIPaDWr/I4Ey6oOjNo3yXmpn+aotdNFL99H6J1DeWiMJlOdKfHRtZU67GF02rhJZjm68JNiezTeqGHSDqo3fCpI9XkdHlGk+jgL3RpN5LBrH2rSY9pbodwnsRXWK9KtdZdxjh1FQ0QMAEiiXc5Q9YHkmoOzxgti91wY9TzHSnyRQ9rTS93sC5T75tfdOoNwus5YeI4Hygj4u0V8JlkfnKy+I7893HD4bUK4BrprqPTDGzk1GZlvApwZsIyLJzE8ph1rz20LviAeWlqVGbUvAw9NNbZ4Eyr4WUF2jeqiN54HLowPlyEO4r4FyixpQlilX/MDdmtZVKolpPcBnRLlHk5/6JlAeI0d8lATKuKwiLUcCZSvqC+QYN5OtxnxGoBw5DIaCAH16GU1pOAJQJltCwTIKnprts9IhgfLlIOMX/xoSKWq/1uCortE5HhUoeyA/pDinUwkoow/atXbWb63te968zJDXGcZMoLy1lhIoz5X4GYEySUSA5ejGS8OgG+NIJaCbdmnO6GaG8joCKKObHCLX1puzULDcqweEdt1mL6A8OlKWqRePmXoR9S2RtcB9ZgJlmkPavueXrPSOBMrt2h0GlN+8eWPO/vPPP999z+309yXSb+P+rZ25Wg+rEsQ3n71bdfn9T99jE48EaMahtx7ahvOKSeRldbBug8N8XVUvNH3/cmVU5ykviPQ+XQIVyaodz0lzsY0btvT3X/yvVVfrFPIeYCnM+6WjdWDKelCwTpej88rNMgrsalHd1lQBDyhberXmP4quo7V1SX/RqhejS1+hB/dQm7PaffjxxxdduaVnvGhfC8j1RJSt8nC66gVKKwriUNtf0i4AXx0NTqB+iS+w8OTAgKx0DkIDXw8o83yyHypjTWtP1QvLR0bp8GTY+nupPJxcq5y+g+JWpuHNpcM9AlbUEcC1QDJ/hwLmBMofBZtAGTP/oUCZpmSwzNOT0x2ZfiHBOYPlBMorZaMbkmUlGshZdWG96HQCZXv9RR88eLQIUOZNH0mhgQEVX0KBuZlQqzMAZUufXlT28ECZtOWA5ZlAGQXJRCYClGVuc8vBYvRcRMm4Eyi/rDCt5wiqQNkDyTe0bYBpPfEsoGwx2ANGh5YlGxxRHs6rZx38uwZ8G0SUu/Rg0Sd5mHGwrwMoW2pAgQGqwtnt0IhyDx21jZ5Bswe6tgTKFq9HjSiXZIvK1eLVi9CfFShHwViP7Vt9axFl62BtK1D29FfjB40yon7uFlFuvIVvhMylLL0HcZ4PBcpoJFnz0bJ2RsiAxzhbRFnzPiWijAJlRBEJlD9KqQvEG4IePZ6py0cDysTkaLCcQHllOjMAhbfZ14Cdd5iuBRjoV6coMDgTUJYRtFqZPlK89YDiybNls4cB1QYR5Rl2jeyhus1TAWWp10klOS0daH+DAmW2/RIQ5u+jQJloJZ/j+bSIXdX6JFBW0imlVKCpFlrYCZQTKDct2p5ccS+ibAFl+g7IgSvyYOVFG+NZOcrWmCgwaJLpxMZbRJSJfK9EFG9kkfrLHrCT4osA5RJNR9C1zv8mXqmCiSVPeaFKLYKvL16hMeUrZs5PRjZ7VEbFHOWBaVZnAcqkP9ar94C5uL9vfnPnIVrWg3Yt6INjs143jChbUflRQJnk1QOSEyivNzPElqZElIkUCxijYNk6GPjhw4eX13evKy4pJ5U++rfS99S2dKUz9/np/Ve3eegwHzSWAmiUj7bQ9fbtHc2l7xe6uI/i06KL2jNtEblIHpnAz777Y5OMEVne8X8BhZAslZabdHzVQ1T+K1lexruN9XqxPwFiPV1q3d/pmO3iCpRvPKo5ZJ/37z7ZJX1POWP0kd/zoi/l9NL39NGHikrfU9vWsVr6MECRstSAonV+j5dlXV7kLEvScR+Spa6/zLl5Gpix/PXBJbrClz7WgSb6jeZm4MfAwNIlL4NSbiD3malLVJZEK8tTypK+lxeokB/XdixtWcqGvmdZ8vcyz9KTC80jN0GIl0Z/Da3xqyLZxq0Dfa023rLG2I60XqSbJVkSXfqBEvEXVo6yZf/euqD1ooFyaV2UbF/L5fYAdAHKZHvL2i/ouKSXEf6SZOTxQvZKDxkSCFvXgct1UfIxpe/Z98kH1R7fg+xJNCfxpfU/wveh87OPqfme2rqcBpSJMCsFg7/nReqdIpwVUbZSD6Tj4L+HV70YmKeL8tDFl9X5mb+T1SlYDtZ3URmVxjIi5VaECj29f5To1l70epEyKypEKvX6sdrR67WtaIbue6SIsqmvCwgp1cGWkUmWjdyk5atm+t06nMSviul3HYlGosp6KSIRJO5TsoPo8o702+qtC9s3/SujypJmhBb0ZrqILGp9fv3tX1c/S6Bce/Nn+UM0CqwnJZvU6wGRm7Q52R+50KVFlmjFmJYxz9K2Ze3f2T1VT7l8PLyq5eBWvaAOJaDMg3m/8xhL+wnl4ayoqmb0EYAyRYo1rzBfZ1kBVzpLbwuGsqHB7EigTIRa4xlA2TpFvxfwjMoXpXdGxQAP9GqQVwIPFu8tQFmDMYriycjH0YGy99Cl878lPxTN0lFkLc/a6/hZQFnqZBRYjlZuaQFZ0XWo+xUPaRq53NYbIB2560nHQHkqAmVKu6BPJUUuCpRLpRyPDpRJHN4BZi33nqoXqA5nt0OBsl6ru0SUEyiPMQc0opxAeYy870aRYDaBcljARwfKxBhvei2AqQUo0xxybAmUa0AQdfph5Rgde0CblAmnt9DrcK/m7l5AeQV2LlGlyA2SLMYEyiMtcT2WCZQ76igjEeVSLXv9oNGybnTf0RFlXk+tD5nPCJR1sKQrolxLsagNvGdEGQWZcOQVPUSWqRdzveVWo+v6yoPfeKyiypl6MVSzXjS5dzJvk+VNisGuBMoaUJYiP2cGyixfJNL4KEA5alMtICs6hxVRlg+J/DtCy6FSLyYDZUvetC7PApQjkeVRNrbHOC0+00ob6wLKxLBXEs77vSS0zFEumxMK9q0R4AeAPaz5DHMyUB4NkJl3HaVOoDzcKmaCZTSizJFVGbUmYKwPFJY25OFCcQZEgFJpiCiA2gMoEw+Wfei3Cvrw2wx99Mg8Qk9tXSC0RPUcoVX2qaZeBC4c8R52S/QyUJYPGojcbg8j6s3FrIgyzdcaVe7V0d79UaC8etAZlaNsVaooXV8theUh9ATKCZT3Xlzm/AxkR6ddyMmca63zMF+fZewJlJly6/U+/+blEKJOv09K971bNnw9bxRA7QGUq2DxumnqnHXUnqxNuJbS0SPziO5lJC2SaxvVc4TWowJlDXpRHVrpXbOAMvIw3quTo/Vv8ZlynU7NUR4hpATKCZRH2NGUMWZHlYnoyrXWCZTjWm3JN47MgkajkKoXtchVhLaePuiGb80RBVBbAmXELmpRZA8sW+O7fYADdD06lX0lb/T9QwBlYiRQRxldw1r2ek0vMjUi2qb/NvLgZwBlWbLReyAfZVtHGCeBckULZ0tR6KEXNcZMvUAl5bTbEixrUtC8eIMFr1IBdYluFC2SbXFcLeN6bT1w4vWP/D5anlHZ1W5mi/DVA55RQF2iK/LquCS3ETbhjVFK3bil3nTcEIis6ZIc78qoyUaBy5RQOqIPTiUerAeqf/7H//7YfCegfIvOI3q90Bi5qbJ1zSI38/U8wLfSI9vvMS/iD54iomwBT6sShKXgPQDlaKCcVS96li4AlGflKcupjRSPpRSeKp6PcopsZqOBnUUbCvaiFQP0nEjEEJVhaztUnujpclR2ms4jAWVLr6iciC/viiErLIAAACAASURBVGzNOwERS24ewEV07Y1BvOqLblbAmQBV8DZAZE1XgbIuoxakAy3l+AhAuVT1guX8SEBZl61E1kRrm6MAZb1WEyg7mkyg3Grq+7bfpI7yXiyq6HUC5XZFeGCmfUS8BwoAEyjfX4lck3DrleP6MoiRD05eXjOVwtO33xFvMr3hlvowMZJryXOJKCdQvhMNsl6HAeXrQ8nff/G/VupBKsPgXujjFdj8aamok0B50oUjLcortR2Ro9wToX0EoGzJdg++RtjD04/hHPBD5YNEn5CNAp2v1C4aFY3MuydIJnpHyzMquyNFlC09tsjJAspeOgaD5ZEgmfgo2ZcHoA8BlDmPVkaRgxFlxLeU1kMPKOxNvdB6arFDacdyXcIR5RMA5ag8Wnz1USLKej0/bUQZVd4egLIH2B+ZL5S2bOdIoHLAD5Udspnt5RhRHlrbJVD+KLFHBsrISX6rzm2rLVntpX3VDvzpvhKw7xZRvlbyuDt0BtxoZ8kB8S1HA8oUTddVTKL+rxkoiweSrSLKXIKyJaIclUfL2joaUCba2S7ob69Km+YVusK6RUClthlRHiHF9Rh7PADM4eRJR+U0jMAr2mXxf/GvruD2cowuYcEGCZQfGyh7kWQ2m2gkHjG7nij1XcWJwLpG1nSJhyJAD0SVUTo2zVEmxnW0XAjDiupHq0E0A2VB25ZAuWbPewDWRQyXy1r0Z/Y+5PkDuS5PCZQpR1N/fnr/FeLPutrsATJHR5n34KFL6I/auaNyxSKSwEZWEiWywfU4LfS1qvUK1XNmzFONPhRIjQBUqJwsmaD8o3MgS6dHvmhfi45odJv7SZ3q/GOE76O1ueUKDwLK6BXxq/xk9i36oDLgrxA/QsOj9jvKb9zSIMCryJEHa89+kTFIFtxu9MODZd+UoywfAvZYv73rDrWd6Dz6YYfHSaDcINE9QGYC5QYFnakpsPFU2Qm+HrXGRDa4Hgc1asOryaNEXytIXnCCEd1ATQuVUwLl9cE9RO5Svvp2Q1RHR2x3KKD8i99+quPOwgL8FeJH9gDKDEjp39oFL8wqAnI9oCxBsGdvNN/s8nAaJM/wc8j69WTh/Y76V2+c0u9mLexL46cDymh5OEuQZwPKWR4uulw26AdsPCUqqAzTrTzcAMCMbHA9DqoHKNPpcqoY4H0eASh/+8s/vbx/d/9mbPYrSXRzQ4CBpyP5u3WSHqFlNB0tNEfbIiUO7+oZN0aVmy8gYp/BDOn5gkC5pzycJdsev4HYkjUnApKpH2K/6FhHB8poKceozFvWVc8+hMyj95tTH+brSb1IoPw9Yi+na3O68nCjgPISGrhEgBo3V6ngBMr35t7j8FFHboGABMrrPEXtiBIor11zE1DWvsLyHQmU3f1vJFCmySywjD4ouMReG0RTLxIoP2FEGTWqR4goH4WHHpk/bN8OoGzKpAMsHxkoo6D1ESLKmaP8mEAZ8WGbRZQnAmXEj5Aseh4mLVmi6wbSA5jHjDywoRFllomu3HIUoGzJDeEfkXdrG9R2Wsfl9pl6EZWc6He21IsEygOUPmuIBMoryfZseAmUY4ba8yCC9h250e61Qceki/eaCpRlqoV+8zQwopxA+f5BrxUok7XIMxWjgTJfYc1WieRrlyx4r3WYQFlppFYerif1Andd65YJlHukl33vJJBAeROgzJsP/YuWfRoNAC3Lz8N8/Yf5SlGgM3qaKUAZPb+gwXIw9SKBcj9QlmB5BlCWa6OnWkwC5bqXqdZRJnBrnQ68gV4xtneKkPvQ9Z8jP3uVkUOqV1hAHOlXks8ewH6krk45lgWAaePRnwMBZU1az4bX49xnRJSZt5bqFz1A2bLZntJPlkyOvC5Q2SEy6bGHI8vIog0FyujatKKZZsk4CxRTrXbgzANCS08EEPUlo+1kOcAl+Ef4JJ3qiiz0YI6uB2kTsn6vfrhHZWLZmJZTD1A+8vrqsTnNF6fDeHhV9ysCZQa2ekALPJcAtZwsgfJHaSRQPvKSNGjbCygTKR15ypKTyMbA/Uc68oUlsFQb4hxRsIzOiVomAgpLYyVQvpfMaN2gOpzdbhRQrl18AgNl8mGAL0H8BLIuS7JFfcmjAWWWx+gDflpOtJZa0kNmr4FR4/fY3KGAMiKQWUCZ5p4dVY5GhqP9io7muz++vL57RcR9+jaHqXqxAVC+Kw8nNQdsboiikQ2QxukBgBYd1obXWx6O50FBcgs4R2TZIieqevH5D1/eDfuoQNmqGqCB0WgAhOprdLuR5eHMChd8DfWF8FreKQyUgxFltDoCKt/dgPK//+fdg4Il8xqv0tf0PNjxQ4+MKqMyQfwrA2XZ1rIfxH5RnW7Rrgco034jS3QOjShzhDgaPbaEl0D5o1R6IspUCi+B8hZLU8yxF1AeBJKJkwTKfvWFFqtCHygSKP/kPiT0AI8WnY1siwCNOxBbWct6bbZEBBMoY1rVl7/sCZQJJI864GdFlFkiNTtC7BeT7DatTgmUSTSltIya2GYB5dnRZOIpGhmO9ivJMXOUt1mYd7NsAJSLXA0Cy0cCyigwqjnHlmgyyRadE7UuFChb4z1qRBmRyaNElBE7aQXKtRSL0nwQUAajyegDdQ9oQaOno+3kBpSJyUuucqs/HBVRZtnJsnGoTBBfIiPKXgWMlgcyxN5ntumxOU3XsIiyjCJ7ucceYLYO/W1xmI8ir/TRILr0PbUtXVzCfXQklyt1WEA92qc2Fv0mgTLPb0WYS2kLI/tsORbppyT/Efy7vLx9e7/eLgdmVn2ugJrSKBZ6dZ/Ld6Xfin0uQJnWS+9YvDGUIgn0PX30LXL0Hb260ukD9D1FS+mjf5Pf6w2vlHbB88sb+8g5UnuLLnJ27Ec0zVYfBsoe//rGQIuuZa+90ibn5g2vJBeWWUnGFp8l/lkvI8eqzW/dpKhlyZuZpFmCAJaLdVPhKL0QDyWdlb7nPiUe6XfULuRYGiizva7W8nWNR+Yv+YXX10t63t8u1BBIpn8vvgnxPRpAtq5LxC5r/mJZ7JcP+w352lw+7LbqmHQh+Zd8enZB9qqBcuv8bBfa9qUfK/nYmu8t+T6yJQ2E5Rrj3+jfm11ebEaCa08u0XXBOuZ/EVlqoKzTKXgsxF/uApSZQA9QU7taRHmLqLBW0Bn/nxHlk2ltRCUMtCRURTRoBOUvn/9qqIBHRoasE+gWsWj0eGSUgugYGRkaqoSDD4bq6+BsVMkzK1Zc85CtyB9qm5bs7qKnRFVDBFUzgdLRoxu0rGLPHNyXAS9qczICjJai5LlarqrXF5Og9HkykXZX+pvHsGx0dMm46HioHSI+mG4zpE9X1QsrAsyCrA2cQNkz2TG/J1AeI8fNRhkBlInYzhSMRwLKXtoFusmgzhe1FcRJl8Y6WzoGKhOkHaovZKwjtimB5NqrcdQ2i0BZCQJd/wmU7yWwFVCmWUeld0gOZOSYviebK6VcJFCue49QHWU9ZALlbVx0AuVt5DxsllFAmcEy/QvUQ9X0oxvlGSLKCZSHWechBnp0oExC1tE8Bi0lBSRQ/myKbR41ojwTKEuAXAPLCZQHA+VoJYxZqRel3OIpK23nQbPqxc4KaJ0eBMrF8nDWfIHo8pGAMloerhTdOhNQtqpeWCp9hIhyKW/QWzJnBMqtVQPkhRPeIavlWfiSA498ZkeUrZJ/CF0tbY6SeuGVwvP8jua5JfViFlBmmrT9Wbw+KlDWPnhI6oVWdu1mPk7F8A708ZizgHLLojx724won0yDIFBu4iqQs3wkoBwFRuhrUHR8FIygusnUC1RS9+1QfcVGP0av1goDqG3OBsooHT1SPgpQtnhAz0WY8QzjYiW0ks+sNdGSs1x6YOuh7WFylFGgTO1QgJxAuceN3PdNoDxOlpuMNAMoM+ENkeUEymttjwYBCZRjK6pn443NePxeqG0mUMZ1GckB3gIo64N8xNGsNWGlANF8pbccUWBb0kp0PHQ9ID54SkQZN0O/5Yg6ys9eHSOBsm9nu7WYCYpLTBFYpvJP+qNoQYGy5ZAQ51Mi79ff/nX1k1n7FVAa89AanStFRnr4AsjtanL0VIxoFHAWAOgS9s6dUfCAtuthR8+x1xqZZf/RHGWSKfeN2n4JAEf8WQsQlW1b00eseY6yhqPgOYFyj4c4Sd8EygdW1F5AmUSiwXIC5TtDGf0AMNsKZwGFUXRHwcJRNtlRchgxDgqA0XY9NCVQvpeeFVGO2v4eQFkD4wTKLy8JlHs8xEn6JlA+sKL2AMokjsvlJ7eLBVg8CZQTKE9cKlGwkEB5rRQUAKPtetSeQPmxgLKMhOu/o3ZylDWcEeWKBjP14vuofWe/2RLYGyjLyPIDA2Vis/V1ZUaUxxp/AuVx8kQBMNquh7IEyo8BlGXeM//NnNHFKfK7ERep9NhctG8C5UagnOXhoqZ27H6la7gPS3UHUG4qD6cFQBFl+vB1tfT3gYEylSayrt719CrzrM8ClNHycJr3M6ZeEK/WldqSt6NEozxb835vLQ9XGw8FwGg7j/YWWkrX1/fMgfSdZf+1HGW0PFz0IZH4Ng9fXm5oREoG1uQmy79ROwa/zK8+MMilHCOpGEdZwyhQ1jacqRfICjx5m0y9OLACO4ByF1cnA8q9h/lYVi1gOSPKXRa26hwFC0fZZMdKo280FACj7XqoyYjyvfSOnKNs1ea2bKSWp/wMQFn7qgTKPR7iJH0TKB9YUXsDZRINRZX5I27we6SqFwmU918DCZTH6QAFwGi7HsoSKB8fKDNAtqLQXpTVAsatYPkoD7ser6zJpwTKlhPIvOXMW0Y2h28+e7dqNv3BYy/wTJw6dZYt8Iw6H/TWqZlO9ZEjyqaf+7f1tb5RwErjj+6L0oys1Zl2g8zf2gZdN9a4R+IV4eNIJeNQWiiVw6uj7L11okjkf//ply89aSG9qRctPs+yNe6veS2B5SP4+dJaRGzV8nNPEVFOoLyWwHSw17prHLT90wFlByyfGSi3bhjeJnhQk70jy9qgR4NdFAS0AJSIbI8EHhH60U07gTIiTbsNav+lB7ZeoEzjEshqPfwm6dkaKJdu4kug/PLCN0ujFvnm0uFntHFPuxEXjiRQTqActcGnBMoVsHxmoExstYDlBMrrVTMaZJcASmS9JlCOSK2/DwL40YekfmruR+gByhrgopFS67X9SKDc4sNafR6Prf+lcRIoPyFQJsU/S/qFVeHjUSPKo6teHBkod1W9QHYkIw1jL6A8qmJAyyazF1COVr1AQedosNsTUbZ4RcfT/B4dKGsbRgBmaZkeiVfNB1dHkLQ/KlAmneqqLbOBchT8ei7fiiTL7zSvj5x68ZRVL0oGkkDZWzrn+z2B8mCdKbB8ZqDcApKtCAp9t8WGn0B5nVeNWPWRwKNFbwJlRItj20QjypyTKiPBln09ClDWh/2siLLkVZeOk1pDI+97rFf04TSB8lWjzwKSS27nUSPKY93sy8uRI8qjeS2OJ8DyXkB5BK9nAcojeOUxUKCARnFHR6PRKDgikz02XoSuUht007b6H4lXhI8tHjBRW0JpGZF6MeswH0eV6V+vnnLJ71ml4liGpdQLfemIFVV+BKA8reoF5xJLY7XSmLkdmuI8K0fZXFTvv4L8HqUy6M/ZgHcCZUjV+zQaXPUCLfNWrFVMQJk+onScFAw6viVMZJMtKaEVLLQC5dH0oiAT3cj3MU5s1i2At6ak1R4wTsa1Qmz96Dwg0tgrZQmhrdTGslcNAlEAKOdoLaOG8sC0yEhwrRSg5ftq/rAGlOXFJEQvVfWQH3TtR+SJyqe33VSg7IFfAr3cBgXMCZR7VW73T6A8R65DRj0aUCamKmXjEihjWk+gvJYTKhNEwkcHmQmUES3u02YGUK6lJ/RyqW29dMsetWsFyUQbApSpHfGYQLmszVXVCwmCrW7W714fGieBcu+SSqA8R4ITRz0iUGawTP+qyHICZcwWUFCYEeXHzFFOoIytkz1ajQbKsyLJLBsvGitTJKzUDOTtms5bJvvVfKE+zdKpx8MedsBz7hZRRkBxCWDT9x8+fJguNzR9IlMvpqviuSc4KlC+een7VIyzAGUZKYkaGAJ2SmOjm0oC5QTKUfs8Qr9MvfgYae0pCefpEQWZtbcsHlhOoPxJC8MuHPFylNFUC20gGVH2loz/e5aH82V0qBYgUEbLw6FAtpijXBIO5y5ffvcOlJSGQIGnVXIq8qrd2xw8O0DptcZBgbI+ce3RdMTf0TxFi1e0r+Y7Yg9bys6qkHA2HhB5IZUgkHG2bBONKJd0enag7FW9YN2gPs3SJQr2t7QDnmta1QsktQIFyxbo3iKizELSkWWOIPP3SERZ97kZ1vUgoBW9jvbxxpJAmed4ffe6sr9SaTX6nj4j+swei3kozTN7fhZqqyzv6FJAmQDxIv+3b+90VvqeGkkQLYEyOXb6fPH17+7G4u/1HHos2ek2/+vrCiiX6h7r+Rl4kmOij65JSt+VfuPvS7zo78n5sx9B+9D8khcJlD26rPqquvQbb9ByLO2kS+Xi6Hv6fP7Dl3e6LH1PjUaPVZu/pEv5PfMqaZagxbMLORZvvJ6Na92zjmvrotQnMlZNLho8lHjRdikNIMp/hJdaH8knAaot7VKvCbZ91F4Z6Er7k7phGVs+i/q8Xnyijii3+gv2fTWfKOUvfSn3sWjmPgyGLXvhaDL5S24vHwqYl5LvQfy4tV6RmtzInoD4Hl4zll6kXyIeh0WU7zz19T+ldAsJhJEDgDTcN39/t5rCAqwWHVt8h6ZtbEHLyDme/dCfVR5Oy3e4jMCI8kg9d43lVMXgsXtKy0XpkxtFLZrcEylGaXuElAqL12gEGJWb1W509LhWMUDOP9tORvPVI2O0LyKTo9u+tmECyshbshLvSES5J6I6IpLbWjaO2mvw36NX1G9E50DHR+ycc749vKrHgq6w9vKSvd9pUgbVCZQRdY5vMxwEjidx6ogJlBvEW6mMQaMkUP6pQZjnaTpyQ0K5Hg0oEyijkl+3S6C8lsneQBm9EKRWEUP/lkB50hXWHhD2fk+gHHdeo3omUF6/yciIcsG6AvWWkU22x5YzotwjPaxvAmVMTkir0Q8AyJy9bZA1HI0K9tKG9pc2zCAX0cURI8r6UhAtA1mDWUfNrWusuX8C5U6gXEuxkHWTddg6gTK6jPdrl0A5gXKT9TXWW0Y22ab5VeMEyj3Sw/omUMbkhLRCwBkyzpZtkDWcQHmtkVmpFzKaXbo5r5Z2QeBZV7wg6vk7mX7Ro1fUb0TnQMdH1sqw1AsNer3Dfa0H+zL1AlHn+DYJlBMoN1lVAuWiuKIOv0n+OzQeuSGh5I8GlJl6gUp+3e6RgLIEloiNHS2ibAFj64ZB5BISHV2WN/Lx3z0+DfUb0TnQ8RHLHwaUaTLkkB4KkJn4zFFG1FhvY5WHQ0c9G1AuVZtA+dXtjpyjjJaHi/Ie6ldJv+jJUbbKwyH0nTGiXKpMgfC7R5ueDWmEXkfwvAVQRnhFwNkIfkeOgVQqiIKdkXTWxmIbbgXKPeXhZkSUe4EyyYjTMXRUWfLK8/ToFfUb0TnQ8S270Gt1KFCeYdQJlPulmkA5LsPTAGXnIF1cAsGeBj0JlLHDfAmUfZsbDSgTKPsyL7VIoPyVKRrvQN/RgDIxIesnS9BMf+uHAgaP+gprasvl1KzfWFgokE2gDKzNswBli5Ujl4w7W6QYMJViEwTsljpbctLjbSJLr2ScuPxDXzGNyg69mESPZ15UAgJllLZeINMaKUJBQald1Lmj8tirHbq5/f/2rpbRkuO47lJjowChgCCBNRFYLByiBUH6BUYCRgJBAkb7C4wCFgULG8jAphIIEggKCDII2by679Vz357qqdPd1T09c88l0r7pj6pT1d1nampqRsvXQzJGyybjRxP5GTIjc0R+dQ/1pRlryYoo53jU2rTl40a9+ApBTcmp6JUTdqv0XZ5mkZNkyzesl/u0nc65F3kebX90fEu3YZ+wRhZZSxsS5RbU/D5TyJ0vxpQWlyfKOSkF6xrn4IcS5RtbePrU9U8/vU7TOr4MQKI8Zam4k/QcPu7gFQ1IlCvACmzaS+RSUVBfOitRFl1ryXIEvilZ3iPKmlqhpDj/t+c2JMoeQk/pyE8VLD77zfpbkCj3Y2iNQKKM4Xq6iHJCTHOi6mncSmSLn74mUfYgP911lNyMVoxEeTTC9vgRRE5HRn2JRBlL2VJcEaK85z2lD61YpeP2XuRMI9k9H0hptT/qXxYWjChP3F+YejER7J2pLh9RVt1TYtqQsxxOlEWuRI7W8WUYa0O2HiEib6HXPkJNXQt5w1/at27ua6yYshQ9h0+kbiTKkWjiY5Eo41hJyyMiyjKvkmUrolx6wdkqCafaptFm+ZuS6Z79EN1LWvdSdHwS5TqfDm9NohwOadOAD0OUlZgqSml0GUCulcgWI8qpPE+ytI6/R5TTTbvUTv7OHGXAAYAmPYcPMDzchEQZhiq04dWJcr5XpOC13mDXkOVIfPWFOtEhrX1c0qNElPfkR4iy7L3WS33oXkKiDCxhpl4AIDlNrKoXV029sMrDXZUoF8vDrZKjfHfKfPUahcjdFcmNs8ow6VvX6aPCK0SUV656gR5u6K6FlEyzxjojURYf/u7jNyg0S7ZDiBzqv6gvtRKlGgCtL/Pl/S2f27NpWkGilM6Qz4Hg26qX9tsjypacuj9/+vRp478oUda58xcNEV1a7Y/6lyWD7Etf//L96yW96ajNOJ6eoyxGusLviCgzWh7uCuQZJcqn09WoenFEHeWeqLD3NShZ37dN2YiEi645yUAOIt3IW0o1WfsNcjBIv9bNXfqiROOI/RA9fNCcxFaifITuMmdrVFH6no0ot5K2lf0X8Zs0beHuXv/bv266WzZNI7N76Qwz9hJrvbYQZSHQpZrRCKYa1Egj20i/o9qQKB+F/Mu8RxBlVOXTkUdQMSuifDpdvfJwIBa9zXqIshLhPGqRE2iLLKfzlj6vakVDzkiUe200sn80UR4p64ixe4jyCHlGjtlKlEfKNGNsNGUhz9tV2dJ96EpEGSX2lo3ORpRP+zIfI8rjt4jTkUcQEhJlECig2TSiLLLslJazyDWJMmDAziYkytuoYieky3Z/VKIsBlGyLBFQfRqlN0k1N+pnIsppIKO2wgXixN5TPWSMWW1IlGchXZiHEeX5BiBRjsN8BFHOI82vLwcmudb5vFYah5XrzIhynO1lJBJlEuVYj1p3NK0YIRIKYU6JMppzvKcdGqHtSeOqSb3QfTiXubbCxboWxSUjUcaxGtKSRHkIrLuDkijHYd5LlNPNOH9Eqf/eVNF4Icyv1yWP+emH1PskUY6zPYlyX45yrCXGj/bIEeXc1zV1YG/fqbXIikQ535/TgAQqby0OK7YnUT7YKiTK8w1AohyHeQRRVmlK6RPFT2In5HivZJG1uXuP/dDcU/Sw6IkCxVkrfiRGlBlRjveqNUfMfR3dI1BtZuwltRHlPdlReVH9V243nChrObdSGQ3veg6etr9KjrLlHKPJM1r1wpLtbHnLVtWLlRdkj2ywroEvAkYT5bsKFzsfSXmt8OGUvhP5SmkZe49LLXKO6hodebOqBlgHXr6ZoyS2x+esvuhNgSVfZNULVA5zD/633zTDghKo0VUvduuZJ9r1+DVi/56qF6gP99i61dBf/vjzpitq073PPbfK09oP9dd8/J6qF62yHtVvaNULIbVKkNP/V2Xz6/J3ry4diXK/q5Ao92O44ghnJ8qC6abCRYEso6XwlATkJZq8nEIS5XYPR0kLifLYOsokyu0+jPRsJcq6F61SGo1E2bf2MKKMEOOcFFt9GFH2jTizxdkiyjOxOc1ci0aUb0T5j3+5+8x1+snrFnytl/5knDMRZUvvq0aUW2xc6oMSdhRfVLZW4oGOj7ZbhSij8vbYocfWrfJZRBkZ6ypEmakXfmB3w1+fSO/n9I8e6fWulxyOEWVkKY5rQ6I8DttpIz84Ud772lTxBUIh109pHMhPDpA8Bzr6ICdR9i3Rgzn6yN+SgkT5775xwBaoHXpsDYqyadZDlNMyc63zR/Vr9ddIorx6XeVhOcoeEfaukyhHLYPYcUiUY/E8ZLQzEOUUGOPLfChuCLm1aoRuItsVRDktS6ePV6MPchJl3wN6MEcJGonyFoEe3PPRUDtEzul71nMLEuXfoVC57TSw4L1k7Q40qMFQopzLbKVaSBsvLzkdhxHlQZ4ADkuiDAK1crPViXIgds1EWT+dneRII2OJ6OmLOmkZKVXrf//9X7o1JFH2IewhTyhBI1EmUfY98b6F7g+rkMIVIsqCULpXrpK/rZYbSpTRHGSv8oVeT93tEapeyEt38surYJT+Lm1LL+pFjSVEWV4ak9+Hdx82e0TphbJSn5ljWTLPnL+EV4tcLX1e50+IsrwUdxvriy/ubFn6uzRKX6RLyaO8BS2/7z5+s/GL0tvgeR/Nq0Tnv9sTDF1EPk+uXGY5yHR/ueGS1G3Wax8+PPt+msah88i1dKOXF0Hk9/Uv39++8JUS5VJFAPm79snBlGvv3/2wwTidRy4q2dO/l/rsjZVf88ayZC7pIvKVqlyU5vHmT+XVw600v4ex6FKrv7TPiUfJ/zy/LK0jdI15a0nXGLpe5VE7YpecVLTiL+slv2Hx5pc+1nop/b3GX6VtqksaUa6xpRJlT5eI9Soye2sstz+qS5p60apLvsaELOveG6F/zX6hfmP1SfcS3celfU2QV9q/RXKUvXQL7/ptoqdKGvK7ClEeXQpus2s8/aGn6oU13spRZou4W3WULb2uoCuql9kOiDxbUVb0JaIe2WqrXpTm2qu/nPcplZnLox9epEivoxHPEjHO5UPHy/v1RE/N/eU/2nNUUV2jdO/xwVJfFE85kC2S2iJT9JpDn54geap5xYAa/VAso/2wRsa0LeK/NWkGrdFekQmxjbRD5rDGL+QRbQAAGipJREFUsgg4MlYJW1TeVtv09Mt11eg3iXIPqhV9SZQrwGpoSqLcAJp2uThRriHJe0TbuuY9OpSNFk3BQA5fkYFEucPXA7ui5I5E2QcdxZJEeYsASjwRckui/Ie7p0skyv7aDW1xBFEOVeBpsJUjypauV40oR9v1zcJEGdV1LzIWQZTRwyiXt4Yoo2ThCkQZ1TXHs1V31I9q2qE6IAQFnXfliHKPbVAsVyHKiLxXiShbmPf4dOteiq6RyHbTiLJXZ7mkFFMvIs0dMxaJcgyOy41yYaIcQZLFXj2bu262eWQ5z2NGDt+rRJRRXUmU7xEgUd7unj0EvXUvRvyXRNlGt2cvbbVXa78woiwC5C/hlapepMJ6OR8kyq2mHdePRHkctoeOTKLswt+zuetBnhNj+bf8lEAjhy+JcntetGvkygaovXqib7lIJMokyjkC6N6E+GHkWKXlhM5RuRyHNA8lyiMkJFEegWrfmCTKffgt25tE2TVNz+aeRryUHKcEWQm0RbysFwZbI2gosXPBeGnQKod0b5WlZ05UL7QdqgNCUNA5SZRJlEmU0dXS345EOcHQyh/WMmsp1Gi7fvP8Y4Qr5DZbeKCkuyfPONIOMhYqc/S808cDiLPIhL4xP13+ZMKo1AtLB4s8txK5PLos8ymBziPRkXiiZK9Vr9VJMVKnukaHSFIcaecRY/XcPI6QJx2zx19bZct9SUiWlJUcuQeVZEVsY/mq1W+GTyPyttql1A/RSz8q5WVA5HNsysNFC6/jzYwoowQYbReJSQ9Rji4PF6kXSjpRojxDV1TmSJyssUo1rMPmXYgol+oyo7qOPKQiibLoI1UvpDazpGJYaRpo9QwUmxoC2EM8LDJaqvk6m+zMIMq9Plxjz5ltc/9HbDpLvh5/RWS06qKXngjJeGkddmT83jYI8USJcmTVlh5i34tJ3t/SP1+rJMoJaigBRttFGpRE+R0EJ4kyBBPWiEQZwmkEUbY+ViLCWBFnSEin0VERZYRUjSY7pRsFa14UJ+TwjbDbCmOQKN9/9MSKKB9BkmVOEmV/hSBrlUT5AYiy7yrHtUCjs2hEeYYmqMwzZBk6x0JEuVfPM0WUPV1HpGCgBLCHtOocmu/n1Z5WHHrm9LDU6zMiyqgsZ2uHkLGjdJrhO7lupYjy7GhyNFFGUhR67XyELyF6kSiTKPf6dld/lHSSKHfB3Nb55EQ5JcdXIspizGiyPIMoazRcCbISZtFnjzTPIDskym1bBErG2kfv6znDd0iU+2yU9iZRbsSSOcrPwPWkXjRCP6UbifIUmNsmOTFR1gjAjJdoolMvUGNFkuWRRDknyLl+3ifAZ5AdEmXU67btjiA3qLQzfIdEGbWG3+4IX2JE+cUuM0imVR3Ddwu8xQwdLGksIrtSdBdH0G+JknZ/pJO2AIixVeECJYooGUM2Lg9hjSCPjCSrDKj+v/nxt57Yxet///p/zGspWUbxRYWIIhkeofc+uGLJYWFZwgghMugLTRG+ieK/1w4tD3dERZojyE4Jqx4fjlxPPX6zsq0jfLlljEgfQ9b+Q5SHm0EySZRb3H2tPiTKP7kGORtRdhUKaECivA8iiXKAk2VDrEyeIklML3Ikyr0Irtk/0sdIlHciytHVEVYmyj26ni2iHK3rmtvEs1Th5eEWjijXltaaEUkeFVH+z9///s2/fvx453pXjShrea29yPhVIsq1PnzWiLLo+f7dD0tsnaOJMlK1RYC4QkQ50n97nWM0Uc59mBHlXou99F+ZKPeoeDaiHK1rz3in67swUa7F8sxE2dL1qkRZdd0jyulLf1pDmqkXf4GWBFMv2j91ztQLyMUOaTSaKOfjkygHmZlEOQjIA4dh6sX5Ui/Sl/bUdWaSZJmTqRflReulXaQ9S5/wlkNKCbK2IVEmUUaOitERZUSGq0SUUV1ntCNRzlCOqHrBHOV212VEuR270/U8YUQ5f2nPIs6j7UCiHEOUZRStkJGOmH6JkET5GRnmKGOrmkQZw+lsrUiUSZRNn51B9q2JSZTPtoV0yHsiopwT4plVLnKEjyTKSi6FTEY+KpZxe0iGYlQTUdY+uR65HEqm/+/9+ztTsOrFdu0z9YKpFx0nwrJdT0mUNeprofr58+fXP1vt0utW/1ERZTRVAiWo6HiWjsgc6PjIWDXevwpRfvi0iBqjIW0Hk2JEBGljkTv0xZf8gyK3OX/y00cs2XoIBUqUUUxa0gqEPOqXv+5qSP/x6RH9V189T72HzVOb/MthEYdRWiM5gninGKaf8y592rvLvwS7wF+PjyFirBxlRuSvaRPhmzXzSVt0X6odN22P2jB6D0NkRmUb7eeIrL1tpuYoC8lVIpz+vyph/S1XkET5GRES5b/1+j77pwhchChvjKpkUMnhntUT4tizua9AlEVNJYs5Yb4RZI8sZ3jJGL1kJP+QSDRRVtOmUWuvJnMN4UGJAbqx9PgYMsdN3tzvjZuj0XIgsva26fXNlvlJlLEbxyv617CX+XISjJBiy3lJlPuJcnTJtCM+OIJGlMNLprXsqJP6dOl6MqKMlCbSSOoNfiSynJDHns09mihLyTS0PFzqal/++PPG8zZkr3ADkUeTUyxLn5fWw8O6bn1tzyLKWh4uasnkRNnKeU5vJHK9VY47X9I/pjccqcDgzdmnT5/efPfxmyhV78Z5lTf3e+MGqcfXEeGRtYqMs3uP+6ff9Q5R3d8iytG69tyczbDrhy++cHEbLYcrQECDaeXhSJRxayHpEowoM6KMexTQ8mREGdDo1qTpoDHSDtD5bpzcOLR7oqctqRciB0SUC4rtfUgmLc+WdheCXCLLKFGuwRltm5LjEonXsUo3CLdPn+epF0I6rRswL1qvk720K5FzVL9SuxtZ9sj8U+crEBlGlLdeMNqu6N46Wo7edYL0n5Z6UUq1ECG9vORUEUaUn9EgUSZRRhY43IZE+R6qDrJ8daKM+JQS470oc8/NAyKD1WYvRzkvI7j596Ac5VHlC1+JsgCRkvqM4F+RyLT6R00/pl4w9aKGu4pvvX3q8I+39DJv89IslPyWhrBe+pPHVq2/PGKLkk6ZT/pqeyvyq2kNNWPmeui4pXlqxkbH2tMllU9SHuQRv/w+vPtw+2+aelFK6/B0QedPbxJ0fpUvlyuVu3TN65PPIWOuMFaKP6r/ri7ZI7RPv/76bOPk73qgpo8XU1IoX6WS39e/fL9ZmqVH6vL3tI8SGR1LvuiVH0ilx5vyd/mlj7Ml6mHp8oqZoefNxvr3D88+fudLhUfmOn/+FbJeXPKIsnypr4RxiqVGlFNc8iiQ6Gk9PlX9UyzF1qldclzya0qWS32EKKN+oXPl/pLKgIyVEmWVS3VMCWurL+1hmV+zMFZ9any81EfTL/SsHDm/hVcqV74u5d9eHystpdSntPZkntLX8kp+ifp4ui+N0EX0r12v3n6drhcPyxL+r+sluXEs7bGej8/yC08XDxc959SXhuQoe0RZhUTaRUSUNyffYn+ITL3oUQ2Ro2f8nr5ojnLPHJftC0SPLd33Hsd7WFnRw54KBN58o65HRv/Qx8Wt2KGPRqNtjWI/OqKM+tcrThppLaVU/PalWoinoLe+BqRcRNvaU/Hq15G1GRVRLuaTF0Be5QmA5XPRsqF+bc2L9kV8OR9fbRYWUUbIL4nyvakQgloTVUYcwWqDyNE6dm8/EuUOBL2DvGKDRg4UGa6V7HVoOaQriXIcrEsSZVXPyj2OIMoJCY8kFT2kIFKOOO84diRkX4skyrcceMkpl5/z4vEq9iJRrksbFtMWUy9IlOsXPEJQSZSxHOWuShD1pju0B6zrBYhy9NvliOEiSfLtPATf1JfHfXmqBRItjSZPqLwIlqWbp8iqFwhGIscdTnsv4rUQZauqyAsRksfSUVUvom2N2hBpd8RaReTaa4P4elTVizuCXHqakQi7ClEWu+bpPNGyoX49OqKcr9VpEeUj6yj3LqLR/UmUfYTRiDJMHv0pl28B60qiXG3LaJJMomw/ZTicKIthSrWHlSj/81Ob/9pxIV1fDukhUa5ehtM6zCTKt5s1jSbfNob9jyRFk9FWUEmUgyLKXjQ5/wCJGMzL+WCO8rNbM6KMRZRbN4FL97sAUZ5tnyOJcmvaChqNsbDsyUdHbbNc6oWS5LQOcl5eTQiyEGX5lciyrK/JkcFoW6M2vGq7VqLcgwdqw1WIMlMvfL6a+4OZeuERZRnEq3ixmejp637y66l60ePMM/oyouyjjEaU/ZEesAWJcpXRR5BkEQA5jG83xU/VIfIfklaAHrwkyi9lrtK0CysFQyLKKUnW/y9508TIYLStqxbIBRsjazMqR1nhQ21Iorx1uNGpF8Nf5oteQ0qs//Tf76KHhsbrieQiBBgSotCoR7aeeS29LCLb+gW/LlJskUI017AHlFX6NpJiVHx007YOHvSgiYxcIAdgrrv1sQxtY+mAHngoxnA7xK9Bf0AjyiiJt3RAI8rWTUE+HupLCJZ6YzS6jjIiy2gCUJIBXdeIDmds07Nftep7V30lGaT1gzQte11J9p71NWM/RPzVlMPaM5E98uVG2suAyPHcraPc6jhWPxLlMpokygY2JMqRy28zFrJBSaeeg4dEGTQhiTIIFNaMRBnD6YqtevarVjxu+1yWH6/VMFrIMonyvSVIlFs9s6FfDxllRLntKQAjyg2Oql2Qu+OO4R+FKCtE+SeQGVHG0kLOFFFWWUmUOzaGk3c9jCjnuAV/IbTVLIwoZ8g9akS59EW53LFIlLdLbeXUi1sliOyrc2+QyFvrjnJgP7PqxUWJcmvFgJ4oi/U55hlEufT1vI2rIX4N+sNRqRdW1YvZqReziDJi1yukXlylPBxCFnt0jXxyVnqK13o89ZTCu0LqxWatkijvuxKJMoly62Yzuh+Jso9wD1HW0ZUw+7M9tXBe6ELGQAjVbRwSZQROqI31Amf0gY/YlUQZMld4o9aIMony1hTR68YyNvJksyf1gkS5comRKJ+LKL9hjnKlh9c1RzaoUnQDidBI38hISwRRThFyI8qlmrx1MGOtL0CULUWPiCjPIMqIUa9AlBE9V2vTSpR79Ijc50p7bqt86F5tjX8ForzR61EjyqgDkSiTKKO+skQ78FF7q6wkyn/dQLd7MKTEOSDafDc5iXKrG29t+PQBiPwFqhkHfi4IiXKYSasGIlG+h4tEOXOfsxDl3S8jJTq1liSrWlVGY/QFNEQ+tNSaReKt/OFoso/q2oup27+HFCIkwxXg4AY9+g8WHSXUPWIg0WK0JJklx5c//oyRYtSX0jq8+vGKRZ6AfPHt542uCL499kP7ood2j7xoPjoqM9LuCCKOyKVtZqzhGnmObjvDXtGYt64J98nZnjFaS7BVGBjB6dc/PX+Do+WX87Rv/+n5g2fLl4cjUd5WkCBR3v/05+4CQclNyyqb1YdE2UV6KaKcSqufRSZRdm04gyirEGkNbXReV4FCgxnEq1U26YeQkZ7xz9Z3hr2iMSdRbvMyEuU23NxeaJSVEWUXSrxBD1EkUcZxbmgZveFbIiCHwEMSZSXhFXZ79IhyCpVGl1tq2e5BLnnQNwL6/jl6P4N4VbjApumMNdwj3+y+M+wVjTmyR1o4MqJ8H5h82IgyWh4OXYwkyihSge0Mooy8WX6T4AJE2SyFFwhvz1DRG771djlyCCxLlAXcNBUjyV+++fC7D3XwKznO/wuOchRR/vPf/vDm/bsfdqVEI7uIP4Bw3JpFEOb0q3+fPn16893Hb968/k0+OLHwr3UN91SCWBgO88YGPm9AxVoxLw3fuiZK5eE2pVetiS+QenE7Wz98eKNfhCZRBh3Ya0ai7CE04DqJ8rZm9ACYW4aM3vAvSZQFWPVhfenviTDDRDkl2mokzX3Wa/Jvq11q1Kc2JMpbL1eyYFXE0NYaJdZ/p19Wyz+NnfrwXb/olzxbFqzRp3UNkyi3G6AVcxLlLQLNOcpP+6Xc1ApRzn/MUW737VtPEuVOAFu6M/WiBbUpfaI3fEtoJFqydEQ5J8pCmNIqGUp6SxZLUyxK6RZeGkYSgc5TDRB8ZzjTURHldN6U2CoZFt03lTJeqmfkaRYWTptPGC9GmGes4Rn+EzUHUy/AJyBnjii/7IeXz1GOWhSjxkFylNG5I8k5OmfNTYFZ0xiZCE2L6CHKiBzSBpUFHe+IdjNwCtQLPaARIocSZat2b1eeHorHnn9ZkWAlU+CnbqHD/WUsKzqKqIHYQcZBCS8yJ3rjhNrfGq9Uz9mqkJH3R3TdRLzE3hPIMrq+Wu1wlX7Q2gGVRcv+HWEbWM/os9A4l3pwao4gpzYkUQY9enAzEmUAYHRBziCAqCyAWoc1mYFToHLoYYEQNJQoLUmUU0zzFI2na8jLZughaB5QLy+fqRil+RA7XIkoI67eRJRl4AlkGV1fiJ5XboOuHQSDHgKIjN/TBtYz+ixcjSgn6WqMKPd4VEBfEmUARHRBziCAqCyAWoc1mYFToHLoQY4QtMsR5QRnBCf0EITGyqo2qCiIHUiUtwvEjICRKAfuJH1DoWsHmYVE2UBpJaKcpaiRKCNePbANiTIALkpOZxBAVBZArcOazMApUDmEtMl0CEEjUcbyClHMBfc8/xaxA4kyQJQnkGSRosbWgcv6dEORKGcmiz4LVyLKompaMajgreu/zHe6ZUaBiQARIAJEgAgQASJABK6AAInyFaxIHYgAESACRIAIEAEiQATCEViWKIdr+jLg27dvq7/bPUqW0eNS19EIHzM+7XoM7qNnpV1HI3zM+I9i10fRU7yIuh6zlkbPGmXXt0/M+vk7nCf9RQFxBvWp6xmsVC8j7VqP2Rl60K5nsFK9jI9i10fRk0S5fg2cpUeUD5Mon8XivOs9kaXqRI1azHWzHtOauh6D++hZadfRCM8fnzadj/mMGWnXepRJlOsxO6wHHfww6IdOTLsOhfewwWnXw6AfOvGj2PVR9GREeehyOXTwKB8+PVE+1AqcnAgQASJABIgAESACROCyCJAoX9a0VIwIEAEiQASIABEgAkSgBwES5R702JcIEAEiQASIABEgAkTgsggsTZQlv0R+VmEOvZZbRtt611ez6J6uKmupzVV1bbH7Cnbdy4u6mp1bdbV8NrX3ij7dqqv4ZKpP7ter6Yrk9XltStevqKva96p2LdksPZvPZldvH+7hHrPPIGRfquFRK+/DPbqm+3Att1iWKKeAeJuytVEhfWY7dGk+RNe9NlfV1dJrdV29DTa9kSsdrKU2q+neq+teZcor65rrtpKuHoHwDhvv+tV03dP3irqmZxhybh1xxnr7Uk7wrX3Y26dXqarbq2vJnmlw7iq65v6a3zzskvAV6yjXEqTa9kcsXoQkl5zT02+lDXkPW08P5IZnZV1VNkRPRNe8zUq6j9DV27SPWrcjdF2RZOihW4o+eZFx78lXKfJ6hF2jdD0DUY7UteaMWtGu3t7sXT+TDyO6eHvuKmeO58OIrl6AgkT5iBULztli4HzoVZzZU9nTtaTHiqSi94bg7ER5L+Lg2Rk5bFb0aUSvK9gVwd5rg6xlb7+Ycd3Tw/PV2puoGTrVBGVazxKPdByp557NvDXsXff84Qi9a9ZaTdur6eqt9UsT5dKdhgfKEQ5tzVmzMFXXvUdFq+jVoiuyiM9gV8Sme0Rz9ahNaxQiv+HJfSTPjVvlkV/tTUF+wKTr1lrDq/k0Io/XBlnLK+xVnh4eWSBRfrYiguNMe6PyoIQ/37tW2ptadc33cfn36tyiVdd0nVp6ej68ZI5yDdFID7EUgJRAl4CZuXBLcyG65oertbjT8VdaxLWkqqRb6SXNFXVFbNpKlFezc6uuXr8V168n856v7+mzmq7IYeS12SPKK/mwp8feAeqRpyvatYTHGXW1dEFu8M6oK+LnJTyusF49DqW6l3RdkijvRWT2yK23ca1AjC0ZcrlzYu8d0OgiWEF/T9fU9uld4N7LFSvoVXtD0EqUV7sx8HzTw6V0fUWfbtXV67earog8XhuEcKywbj09eonySuu1R1dvHSNjz7Q3Kk/eDvFbdOxZ+iLyIG2sM6mm3wx9EXlK+63Hq/bGXpYopwxfNptagJD2MwyLzpHe8SCL96w3BahdS/qdwa4eMfIOnb2ozUoHb62cnu1W9+kWuz7qwYvoje6NI9t5Prnn4yW5Vr2pb9W1db8aaTdv7FZdEb9Fxvbki7zuyeNdz2VZeR/2dEHs1xKcWZooIwu0RelIJx0x1tWJco1dESxG2KBnTJRQ9SzqHvki+/bqeqb126IrYmNv84+0FzIWIo/XBtEbkWV0G0+PElHeIxd6DRl7tH41ey2i61XsWqPH6mfQnp+1+OBZiXILDqiupyTKiJO3OMjMTWtvLmRhogZeRaeSHJ6dECxW07GFUCEHmofVETi06HrW9fsouiJ+5rVBbHyEvyIEN6qNh9Fs/RF5vDZXsGstoVr9DKrVZ+9G7qq6WjeBNbouSZQRBbxDy1vwszcplCh6ellOflVdUSxWsaUXSUJublo3vaMwQA5O1I4IPkfpuRdt8+T29F9t/SLyeG0QvzjSlt5aRW5cvTYeRrP1R+Rp3X+QsWfq2+N/Let5pm7ojZxnE29fQp4wzNY7yq4Icb5b3yt+cESVSAVFPg+68qcX9xxKjL+nq4dH3l/HWi2f1dOj5fqKuu4t5lqflvalih8r6B6p6+rr91F09Q5Y5ABFsTrahyN0LeGx2r7cq6tHoq0z7qgzqEQCS+fw3t6DcI90n16BPJZ8L5fT4x5n8OEZui4ZUZ7taJyPCBABIkAEiAARIAJEgAjkCJAo0yeIABEgAkSACBABIkAEiICBAIky3YIIEAEiQASIABEgAkSACJAo0weIABEgAkSACBABIkAEiACGACPKGE5sRQSIABEgAkSACBABIvBgCJAoP5jBqS4RIAJEgAgQASJABIgAhsD/A8dc9xeA/n1eAAAAAElFTkSuQmCC"/>
          <p:cNvSpPr>
            <a:spLocks noChangeAspect="1" noChangeArrowheads="1"/>
          </p:cNvSpPr>
          <p:nvPr/>
        </p:nvSpPr>
        <p:spPr bwMode="auto">
          <a:xfrm>
            <a:off x="155575" y="-1828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188965" y="-5555"/>
            <a:ext cx="8842973" cy="830997"/>
          </a:xfrm>
          <a:prstGeom prst="rect">
            <a:avLst/>
          </a:prstGeom>
          <a:noFill/>
        </p:spPr>
        <p:txBody>
          <a:bodyPr wrap="square" rtlCol="0">
            <a:spAutoFit/>
          </a:bodyPr>
          <a:lstStyle/>
          <a:p>
            <a:r>
              <a:rPr lang="en-US" sz="2400" b="1" dirty="0">
                <a:solidFill>
                  <a:srgbClr val="0000CC"/>
                </a:solidFill>
              </a:rPr>
              <a:t>Western </a:t>
            </a:r>
            <a:r>
              <a:rPr lang="en-US" sz="2400" b="1" dirty="0" smtClean="0">
                <a:solidFill>
                  <a:srgbClr val="0000CC"/>
                </a:solidFill>
              </a:rPr>
              <a:t>Indonesia Flooding</a:t>
            </a:r>
          </a:p>
          <a:p>
            <a:r>
              <a:rPr lang="en-US" sz="2400" b="1" dirty="0" smtClean="0">
                <a:solidFill>
                  <a:schemeClr val="bg1"/>
                </a:solidFill>
              </a:rPr>
              <a:t>Short term precipitation and flood forecast on Jan 2, 2014</a:t>
            </a:r>
            <a:endParaRPr lang="en-US" sz="2400" b="1" dirty="0">
              <a:solidFill>
                <a:schemeClr val="bg1"/>
              </a:solidFill>
            </a:endParaRPr>
          </a:p>
        </p:txBody>
      </p:sp>
      <p:grpSp>
        <p:nvGrpSpPr>
          <p:cNvPr id="21" name="Group 20"/>
          <p:cNvGrpSpPr/>
          <p:nvPr/>
        </p:nvGrpSpPr>
        <p:grpSpPr>
          <a:xfrm>
            <a:off x="4775200" y="762000"/>
            <a:ext cx="4269439" cy="3228241"/>
            <a:chOff x="4775200" y="506910"/>
            <a:chExt cx="4269439" cy="3228241"/>
          </a:xfrm>
        </p:grpSpPr>
        <p:pic>
          <p:nvPicPr>
            <p:cNvPr id="2054" name="Picture 6" descr="C:\Users\Huan Wu\AppData\Local\Temp\mx39C4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200" y="506910"/>
              <a:ext cx="4269439" cy="289881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Huan Wu\AppData\Local\Temp\mx387B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200" y="3405721"/>
              <a:ext cx="4256739" cy="32943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AutoShape 8" descr="data:image/png;base64,iVBORw0KGgoAAAANSUhEUgAAAeEAAAAmCAYAAADz0CO2AAAGMklEQVR4Xu2dIUMWQRCGv68YLJoJJIJZgwR+B5kfYdXgL8FigL9BIFE1kAxYDCaCRfmQw+Xc23nnbm925u41enM3M+/M7rO7rLL9ffdnwz9UgApQASpABaiAuQJbQthcczqkAlSAClABKnCvACHMRqACVIAKUAEq0EiBVUL40/c3jeS2c3tye2XnrJWnH5etPJv53X/31sxXC0eXp8sfi88/37aQ1tzni/dfzH0uweEiIXx+fv6kNsfHx0uoFXOgAlSACoRQgFeN8DKFhLAWsmdnZ/9B+fTmNa5SQMuTvbud8HXAwDUhH9wZXy58N3x4uNk/Wu7dyW8X283N9bLH4t7B1ebnx1eazg5n+/LD182vo6PHuJ9dXBRzIKT/yeMSwlMhK3XwbmdMCEsqBXhOCAcoUjlEQjh8Ce8T6ENYyoqQbgzhuSErNQAhLCkU5DkhHKRQw2ESwuFLOArCUtZrgvQsO+HWkJUKTAhLCgV5TggHKRQhvLbj6Lkbc0mQHgVh75CVGoAQlhQK8pwQDlIoQpgQtm3VSJDOQjg6ZKVyE8KSQkGeE8JBCkUIE8K+WtUTpLMQ3m63TxTr3y72Jac+GkJYr5nLNwhhl2XRBMWfCWvU8murvZjlN5O/keUgPdeNbug4ug/lVMCIgCaEvQ8BMD5CGBTKrxkh7Lc2msiiQri0I54Lun1dIQiXihER0ISwZng5tiWEHRcHC40QxnTybuUZwh5AW2TonL/AwSugCWHvQxqMjxAGhfJrRgj7rY0mstYQ9g7aZhD2uoMmhDXDy7EtIey4OFhohDCmk3crCwhHBq1LCLcENCHsfUiD8RHCoFB+zQhhv7XRRFYLwksFbTgIzw1oQlgzvBzbEsKOi4OFRghjOnm30kB4jaBdFIRrAJoQ9j6kwfgIYVAov2aEsN/aaCLT/AIHq1vHmvhb2k6+Hd0yeI3v0iUxzXdoSwWoABWgAmUFCFq8Q1YDYVwSWlIBKkAFqAAVsFGAELbRmV6oABWgAlSggQL9U1DrXXrqP+ebEG7QFHRJBagAFaACNgrsIGgN3lxmQ3GsCsK5nwt7KE6NVpQarcs9ar6l+KPXFY0/Yg2n9mWEnAcn197/wb8b59md0IOdt7E5dI+mHydSI8Smxjyogd9c/oa+SwjfKSNNCNZFqeVPavA072ga9HPL5Rotp37dkfgj1nBqX0bIWVocSmCNkGPXr7k+ReJHbGrNhYTwnEpW+DYy2VVwY/qJLqfSajy3cpUmB9MkCs6kgb97NXpdpfgRDbzUqz9hj+3LCDmPGXtpnSLkiAJ4yM5DjtL4sho73Ak/TNap4FFAhDSJptm9NCWSF7Ky7XYjQ8d9Y/1YvZfGn8tBAzKrmFE/Y/syUs6lWDudho6hoyyQx9TRSw1L8126kErH3tAJR98eeae0kLnfRMz5CxzQgWpl1y9GdBiNXVVHz7tUx6HBY9VjY/xIfellMquRW+nkIs0zUs5IrLm+1IBtjPa13hla5Ep5S89rxSd9R4JwCaS5sZkurFIodwsqbd6rgjCyq5IK6vW5ZkBHhjASO2LjtY65VbN2UHvKbWxfRsoZ7TdpsVVaoHipqWah5KWGEoTT0wipRkg/a/MmhJ1cX586yJDmkI5FpsYw9/voZBdhMpO00kx20rdaPh/bl9qJzFuOQ/FIddX0eIucpfjTseelhoRwi05R+PTe9GgqmoaPmLM2Zq09qrOVnTTZRclvbF9q4G1VEwSsUizR66qN30MdCWGpK42eayYDo5CqutHkF2UCTwVaan5IXh4msrHNiuSHHsF77Vu0Pn079L2x2k95D6kbEj9iMyVO5F1CGFHJyAYZBEahVHeDNprXiawkiBRzf3W++1akm+9IX0o7kOoNVemDU/oySs4osHJ96TnHWn3ZOke0B9Oj9NzCMPcceWfoW49/v6bb0Z1gXfKRJmppTkRAFQ1O/XqlGoz5X3skDVs+39VP6svOJlLfTu3LCDlLk7w07jznWKsvW+Yo1YcXs1rOfPRNBagAFaACi1ZAWghaJT94YrK2nbCV4PRDBagAFaAC7RUghNvXgBFQASpABajAShVIj9SlHw3MIZF0pL/6fyc8h+j8JhWgAlSAClABRIE/J2sG6a9/SA8AAAAASUVORK5CYII="/>
          <p:cNvSpPr>
            <a:spLocks noChangeAspect="1" noChangeArrowheads="1"/>
          </p:cNvSpPr>
          <p:nvPr/>
        </p:nvSpPr>
        <p:spPr bwMode="auto">
          <a:xfrm>
            <a:off x="307975" y="-142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11" descr="data:image/png;base64,iVBORw0KGgoAAAANSUhEUgAAAaIAAAAlCAYAAAAAye27AAAFgUlEQVR4Xu2drXYcMQyFd0hxcUFRQHFRwD7HPk5BHyf7GguCiguCCoqLS9qd9MzJjOuxZMuyJc9dGP9IupL9jb2TZPpz/5wcf67X68b7y+XiOBq4DgWgwEgKON9em6Visg6iXNA8PT39D6aXZnq2N/RwN/n83N5uS4uPj6ePZ9fPS6RaP27T6efLZ7Kf5w4fHr6dfn395DmEpO/vv3w//T6fN33e3W7JMQDVP3m6g0gKGqqqX09IABElk+12gMh2fpjeHRFElDQAVQMQhZCZTVJXZ+GJhkok1Q4QUQo5aAeIHCSJdhEgojUKexwFVKITkQXQUKkFiCiFHLQDRA6SRLsIENEa5fYYBVRJEHkADZU4gIhSyEE7QOQgSbSLABGtUe0eXkA13a/CNt8Ct746qy18OB9ApK1wg/kBogYi65sAiPQ1zrVgBVTT3fENiGp/R5MrTO3+AFFtRTvMBxB1EL2+SYCovqbaM8ZApfGm3+ZqbppmLsU/XgEFEGmXaoP5AaIGIuubAIj0NS61kDoZaYAn9JP9soJXSAFEpaVpaBxAZCgZ5a4AROXa1RjZGzapGNggSk5i+CQFENUo4c5zAESdE1DHPEBUR8fULJZhow6iUkjN47Sv/AAi/eJXtwAQqUvcwgBAJFfZyssF8ki2M1Q5EUmc0r7yA4gk2TEyFiAykgiZGwARTz+vpxpedPFe3UFUeprinqQAIkl5GBkLEBlJhMwNgOhNvyPCpuvVnKx090dzT1IAkVYGGs4LEDUUW8/U0UAE2PBryfSJiB9GcN+YeHmidE6MgwJQAArkKNDiteccfyz3HRJElgWHb1AACkABKBAcHqz/PyIkDApAASgABeQKhF9ntDyxUbZxIpLnFzNAASgABcwrMMOgJXz2BIn5MTSIFgpbEL9WlVIxUe21/NCaZ/3ktJc3zzHGXrIJ4+RooKV/6bxUTrjts32L65WTE26MveIDiEqrWzBuLbqVBAjCeR26xLEXj/eYw7iiT06rpzqPeaV85mggraPa46V1aT3mcF3FYEmtPaq9dk5i81G118KH9T62tjfkiYjawFoJXttOasF7j5njP6dPbc1rzsfZCLzFSG2wnHg4fWrmIWcujm9UH6o9xx9JX079Sebnjo3qMeLLCpwTA1c0i/1yCttK8ZXoyHlS9hTf+kGCeqrePC0auduncsitSwpee0/NlP1W7bn+W9mPKD/m9rAuYz8Lb2fWY5b+sfpe8gMQOVnQ1ILiLnjrCzo3zpy4qbl7tIeLmgNaTznk5id3I++Rq5TNXP8pALSKL+VHCJP5e6xUnLFaXuIIx4bxAUQAUauaF9sp2dTERjtMkLupdXCRbbIkZ1Y2aW6QJQ8PVmLM8YOKk2pPPUABRAARd7117SdZMF0dLzAOEMVfKd6rgQKJqw3hgjbchHPquZqzkYly/KBAQ7UDRHcFcgpGM/Fac3Pjs7iYKU1SPnPjpmxYapcsaEtx7G08nJxx+vSOVVKXVuIDiBpXkZXEa4XNjQ8g0spA2bycvHH6lFnXH8X13SN8AaLtyVWSw8NczXGPxvpLU8cC58lmNAgtSnKusnRUl886+z5/ll9o5GzcnvJYWpecTU2ufvkMnBxQdUm1l3vHH8nJT2ydxU67nJxl2Rvx9e21mOuFz0+Z7Z7U05nHmJdNOqb83l8e6PUb6tLqCIEUzrfWwlOMkrq0GnPNuqTyLq0ranwWGILv0ynwcB6q9iD3CrqRQUQlBu1QAApAgaMowDnZtdDiUFdzLQSFDSgABaCAFwUAIi+Zgp9QAApAgUEVCK8ZW177UrZxNTdo0SEsKAAFoIAXBQAiL5mCn1AACkCBQRUAiAZNLMKCAlAACnhRACDykin4CQWgABQYVIG/8qxq3Zn42p8AAAAASUVORK5CYII="/>
          <p:cNvSpPr>
            <a:spLocks noChangeAspect="1" noChangeArrowheads="1"/>
          </p:cNvSpPr>
          <p:nvPr/>
        </p:nvSpPr>
        <p:spPr bwMode="auto">
          <a:xfrm>
            <a:off x="460375" y="1381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7543800" y="762000"/>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905000" y="914400"/>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0" y="4648200"/>
            <a:ext cx="2057400" cy="1200329"/>
          </a:xfrm>
          <a:prstGeom prst="rect">
            <a:avLst/>
          </a:prstGeom>
          <a:noFill/>
        </p:spPr>
        <p:txBody>
          <a:bodyPr wrap="square" rtlCol="0">
            <a:spAutoFit/>
          </a:bodyPr>
          <a:lstStyle/>
          <a:p>
            <a:r>
              <a:rPr lang="en-US" dirty="0" smtClean="0"/>
              <a:t>This system could be useful for</a:t>
            </a:r>
          </a:p>
          <a:p>
            <a:r>
              <a:rPr lang="en-US" dirty="0" smtClean="0"/>
              <a:t>3-7 Day Hazard Outlook</a:t>
            </a:r>
            <a:endParaRPr lang="en-US" dirty="0"/>
          </a:p>
        </p:txBody>
      </p:sp>
    </p:spTree>
    <p:extLst>
      <p:ext uri="{BB962C8B-B14F-4D97-AF65-F5344CB8AC3E}">
        <p14:creationId xmlns:p14="http://schemas.microsoft.com/office/powerpoint/2010/main" val="3064656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smtClean="0"/>
              <a:t>Forecast and Verifications </a:t>
            </a:r>
            <a:r>
              <a:rPr lang="en-US" dirty="0" smtClean="0"/>
              <a:t/>
            </a:r>
            <a:br>
              <a:rPr lang="en-US" dirty="0" smtClean="0"/>
            </a:br>
            <a:endParaRPr lang="en-US" dirty="0"/>
          </a:p>
        </p:txBody>
      </p:sp>
      <p:sp>
        <p:nvSpPr>
          <p:cNvPr id="4" name="Content Placeholder 3"/>
          <p:cNvSpPr>
            <a:spLocks noGrp="1"/>
          </p:cNvSpPr>
          <p:nvPr>
            <p:ph idx="1"/>
          </p:nvPr>
        </p:nvSpPr>
        <p:spPr>
          <a:xfrm>
            <a:off x="457200" y="2057401"/>
            <a:ext cx="8305800" cy="3352800"/>
          </a:xfrm>
        </p:spPr>
        <p:txBody>
          <a:bodyPr/>
          <a:lstStyle/>
          <a:p>
            <a:r>
              <a:rPr lang="en-US" dirty="0" smtClean="0"/>
              <a:t>NMME Forecasts </a:t>
            </a:r>
          </a:p>
          <a:p>
            <a:r>
              <a:rPr lang="en-US" dirty="0" smtClean="0"/>
              <a:t>NMME skill assessment and real-time verification</a:t>
            </a:r>
          </a:p>
          <a:p>
            <a:r>
              <a:rPr lang="en-US" dirty="0" smtClean="0"/>
              <a:t>CFSv2 forecast for Dec. severe weather</a:t>
            </a:r>
            <a:endParaRPr lang="en-US" dirty="0"/>
          </a:p>
        </p:txBody>
      </p:sp>
    </p:spTree>
    <p:extLst>
      <p:ext uri="{BB962C8B-B14F-4D97-AF65-F5344CB8AC3E}">
        <p14:creationId xmlns:p14="http://schemas.microsoft.com/office/powerpoint/2010/main" val="828117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228600" y="0"/>
            <a:ext cx="8229600" cy="762000"/>
          </a:xfrm>
        </p:spPr>
        <p:txBody>
          <a:bodyPr/>
          <a:lstStyle/>
          <a:p>
            <a:pPr eaLnBrk="1" hangingPunct="1"/>
            <a:r>
              <a:rPr lang="en-US" altLang="en-US" sz="3200" b="1" dirty="0" smtClean="0">
                <a:solidFill>
                  <a:srgbClr val="0000CC"/>
                </a:solidFill>
              </a:rPr>
              <a:t>NMME SST Forecasts</a:t>
            </a:r>
          </a:p>
        </p:txBody>
      </p:sp>
      <p:pic>
        <p:nvPicPr>
          <p:cNvPr id="2050" name="Picture 2" descr="C:\Users\jin.huang\Desktop\NMME_ensemble_tmpsfc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71773"/>
            <a:ext cx="3657601" cy="28254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in.huang\Desktop\NMME_ensemble_tmpsfc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967" y="3744107"/>
            <a:ext cx="3733801" cy="28843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62800" y="2015190"/>
            <a:ext cx="1099788" cy="369332"/>
          </a:xfrm>
          <a:prstGeom prst="rect">
            <a:avLst/>
          </a:prstGeom>
        </p:spPr>
        <p:txBody>
          <a:bodyPr wrap="none">
            <a:spAutoFit/>
          </a:bodyPr>
          <a:lstStyle/>
          <a:p>
            <a:r>
              <a:rPr lang="en-US" b="1" dirty="0" smtClean="0"/>
              <a:t>Feb 2014 </a:t>
            </a:r>
            <a:endParaRPr lang="en-US" dirty="0"/>
          </a:p>
        </p:txBody>
      </p:sp>
      <p:sp>
        <p:nvSpPr>
          <p:cNvPr id="3" name="Rectangle 2"/>
          <p:cNvSpPr/>
          <p:nvPr/>
        </p:nvSpPr>
        <p:spPr>
          <a:xfrm>
            <a:off x="7162800" y="4572000"/>
            <a:ext cx="1205779" cy="369332"/>
          </a:xfrm>
          <a:prstGeom prst="rect">
            <a:avLst/>
          </a:prstGeom>
        </p:spPr>
        <p:txBody>
          <a:bodyPr wrap="none">
            <a:spAutoFit/>
          </a:bodyPr>
          <a:lstStyle/>
          <a:p>
            <a:r>
              <a:rPr lang="en-US" b="1" dirty="0" smtClean="0"/>
              <a:t>FMA 2014 </a:t>
            </a:r>
            <a:endParaRPr lang="en-US" dirty="0"/>
          </a:p>
        </p:txBody>
      </p:sp>
    </p:spTree>
    <p:extLst>
      <p:ext uri="{BB962C8B-B14F-4D97-AF65-F5344CB8AC3E}">
        <p14:creationId xmlns:p14="http://schemas.microsoft.com/office/powerpoint/2010/main" val="930432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dirty="0" smtClean="0">
                <a:solidFill>
                  <a:srgbClr val="0000CC"/>
                </a:solidFill>
              </a:rPr>
              <a:t>NMME T and P Forecasts</a:t>
            </a:r>
            <a:endParaRPr lang="en-US" dirty="0">
              <a:solidFill>
                <a:srgbClr val="0000CC"/>
              </a:solidFill>
            </a:endParaRPr>
          </a:p>
        </p:txBody>
      </p:sp>
      <p:sp>
        <p:nvSpPr>
          <p:cNvPr id="6" name="TextBox 5"/>
          <p:cNvSpPr txBox="1"/>
          <p:nvPr/>
        </p:nvSpPr>
        <p:spPr>
          <a:xfrm>
            <a:off x="838200" y="990600"/>
            <a:ext cx="1005879" cy="369332"/>
          </a:xfrm>
          <a:prstGeom prst="rect">
            <a:avLst/>
          </a:prstGeom>
          <a:noFill/>
        </p:spPr>
        <p:txBody>
          <a:bodyPr wrap="none" rtlCol="0">
            <a:spAutoFit/>
          </a:bodyPr>
          <a:lstStyle/>
          <a:p>
            <a:r>
              <a:rPr lang="en-US" dirty="0" smtClean="0"/>
              <a:t>T2M Feb</a:t>
            </a:r>
            <a:endParaRPr lang="en-US" dirty="0"/>
          </a:p>
        </p:txBody>
      </p:sp>
      <p:pic>
        <p:nvPicPr>
          <p:cNvPr id="8" name="Picture 7" descr="NMME_ensemble_tmp2m_us_season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4114800"/>
            <a:ext cx="3255146" cy="2514600"/>
          </a:xfrm>
          <a:prstGeom prst="rect">
            <a:avLst/>
          </a:prstGeom>
        </p:spPr>
      </p:pic>
      <p:sp>
        <p:nvSpPr>
          <p:cNvPr id="9" name="TextBox 8"/>
          <p:cNvSpPr txBox="1"/>
          <p:nvPr/>
        </p:nvSpPr>
        <p:spPr>
          <a:xfrm>
            <a:off x="838200" y="3886200"/>
            <a:ext cx="1100669" cy="369332"/>
          </a:xfrm>
          <a:prstGeom prst="rect">
            <a:avLst/>
          </a:prstGeom>
          <a:noFill/>
        </p:spPr>
        <p:txBody>
          <a:bodyPr wrap="none" rtlCol="0">
            <a:spAutoFit/>
          </a:bodyPr>
          <a:lstStyle/>
          <a:p>
            <a:r>
              <a:rPr lang="en-US" dirty="0" smtClean="0"/>
              <a:t>T2M FMA</a:t>
            </a:r>
            <a:endParaRPr lang="en-US" dirty="0"/>
          </a:p>
        </p:txBody>
      </p:sp>
      <p:pic>
        <p:nvPicPr>
          <p:cNvPr id="10" name="Picture 9" descr="NMME_ensemble_tmp2m_us_lea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371600"/>
            <a:ext cx="3255146" cy="2514600"/>
          </a:xfrm>
          <a:prstGeom prst="rect">
            <a:avLst/>
          </a:prstGeom>
        </p:spPr>
      </p:pic>
      <p:pic>
        <p:nvPicPr>
          <p:cNvPr id="11" name="Picture 10" descr="NMME_ensemble_prate_us_season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114800"/>
            <a:ext cx="3276600" cy="2531174"/>
          </a:xfrm>
          <a:prstGeom prst="rect">
            <a:avLst/>
          </a:prstGeom>
        </p:spPr>
      </p:pic>
      <p:pic>
        <p:nvPicPr>
          <p:cNvPr id="12" name="Picture 11" descr="NMME_ensemble_prate_us_lead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9241" y="1371600"/>
            <a:ext cx="3255146" cy="2514600"/>
          </a:xfrm>
          <a:prstGeom prst="rect">
            <a:avLst/>
          </a:prstGeom>
        </p:spPr>
      </p:pic>
      <p:sp>
        <p:nvSpPr>
          <p:cNvPr id="13" name="TextBox 12"/>
          <p:cNvSpPr txBox="1"/>
          <p:nvPr/>
        </p:nvSpPr>
        <p:spPr>
          <a:xfrm>
            <a:off x="5029200" y="1066800"/>
            <a:ext cx="1165478" cy="369332"/>
          </a:xfrm>
          <a:prstGeom prst="rect">
            <a:avLst/>
          </a:prstGeom>
          <a:noFill/>
        </p:spPr>
        <p:txBody>
          <a:bodyPr wrap="none" rtlCol="0">
            <a:spAutoFit/>
          </a:bodyPr>
          <a:lstStyle/>
          <a:p>
            <a:r>
              <a:rPr lang="en-US" dirty="0" err="1" smtClean="0"/>
              <a:t>Precip</a:t>
            </a:r>
            <a:r>
              <a:rPr lang="en-US" dirty="0" smtClean="0"/>
              <a:t> Feb</a:t>
            </a:r>
            <a:endParaRPr lang="en-US" dirty="0"/>
          </a:p>
        </p:txBody>
      </p:sp>
      <p:sp>
        <p:nvSpPr>
          <p:cNvPr id="14" name="TextBox 13"/>
          <p:cNvSpPr txBox="1"/>
          <p:nvPr/>
        </p:nvSpPr>
        <p:spPr>
          <a:xfrm>
            <a:off x="5029200" y="3886200"/>
            <a:ext cx="1260268" cy="369332"/>
          </a:xfrm>
          <a:prstGeom prst="rect">
            <a:avLst/>
          </a:prstGeom>
          <a:noFill/>
        </p:spPr>
        <p:txBody>
          <a:bodyPr wrap="none" rtlCol="0">
            <a:spAutoFit/>
          </a:bodyPr>
          <a:lstStyle/>
          <a:p>
            <a:r>
              <a:rPr lang="en-US" dirty="0" err="1" smtClean="0"/>
              <a:t>Precip</a:t>
            </a:r>
            <a:r>
              <a:rPr lang="en-US" dirty="0" smtClean="0"/>
              <a:t> FMA</a:t>
            </a:r>
            <a:endParaRPr lang="en-US" dirty="0"/>
          </a:p>
        </p:txBody>
      </p:sp>
    </p:spTree>
    <p:extLst>
      <p:ext uri="{BB962C8B-B14F-4D97-AF65-F5344CB8AC3E}">
        <p14:creationId xmlns:p14="http://schemas.microsoft.com/office/powerpoint/2010/main" val="1585900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33839" t="34138" r="33889" b="33977"/>
          <a:stretch/>
        </p:blipFill>
        <p:spPr>
          <a:xfrm>
            <a:off x="634934" y="808239"/>
            <a:ext cx="7522996" cy="5118843"/>
          </a:xfrm>
          <a:prstGeom prst="rect">
            <a:avLst/>
          </a:prstGeom>
        </p:spPr>
      </p:pic>
      <p:sp>
        <p:nvSpPr>
          <p:cNvPr id="3" name="TextBox 2"/>
          <p:cNvSpPr txBox="1"/>
          <p:nvPr/>
        </p:nvSpPr>
        <p:spPr>
          <a:xfrm>
            <a:off x="2980267" y="90900"/>
            <a:ext cx="3194955" cy="461665"/>
          </a:xfrm>
          <a:prstGeom prst="rect">
            <a:avLst/>
          </a:prstGeom>
          <a:noFill/>
        </p:spPr>
        <p:txBody>
          <a:bodyPr wrap="none" rtlCol="0">
            <a:spAutoFit/>
          </a:bodyPr>
          <a:lstStyle/>
          <a:p>
            <a:r>
              <a:rPr lang="en-US" sz="2400" b="1" dirty="0" smtClean="0">
                <a:solidFill>
                  <a:schemeClr val="accent6"/>
                </a:solidFill>
                <a:latin typeface="Arial"/>
                <a:cs typeface="Arial"/>
              </a:rPr>
              <a:t>T2m RMSE: 20N-20S</a:t>
            </a:r>
            <a:endParaRPr lang="en-US" sz="2400" b="1" dirty="0">
              <a:solidFill>
                <a:schemeClr val="accent6"/>
              </a:solidFill>
              <a:latin typeface="Arial"/>
              <a:cs typeface="Arial"/>
            </a:endParaRPr>
          </a:p>
        </p:txBody>
      </p:sp>
      <p:sp>
        <p:nvSpPr>
          <p:cNvPr id="4" name="TextBox 3"/>
          <p:cNvSpPr txBox="1"/>
          <p:nvPr/>
        </p:nvSpPr>
        <p:spPr>
          <a:xfrm>
            <a:off x="338667" y="6383872"/>
            <a:ext cx="4656042" cy="400110"/>
          </a:xfrm>
          <a:prstGeom prst="rect">
            <a:avLst/>
          </a:prstGeom>
          <a:noFill/>
        </p:spPr>
        <p:txBody>
          <a:bodyPr wrap="none" rtlCol="0">
            <a:spAutoFit/>
          </a:bodyPr>
          <a:lstStyle/>
          <a:p>
            <a:r>
              <a:rPr lang="en-US" sz="2000" b="1" dirty="0" smtClean="0">
                <a:solidFill>
                  <a:srgbClr val="F79646"/>
                </a:solidFill>
                <a:latin typeface="Arial"/>
                <a:cs typeface="Arial"/>
              </a:rPr>
              <a:t>September Starts 0.5-5.5 Lead Times</a:t>
            </a:r>
            <a:endParaRPr lang="en-US" sz="2000" b="1" dirty="0">
              <a:solidFill>
                <a:srgbClr val="F79646"/>
              </a:solidFill>
              <a:latin typeface="Arial"/>
              <a:cs typeface="Arial"/>
            </a:endParaRPr>
          </a:p>
        </p:txBody>
      </p:sp>
      <p:sp>
        <p:nvSpPr>
          <p:cNvPr id="7" name="TextBox 6"/>
          <p:cNvSpPr txBox="1"/>
          <p:nvPr/>
        </p:nvSpPr>
        <p:spPr>
          <a:xfrm>
            <a:off x="3501753" y="5886688"/>
            <a:ext cx="2270367" cy="523220"/>
          </a:xfrm>
          <a:prstGeom prst="rect">
            <a:avLst/>
          </a:prstGeom>
          <a:noFill/>
        </p:spPr>
        <p:txBody>
          <a:bodyPr wrap="square" rtlCol="0">
            <a:spAutoFit/>
          </a:bodyPr>
          <a:lstStyle/>
          <a:p>
            <a:pPr algn="ctr"/>
            <a:r>
              <a:rPr lang="en-US" sz="2800" b="1" dirty="0" smtClean="0">
                <a:solidFill>
                  <a:srgbClr val="008000"/>
                </a:solidFill>
                <a:latin typeface="Arial"/>
                <a:cs typeface="Arial"/>
              </a:rPr>
              <a:t>NMME</a:t>
            </a:r>
            <a:endParaRPr lang="en-US" sz="2800" b="1" dirty="0">
              <a:solidFill>
                <a:srgbClr val="008000"/>
              </a:solidFill>
              <a:latin typeface="Arial"/>
              <a:cs typeface="Arial"/>
            </a:endParaRPr>
          </a:p>
        </p:txBody>
      </p:sp>
      <p:sp>
        <p:nvSpPr>
          <p:cNvPr id="8" name="TextBox 7"/>
          <p:cNvSpPr txBox="1"/>
          <p:nvPr/>
        </p:nvSpPr>
        <p:spPr>
          <a:xfrm rot="16200000">
            <a:off x="-860864" y="3070209"/>
            <a:ext cx="2399064" cy="523220"/>
          </a:xfrm>
          <a:prstGeom prst="rect">
            <a:avLst/>
          </a:prstGeom>
          <a:noFill/>
        </p:spPr>
        <p:txBody>
          <a:bodyPr wrap="none" rtlCol="0">
            <a:spAutoFit/>
          </a:bodyPr>
          <a:lstStyle/>
          <a:p>
            <a:r>
              <a:rPr lang="en-US" sz="2800" b="1" dirty="0" smtClean="0">
                <a:solidFill>
                  <a:srgbClr val="008000"/>
                </a:solidFill>
                <a:latin typeface="Arial"/>
                <a:cs typeface="Arial"/>
              </a:rPr>
              <a:t>Single Model</a:t>
            </a:r>
            <a:endParaRPr lang="en-US" sz="2800" b="1" dirty="0">
              <a:solidFill>
                <a:srgbClr val="008000"/>
              </a:solidFill>
              <a:latin typeface="Arial"/>
              <a:cs typeface="Arial"/>
            </a:endParaRPr>
          </a:p>
        </p:txBody>
      </p:sp>
      <p:sp>
        <p:nvSpPr>
          <p:cNvPr id="9" name="Oval 8"/>
          <p:cNvSpPr/>
          <p:nvPr/>
        </p:nvSpPr>
        <p:spPr>
          <a:xfrm>
            <a:off x="634935" y="2501691"/>
            <a:ext cx="4098203" cy="2029660"/>
          </a:xfrm>
          <a:prstGeom prst="ellipse">
            <a:avLst/>
          </a:prstGeom>
          <a:noFill/>
          <a:ln w="38100" cmpd="sng">
            <a:solidFill>
              <a:srgbClr val="008000"/>
            </a:solidFill>
          </a:ln>
          <a:scene3d>
            <a:camera prst="orthographicFront">
              <a:rot lat="0" lon="0" rev="252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137187" y="1404790"/>
            <a:ext cx="2635935" cy="1200328"/>
          </a:xfrm>
          <a:prstGeom prst="rect">
            <a:avLst/>
          </a:prstGeom>
          <a:solidFill>
            <a:srgbClr val="FFFFFF"/>
          </a:solidFill>
          <a:ln>
            <a:solidFill>
              <a:schemeClr val="tx1"/>
            </a:solidFill>
          </a:ln>
        </p:spPr>
        <p:txBody>
          <a:bodyPr wrap="square" rtlCol="0">
            <a:spAutoFit/>
          </a:bodyPr>
          <a:lstStyle/>
          <a:p>
            <a:pPr algn="ctr"/>
            <a:r>
              <a:rPr lang="en-US" sz="2400" b="1" dirty="0" smtClean="0">
                <a:solidFill>
                  <a:srgbClr val="FF6600"/>
                </a:solidFill>
              </a:rPr>
              <a:t>CFSv2 Has Larger RMSE 64% of the Time</a:t>
            </a:r>
            <a:endParaRPr lang="en-US" sz="2400" b="1" dirty="0">
              <a:solidFill>
                <a:srgbClr val="FF6600"/>
              </a:solidFill>
            </a:endParaRPr>
          </a:p>
        </p:txBody>
      </p:sp>
    </p:spTree>
    <p:extLst>
      <p:ext uri="{BB962C8B-B14F-4D97-AF65-F5344CB8AC3E}">
        <p14:creationId xmlns:p14="http://schemas.microsoft.com/office/powerpoint/2010/main" val="3472982618"/>
      </p:ext>
    </p:extLst>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iability"/>
          <p:cNvPicPr/>
          <p:nvPr/>
        </p:nvPicPr>
        <p:blipFill>
          <a:blip r:embed="rId2">
            <a:extLst>
              <a:ext uri="{28A0092B-C50C-407E-A947-70E740481C1C}">
                <a14:useLocalDpi xmlns:a14="http://schemas.microsoft.com/office/drawing/2010/main" val="0"/>
              </a:ext>
            </a:extLst>
          </a:blip>
          <a:srcRect l="8578" t="10445" r="12474" b="10762"/>
          <a:stretch>
            <a:fillRect/>
          </a:stretch>
        </p:blipFill>
        <p:spPr bwMode="auto">
          <a:xfrm>
            <a:off x="-59054" y="402272"/>
            <a:ext cx="4681855" cy="6053455"/>
          </a:xfrm>
          <a:prstGeom prst="rect">
            <a:avLst/>
          </a:prstGeom>
          <a:noFill/>
          <a:ln>
            <a:noFill/>
          </a:ln>
        </p:spPr>
      </p:pic>
      <p:pic>
        <p:nvPicPr>
          <p:cNvPr id="3" name="Picture 2" descr="reliability"/>
          <p:cNvPicPr/>
          <p:nvPr/>
        </p:nvPicPr>
        <p:blipFill>
          <a:blip r:embed="rId3" cstate="print">
            <a:extLst>
              <a:ext uri="{28A0092B-C50C-407E-A947-70E740481C1C}">
                <a14:useLocalDpi xmlns:a14="http://schemas.microsoft.com/office/drawing/2010/main" val="0"/>
              </a:ext>
            </a:extLst>
          </a:blip>
          <a:srcRect l="8571" t="11931" r="14400" b="10762"/>
          <a:stretch>
            <a:fillRect/>
          </a:stretch>
        </p:blipFill>
        <p:spPr bwMode="auto">
          <a:xfrm>
            <a:off x="4478871" y="490954"/>
            <a:ext cx="2286000" cy="2963545"/>
          </a:xfrm>
          <a:prstGeom prst="rect">
            <a:avLst/>
          </a:prstGeom>
          <a:noFill/>
          <a:ln>
            <a:noFill/>
          </a:ln>
        </p:spPr>
      </p:pic>
      <p:pic>
        <p:nvPicPr>
          <p:cNvPr id="4" name="Picture 3" descr="reliability"/>
          <p:cNvPicPr/>
          <p:nvPr/>
        </p:nvPicPr>
        <p:blipFill>
          <a:blip r:embed="rId4" cstate="print">
            <a:extLst>
              <a:ext uri="{28A0092B-C50C-407E-A947-70E740481C1C}">
                <a14:useLocalDpi xmlns:a14="http://schemas.microsoft.com/office/drawing/2010/main" val="0"/>
              </a:ext>
            </a:extLst>
          </a:blip>
          <a:srcRect l="8569" t="11926" r="13542" b="12213"/>
          <a:stretch>
            <a:fillRect/>
          </a:stretch>
        </p:blipFill>
        <p:spPr bwMode="auto">
          <a:xfrm>
            <a:off x="6667609" y="490954"/>
            <a:ext cx="2446655" cy="2963545"/>
          </a:xfrm>
          <a:prstGeom prst="rect">
            <a:avLst/>
          </a:prstGeom>
          <a:noFill/>
          <a:ln>
            <a:noFill/>
          </a:ln>
        </p:spPr>
      </p:pic>
      <p:pic>
        <p:nvPicPr>
          <p:cNvPr id="5" name="Picture 4" descr="reliability"/>
          <p:cNvPicPr/>
          <p:nvPr/>
        </p:nvPicPr>
        <p:blipFill>
          <a:blip r:embed="rId5" cstate="print">
            <a:extLst>
              <a:ext uri="{28A0092B-C50C-407E-A947-70E740481C1C}">
                <a14:useLocalDpi xmlns:a14="http://schemas.microsoft.com/office/drawing/2010/main" val="0"/>
              </a:ext>
            </a:extLst>
          </a:blip>
          <a:srcRect l="8571" t="11926" r="14400" b="12245"/>
          <a:stretch>
            <a:fillRect/>
          </a:stretch>
        </p:blipFill>
        <p:spPr bwMode="auto">
          <a:xfrm>
            <a:off x="4428072" y="3539168"/>
            <a:ext cx="2328545" cy="2963545"/>
          </a:xfrm>
          <a:prstGeom prst="rect">
            <a:avLst/>
          </a:prstGeom>
          <a:noFill/>
          <a:ln>
            <a:noFill/>
          </a:ln>
        </p:spPr>
      </p:pic>
      <p:pic>
        <p:nvPicPr>
          <p:cNvPr id="6" name="Picture 5" descr="reliability"/>
          <p:cNvPicPr/>
          <p:nvPr/>
        </p:nvPicPr>
        <p:blipFill>
          <a:blip r:embed="rId6" cstate="print">
            <a:extLst>
              <a:ext uri="{28A0092B-C50C-407E-A947-70E740481C1C}">
                <a14:useLocalDpi xmlns:a14="http://schemas.microsoft.com/office/drawing/2010/main" val="0"/>
              </a:ext>
            </a:extLst>
          </a:blip>
          <a:srcRect l="8571" t="11926" r="14400" b="12245"/>
          <a:stretch>
            <a:fillRect/>
          </a:stretch>
        </p:blipFill>
        <p:spPr bwMode="auto">
          <a:xfrm>
            <a:off x="6717987" y="3556101"/>
            <a:ext cx="2328545" cy="2963545"/>
          </a:xfrm>
          <a:prstGeom prst="rect">
            <a:avLst/>
          </a:prstGeom>
          <a:noFill/>
          <a:ln>
            <a:noFill/>
          </a:ln>
        </p:spPr>
      </p:pic>
      <p:sp>
        <p:nvSpPr>
          <p:cNvPr id="7" name="TextBox 6"/>
          <p:cNvSpPr txBox="1"/>
          <p:nvPr/>
        </p:nvSpPr>
        <p:spPr>
          <a:xfrm>
            <a:off x="203200" y="6417739"/>
            <a:ext cx="3904697" cy="369332"/>
          </a:xfrm>
          <a:prstGeom prst="rect">
            <a:avLst/>
          </a:prstGeom>
          <a:noFill/>
        </p:spPr>
        <p:txBody>
          <a:bodyPr wrap="none" rtlCol="0">
            <a:spAutoFit/>
          </a:bodyPr>
          <a:lstStyle/>
          <a:p>
            <a:r>
              <a:rPr lang="en-US" dirty="0" smtClean="0">
                <a:solidFill>
                  <a:srgbClr val="008000"/>
                </a:solidFill>
                <a:latin typeface="Arial"/>
                <a:cs typeface="Arial"/>
              </a:rPr>
              <a:t>T2m October Starts JFM Verification</a:t>
            </a:r>
            <a:endParaRPr lang="en-US" dirty="0">
              <a:solidFill>
                <a:srgbClr val="008000"/>
              </a:solidFill>
              <a:latin typeface="Arial"/>
              <a:cs typeface="Arial"/>
            </a:endParaRPr>
          </a:p>
        </p:txBody>
      </p:sp>
    </p:spTree>
    <p:extLst>
      <p:ext uri="{BB962C8B-B14F-4D97-AF65-F5344CB8AC3E}">
        <p14:creationId xmlns:p14="http://schemas.microsoft.com/office/powerpoint/2010/main" val="1224304170"/>
      </p:ext>
    </p:extLst>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28600" y="220133"/>
            <a:ext cx="8763000" cy="6409267"/>
          </a:xfrm>
          <a:prstGeom prst="rect">
            <a:avLst/>
          </a:prstGeom>
        </p:spPr>
      </p:pic>
      <p:sp>
        <p:nvSpPr>
          <p:cNvPr id="3" name="Rectangle 2"/>
          <p:cNvSpPr/>
          <p:nvPr/>
        </p:nvSpPr>
        <p:spPr>
          <a:xfrm>
            <a:off x="2057400" y="914400"/>
            <a:ext cx="5029200" cy="646331"/>
          </a:xfrm>
          <a:prstGeom prst="rect">
            <a:avLst/>
          </a:prstGeom>
        </p:spPr>
        <p:txBody>
          <a:bodyPr wrap="square">
            <a:spAutoFit/>
          </a:bodyPr>
          <a:lstStyle/>
          <a:p>
            <a:r>
              <a:rPr lang="en-US" dirty="0" smtClean="0">
                <a:solidFill>
                  <a:srgbClr val="FF0000"/>
                </a:solidFill>
              </a:rPr>
              <a:t>The winner various with variables, seasons, lead time etc.  NMME is always among the best.</a:t>
            </a:r>
            <a:endParaRPr lang="en-US" dirty="0">
              <a:solidFill>
                <a:srgbClr val="FF0000"/>
              </a:solidFill>
            </a:endParaRPr>
          </a:p>
        </p:txBody>
      </p:sp>
    </p:spTree>
    <p:extLst>
      <p:ext uri="{BB962C8B-B14F-4D97-AF65-F5344CB8AC3E}">
        <p14:creationId xmlns:p14="http://schemas.microsoft.com/office/powerpoint/2010/main" val="1953076548"/>
      </p:ext>
    </p:extLst>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159"/>
          <p:cNvSpPr txBox="1">
            <a:spLocks noChangeArrowheads="1"/>
          </p:cNvSpPr>
          <p:nvPr/>
        </p:nvSpPr>
        <p:spPr bwMode="auto">
          <a:xfrm>
            <a:off x="1600200" y="1371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spcBef>
                <a:spcPct val="50000"/>
              </a:spcBef>
            </a:pPr>
            <a:r>
              <a:rPr lang="en-US" sz="2400" b="1">
                <a:solidFill>
                  <a:schemeClr val="bg1"/>
                </a:solidFill>
              </a:rPr>
              <a:t>Temperature</a:t>
            </a:r>
          </a:p>
        </p:txBody>
      </p:sp>
      <p:sp>
        <p:nvSpPr>
          <p:cNvPr id="72709" name="Text Box 160"/>
          <p:cNvSpPr txBox="1">
            <a:spLocks noChangeArrowheads="1"/>
          </p:cNvSpPr>
          <p:nvPr/>
        </p:nvSpPr>
        <p:spPr bwMode="auto">
          <a:xfrm>
            <a:off x="5867400" y="137160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en-US" sz="2400" b="1">
                <a:solidFill>
                  <a:schemeClr val="bg1"/>
                </a:solidFill>
              </a:rPr>
              <a:t>Precipitation</a:t>
            </a:r>
          </a:p>
        </p:txBody>
      </p:sp>
      <p:sp>
        <p:nvSpPr>
          <p:cNvPr id="72710" name="Rectangle 5"/>
          <p:cNvSpPr>
            <a:spLocks/>
          </p:cNvSpPr>
          <p:nvPr/>
        </p:nvSpPr>
        <p:spPr bwMode="auto">
          <a:xfrm>
            <a:off x="304800" y="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3200" b="1" dirty="0" smtClean="0">
                <a:solidFill>
                  <a:srgbClr val="0000CC"/>
                </a:solidFill>
                <a:cs typeface="Times New Roman" charset="0"/>
                <a:sym typeface="Times New Roman" charset="0"/>
              </a:rPr>
              <a:t>NMME Real-Time Verifications:  </a:t>
            </a:r>
            <a:r>
              <a:rPr lang="en-US" sz="3200" b="1" dirty="0" smtClean="0">
                <a:solidFill>
                  <a:srgbClr val="FF6600"/>
                </a:solidFill>
                <a:cs typeface="Times New Roman" charset="0"/>
                <a:sym typeface="Times New Roman" charset="0"/>
              </a:rPr>
              <a:t>T2m OND 2013 </a:t>
            </a:r>
            <a:endParaRPr lang="en-US" sz="3200" b="1" dirty="0">
              <a:solidFill>
                <a:srgbClr val="FF6600"/>
              </a:solidFill>
              <a:cs typeface="Times New Roman" charset="0"/>
              <a:sym typeface="Times New Roman" charset="0"/>
            </a:endParaRPr>
          </a:p>
        </p:txBody>
      </p:sp>
      <p:pic>
        <p:nvPicPr>
          <p:cNvPr id="2" name="Picture 1"/>
          <p:cNvPicPr>
            <a:picLocks noChangeAspect="1"/>
          </p:cNvPicPr>
          <p:nvPr/>
        </p:nvPicPr>
        <p:blipFill>
          <a:blip r:embed="rId3"/>
          <a:stretch>
            <a:fillRect/>
          </a:stretch>
        </p:blipFill>
        <p:spPr>
          <a:xfrm>
            <a:off x="533400" y="838200"/>
            <a:ext cx="2167759" cy="1676400"/>
          </a:xfrm>
          <a:prstGeom prst="rect">
            <a:avLst/>
          </a:prstGeom>
        </p:spPr>
      </p:pic>
      <p:pic>
        <p:nvPicPr>
          <p:cNvPr id="3" name="Picture 2"/>
          <p:cNvPicPr>
            <a:picLocks noChangeAspect="1"/>
          </p:cNvPicPr>
          <p:nvPr/>
        </p:nvPicPr>
        <p:blipFill>
          <a:blip r:embed="rId4"/>
          <a:stretch>
            <a:fillRect/>
          </a:stretch>
        </p:blipFill>
        <p:spPr>
          <a:xfrm>
            <a:off x="3352800" y="914400"/>
            <a:ext cx="2057400" cy="1591056"/>
          </a:xfrm>
          <a:prstGeom prst="rect">
            <a:avLst/>
          </a:prstGeom>
        </p:spPr>
      </p:pic>
      <p:pic>
        <p:nvPicPr>
          <p:cNvPr id="4" name="Picture 3"/>
          <p:cNvPicPr>
            <a:picLocks noChangeAspect="1"/>
          </p:cNvPicPr>
          <p:nvPr/>
        </p:nvPicPr>
        <p:blipFill>
          <a:blip r:embed="rId5"/>
          <a:stretch>
            <a:fillRect/>
          </a:stretch>
        </p:blipFill>
        <p:spPr>
          <a:xfrm>
            <a:off x="6019800" y="914400"/>
            <a:ext cx="2133600" cy="1649984"/>
          </a:xfrm>
          <a:prstGeom prst="rect">
            <a:avLst/>
          </a:prstGeom>
        </p:spPr>
      </p:pic>
      <p:pic>
        <p:nvPicPr>
          <p:cNvPr id="5" name="Picture 4"/>
          <p:cNvPicPr>
            <a:picLocks noChangeAspect="1"/>
          </p:cNvPicPr>
          <p:nvPr/>
        </p:nvPicPr>
        <p:blipFill>
          <a:blip r:embed="rId6"/>
          <a:stretch>
            <a:fillRect/>
          </a:stretch>
        </p:blipFill>
        <p:spPr>
          <a:xfrm>
            <a:off x="6019800" y="2895600"/>
            <a:ext cx="2134914" cy="1651000"/>
          </a:xfrm>
          <a:prstGeom prst="rect">
            <a:avLst/>
          </a:prstGeom>
        </p:spPr>
      </p:pic>
      <p:pic>
        <p:nvPicPr>
          <p:cNvPr id="6" name="Picture 5"/>
          <p:cNvPicPr>
            <a:picLocks noChangeAspect="1"/>
          </p:cNvPicPr>
          <p:nvPr/>
        </p:nvPicPr>
        <p:blipFill>
          <a:blip r:embed="rId7"/>
          <a:stretch>
            <a:fillRect/>
          </a:stretch>
        </p:blipFill>
        <p:spPr>
          <a:xfrm>
            <a:off x="3276600" y="2895600"/>
            <a:ext cx="2233449" cy="1727200"/>
          </a:xfrm>
          <a:prstGeom prst="rect">
            <a:avLst/>
          </a:prstGeom>
        </p:spPr>
      </p:pic>
      <p:pic>
        <p:nvPicPr>
          <p:cNvPr id="7" name="Picture 6"/>
          <p:cNvPicPr>
            <a:picLocks noChangeAspect="1"/>
          </p:cNvPicPr>
          <p:nvPr/>
        </p:nvPicPr>
        <p:blipFill>
          <a:blip r:embed="rId8"/>
          <a:stretch>
            <a:fillRect/>
          </a:stretch>
        </p:blipFill>
        <p:spPr>
          <a:xfrm>
            <a:off x="533400" y="2895600"/>
            <a:ext cx="2102069" cy="1625600"/>
          </a:xfrm>
          <a:prstGeom prst="rect">
            <a:avLst/>
          </a:prstGeom>
        </p:spPr>
      </p:pic>
      <p:pic>
        <p:nvPicPr>
          <p:cNvPr id="8" name="Picture 7"/>
          <p:cNvPicPr>
            <a:picLocks noChangeAspect="1"/>
          </p:cNvPicPr>
          <p:nvPr/>
        </p:nvPicPr>
        <p:blipFill>
          <a:blip r:embed="rId9"/>
          <a:stretch>
            <a:fillRect/>
          </a:stretch>
        </p:blipFill>
        <p:spPr>
          <a:xfrm>
            <a:off x="609600" y="5029200"/>
            <a:ext cx="1990397" cy="1539240"/>
          </a:xfrm>
          <a:prstGeom prst="rect">
            <a:avLst/>
          </a:prstGeom>
        </p:spPr>
      </p:pic>
      <p:pic>
        <p:nvPicPr>
          <p:cNvPr id="9" name="Picture 8"/>
          <p:cNvPicPr>
            <a:picLocks noChangeAspect="1"/>
          </p:cNvPicPr>
          <p:nvPr/>
        </p:nvPicPr>
        <p:blipFill>
          <a:blip r:embed="rId10"/>
          <a:stretch>
            <a:fillRect/>
          </a:stretch>
        </p:blipFill>
        <p:spPr>
          <a:xfrm>
            <a:off x="3276600" y="4953000"/>
            <a:ext cx="2286000" cy="1767840"/>
          </a:xfrm>
          <a:prstGeom prst="rect">
            <a:avLst/>
          </a:prstGeom>
        </p:spPr>
      </p:pic>
      <p:pic>
        <p:nvPicPr>
          <p:cNvPr id="10" name="Picture 9"/>
          <p:cNvPicPr>
            <a:picLocks noChangeAspect="1"/>
          </p:cNvPicPr>
          <p:nvPr/>
        </p:nvPicPr>
        <p:blipFill>
          <a:blip r:embed="rId11"/>
          <a:stretch>
            <a:fillRect/>
          </a:stretch>
        </p:blipFill>
        <p:spPr>
          <a:xfrm>
            <a:off x="5943600" y="4876800"/>
            <a:ext cx="2362200" cy="1771650"/>
          </a:xfrm>
          <a:prstGeom prst="rect">
            <a:avLst/>
          </a:prstGeom>
        </p:spPr>
      </p:pic>
      <p:sp>
        <p:nvSpPr>
          <p:cNvPr id="11" name="TextBox 10"/>
          <p:cNvSpPr txBox="1"/>
          <p:nvPr/>
        </p:nvSpPr>
        <p:spPr>
          <a:xfrm>
            <a:off x="609600" y="609600"/>
            <a:ext cx="741121" cy="369332"/>
          </a:xfrm>
          <a:prstGeom prst="rect">
            <a:avLst/>
          </a:prstGeom>
          <a:noFill/>
        </p:spPr>
        <p:txBody>
          <a:bodyPr wrap="none" rtlCol="0">
            <a:spAutoFit/>
          </a:bodyPr>
          <a:lstStyle/>
          <a:p>
            <a:r>
              <a:rPr lang="en-US" dirty="0" smtClean="0"/>
              <a:t>CFSv2</a:t>
            </a:r>
            <a:endParaRPr lang="en-US" dirty="0"/>
          </a:p>
        </p:txBody>
      </p:sp>
      <p:sp>
        <p:nvSpPr>
          <p:cNvPr id="12" name="TextBox 11"/>
          <p:cNvSpPr txBox="1"/>
          <p:nvPr/>
        </p:nvSpPr>
        <p:spPr>
          <a:xfrm>
            <a:off x="3429000" y="685800"/>
            <a:ext cx="762000" cy="381000"/>
          </a:xfrm>
          <a:prstGeom prst="rect">
            <a:avLst/>
          </a:prstGeom>
          <a:noFill/>
        </p:spPr>
        <p:txBody>
          <a:bodyPr wrap="square" rtlCol="0">
            <a:spAutoFit/>
          </a:bodyPr>
          <a:lstStyle/>
          <a:p>
            <a:r>
              <a:rPr lang="en-US" dirty="0" smtClean="0"/>
              <a:t>CMC1</a:t>
            </a:r>
            <a:endParaRPr lang="en-US" dirty="0"/>
          </a:p>
        </p:txBody>
      </p:sp>
      <p:sp>
        <p:nvSpPr>
          <p:cNvPr id="13" name="TextBox 12"/>
          <p:cNvSpPr txBox="1"/>
          <p:nvPr/>
        </p:nvSpPr>
        <p:spPr>
          <a:xfrm>
            <a:off x="6096000" y="685800"/>
            <a:ext cx="745178" cy="369332"/>
          </a:xfrm>
          <a:prstGeom prst="rect">
            <a:avLst/>
          </a:prstGeom>
          <a:noFill/>
        </p:spPr>
        <p:txBody>
          <a:bodyPr wrap="none" rtlCol="0">
            <a:spAutoFit/>
          </a:bodyPr>
          <a:lstStyle/>
          <a:p>
            <a:r>
              <a:rPr lang="en-US" dirty="0" smtClean="0"/>
              <a:t>CMC2</a:t>
            </a:r>
            <a:endParaRPr lang="en-US" dirty="0"/>
          </a:p>
        </p:txBody>
      </p:sp>
      <p:sp>
        <p:nvSpPr>
          <p:cNvPr id="14" name="TextBox 13"/>
          <p:cNvSpPr txBox="1"/>
          <p:nvPr/>
        </p:nvSpPr>
        <p:spPr>
          <a:xfrm>
            <a:off x="685800" y="2667000"/>
            <a:ext cx="684803" cy="369332"/>
          </a:xfrm>
          <a:prstGeom prst="rect">
            <a:avLst/>
          </a:prstGeom>
          <a:noFill/>
        </p:spPr>
        <p:txBody>
          <a:bodyPr wrap="none" rtlCol="0">
            <a:spAutoFit/>
          </a:bodyPr>
          <a:lstStyle/>
          <a:p>
            <a:r>
              <a:rPr lang="en-US" dirty="0" smtClean="0"/>
              <a:t>GFDL</a:t>
            </a:r>
            <a:endParaRPr lang="en-US" dirty="0"/>
          </a:p>
        </p:txBody>
      </p:sp>
      <p:sp>
        <p:nvSpPr>
          <p:cNvPr id="15" name="TextBox 14"/>
          <p:cNvSpPr txBox="1"/>
          <p:nvPr/>
        </p:nvSpPr>
        <p:spPr>
          <a:xfrm>
            <a:off x="3429000" y="2667000"/>
            <a:ext cx="723275" cy="369332"/>
          </a:xfrm>
          <a:prstGeom prst="rect">
            <a:avLst/>
          </a:prstGeom>
          <a:noFill/>
        </p:spPr>
        <p:txBody>
          <a:bodyPr wrap="none" rtlCol="0">
            <a:spAutoFit/>
          </a:bodyPr>
          <a:lstStyle/>
          <a:p>
            <a:r>
              <a:rPr lang="en-US" dirty="0" smtClean="0"/>
              <a:t>NCAR</a:t>
            </a:r>
            <a:endParaRPr lang="en-US" dirty="0"/>
          </a:p>
        </p:txBody>
      </p:sp>
      <p:sp>
        <p:nvSpPr>
          <p:cNvPr id="16" name="TextBox 15"/>
          <p:cNvSpPr txBox="1"/>
          <p:nvPr/>
        </p:nvSpPr>
        <p:spPr>
          <a:xfrm>
            <a:off x="6096000" y="2667000"/>
            <a:ext cx="706857" cy="369332"/>
          </a:xfrm>
          <a:prstGeom prst="rect">
            <a:avLst/>
          </a:prstGeom>
          <a:noFill/>
        </p:spPr>
        <p:txBody>
          <a:bodyPr wrap="none" rtlCol="0">
            <a:spAutoFit/>
          </a:bodyPr>
          <a:lstStyle/>
          <a:p>
            <a:r>
              <a:rPr lang="en-US" dirty="0" smtClean="0"/>
              <a:t>NASA</a:t>
            </a:r>
            <a:endParaRPr lang="en-US" dirty="0"/>
          </a:p>
        </p:txBody>
      </p:sp>
      <p:sp>
        <p:nvSpPr>
          <p:cNvPr id="17" name="TextBox 16"/>
          <p:cNvSpPr txBox="1"/>
          <p:nvPr/>
        </p:nvSpPr>
        <p:spPr>
          <a:xfrm>
            <a:off x="685800" y="4724400"/>
            <a:ext cx="838200" cy="369332"/>
          </a:xfrm>
          <a:prstGeom prst="rect">
            <a:avLst/>
          </a:prstGeom>
          <a:noFill/>
        </p:spPr>
        <p:txBody>
          <a:bodyPr wrap="square" rtlCol="0">
            <a:spAutoFit/>
          </a:bodyPr>
          <a:lstStyle/>
          <a:p>
            <a:r>
              <a:rPr lang="en-US" dirty="0" smtClean="0"/>
              <a:t>NMME</a:t>
            </a:r>
            <a:endParaRPr lang="en-US" dirty="0"/>
          </a:p>
        </p:txBody>
      </p:sp>
      <p:sp>
        <p:nvSpPr>
          <p:cNvPr id="18" name="TextBox 17"/>
          <p:cNvSpPr txBox="1"/>
          <p:nvPr/>
        </p:nvSpPr>
        <p:spPr>
          <a:xfrm>
            <a:off x="3352800" y="4724400"/>
            <a:ext cx="1219200" cy="369332"/>
          </a:xfrm>
          <a:prstGeom prst="rect">
            <a:avLst/>
          </a:prstGeom>
          <a:noFill/>
        </p:spPr>
        <p:txBody>
          <a:bodyPr wrap="square" rtlCol="0">
            <a:spAutoFit/>
          </a:bodyPr>
          <a:lstStyle/>
          <a:p>
            <a:r>
              <a:rPr lang="en-US" dirty="0" err="1" smtClean="0"/>
              <a:t>Prob</a:t>
            </a:r>
            <a:r>
              <a:rPr lang="en-US" dirty="0" smtClean="0"/>
              <a:t> </a:t>
            </a:r>
            <a:r>
              <a:rPr lang="en-US" dirty="0" err="1" smtClean="0"/>
              <a:t>Fcst</a:t>
            </a:r>
            <a:endParaRPr lang="en-US" dirty="0"/>
          </a:p>
        </p:txBody>
      </p:sp>
      <p:sp>
        <p:nvSpPr>
          <p:cNvPr id="19" name="TextBox 18"/>
          <p:cNvSpPr txBox="1"/>
          <p:nvPr/>
        </p:nvSpPr>
        <p:spPr>
          <a:xfrm>
            <a:off x="6096000" y="4724400"/>
            <a:ext cx="549061" cy="369332"/>
          </a:xfrm>
          <a:prstGeom prst="rect">
            <a:avLst/>
          </a:prstGeom>
          <a:noFill/>
        </p:spPr>
        <p:txBody>
          <a:bodyPr wrap="none" rtlCol="0">
            <a:spAutoFit/>
          </a:bodyPr>
          <a:lstStyle/>
          <a:p>
            <a:r>
              <a:rPr lang="en-US" dirty="0" err="1" smtClean="0"/>
              <a:t>Obs</a:t>
            </a:r>
            <a:endParaRPr lang="en-US" dirty="0"/>
          </a:p>
        </p:txBody>
      </p:sp>
    </p:spTree>
    <p:extLst>
      <p:ext uri="{BB962C8B-B14F-4D97-AF65-F5344CB8AC3E}">
        <p14:creationId xmlns:p14="http://schemas.microsoft.com/office/powerpoint/2010/main" val="437953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y11_to_Day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 y="1524000"/>
            <a:ext cx="6732034" cy="5049026"/>
          </a:xfrm>
          <a:prstGeom prst="rect">
            <a:avLst/>
          </a:prstGeom>
        </p:spPr>
      </p:pic>
      <p:sp>
        <p:nvSpPr>
          <p:cNvPr id="3" name="Title 1"/>
          <p:cNvSpPr>
            <a:spLocks noGrp="1"/>
          </p:cNvSpPr>
          <p:nvPr>
            <p:ph type="title"/>
          </p:nvPr>
        </p:nvSpPr>
        <p:spPr>
          <a:xfrm>
            <a:off x="457200" y="33867"/>
            <a:ext cx="8534400" cy="1413933"/>
          </a:xfrm>
        </p:spPr>
        <p:txBody>
          <a:bodyPr>
            <a:noAutofit/>
          </a:bodyPr>
          <a:lstStyle/>
          <a:p>
            <a:r>
              <a:rPr lang="en-US" sz="3200" dirty="0" smtClean="0">
                <a:solidFill>
                  <a:srgbClr val="0000FF"/>
                </a:solidFill>
              </a:rPr>
              <a:t>CFS</a:t>
            </a:r>
            <a:r>
              <a:rPr lang="en-US" sz="3200" dirty="0">
                <a:solidFill>
                  <a:srgbClr val="0000FF"/>
                </a:solidFill>
              </a:rPr>
              <a:t>-based </a:t>
            </a:r>
            <a:r>
              <a:rPr lang="en-US" sz="3200" dirty="0" smtClean="0">
                <a:solidFill>
                  <a:srgbClr val="0000FF"/>
                </a:solidFill>
              </a:rPr>
              <a:t>Extended-range Hazard Guidance:</a:t>
            </a:r>
            <a:br>
              <a:rPr lang="en-US" sz="3200" dirty="0" smtClean="0">
                <a:solidFill>
                  <a:srgbClr val="0000FF"/>
                </a:solidFill>
              </a:rPr>
            </a:br>
            <a:r>
              <a:rPr lang="en-US" sz="3200" dirty="0">
                <a:solidFill>
                  <a:srgbClr val="0000FF"/>
                </a:solidFill>
              </a:rPr>
              <a:t>Mississippi &amp; Ohio Valleys Severe Thunderstorm </a:t>
            </a:r>
            <a:r>
              <a:rPr lang="en-US" sz="3200" dirty="0" smtClean="0">
                <a:solidFill>
                  <a:srgbClr val="0000FF"/>
                </a:solidFill>
              </a:rPr>
              <a:t>Outbreak, December </a:t>
            </a:r>
            <a:r>
              <a:rPr lang="en-US" sz="3200" dirty="0">
                <a:solidFill>
                  <a:srgbClr val="0000FF"/>
                </a:solidFill>
              </a:rPr>
              <a:t>21</a:t>
            </a:r>
            <a:r>
              <a:rPr lang="en-US" sz="3200" dirty="0" smtClean="0">
                <a:solidFill>
                  <a:srgbClr val="0000FF"/>
                </a:solidFill>
              </a:rPr>
              <a:t>­-22</a:t>
            </a:r>
            <a:r>
              <a:rPr lang="en-US" sz="3200" dirty="0">
                <a:solidFill>
                  <a:srgbClr val="0000FF"/>
                </a:solidFill>
              </a:rPr>
              <a:t>, 2013 </a:t>
            </a:r>
          </a:p>
        </p:txBody>
      </p:sp>
      <p:sp>
        <p:nvSpPr>
          <p:cNvPr id="4" name="Rectangle 3"/>
          <p:cNvSpPr/>
          <p:nvPr/>
        </p:nvSpPr>
        <p:spPr>
          <a:xfrm>
            <a:off x="6553200" y="2819400"/>
            <a:ext cx="2590800" cy="1477328"/>
          </a:xfrm>
          <a:prstGeom prst="rect">
            <a:avLst/>
          </a:prstGeom>
        </p:spPr>
        <p:txBody>
          <a:bodyPr wrap="square">
            <a:spAutoFit/>
          </a:bodyPr>
          <a:lstStyle/>
          <a:p>
            <a:r>
              <a:rPr lang="en-US" dirty="0"/>
              <a:t>As early as 11 days prior, identifiably </a:t>
            </a:r>
            <a:r>
              <a:rPr lang="en-US" i="1" dirty="0"/>
              <a:t>consistent</a:t>
            </a:r>
            <a:r>
              <a:rPr lang="en-US" dirty="0"/>
              <a:t> CFS forecasts indicated environments favorable to severe weather.</a:t>
            </a:r>
          </a:p>
        </p:txBody>
      </p:sp>
    </p:spTree>
    <p:extLst>
      <p:ext uri="{BB962C8B-B14F-4D97-AF65-F5344CB8AC3E}">
        <p14:creationId xmlns:p14="http://schemas.microsoft.com/office/powerpoint/2010/main" val="3740414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CFSv2 14-day forecast of “tornado index”</a:t>
            </a:r>
            <a:endParaRPr lang="en-US" dirty="0"/>
          </a:p>
        </p:txBody>
      </p:sp>
      <p:pic>
        <p:nvPicPr>
          <p:cNvPr id="4" name="Content Placeholder 3" descr="14dayforecast.png"/>
          <p:cNvPicPr>
            <a:picLocks noGrp="1" noChangeAspect="1"/>
          </p:cNvPicPr>
          <p:nvPr>
            <p:ph idx="1"/>
          </p:nvPr>
        </p:nvPicPr>
        <p:blipFill>
          <a:blip r:embed="rId2">
            <a:extLst>
              <a:ext uri="{28A0092B-C50C-407E-A947-70E740481C1C}">
                <a14:useLocalDpi xmlns:a14="http://schemas.microsoft.com/office/drawing/2010/main" val="0"/>
              </a:ext>
            </a:extLst>
          </a:blip>
          <a:srcRect t="-12607" b="-12607"/>
          <a:stretch>
            <a:fillRect/>
          </a:stretch>
        </p:blipFill>
        <p:spPr>
          <a:xfrm>
            <a:off x="457200" y="1600200"/>
            <a:ext cx="8305800" cy="4567901"/>
          </a:xfrm>
        </p:spPr>
      </p:pic>
      <p:sp>
        <p:nvSpPr>
          <p:cNvPr id="5" name="TextBox 4"/>
          <p:cNvSpPr txBox="1"/>
          <p:nvPr/>
        </p:nvSpPr>
        <p:spPr>
          <a:xfrm>
            <a:off x="613643" y="6378208"/>
            <a:ext cx="4638672" cy="369332"/>
          </a:xfrm>
          <a:prstGeom prst="rect">
            <a:avLst/>
          </a:prstGeom>
          <a:noFill/>
        </p:spPr>
        <p:txBody>
          <a:bodyPr wrap="none" rtlCol="0">
            <a:spAutoFit/>
          </a:bodyPr>
          <a:lstStyle/>
          <a:p>
            <a:r>
              <a:rPr lang="en-US" dirty="0" smtClean="0"/>
              <a:t>06Z Dec 8, 2013 start, single ensemble member</a:t>
            </a:r>
            <a:endParaRPr lang="en-US" dirty="0"/>
          </a:p>
        </p:txBody>
      </p:sp>
      <p:pic>
        <p:nvPicPr>
          <p:cNvPr id="6" name="Picture 5" descr="map_colorba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50" y="5819842"/>
            <a:ext cx="5219700" cy="355600"/>
          </a:xfrm>
          <a:prstGeom prst="rect">
            <a:avLst/>
          </a:prstGeom>
        </p:spPr>
      </p:pic>
    </p:spTree>
    <p:extLst>
      <p:ext uri="{BB962C8B-B14F-4D97-AF65-F5344CB8AC3E}">
        <p14:creationId xmlns:p14="http://schemas.microsoft.com/office/powerpoint/2010/main" val="4120077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0MB ESRL composite pressure polar vort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7547636" cy="583773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152400"/>
            <a:ext cx="8229600" cy="1143000"/>
          </a:xfrm>
        </p:spPr>
        <p:txBody>
          <a:bodyPr/>
          <a:lstStyle/>
          <a:p>
            <a:r>
              <a:rPr lang="en-US" dirty="0" smtClean="0"/>
              <a:t>Polar Vortex</a:t>
            </a:r>
            <a:endParaRPr lang="en-US" dirty="0"/>
          </a:p>
        </p:txBody>
      </p:sp>
    </p:spTree>
    <p:extLst>
      <p:ext uri="{BB962C8B-B14F-4D97-AF65-F5344CB8AC3E}">
        <p14:creationId xmlns:p14="http://schemas.microsoft.com/office/powerpoint/2010/main" val="2494974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066800"/>
          </a:xfrm>
        </p:spPr>
        <p:txBody>
          <a:bodyPr>
            <a:normAutofit/>
          </a:bodyPr>
          <a:lstStyle/>
          <a:p>
            <a:pPr>
              <a:lnSpc>
                <a:spcPct val="90000"/>
              </a:lnSpc>
            </a:pPr>
            <a:r>
              <a:rPr lang="en-US" sz="3200" dirty="0">
                <a:solidFill>
                  <a:srgbClr val="002060"/>
                </a:solidFill>
              </a:rPr>
              <a:t>4</a:t>
            </a:r>
            <a:r>
              <a:rPr lang="en-US" sz="3200" dirty="0" smtClean="0">
                <a:solidFill>
                  <a:srgbClr val="002060"/>
                </a:solidFill>
              </a:rPr>
              <a:t>. Thoughts on CPC’s Monthly Climate Reviews</a:t>
            </a:r>
            <a:endParaRPr lang="en-US" sz="3200" dirty="0">
              <a:solidFill>
                <a:srgbClr val="002060"/>
              </a:solidFill>
            </a:endParaRPr>
          </a:p>
        </p:txBody>
      </p:sp>
      <p:sp>
        <p:nvSpPr>
          <p:cNvPr id="3" name="Content Placeholder 2"/>
          <p:cNvSpPr>
            <a:spLocks noGrp="1"/>
          </p:cNvSpPr>
          <p:nvPr>
            <p:ph idx="1"/>
          </p:nvPr>
        </p:nvSpPr>
        <p:spPr>
          <a:xfrm>
            <a:off x="17720" y="990600"/>
            <a:ext cx="8897679" cy="5562600"/>
          </a:xfrm>
        </p:spPr>
        <p:txBody>
          <a:bodyPr>
            <a:normAutofit fontScale="70000" lnSpcReduction="20000"/>
          </a:bodyPr>
          <a:lstStyle/>
          <a:p>
            <a:r>
              <a:rPr lang="en-US" b="1" dirty="0" smtClean="0"/>
              <a:t>Purpose of CPC Climate Reviews?  </a:t>
            </a:r>
          </a:p>
          <a:p>
            <a:pPr lvl="1"/>
            <a:r>
              <a:rPr lang="en-US" dirty="0" smtClean="0"/>
              <a:t>Any external audience? </a:t>
            </a:r>
          </a:p>
          <a:p>
            <a:pPr lvl="1"/>
            <a:r>
              <a:rPr lang="en-US" dirty="0" smtClean="0"/>
              <a:t>Is this mainly for CPC internal training?  </a:t>
            </a:r>
          </a:p>
          <a:p>
            <a:pPr lvl="1"/>
            <a:r>
              <a:rPr lang="en-US" dirty="0" smtClean="0"/>
              <a:t>CPC:  Climate Reviews focus on real-time monitoring</a:t>
            </a:r>
            <a:r>
              <a:rPr lang="en-US" dirty="0"/>
              <a:t> </a:t>
            </a:r>
            <a:r>
              <a:rPr lang="en-US" dirty="0" smtClean="0"/>
              <a:t>and diagnosis</a:t>
            </a:r>
          </a:p>
          <a:p>
            <a:pPr lvl="2"/>
            <a:r>
              <a:rPr lang="en-US" dirty="0" smtClean="0"/>
              <a:t>However, somehow duplicated with other CPC briefings</a:t>
            </a:r>
          </a:p>
          <a:p>
            <a:pPr lvl="3"/>
            <a:r>
              <a:rPr lang="en-US" dirty="0"/>
              <a:t>Drought briefing</a:t>
            </a:r>
          </a:p>
          <a:p>
            <a:pPr lvl="3"/>
            <a:r>
              <a:rPr lang="en-US" dirty="0"/>
              <a:t>Ocean briefing</a:t>
            </a:r>
          </a:p>
          <a:p>
            <a:pPr lvl="3"/>
            <a:r>
              <a:rPr lang="en-US" dirty="0"/>
              <a:t>Seasonal forecast </a:t>
            </a:r>
            <a:r>
              <a:rPr lang="en-US" dirty="0" smtClean="0"/>
              <a:t>conference</a:t>
            </a:r>
          </a:p>
          <a:p>
            <a:pPr lvl="1"/>
            <a:r>
              <a:rPr lang="en-US" dirty="0" smtClean="0"/>
              <a:t>NCDC</a:t>
            </a:r>
            <a:r>
              <a:rPr lang="en-US" dirty="0"/>
              <a:t>: long-term monitoring;  State of Climate (except ENSO)</a:t>
            </a:r>
          </a:p>
          <a:p>
            <a:pPr lvl="1"/>
            <a:r>
              <a:rPr lang="en-US" dirty="0"/>
              <a:t>ESRL:  Attributions of past major events</a:t>
            </a:r>
          </a:p>
          <a:p>
            <a:pPr marL="0" indent="0">
              <a:buNone/>
            </a:pPr>
            <a:endParaRPr lang="en-US" dirty="0" smtClean="0"/>
          </a:p>
          <a:p>
            <a:r>
              <a:rPr lang="en-US" dirty="0" smtClean="0"/>
              <a:t>Does CPC want to do </a:t>
            </a:r>
            <a:r>
              <a:rPr lang="en-US" b="1" dirty="0" smtClean="0"/>
              <a:t>authoritative and consistent Climate Reviews </a:t>
            </a:r>
            <a:r>
              <a:rPr lang="en-US" dirty="0" smtClean="0"/>
              <a:t>on </a:t>
            </a:r>
            <a:r>
              <a:rPr lang="en-US" b="1" dirty="0" smtClean="0"/>
              <a:t>real-time monitoring, diagnosis and verification/attribution</a:t>
            </a:r>
            <a:r>
              <a:rPr lang="en-US" dirty="0" smtClean="0"/>
              <a:t>?    If so, </a:t>
            </a:r>
          </a:p>
          <a:p>
            <a:pPr lvl="1"/>
            <a:r>
              <a:rPr lang="en-US" dirty="0" smtClean="0"/>
              <a:t>the reviews should be done by a few experts as CPC official products</a:t>
            </a:r>
          </a:p>
          <a:p>
            <a:pPr lvl="1"/>
            <a:r>
              <a:rPr lang="en-US" dirty="0" smtClean="0"/>
              <a:t>the audience should include external people</a:t>
            </a:r>
          </a:p>
          <a:p>
            <a:pPr lvl="1"/>
            <a:r>
              <a:rPr lang="en-US" sz="2900" dirty="0" smtClean="0"/>
              <a:t>May need to include additional near real-time forecast diagnosis and attributions , which will be helpful to CPC forecasters, general users, and forecast tool/</a:t>
            </a:r>
            <a:r>
              <a:rPr lang="en-US" sz="2900" dirty="0" err="1" smtClean="0"/>
              <a:t>modle</a:t>
            </a:r>
            <a:r>
              <a:rPr lang="en-US" sz="2900" dirty="0" smtClean="0"/>
              <a:t> diagnosis and improvements.</a:t>
            </a:r>
          </a:p>
          <a:p>
            <a:pPr lvl="2"/>
            <a:endParaRPr lang="en-US" dirty="0"/>
          </a:p>
          <a:p>
            <a:pPr lvl="1"/>
            <a:endParaRPr lang="en-US" dirty="0"/>
          </a:p>
        </p:txBody>
      </p:sp>
    </p:spTree>
    <p:extLst>
      <p:ext uri="{BB962C8B-B14F-4D97-AF65-F5344CB8AC3E}">
        <p14:creationId xmlns:p14="http://schemas.microsoft.com/office/powerpoint/2010/main" val="359032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1219200" y="0"/>
            <a:ext cx="7239000" cy="609600"/>
          </a:xfrm>
        </p:spPr>
        <p:txBody>
          <a:bodyPr/>
          <a:lstStyle/>
          <a:p>
            <a:pPr eaLnBrk="1" hangingPunct="1"/>
            <a:r>
              <a:rPr lang="en-US" sz="3200" b="1" dirty="0" smtClean="0">
                <a:solidFill>
                  <a:srgbClr val="0000CC"/>
                </a:solidFill>
                <a:latin typeface="Times New Roman" charset="0"/>
                <a:ea typeface="MS PGothic" charset="0"/>
              </a:rPr>
              <a:t>AO</a:t>
            </a:r>
            <a:endParaRPr lang="en-US" sz="3200" b="1" dirty="0">
              <a:solidFill>
                <a:srgbClr val="0000CC"/>
              </a:solidFill>
              <a:latin typeface="Times New Roman" charset="0"/>
              <a:ea typeface="MS PGothic" charset="0"/>
            </a:endParaRPr>
          </a:p>
        </p:txBody>
      </p:sp>
      <p:pic>
        <p:nvPicPr>
          <p:cNvPr id="1026" name="Picture 2" descr="http://www.cpc.ncep.noaa.gov/products/precip/CWlink/daily_ao_index/ao.mr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767" y="609600"/>
            <a:ext cx="457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78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381000"/>
            <a:ext cx="7162800" cy="6202984"/>
          </a:xfrm>
          <a:prstGeom prst="rect">
            <a:avLst/>
          </a:prstGeom>
        </p:spPr>
      </p:pic>
    </p:spTree>
    <p:extLst>
      <p:ext uri="{BB962C8B-B14F-4D97-AF65-F5344CB8AC3E}">
        <p14:creationId xmlns:p14="http://schemas.microsoft.com/office/powerpoint/2010/main" val="769496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52400"/>
            <a:ext cx="7543800" cy="2185214"/>
          </a:xfrm>
          <a:prstGeom prst="rect">
            <a:avLst/>
          </a:prstGeom>
          <a:noFill/>
        </p:spPr>
        <p:txBody>
          <a:bodyPr wrap="square" rtlCol="0">
            <a:spAutoFit/>
          </a:bodyPr>
          <a:lstStyle/>
          <a:p>
            <a:pPr algn="ctr"/>
            <a:r>
              <a:rPr lang="en-US" sz="2800" b="1" i="1" dirty="0" smtClean="0">
                <a:solidFill>
                  <a:srgbClr val="800000"/>
                </a:solidFill>
                <a:effectLst>
                  <a:outerShdw blurRad="38100" dist="38100" dir="2700000" algn="tl">
                    <a:srgbClr val="000000">
                      <a:alpha val="43137"/>
                    </a:srgbClr>
                  </a:outerShdw>
                </a:effectLst>
              </a:rPr>
              <a:t>One Theory to Link Jetstream to extreme weather  and to global warming (J. Francis)</a:t>
            </a:r>
          </a:p>
          <a:p>
            <a:pPr algn="ctr"/>
            <a:endParaRPr lang="en-US" sz="2800" b="1" i="1" dirty="0" smtClean="0">
              <a:solidFill>
                <a:srgbClr val="800000"/>
              </a:solidFill>
              <a:effectLst>
                <a:outerShdw blurRad="38100" dist="38100" dir="2700000" algn="tl">
                  <a:srgbClr val="000000">
                    <a:alpha val="43137"/>
                  </a:srgbClr>
                </a:outerShdw>
              </a:effectLst>
            </a:endParaRPr>
          </a:p>
          <a:p>
            <a:pPr algn="ctr"/>
            <a:r>
              <a:rPr lang="en-US" sz="2800" b="1" i="1" dirty="0" smtClean="0">
                <a:solidFill>
                  <a:srgbClr val="000090"/>
                </a:solidFill>
                <a:effectLst>
                  <a:outerShdw blurRad="38100" dist="38100" dir="2700000" algn="tl">
                    <a:srgbClr val="000000">
                      <a:alpha val="43137"/>
                    </a:srgbClr>
                  </a:outerShdw>
                </a:effectLst>
              </a:rPr>
              <a:t>Arctic Amplification</a:t>
            </a:r>
            <a:endParaRPr lang="en-US" sz="2800" b="1" dirty="0" smtClean="0">
              <a:solidFill>
                <a:srgbClr val="000090"/>
              </a:solidFill>
              <a:effectLst>
                <a:outerShdw blurRad="38100" dist="38100" dir="2700000" algn="tl">
                  <a:srgbClr val="000000">
                    <a:alpha val="43137"/>
                  </a:srgbClr>
                </a:outerShdw>
              </a:effectLst>
            </a:endParaRPr>
          </a:p>
          <a:p>
            <a:r>
              <a:rPr lang="en-US" sz="2400" b="1" dirty="0">
                <a:solidFill>
                  <a:srgbClr val="000090"/>
                </a:solidFill>
                <a:effectLst>
                  <a:outerShdw blurRad="38100" dist="38100" dir="2700000" algn="tl">
                    <a:srgbClr val="000000">
                      <a:alpha val="43137"/>
                    </a:srgbClr>
                  </a:outerShdw>
                </a:effectLst>
              </a:rPr>
              <a:t> </a:t>
            </a:r>
            <a:r>
              <a:rPr lang="en-US" sz="2400" b="1" dirty="0" smtClean="0">
                <a:solidFill>
                  <a:srgbClr val="000090"/>
                </a:solidFill>
                <a:effectLst>
                  <a:outerShdw blurRad="38100" dist="38100" dir="2700000" algn="tl">
                    <a:srgbClr val="000000">
                      <a:alpha val="43137"/>
                    </a:srgbClr>
                  </a:outerShdw>
                </a:effectLst>
              </a:rPr>
              <a:t>            </a:t>
            </a:r>
            <a:r>
              <a:rPr lang="en-US" sz="2400" b="1" dirty="0" err="1" smtClean="0">
                <a:solidFill>
                  <a:srgbClr val="000090"/>
                </a:solidFill>
                <a:effectLst>
                  <a:outerShdw blurRad="38100" dist="38100" dir="2700000" algn="tl">
                    <a:srgbClr val="000000">
                      <a:alpha val="43137"/>
                    </a:srgbClr>
                  </a:outerShdw>
                </a:effectLst>
              </a:rPr>
              <a:t>Poleward</a:t>
            </a:r>
            <a:r>
              <a:rPr lang="en-US" sz="2400" b="1" dirty="0" smtClean="0">
                <a:solidFill>
                  <a:srgbClr val="000090"/>
                </a:solidFill>
                <a:effectLst>
                  <a:outerShdw blurRad="38100" dist="38100" dir="2700000" algn="tl">
                    <a:srgbClr val="000000">
                      <a:alpha val="43137"/>
                    </a:srgbClr>
                  </a:outerShdw>
                </a:effectLst>
              </a:rPr>
              <a:t> thickness gradient weakening </a:t>
            </a:r>
            <a:endParaRPr lang="en-US" sz="2400" b="1" dirty="0">
              <a:solidFill>
                <a:srgbClr val="000090"/>
              </a:solidFill>
              <a:effectLst>
                <a:outerShdw blurRad="38100" dist="38100" dir="2700000" algn="tl">
                  <a:srgbClr val="000000">
                    <a:alpha val="43137"/>
                  </a:srgbClr>
                </a:outerShdw>
              </a:effectLst>
            </a:endParaRPr>
          </a:p>
        </p:txBody>
      </p:sp>
      <p:sp>
        <p:nvSpPr>
          <p:cNvPr id="4" name="TextBox 3"/>
          <p:cNvSpPr txBox="1"/>
          <p:nvPr/>
        </p:nvSpPr>
        <p:spPr>
          <a:xfrm>
            <a:off x="685800" y="2895600"/>
            <a:ext cx="3276600" cy="1200329"/>
          </a:xfrm>
          <a:prstGeom prst="rect">
            <a:avLst/>
          </a:prstGeom>
          <a:noFill/>
        </p:spPr>
        <p:txBody>
          <a:bodyPr wrap="square" rtlCol="0">
            <a:spAutoFit/>
          </a:bodyPr>
          <a:lstStyle/>
          <a:p>
            <a:r>
              <a:rPr lang="en-US" sz="2400" b="1" dirty="0" smtClean="0">
                <a:solidFill>
                  <a:srgbClr val="0000FF"/>
                </a:solidFill>
                <a:effectLst>
                  <a:outerShdw blurRad="38100" dist="38100" dir="2700000" algn="tl">
                    <a:srgbClr val="000000">
                      <a:alpha val="43137"/>
                    </a:srgbClr>
                  </a:outerShdw>
                </a:effectLst>
              </a:rPr>
              <a:t>Weaker upper-level, zonal-mean flow, </a:t>
            </a:r>
            <a:r>
              <a:rPr lang="en-US" sz="2400" b="1" dirty="0" smtClean="0">
                <a:solidFill>
                  <a:srgbClr val="000090"/>
                </a:solidFill>
                <a:effectLst>
                  <a:outerShdw blurRad="38100" dist="38100" dir="2700000" algn="tl">
                    <a:srgbClr val="000000">
                      <a:alpha val="43137"/>
                    </a:srgbClr>
                  </a:outerShdw>
                </a:effectLst>
              </a:rPr>
              <a:t>reduced phase speed</a:t>
            </a:r>
            <a:endParaRPr lang="en-US" sz="2400" b="1" dirty="0">
              <a:solidFill>
                <a:srgbClr val="000090"/>
              </a:solidFill>
              <a:effectLst>
                <a:outerShdw blurRad="38100" dist="38100" dir="2700000" algn="tl">
                  <a:srgbClr val="000000">
                    <a:alpha val="43137"/>
                  </a:srgbClr>
                </a:outerShdw>
              </a:effectLst>
            </a:endParaRPr>
          </a:p>
        </p:txBody>
      </p:sp>
      <p:sp>
        <p:nvSpPr>
          <p:cNvPr id="5" name="TextBox 4"/>
          <p:cNvSpPr txBox="1"/>
          <p:nvPr/>
        </p:nvSpPr>
        <p:spPr>
          <a:xfrm>
            <a:off x="4953000" y="2895600"/>
            <a:ext cx="3733800" cy="1200329"/>
          </a:xfrm>
          <a:prstGeom prst="rect">
            <a:avLst/>
          </a:prstGeom>
          <a:noFill/>
        </p:spPr>
        <p:txBody>
          <a:bodyPr wrap="square" rtlCol="0">
            <a:spAutoFit/>
          </a:bodyPr>
          <a:lstStyle/>
          <a:p>
            <a:r>
              <a:rPr lang="en-US" sz="2400" b="1" dirty="0" smtClean="0">
                <a:solidFill>
                  <a:srgbClr val="000090"/>
                </a:solidFill>
                <a:effectLst>
                  <a:outerShdw blurRad="38100" dist="38100" dir="2700000" algn="tl">
                    <a:srgbClr val="000000">
                      <a:alpha val="43137"/>
                    </a:srgbClr>
                  </a:outerShdw>
                </a:effectLst>
              </a:rPr>
              <a:t>Peaks of upper-level ridges elongate northward, </a:t>
            </a:r>
            <a:r>
              <a:rPr lang="en-US" sz="2400" b="1" dirty="0" smtClean="0">
                <a:solidFill>
                  <a:srgbClr val="0000FF"/>
                </a:solidFill>
                <a:effectLst>
                  <a:outerShdw blurRad="38100" dist="38100" dir="2700000" algn="tl">
                    <a:srgbClr val="000000">
                      <a:alpha val="43137"/>
                    </a:srgbClr>
                  </a:outerShdw>
                </a:effectLst>
              </a:rPr>
              <a:t>wave amplitude increases</a:t>
            </a:r>
            <a:endParaRPr lang="en-US" sz="2400" b="1" dirty="0">
              <a:solidFill>
                <a:srgbClr val="0000FF"/>
              </a:solidFill>
              <a:effectLst>
                <a:outerShdw blurRad="38100" dist="38100" dir="2700000" algn="tl">
                  <a:srgbClr val="000000">
                    <a:alpha val="43137"/>
                  </a:srgbClr>
                </a:outerShdw>
              </a:effectLst>
            </a:endParaRPr>
          </a:p>
        </p:txBody>
      </p:sp>
      <p:sp>
        <p:nvSpPr>
          <p:cNvPr id="10" name="Down Arrow 9"/>
          <p:cNvSpPr/>
          <p:nvPr/>
        </p:nvSpPr>
        <p:spPr>
          <a:xfrm rot="2700000">
            <a:off x="2895600" y="2362200"/>
            <a:ext cx="304800" cy="60960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8900000">
            <a:off x="5086910" y="2380690"/>
            <a:ext cx="304800" cy="60960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90600" y="4602540"/>
            <a:ext cx="7620000" cy="1877437"/>
          </a:xfrm>
          <a:prstGeom prst="rect">
            <a:avLst/>
          </a:prstGeom>
          <a:noFill/>
        </p:spPr>
        <p:txBody>
          <a:bodyPr wrap="square" rtlCol="0">
            <a:spAutoFit/>
          </a:bodyPr>
          <a:lstStyle/>
          <a:p>
            <a:pPr>
              <a:spcAft>
                <a:spcPts val="1200"/>
              </a:spcAft>
              <a:buClr>
                <a:srgbClr val="FF0000"/>
              </a:buClr>
              <a:buFont typeface="Wingdings" pitchFamily="2" charset="2"/>
              <a:buChar char="Ø"/>
            </a:pPr>
            <a:r>
              <a:rPr lang="en-US" sz="2400" b="1" dirty="0" smtClean="0">
                <a:solidFill>
                  <a:srgbClr val="FFFF00"/>
                </a:solidFill>
                <a:effectLst>
                  <a:outerShdw blurRad="38100" dist="38100" dir="2700000" algn="tl">
                    <a:srgbClr val="000000">
                      <a:alpha val="43137"/>
                    </a:srgbClr>
                  </a:outerShdw>
                </a:effectLst>
              </a:rPr>
              <a:t>  </a:t>
            </a:r>
            <a:r>
              <a:rPr lang="en-US" sz="2400" b="1" dirty="0" err="1" smtClean="0">
                <a:solidFill>
                  <a:srgbClr val="000090"/>
                </a:solidFill>
                <a:effectLst>
                  <a:outerShdw blurRad="38100" dist="38100" dir="2700000" algn="tl">
                    <a:srgbClr val="000000">
                      <a:alpha val="43137"/>
                    </a:srgbClr>
                  </a:outerShdw>
                </a:effectLst>
              </a:rPr>
              <a:t>Rossby</a:t>
            </a:r>
            <a:r>
              <a:rPr lang="en-US" sz="2400" b="1" dirty="0" smtClean="0">
                <a:solidFill>
                  <a:srgbClr val="000090"/>
                </a:solidFill>
                <a:effectLst>
                  <a:outerShdw blurRad="38100" dist="38100" dir="2700000" algn="tl">
                    <a:srgbClr val="000000">
                      <a:alpha val="43137"/>
                    </a:srgbClr>
                  </a:outerShdw>
                </a:effectLst>
              </a:rPr>
              <a:t> waves progress more slowly</a:t>
            </a:r>
          </a:p>
          <a:p>
            <a:pPr>
              <a:spcAft>
                <a:spcPts val="1200"/>
              </a:spcAft>
              <a:buClr>
                <a:srgbClr val="FF0000"/>
              </a:buClr>
              <a:buFont typeface="Wingdings" pitchFamily="2" charset="2"/>
              <a:buChar char="Ø"/>
            </a:pPr>
            <a:r>
              <a:rPr lang="en-US" sz="2400" b="1" dirty="0" smtClean="0">
                <a:solidFill>
                  <a:srgbClr val="000090"/>
                </a:solidFill>
                <a:effectLst>
                  <a:outerShdw blurRad="38100" dist="38100" dir="2700000" algn="tl">
                    <a:srgbClr val="000000">
                      <a:alpha val="43137"/>
                    </a:srgbClr>
                  </a:outerShdw>
                </a:effectLst>
              </a:rPr>
              <a:t>  Weather conditions more persistent</a:t>
            </a:r>
          </a:p>
          <a:p>
            <a:pPr>
              <a:spcAft>
                <a:spcPts val="1200"/>
              </a:spcAft>
              <a:buClr>
                <a:srgbClr val="FF0000"/>
              </a:buClr>
              <a:buFont typeface="Wingdings" pitchFamily="2" charset="2"/>
              <a:buChar char="Ø"/>
            </a:pPr>
            <a:r>
              <a:rPr lang="en-US" sz="2400" b="1" dirty="0" smtClean="0">
                <a:solidFill>
                  <a:srgbClr val="000090"/>
                </a:solidFill>
                <a:effectLst>
                  <a:outerShdw blurRad="38100" dist="38100" dir="2700000" algn="tl">
                    <a:srgbClr val="000000">
                      <a:alpha val="43137"/>
                    </a:srgbClr>
                  </a:outerShdw>
                </a:effectLst>
              </a:rPr>
              <a:t>  </a:t>
            </a:r>
            <a:r>
              <a:rPr lang="en-US" sz="2400" b="1" i="1" dirty="0" smtClean="0">
                <a:solidFill>
                  <a:srgbClr val="000090"/>
                </a:solidFill>
                <a:effectLst>
                  <a:outerShdw blurRad="38100" dist="38100" dir="2700000" algn="tl">
                    <a:srgbClr val="000000">
                      <a:alpha val="43137"/>
                    </a:srgbClr>
                  </a:outerShdw>
                </a:effectLst>
              </a:rPr>
              <a:t>Increased probability of extremes:  cold spells,  heat waves,  flooding,  prolonged snowfall, and  drought </a:t>
            </a:r>
            <a:endParaRPr lang="en-US" sz="2400" b="1" i="1" dirty="0">
              <a:solidFill>
                <a:srgbClr val="000090"/>
              </a:solidFill>
              <a:effectLst>
                <a:outerShdw blurRad="38100" dist="38100" dir="2700000" algn="tl">
                  <a:srgbClr val="000000">
                    <a:alpha val="43137"/>
                  </a:srgbClr>
                </a:outerShdw>
              </a:effectLst>
            </a:endParaRPr>
          </a:p>
        </p:txBody>
      </p:sp>
      <p:grpSp>
        <p:nvGrpSpPr>
          <p:cNvPr id="16" name="Group 15"/>
          <p:cNvGrpSpPr/>
          <p:nvPr/>
        </p:nvGrpSpPr>
        <p:grpSpPr>
          <a:xfrm>
            <a:off x="2877110" y="4020110"/>
            <a:ext cx="2667000" cy="609600"/>
            <a:chOff x="2877110" y="4020110"/>
            <a:chExt cx="2667000" cy="609600"/>
          </a:xfrm>
        </p:grpSpPr>
        <p:sp>
          <p:nvSpPr>
            <p:cNvPr id="14" name="Down Arrow 13"/>
            <p:cNvSpPr/>
            <p:nvPr/>
          </p:nvSpPr>
          <p:spPr>
            <a:xfrm rot="18900000">
              <a:off x="2877110" y="4020110"/>
              <a:ext cx="304800" cy="60960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2700000">
              <a:off x="5086910" y="4020110"/>
              <a:ext cx="304800" cy="60960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893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par>
                          <p:cTn id="39" fill="hold">
                            <p:stCondLst>
                              <p:cond delay="1000"/>
                            </p:stCondLst>
                            <p:childTnLst>
                              <p:par>
                                <p:cTn id="40" presetID="9" presetClass="entr" presetSubtype="0" fill="hold" nodeType="after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dissolve">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dissolve">
                                      <p:cBhvr>
                                        <p:cTn id="47" dur="5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dissolve">
                                      <p:cBhvr>
                                        <p:cTn id="5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altLang="en-US" dirty="0" smtClean="0"/>
              <a:t>1. December 2013 Global Patterns</a:t>
            </a:r>
            <a:endParaRPr lang="en-US" dirty="0"/>
          </a:p>
        </p:txBody>
      </p:sp>
      <p:sp>
        <p:nvSpPr>
          <p:cNvPr id="4" name="Content Placeholder 3"/>
          <p:cNvSpPr>
            <a:spLocks noGrp="1"/>
          </p:cNvSpPr>
          <p:nvPr>
            <p:ph idx="1"/>
          </p:nvPr>
        </p:nvSpPr>
        <p:spPr>
          <a:xfrm>
            <a:off x="533400" y="1295400"/>
            <a:ext cx="8229600" cy="4525963"/>
          </a:xfrm>
        </p:spPr>
        <p:txBody>
          <a:bodyPr/>
          <a:lstStyle/>
          <a:p>
            <a:r>
              <a:rPr lang="en-US" dirty="0" smtClean="0"/>
              <a:t>ENSO</a:t>
            </a:r>
          </a:p>
          <a:p>
            <a:r>
              <a:rPr lang="en-US" dirty="0" smtClean="0"/>
              <a:t>PDO </a:t>
            </a:r>
          </a:p>
          <a:p>
            <a:r>
              <a:rPr lang="en-US" dirty="0" smtClean="0"/>
              <a:t>MJO</a:t>
            </a:r>
          </a:p>
          <a:p>
            <a:r>
              <a:rPr lang="en-US" dirty="0" smtClean="0"/>
              <a:t>AO/NAO</a:t>
            </a:r>
          </a:p>
        </p:txBody>
      </p:sp>
    </p:spTree>
    <p:extLst>
      <p:ext uri="{BB962C8B-B14F-4D97-AF65-F5344CB8AC3E}">
        <p14:creationId xmlns:p14="http://schemas.microsoft.com/office/powerpoint/2010/main" val="1322738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p:cNvPicPr>
          <p:nvPr/>
        </p:nvPicPr>
        <p:blipFill>
          <a:blip r:embed="rId3">
            <a:extLst>
              <a:ext uri="{28A0092B-C50C-407E-A947-70E740481C1C}">
                <a14:useLocalDpi xmlns:a14="http://schemas.microsoft.com/office/drawing/2010/main" val="0"/>
              </a:ext>
            </a:extLst>
          </a:blip>
          <a:srcRect l="13333" t="6667" r="5112" b="14166"/>
          <a:stretch>
            <a:fillRect/>
          </a:stretch>
        </p:blipFill>
        <p:spPr bwMode="auto">
          <a:xfrm>
            <a:off x="749300" y="1193800"/>
            <a:ext cx="4699000" cy="5207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3" name="Text Box 380"/>
          <p:cNvSpPr txBox="1">
            <a:spLocks noChangeArrowheads="1"/>
          </p:cNvSpPr>
          <p:nvPr/>
        </p:nvSpPr>
        <p:spPr bwMode="auto">
          <a:xfrm>
            <a:off x="5562600" y="4800600"/>
            <a:ext cx="3581400" cy="14462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spcBef>
                <a:spcPct val="50000"/>
              </a:spcBef>
            </a:pPr>
            <a:r>
              <a:rPr lang="en-US" sz="1600" b="1">
                <a:cs typeface="Times New Roman" charset="0"/>
              </a:rPr>
              <a:t>During May-September 2013, below-average SSTs were observed over the eastern half of the Pacific.</a:t>
            </a:r>
          </a:p>
          <a:p>
            <a:pPr>
              <a:spcBef>
                <a:spcPct val="50000"/>
              </a:spcBef>
            </a:pPr>
            <a:r>
              <a:rPr lang="en-US" sz="1600" b="1">
                <a:cs typeface="Times New Roman" charset="0"/>
              </a:rPr>
              <a:t>Recently, SSTs have been near-average across much of the equatorial Pacific.</a:t>
            </a:r>
          </a:p>
        </p:txBody>
      </p:sp>
      <p:sp>
        <p:nvSpPr>
          <p:cNvPr id="5124" name="Rectangle 3"/>
          <p:cNvSpPr>
            <a:spLocks noGrp="1" noChangeArrowheads="1"/>
          </p:cNvSpPr>
          <p:nvPr>
            <p:ph type="title"/>
          </p:nvPr>
        </p:nvSpPr>
        <p:spPr>
          <a:xfrm>
            <a:off x="1295400" y="0"/>
            <a:ext cx="7239000" cy="1143000"/>
          </a:xfrm>
        </p:spPr>
        <p:txBody>
          <a:bodyPr/>
          <a:lstStyle/>
          <a:p>
            <a:pPr eaLnBrk="1" hangingPunct="1"/>
            <a:r>
              <a:rPr lang="en-US" sz="3200" b="1" dirty="0">
                <a:solidFill>
                  <a:srgbClr val="0000CC"/>
                </a:solidFill>
                <a:latin typeface="Times New Roman" charset="0"/>
                <a:ea typeface="MS PGothic" charset="0"/>
              </a:rPr>
              <a:t>Recent Evolution of Equatorial Pacific SST Departures (</a:t>
            </a:r>
            <a:r>
              <a:rPr lang="en-US" sz="3200" b="1" baseline="30000" dirty="0" err="1">
                <a:solidFill>
                  <a:srgbClr val="0000CC"/>
                </a:solidFill>
                <a:latin typeface="Times New Roman" charset="0"/>
                <a:ea typeface="MS PGothic" charset="0"/>
              </a:rPr>
              <a:t>o</a:t>
            </a:r>
            <a:r>
              <a:rPr lang="en-US" sz="3200" b="1" dirty="0" err="1">
                <a:solidFill>
                  <a:srgbClr val="0000CC"/>
                </a:solidFill>
                <a:latin typeface="Times New Roman" charset="0"/>
                <a:ea typeface="MS PGothic" charset="0"/>
              </a:rPr>
              <a:t>C</a:t>
            </a:r>
            <a:r>
              <a:rPr lang="en-US" sz="3200" b="1" dirty="0">
                <a:solidFill>
                  <a:srgbClr val="0000CC"/>
                </a:solidFill>
                <a:latin typeface="Times New Roman" charset="0"/>
                <a:ea typeface="MS PGothic" charset="0"/>
              </a:rPr>
              <a:t>)</a:t>
            </a:r>
          </a:p>
        </p:txBody>
      </p:sp>
      <p:sp>
        <p:nvSpPr>
          <p:cNvPr id="5125" name="Text Box 4"/>
          <p:cNvSpPr txBox="1">
            <a:spLocks noChangeArrowheads="1"/>
          </p:cNvSpPr>
          <p:nvPr/>
        </p:nvSpPr>
        <p:spPr bwMode="auto">
          <a:xfrm>
            <a:off x="1752600" y="6400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lgn="ctr">
              <a:spcBef>
                <a:spcPct val="50000"/>
              </a:spcBef>
            </a:pPr>
            <a:r>
              <a:rPr lang="en-US" sz="2400" b="1">
                <a:solidFill>
                  <a:schemeClr val="bg1"/>
                </a:solidFill>
              </a:rPr>
              <a:t>Longitude</a:t>
            </a:r>
          </a:p>
        </p:txBody>
      </p:sp>
      <p:sp>
        <p:nvSpPr>
          <p:cNvPr id="5126" name="Text Box 290"/>
          <p:cNvSpPr txBox="1">
            <a:spLocks noChangeArrowheads="1"/>
          </p:cNvSpPr>
          <p:nvPr/>
        </p:nvSpPr>
        <p:spPr bwMode="auto">
          <a:xfrm>
            <a:off x="-76200" y="34290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lgn="ctr">
              <a:spcBef>
                <a:spcPct val="50000"/>
              </a:spcBef>
            </a:pPr>
            <a:r>
              <a:rPr lang="en-US" sz="2000" b="1">
                <a:solidFill>
                  <a:schemeClr val="bg1"/>
                </a:solidFill>
              </a:rPr>
              <a:t>Time</a:t>
            </a:r>
          </a:p>
        </p:txBody>
      </p:sp>
      <p:sp>
        <p:nvSpPr>
          <p:cNvPr id="5127" name="Line 291"/>
          <p:cNvSpPr>
            <a:spLocks noChangeShapeType="1"/>
          </p:cNvSpPr>
          <p:nvPr/>
        </p:nvSpPr>
        <p:spPr bwMode="auto">
          <a:xfrm flipH="1">
            <a:off x="457200" y="38100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378"/>
          <p:cNvSpPr>
            <a:spLocks noChangeShapeType="1"/>
          </p:cNvSpPr>
          <p:nvPr/>
        </p:nvSpPr>
        <p:spPr bwMode="auto">
          <a:xfrm flipH="1" flipV="1">
            <a:off x="4648200" y="5523706"/>
            <a:ext cx="914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itle 1"/>
          <p:cNvSpPr txBox="1">
            <a:spLocks/>
          </p:cNvSpPr>
          <p:nvPr/>
        </p:nvSpPr>
        <p:spPr>
          <a:xfrm>
            <a:off x="5943600" y="2971800"/>
            <a:ext cx="2362200" cy="868362"/>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smtClean="0"/>
              <a:t>ENSO Neutral</a:t>
            </a:r>
            <a:endParaRPr lang="en-US" altLang="en-US" sz="3200" dirty="0" smtClean="0"/>
          </a:p>
        </p:txBody>
      </p:sp>
    </p:spTree>
    <p:extLst>
      <p:ext uri="{BB962C8B-B14F-4D97-AF65-F5344CB8AC3E}">
        <p14:creationId xmlns:p14="http://schemas.microsoft.com/office/powerpoint/2010/main" val="85271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4746</TotalTime>
  <Words>1513</Words>
  <Application>Microsoft Office PowerPoint</Application>
  <PresentationFormat>On-screen Show (4:3)</PresentationFormat>
  <Paragraphs>223</Paragraphs>
  <Slides>40</Slides>
  <Notes>16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CPC Monthly Climate Review December 2013 (Jin Huang)</vt:lpstr>
      <vt:lpstr>0. January 2014 Cold Outbreak</vt:lpstr>
      <vt:lpstr>PowerPoint Presentation</vt:lpstr>
      <vt:lpstr>Polar Vortex</vt:lpstr>
      <vt:lpstr>AO</vt:lpstr>
      <vt:lpstr>PowerPoint Presentation</vt:lpstr>
      <vt:lpstr>PowerPoint Presentation</vt:lpstr>
      <vt:lpstr>1. December 2013 Global Patterns</vt:lpstr>
      <vt:lpstr>Recent Evolution of Equatorial Pacific SST Departures (oC)</vt:lpstr>
      <vt:lpstr>Global SST Anomaly (0C) and Anomaly Tendency</vt:lpstr>
      <vt:lpstr>PowerPoint Presentation</vt:lpstr>
      <vt:lpstr>SST Outlook: NCEP CFS.v2 Forecast Issued 6 January 2014</vt:lpstr>
      <vt:lpstr> </vt:lpstr>
      <vt:lpstr>Pacific Decadal Oscillation Index</vt:lpstr>
      <vt:lpstr>PowerPoint Presentation</vt:lpstr>
      <vt:lpstr>PowerPoint Presentation</vt:lpstr>
      <vt:lpstr>PowerPoint Presentation</vt:lpstr>
      <vt:lpstr>2.  US and Global Anomalies</vt:lpstr>
      <vt:lpstr>Global T2m Anomaly (Dec.13)</vt:lpstr>
      <vt:lpstr>500mb Height Anomaly</vt:lpstr>
      <vt:lpstr>Sea ice, Snow Anomaly (Dec.13)</vt:lpstr>
      <vt:lpstr>Ozone Anomaly (Dec)</vt:lpstr>
      <vt:lpstr>December (and early Jan) Temperature and Precipitation </vt:lpstr>
      <vt:lpstr>PowerPoint Presentation</vt:lpstr>
      <vt:lpstr>PowerPoint Presentation</vt:lpstr>
      <vt:lpstr>Streamflow Percentiles (USGS)</vt:lpstr>
      <vt:lpstr>PowerPoint Presentation</vt:lpstr>
      <vt:lpstr>Correlation bw NPSST and P</vt:lpstr>
      <vt:lpstr>PowerPoint Presentation</vt:lpstr>
      <vt:lpstr>PowerPoint Presentation</vt:lpstr>
      <vt:lpstr>3. Forecast and Verifications  </vt:lpstr>
      <vt:lpstr>NMME SST Forecasts</vt:lpstr>
      <vt:lpstr>NMME T and P Forecasts</vt:lpstr>
      <vt:lpstr>PowerPoint Presentation</vt:lpstr>
      <vt:lpstr>PowerPoint Presentation</vt:lpstr>
      <vt:lpstr>PowerPoint Presentation</vt:lpstr>
      <vt:lpstr>PowerPoint Presentation</vt:lpstr>
      <vt:lpstr>CFS-based Extended-range Hazard Guidance: Mississippi &amp; Ohio Valleys Severe Thunderstorm Outbreak, December 21­-22, 2013 </vt:lpstr>
      <vt:lpstr>CFSv2 14-day forecast of “tornado index”</vt:lpstr>
      <vt:lpstr>4. Thoughts on CPC’s Monthly Climate Reviews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 Climate Monthly Review  December 2013</dc:title>
  <dc:creator>Jin Huang</dc:creator>
  <cp:lastModifiedBy>Jin Huang</cp:lastModifiedBy>
  <cp:revision>137</cp:revision>
  <cp:lastPrinted>2014-01-08T15:13:26Z</cp:lastPrinted>
  <dcterms:created xsi:type="dcterms:W3CDTF">2013-12-17T14:40:05Z</dcterms:created>
  <dcterms:modified xsi:type="dcterms:W3CDTF">2014-01-08T16:21:35Z</dcterms:modified>
</cp:coreProperties>
</file>