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404" r:id="rId3"/>
    <p:sldId id="413" r:id="rId4"/>
    <p:sldId id="418" r:id="rId5"/>
    <p:sldId id="417" r:id="rId6"/>
    <p:sldId id="424" r:id="rId7"/>
    <p:sldId id="415" r:id="rId8"/>
    <p:sldId id="425" r:id="rId9"/>
    <p:sldId id="426" r:id="rId10"/>
    <p:sldId id="428" r:id="rId11"/>
    <p:sldId id="431" r:id="rId12"/>
    <p:sldId id="264" r:id="rId13"/>
    <p:sldId id="405" r:id="rId14"/>
    <p:sldId id="457" r:id="rId15"/>
    <p:sldId id="411" r:id="rId16"/>
    <p:sldId id="423" r:id="rId17"/>
    <p:sldId id="412" r:id="rId18"/>
    <p:sldId id="432" r:id="rId19"/>
    <p:sldId id="433" r:id="rId20"/>
    <p:sldId id="435" r:id="rId21"/>
    <p:sldId id="443" r:id="rId22"/>
    <p:sldId id="436" r:id="rId23"/>
    <p:sldId id="403" r:id="rId24"/>
    <p:sldId id="437" r:id="rId25"/>
    <p:sldId id="438" r:id="rId26"/>
    <p:sldId id="441" r:id="rId27"/>
    <p:sldId id="439" r:id="rId28"/>
    <p:sldId id="440" r:id="rId29"/>
    <p:sldId id="442" r:id="rId30"/>
    <p:sldId id="448" r:id="rId31"/>
    <p:sldId id="449" r:id="rId32"/>
    <p:sldId id="450" r:id="rId33"/>
    <p:sldId id="451" r:id="rId34"/>
    <p:sldId id="452" r:id="rId35"/>
    <p:sldId id="368" r:id="rId36"/>
    <p:sldId id="408" r:id="rId37"/>
    <p:sldId id="454" r:id="rId38"/>
    <p:sldId id="447" r:id="rId39"/>
    <p:sldId id="455" r:id="rId40"/>
    <p:sldId id="453" r:id="rId41"/>
    <p:sldId id="44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6" autoAdjust="0"/>
    <p:restoredTop sz="95803" autoAdjust="0"/>
  </p:normalViewPr>
  <p:slideViewPr>
    <p:cSldViewPr>
      <p:cViewPr>
        <p:scale>
          <a:sx n="36" d="100"/>
          <a:sy n="36" d="100"/>
        </p:scale>
        <p:origin x="-1140" y="-4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16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3F244-F82C-4182-90B0-0F4B12B4CD3A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EC213-BDEB-47AE-A1CA-211A581546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57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C213-BDEB-47AE-A1CA-211A5815467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28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3668E5-F1EB-B542-8E14-56CB53F1F6BC}" type="slidenum">
              <a:rPr lang="en-US" sz="1200">
                <a:latin typeface="Arial" charset="0"/>
              </a:rPr>
              <a:pPr/>
              <a:t>19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F5AB2A-80F3-CC49-B06E-590EA3E63EA7}" type="slidenum">
              <a:rPr lang="en-US" sz="1200">
                <a:latin typeface="Arial" charset="0"/>
              </a:rPr>
              <a:pPr/>
              <a:t>20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D714834-ABF1-D343-B666-85C87BE03B63}" type="slidenum">
              <a:rPr lang="en-US" sz="1200">
                <a:latin typeface="Arial" charset="0"/>
              </a:rPr>
              <a:pPr/>
              <a:t>22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74C07-21C5-4496-BEDF-1DF58EEF9F3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2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1155424" y="685488"/>
            <a:ext cx="4548706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>
            <a:lvl1pPr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lnSpc>
                <a:spcPts val="5238"/>
              </a:lnSpc>
              <a:buClr>
                <a:srgbClr val="000000"/>
              </a:buClr>
              <a:buSzPct val="100000"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body"/>
          </p:nvPr>
        </p:nvSpPr>
        <p:spPr>
          <a:xfrm>
            <a:off x="686422" y="4344025"/>
            <a:ext cx="5452545" cy="4098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02756" indent="-270291">
              <a:defRPr sz="11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081164" indent="-216233">
              <a:defRPr sz="11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513629" indent="-216233">
              <a:defRPr sz="11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1946095" indent="-216233">
              <a:defRPr sz="11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561D16B4-C94D-5045-A267-6C81F20068CF}" type="slidenum">
              <a:rPr lang="en-US">
                <a:cs typeface="Arial" charset="0"/>
              </a:rPr>
              <a:pPr/>
              <a:t>4</a:t>
            </a:fld>
            <a:endParaRPr lang="en-US">
              <a:cs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1155424" y="685488"/>
            <a:ext cx="4548706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>
            <a:lvl1pPr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lnSpc>
                <a:spcPts val="5238"/>
              </a:lnSpc>
              <a:buClr>
                <a:srgbClr val="000000"/>
              </a:buClr>
              <a:buSzPct val="100000"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/>
          </p:nvPr>
        </p:nvSpPr>
        <p:spPr>
          <a:xfrm>
            <a:off x="686422" y="4344025"/>
            <a:ext cx="5452545" cy="4098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02756" indent="-270291">
              <a:defRPr sz="11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081164" indent="-216233">
              <a:defRPr sz="11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513629" indent="-216233">
              <a:defRPr sz="11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1946095" indent="-216233">
              <a:defRPr sz="11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573E1B12-FF60-CC4B-A96E-4290C29CB22E}" type="slidenum">
              <a:rPr lang="en-US">
                <a:cs typeface="Arial" charset="0"/>
              </a:rPr>
              <a:pPr/>
              <a:t>6</a:t>
            </a:fld>
            <a:endParaRPr lang="en-US">
              <a:cs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155424" y="685488"/>
            <a:ext cx="4548706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39" tIns="44870" rIns="89739" bIns="44870" anchor="ctr"/>
          <a:lstStyle>
            <a:lvl1pPr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0" hangingPunct="0">
              <a:lnSpc>
                <a:spcPts val="5238"/>
              </a:lnSpc>
              <a:buClr>
                <a:srgbClr val="000000"/>
              </a:buClr>
              <a:buSzPct val="100000"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/>
          </p:nvPr>
        </p:nvSpPr>
        <p:spPr>
          <a:xfrm>
            <a:off x="686422" y="4344025"/>
            <a:ext cx="5452545" cy="4098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02574" indent="-269502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79565" indent="-21497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2638" indent="-21497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5710" indent="-214978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4360" indent="-214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43011" indent="-214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91661" indent="-214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40311" indent="-214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CBD07A-5B25-AB45-9399-3FB1FE069DC0}" type="slidenum">
              <a:rPr lang="en-US" sz="1100">
                <a:latin typeface="Times New Roman" charset="0"/>
                <a:ea typeface="MS PGothic" charset="0"/>
              </a:rPr>
              <a:pPr/>
              <a:t>10</a:t>
            </a:fld>
            <a:endParaRPr lang="en-US" sz="1100">
              <a:latin typeface="Times New Roman" charset="0"/>
              <a:ea typeface="MS PGothic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02756" indent="-270291">
              <a:defRPr sz="11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081164" indent="-216233">
              <a:defRPr sz="11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513629" indent="-216233">
              <a:defRPr sz="11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1946095" indent="-216233">
              <a:defRPr sz="11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B61D6FB1-AB5E-694E-9CCC-6759D65C06CD}" type="slidenum">
              <a:rPr lang="en-US">
                <a:cs typeface="Arial" charset="0"/>
              </a:rPr>
              <a:pPr/>
              <a:t>16</a:t>
            </a:fld>
            <a:endParaRPr lang="en-US"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1400">
              <a:latin typeface="Arial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1626" indent="-224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0276" indent="-224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18927" indent="-2243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478FCA-E197-254C-A6DC-84BE3B15B363}" type="slidenum">
              <a:rPr lang="en-US" sz="1200">
                <a:latin typeface="Arial" charset="0"/>
              </a:rPr>
              <a:pPr/>
              <a:t>18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6A11-BA2C-4872-AE72-C6BEEB9CEA1F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5F57-32A5-47DC-9A51-D74DA5BAE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4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6A11-BA2C-4872-AE72-C6BEEB9CEA1F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5F57-32A5-47DC-9A51-D74DA5BAE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5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6A11-BA2C-4872-AE72-C6BEEB9CEA1F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5F57-32A5-47DC-9A51-D74DA5BAE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40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C8CC9-EC87-ED42-B607-7D036CAA8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6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6A11-BA2C-4872-AE72-C6BEEB9CEA1F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5F57-32A5-47DC-9A51-D74DA5BAE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2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6A11-BA2C-4872-AE72-C6BEEB9CEA1F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5F57-32A5-47DC-9A51-D74DA5BAE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0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6A11-BA2C-4872-AE72-C6BEEB9CEA1F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5F57-32A5-47DC-9A51-D74DA5BAE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7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6A11-BA2C-4872-AE72-C6BEEB9CEA1F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5F57-32A5-47DC-9A51-D74DA5BAE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5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6A11-BA2C-4872-AE72-C6BEEB9CEA1F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5F57-32A5-47DC-9A51-D74DA5BAE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98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6A11-BA2C-4872-AE72-C6BEEB9CEA1F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5F57-32A5-47DC-9A51-D74DA5BAE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5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6A11-BA2C-4872-AE72-C6BEEB9CEA1F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5F57-32A5-47DC-9A51-D74DA5BAE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4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6A11-BA2C-4872-AE72-C6BEEB9CEA1F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75F57-32A5-47DC-9A51-D74DA5BAE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9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46A11-BA2C-4872-AE72-C6BEEB9CEA1F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5F57-32A5-47DC-9A51-D74DA5BAE8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1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NMME/current/images/NMME_ensemble_tmpsfc_season1.p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www.cpc.ncep.noaa.gov/products/NMME/current/images/NMME_ensemble_tmpsfc_lead1.png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914400" y="381000"/>
            <a:ext cx="7282763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0000FF"/>
                </a:solidFill>
              </a:rPr>
              <a:t>CPC Monthly Climate Review</a:t>
            </a:r>
          </a:p>
          <a:p>
            <a:pPr algn="ctr" eaLnBrk="1" hangingPunct="1"/>
            <a:endParaRPr lang="en-US" sz="3600" b="1" dirty="0"/>
          </a:p>
          <a:p>
            <a:pPr algn="ctr" eaLnBrk="1" hangingPunct="1"/>
            <a:r>
              <a:rPr lang="en-US" sz="3600" b="1" dirty="0" smtClean="0">
                <a:solidFill>
                  <a:srgbClr val="0000FF"/>
                </a:solidFill>
              </a:rPr>
              <a:t>Feb 2014</a:t>
            </a:r>
            <a:endParaRPr lang="en-US" sz="3600" b="1" dirty="0"/>
          </a:p>
          <a:p>
            <a:pPr algn="ctr" eaLnBrk="1" hangingPunct="1"/>
            <a:r>
              <a:rPr lang="en-US" sz="3600" b="1" dirty="0" smtClean="0">
                <a:solidFill>
                  <a:srgbClr val="002060"/>
                </a:solidFill>
              </a:rPr>
              <a:t>Jin Huang</a:t>
            </a:r>
          </a:p>
          <a:p>
            <a:pPr algn="ctr" eaLnBrk="1" hangingPunct="1"/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62000" y="3352800"/>
            <a:ext cx="78486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dirty="0" smtClean="0"/>
              <a:t>Outline:</a:t>
            </a:r>
          </a:p>
          <a:p>
            <a:pPr marL="1066800" lvl="1" indent="-609600">
              <a:spcBef>
                <a:spcPct val="20000"/>
              </a:spcBef>
              <a:buFontTx/>
              <a:buAutoNum type="arabicPeriod"/>
            </a:pPr>
            <a:r>
              <a:rPr lang="en-US" sz="2400" dirty="0" smtClean="0"/>
              <a:t>Global Patterns</a:t>
            </a:r>
            <a:endParaRPr lang="en-US" sz="2400" dirty="0"/>
          </a:p>
          <a:p>
            <a:pPr marL="1066800" lvl="1" indent="-609600">
              <a:spcBef>
                <a:spcPct val="20000"/>
              </a:spcBef>
              <a:buFontTx/>
              <a:buAutoNum type="arabicPeriod"/>
            </a:pPr>
            <a:r>
              <a:rPr lang="en-US" sz="2400" dirty="0" smtClean="0"/>
              <a:t>Extremes and US anomalies </a:t>
            </a:r>
          </a:p>
          <a:p>
            <a:pPr marL="1066800" lvl="1" indent="-609600">
              <a:spcBef>
                <a:spcPct val="20000"/>
              </a:spcBef>
              <a:buFontTx/>
              <a:buAutoNum type="arabicPeriod"/>
            </a:pPr>
            <a:r>
              <a:rPr lang="en-US" sz="2400" dirty="0" smtClean="0"/>
              <a:t>DJF Climate Attributions</a:t>
            </a:r>
            <a:endParaRPr lang="en-US" sz="2400" dirty="0"/>
          </a:p>
          <a:p>
            <a:pPr marL="1066800" lvl="1" indent="-609600">
              <a:spcBef>
                <a:spcPct val="20000"/>
              </a:spcBef>
              <a:buFontTx/>
              <a:buAutoNum type="arabicPeriod"/>
            </a:pPr>
            <a:r>
              <a:rPr lang="en-US" sz="2400" dirty="0" smtClean="0"/>
              <a:t>Forecast Verifications</a:t>
            </a:r>
          </a:p>
          <a:p>
            <a:pPr marL="1066800" lvl="1" indent="-609600">
              <a:spcBef>
                <a:spcPct val="20000"/>
              </a:spcBef>
              <a:buFontTx/>
              <a:buAutoNum type="arabicPeriod"/>
            </a:pPr>
            <a:r>
              <a:rPr lang="en-US" sz="2400" dirty="0" smtClean="0"/>
              <a:t>After thoughts on the Monthly Climate Reviews</a:t>
            </a:r>
          </a:p>
        </p:txBody>
      </p:sp>
    </p:spTree>
    <p:extLst>
      <p:ext uri="{BB962C8B-B14F-4D97-AF65-F5344CB8AC3E}">
        <p14:creationId xmlns:p14="http://schemas.microsoft.com/office/powerpoint/2010/main" val="297767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0"/>
            <a:ext cx="4724400" cy="762000"/>
          </a:xfrm>
        </p:spPr>
        <p:txBody>
          <a:bodyPr/>
          <a:lstStyle/>
          <a:p>
            <a:pPr eaLnBrk="1" hangingPunct="1"/>
            <a:r>
              <a:rPr lang="en-US" sz="2400">
                <a:solidFill>
                  <a:schemeClr val="tx1"/>
                </a:solidFill>
                <a:latin typeface="Arial" charset="0"/>
              </a:rPr>
              <a:t>NMME SST Forecasts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1301750" y="3632200"/>
            <a:ext cx="136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MAM 2014 </a:t>
            </a:r>
            <a:endParaRPr lang="en-US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833813" y="1295400"/>
            <a:ext cx="4572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2400">
                <a:latin typeface="Calibri" charset="0"/>
              </a:rPr>
              <a:t>Warm SSTAs in the North Pacific strengthen</a:t>
            </a:r>
          </a:p>
          <a:p>
            <a:pPr marL="514350" indent="-514350">
              <a:buFontTx/>
              <a:buAutoNum type="arabicPeriod"/>
            </a:pPr>
            <a:r>
              <a:rPr lang="en-US" sz="2400">
                <a:latin typeface="Calibri" charset="0"/>
              </a:rPr>
              <a:t>Warm SSTAs in the tropical Atlantic</a:t>
            </a:r>
          </a:p>
          <a:p>
            <a:pPr marL="514350" indent="-514350">
              <a:buFontTx/>
              <a:buAutoNum type="arabicPeriod"/>
            </a:pPr>
            <a:r>
              <a:rPr lang="en-US" sz="2400">
                <a:latin typeface="Calibri" charset="0"/>
              </a:rPr>
              <a:t>ENSO neutral </a:t>
            </a:r>
          </a:p>
          <a:p>
            <a:pPr marL="514350" indent="-514350">
              <a:buFontTx/>
              <a:buAutoNum type="arabicPeriod"/>
            </a:pPr>
            <a:r>
              <a:rPr lang="en-US" sz="2400">
                <a:latin typeface="Calibri" charset="0"/>
              </a:rPr>
              <a:t>This pattern has seen persistent for more than 6 months and it will persist to spring 2014</a:t>
            </a:r>
          </a:p>
          <a:p>
            <a:pPr marL="514350" indent="-514350">
              <a:buFontTx/>
              <a:buAutoNum type="arabicPeriod"/>
            </a:pPr>
            <a:r>
              <a:rPr lang="en-US" sz="2400">
                <a:latin typeface="Calibri" charset="0"/>
              </a:rPr>
              <a:t>Models are consistent</a:t>
            </a:r>
          </a:p>
        </p:txBody>
      </p:sp>
      <p:pic>
        <p:nvPicPr>
          <p:cNvPr id="21509" name="Picture 9" descr="http://www.cpc.ncep.noaa.gov/products/NMME/current/images/th.NMME_ensemble_tmpsfc_season1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25900"/>
            <a:ext cx="3681413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1" descr="http://www.cpc.ncep.noaa.gov/products/NMME/current/images/th.NMME_ensemble_tmpsfc_lead1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1075"/>
            <a:ext cx="350520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1"/>
          <p:cNvSpPr txBox="1">
            <a:spLocks noChangeArrowheads="1"/>
          </p:cNvSpPr>
          <p:nvPr/>
        </p:nvSpPr>
        <p:spPr bwMode="auto">
          <a:xfrm>
            <a:off x="1290638" y="796925"/>
            <a:ext cx="16700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Times New Roman" charset="0"/>
              </a:rPr>
              <a:t>March 2014</a:t>
            </a:r>
          </a:p>
        </p:txBody>
      </p:sp>
    </p:spTree>
    <p:extLst>
      <p:ext uri="{BB962C8B-B14F-4D97-AF65-F5344CB8AC3E}">
        <p14:creationId xmlns:p14="http://schemas.microsoft.com/office/powerpoint/2010/main" val="14615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E3B3-34DA-4FDE-BE88-8BAC513EB7B4}" type="slidenum">
              <a:rPr lang="en-US"/>
              <a:pPr/>
              <a:t>11</a:t>
            </a:fld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838200" y="3790"/>
            <a:ext cx="7620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 dirty="0" smtClean="0"/>
              <a:t>AO, NAO, PNA </a:t>
            </a:r>
          </a:p>
          <a:p>
            <a:pPr algn="ctr">
              <a:spcBef>
                <a:spcPct val="20000"/>
              </a:spcBef>
            </a:pP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62000"/>
            <a:ext cx="7188200" cy="2374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819400"/>
            <a:ext cx="7188200" cy="2374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953000"/>
            <a:ext cx="71882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E3B3-34DA-4FDE-BE88-8BAC513EB7B4}" type="slidenum">
              <a:rPr lang="en-US"/>
              <a:pPr/>
              <a:t>12</a:t>
            </a:fld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914400" y="1676400"/>
            <a:ext cx="7696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Extremes and US anomalies </a:t>
            </a:r>
          </a:p>
          <a:p>
            <a:pPr algn="ctr">
              <a:spcBef>
                <a:spcPct val="200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in February 2014</a:t>
            </a:r>
          </a:p>
          <a:p>
            <a:pPr algn="ctr">
              <a:spcBef>
                <a:spcPct val="20000"/>
              </a:spcBef>
            </a:pP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E3B3-34DA-4FDE-BE88-8BAC513EB7B4}" type="slidenum">
              <a:rPr lang="en-US"/>
              <a:pPr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-19682"/>
            <a:ext cx="847725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E3B3-34DA-4FDE-BE88-8BAC513EB7B4}" type="slidenum">
              <a:rPr lang="en-US"/>
              <a:pPr/>
              <a:t>14</a:t>
            </a:fld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762000" y="28061"/>
            <a:ext cx="7696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 dirty="0" smtClean="0">
                <a:solidFill>
                  <a:srgbClr val="0000FF"/>
                </a:solidFill>
              </a:rPr>
              <a:t>Extremes in February 2014 (updated Feb.14) </a:t>
            </a:r>
          </a:p>
          <a:p>
            <a:pPr algn="ctr">
              <a:spcBef>
                <a:spcPct val="20000"/>
              </a:spcBef>
            </a:pP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8925188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881" y="5493284"/>
            <a:ext cx="7848600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err="1" smtClean="0">
                <a:solidFill>
                  <a:srgbClr val="3366FF"/>
                </a:solidFill>
              </a:rPr>
              <a:t>Heatwaves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>
                <a:solidFill>
                  <a:srgbClr val="3366FF"/>
                </a:solidFill>
              </a:rPr>
              <a:t>in </a:t>
            </a:r>
            <a:r>
              <a:rPr lang="en-US" b="1" dirty="0" smtClean="0">
                <a:solidFill>
                  <a:srgbClr val="3366FF"/>
                </a:solidFill>
              </a:rPr>
              <a:t>part of Russia and Arctic (+11C above normal), China, Australia</a:t>
            </a:r>
            <a:endParaRPr lang="en-US" b="1" dirty="0">
              <a:solidFill>
                <a:srgbClr val="3366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3366FF"/>
                </a:solidFill>
              </a:rPr>
              <a:t>Return </a:t>
            </a:r>
            <a:r>
              <a:rPr lang="en-US" b="1" dirty="0">
                <a:solidFill>
                  <a:srgbClr val="3366FF"/>
                </a:solidFill>
              </a:rPr>
              <a:t>of the polar vortex to North America</a:t>
            </a:r>
            <a:r>
              <a:rPr lang="en-US" b="1" dirty="0" smtClean="0">
                <a:solidFill>
                  <a:srgbClr val="3366FF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3366FF"/>
                </a:solidFill>
              </a:rPr>
              <a:t>Britain has had its wettest winter in 250 years.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3366FF"/>
                </a:solidFill>
              </a:rPr>
              <a:t>Snow in </a:t>
            </a:r>
            <a:r>
              <a:rPr lang="en-US" b="1" dirty="0" smtClean="0">
                <a:solidFill>
                  <a:srgbClr val="3366FF"/>
                </a:solidFill>
              </a:rPr>
              <a:t>Vietnam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E3B3-34DA-4FDE-BE88-8BAC513EB7B4}" type="slidenum">
              <a:rPr lang="en-US"/>
              <a:pPr/>
              <a:t>15</a:t>
            </a:fld>
            <a:endParaRPr lang="en-US"/>
          </a:p>
        </p:txBody>
      </p:sp>
      <p:pic>
        <p:nvPicPr>
          <p:cNvPr id="2" name="Picture 1" descr="pauldouglas_1393814595_coldestMetWint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458200" cy="70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16"/>
          <a:stretch>
            <a:fillRect/>
          </a:stretch>
        </p:blipFill>
        <p:spPr bwMode="auto">
          <a:xfrm>
            <a:off x="4965700" y="4699000"/>
            <a:ext cx="2730500" cy="19558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16"/>
          <a:stretch>
            <a:fillRect/>
          </a:stretch>
        </p:blipFill>
        <p:spPr bwMode="auto">
          <a:xfrm>
            <a:off x="4965700" y="1930400"/>
            <a:ext cx="2730500" cy="19558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t="17320" r="14667" b="42337"/>
          <a:stretch>
            <a:fillRect/>
          </a:stretch>
        </p:blipFill>
        <p:spPr bwMode="auto">
          <a:xfrm>
            <a:off x="1371600" y="4673600"/>
            <a:ext cx="2438400" cy="1612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t="17320" r="14667" b="42337"/>
          <a:stretch>
            <a:fillRect/>
          </a:stretch>
        </p:blipFill>
        <p:spPr bwMode="auto">
          <a:xfrm>
            <a:off x="1371600" y="2044700"/>
            <a:ext cx="2438400" cy="1612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9248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dirty="0">
                <a:solidFill>
                  <a:srgbClr val="000000"/>
                </a:solidFill>
                <a:latin typeface="Times New Roman" charset="0"/>
                <a:ea typeface="MS PGothic" charset="0"/>
              </a:rPr>
              <a:t>U.S. Temperature and Precipitation Departures During the Last 30 and 90 Days</a:t>
            </a:r>
            <a:endParaRPr lang="en-US" sz="2800" b="1" dirty="0">
              <a:solidFill>
                <a:srgbClr val="000000"/>
              </a:solidFill>
              <a:latin typeface="Times New Roman" charset="0"/>
              <a:ea typeface="MS PGothic" charset="0"/>
              <a:cs typeface="Times New Roman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962525" y="1476375"/>
            <a:ext cx="2743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cs typeface="Arial" charset="0"/>
              </a:rPr>
              <a:t>30-day (ending 1 Mar 2014) temperature departures (degree C)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390650" y="4267200"/>
            <a:ext cx="2419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cs typeface="Arial" charset="0"/>
              </a:rPr>
              <a:t>90-day (ending 1 Mar 2014) % of average precipitation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953000" y="4281488"/>
            <a:ext cx="2743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cs typeface="Arial" charset="0"/>
              </a:rPr>
              <a:t>90-day (ending 1 Mar 2014) temperature departures (degree C)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581400" y="1066800"/>
            <a:ext cx="158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Last 30 Days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733800" y="3886200"/>
            <a:ext cx="158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1" dirty="0">
                <a:solidFill>
                  <a:srgbClr val="000000"/>
                </a:solidFill>
                <a:cs typeface="Arial" charset="0"/>
              </a:rPr>
              <a:t>Last 90 Days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371600" y="1590675"/>
            <a:ext cx="2438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cs typeface="Arial" charset="0"/>
              </a:rPr>
              <a:t>30-day (ending 1 Mar 2014)  % of average precipitation</a:t>
            </a:r>
          </a:p>
        </p:txBody>
      </p:sp>
      <p:pic>
        <p:nvPicPr>
          <p:cNvPr id="15373" name="Picture 18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7" t="22881" r="558" b="34712"/>
          <a:stretch>
            <a:fillRect/>
          </a:stretch>
        </p:blipFill>
        <p:spPr bwMode="auto">
          <a:xfrm>
            <a:off x="3810000" y="4648200"/>
            <a:ext cx="400050" cy="16287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9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7" t="22881" r="558" b="34712"/>
          <a:stretch>
            <a:fillRect/>
          </a:stretch>
        </p:blipFill>
        <p:spPr bwMode="auto">
          <a:xfrm>
            <a:off x="3810000" y="2028825"/>
            <a:ext cx="400050" cy="16287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08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E3B3-34DA-4FDE-BE88-8BAC513EB7B4}" type="slidenum">
              <a:rPr lang="en-US"/>
              <a:pPr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" b="13425"/>
          <a:stretch>
            <a:fillRect/>
          </a:stretch>
        </p:blipFill>
        <p:spPr bwMode="auto">
          <a:xfrm>
            <a:off x="381000" y="-10445"/>
            <a:ext cx="8473565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66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2A62B3-A7E1-3E4C-9006-23194763EB17}" type="slidenum">
              <a:rPr lang="en-US" sz="1400">
                <a:latin typeface="Arial" charset="0"/>
              </a:rPr>
              <a:pPr/>
              <a:t>18</a:t>
            </a:fld>
            <a:endParaRPr lang="en-US" sz="1400">
              <a:latin typeface="Arial" charset="0"/>
            </a:endParaRPr>
          </a:p>
        </p:txBody>
      </p:sp>
      <p:sp>
        <p:nvSpPr>
          <p:cNvPr id="26626" name="TextBox 9"/>
          <p:cNvSpPr txBox="1">
            <a:spLocks noChangeArrowheads="1"/>
          </p:cNvSpPr>
          <p:nvPr/>
        </p:nvSpPr>
        <p:spPr bwMode="auto">
          <a:xfrm>
            <a:off x="5649913" y="1073150"/>
            <a:ext cx="2933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1175" indent="-5111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The UW multi model Ensemble</a:t>
            </a:r>
          </a:p>
        </p:txBody>
      </p:sp>
      <p:pic>
        <p:nvPicPr>
          <p:cNvPr id="2662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1295400" y="2133600"/>
            <a:ext cx="297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EMC Dec 2013</a:t>
            </a:r>
          </a:p>
          <a:p>
            <a:r>
              <a:rPr lang="en-US" sz="1800"/>
              <a:t>Multi model ensemble</a:t>
            </a: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5556250" y="1211263"/>
            <a:ext cx="358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   </a:t>
            </a:r>
          </a:p>
        </p:txBody>
      </p:sp>
      <p:sp>
        <p:nvSpPr>
          <p:cNvPr id="26630" name="TextBox 1"/>
          <p:cNvSpPr txBox="1">
            <a:spLocks noChangeArrowheads="1"/>
          </p:cNvSpPr>
          <p:nvPr/>
        </p:nvSpPr>
        <p:spPr bwMode="auto">
          <a:xfrm>
            <a:off x="3124200" y="1022350"/>
            <a:ext cx="1452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EMC/NCEP</a:t>
            </a:r>
          </a:p>
        </p:txBody>
      </p:sp>
      <p:sp>
        <p:nvSpPr>
          <p:cNvPr id="26631" name="TextBox 3"/>
          <p:cNvSpPr txBox="1">
            <a:spLocks noChangeArrowheads="1"/>
          </p:cNvSpPr>
          <p:nvPr/>
        </p:nvSpPr>
        <p:spPr bwMode="auto">
          <a:xfrm>
            <a:off x="5237163" y="5078413"/>
            <a:ext cx="37115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Both show improvement of California</a:t>
            </a:r>
          </a:p>
          <a:p>
            <a:r>
              <a:rPr lang="en-US" sz="1800"/>
              <a:t>and west coast drought</a:t>
            </a:r>
          </a:p>
          <a:p>
            <a:r>
              <a:rPr lang="en-US" sz="1800"/>
              <a:t>Wetness over the Dakotas continues</a:t>
            </a:r>
          </a:p>
        </p:txBody>
      </p:sp>
      <p:pic>
        <p:nvPicPr>
          <p:cNvPr id="2663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529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3" descr="http://www.hydro.washington.edu/forecast/monitor/curr/conus.mexico/CONUS.MEXICO.multimodel.sm_qn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65881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3516313"/>
            <a:ext cx="37099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TextBox 1"/>
          <p:cNvSpPr txBox="1">
            <a:spLocks noChangeArrowheads="1"/>
          </p:cNvSpPr>
          <p:nvPr/>
        </p:nvSpPr>
        <p:spPr bwMode="auto">
          <a:xfrm>
            <a:off x="6172200" y="3048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</a:rPr>
              <a:t>UW FEB</a:t>
            </a:r>
          </a:p>
        </p:txBody>
      </p:sp>
      <p:sp>
        <p:nvSpPr>
          <p:cNvPr id="26636" name="TextBox 3"/>
          <p:cNvSpPr txBox="1">
            <a:spLocks noChangeArrowheads="1"/>
          </p:cNvSpPr>
          <p:nvPr/>
        </p:nvSpPr>
        <p:spPr bwMode="auto">
          <a:xfrm>
            <a:off x="6019800" y="3433763"/>
            <a:ext cx="18288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</a:rPr>
              <a:t>UW JAN</a:t>
            </a: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V="1">
            <a:off x="5556250" y="2087563"/>
            <a:ext cx="311150" cy="2865437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8" name="TextBox 6"/>
          <p:cNvSpPr txBox="1">
            <a:spLocks noChangeArrowheads="1"/>
          </p:cNvSpPr>
          <p:nvPr/>
        </p:nvSpPr>
        <p:spPr bwMode="auto">
          <a:xfrm>
            <a:off x="2649538" y="674688"/>
            <a:ext cx="21510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SM percentiles</a:t>
            </a:r>
          </a:p>
          <a:p>
            <a:r>
              <a:rPr lang="en-US" sz="1800"/>
              <a:t>For Feb 2014</a:t>
            </a:r>
          </a:p>
          <a:p>
            <a:r>
              <a:rPr lang="en-US" sz="1800"/>
              <a:t>NCEP</a:t>
            </a:r>
          </a:p>
        </p:txBody>
      </p:sp>
    </p:spTree>
    <p:extLst>
      <p:ext uri="{BB962C8B-B14F-4D97-AF65-F5344CB8AC3E}">
        <p14:creationId xmlns:p14="http://schemas.microsoft.com/office/powerpoint/2010/main" val="23830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4D3402-147F-FE4D-A30F-75FB93476B4D}" type="slidenum">
              <a:rPr lang="en-US" sz="1400">
                <a:latin typeface="Arial" charset="0"/>
              </a:rPr>
              <a:pPr/>
              <a:t>19</a:t>
            </a:fld>
            <a:endParaRPr lang="en-US" sz="1400">
              <a:latin typeface="Arial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198438"/>
            <a:ext cx="4191000" cy="1096962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Streamflow Percentiles (USGS)</a:t>
            </a:r>
          </a:p>
        </p:txBody>
      </p:sp>
      <p:sp>
        <p:nvSpPr>
          <p:cNvPr id="29699" name="Text Box 33"/>
          <p:cNvSpPr txBox="1">
            <a:spLocks noChangeArrowheads="1"/>
          </p:cNvSpPr>
          <p:nvPr/>
        </p:nvSpPr>
        <p:spPr bwMode="auto">
          <a:xfrm>
            <a:off x="5029200" y="1695450"/>
            <a:ext cx="39624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Dry:  Much improved </a:t>
            </a:r>
            <a:r>
              <a:rPr lang="en-US" sz="2000"/>
              <a:t>over the west coast, dryness continues over Texas</a:t>
            </a:r>
          </a:p>
          <a:p>
            <a:pPr eaLnBrk="1" hangingPunct="1"/>
            <a:endParaRPr lang="en-US"/>
          </a:p>
          <a:p>
            <a:pPr eaLnBrk="1" hangingPunct="1"/>
            <a:endParaRPr lang="en-US" b="1"/>
          </a:p>
          <a:p>
            <a:pPr eaLnBrk="1" hangingPunct="1"/>
            <a:r>
              <a:rPr lang="en-US" b="1"/>
              <a:t> </a:t>
            </a:r>
            <a:endParaRPr lang="en-US"/>
          </a:p>
        </p:txBody>
      </p:sp>
      <p:pic>
        <p:nvPicPr>
          <p:cNvPr id="29700" name="Picture 18" descr="ptile_shd_w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51538"/>
            <a:ext cx="3878263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4953000" y="3516313"/>
            <a:ext cx="175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6600CC"/>
                </a:solidFill>
              </a:rPr>
              <a:t> </a:t>
            </a:r>
          </a:p>
        </p:txBody>
      </p:sp>
      <p:sp>
        <p:nvSpPr>
          <p:cNvPr id="29702" name="TextBox 2"/>
          <p:cNvSpPr txBox="1">
            <a:spLocks noChangeArrowheads="1"/>
          </p:cNvSpPr>
          <p:nvPr/>
        </p:nvSpPr>
        <p:spPr bwMode="auto">
          <a:xfrm>
            <a:off x="1709738" y="28575"/>
            <a:ext cx="13716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Jan 2013</a:t>
            </a:r>
          </a:p>
        </p:txBody>
      </p:sp>
      <p:pic>
        <p:nvPicPr>
          <p:cNvPr id="2970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463"/>
            <a:ext cx="47339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1" descr="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3200400"/>
            <a:ext cx="4710113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3" descr="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3490913"/>
            <a:ext cx="45339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TextBox 1"/>
          <p:cNvSpPr txBox="1">
            <a:spLocks noChangeArrowheads="1"/>
          </p:cNvSpPr>
          <p:nvPr/>
        </p:nvSpPr>
        <p:spPr bwMode="auto">
          <a:xfrm>
            <a:off x="6172200" y="3490913"/>
            <a:ext cx="18288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Feb 27-Mar 5</a:t>
            </a:r>
          </a:p>
        </p:txBody>
      </p:sp>
      <p:sp>
        <p:nvSpPr>
          <p:cNvPr id="29707" name="TextBox 1"/>
          <p:cNvSpPr txBox="1">
            <a:spLocks noChangeArrowheads="1"/>
          </p:cNvSpPr>
          <p:nvPr/>
        </p:nvSpPr>
        <p:spPr bwMode="auto">
          <a:xfrm>
            <a:off x="1905000" y="3200400"/>
            <a:ext cx="1447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FEB 2014</a:t>
            </a:r>
          </a:p>
        </p:txBody>
      </p:sp>
    </p:spTree>
    <p:extLst>
      <p:ext uri="{BB962C8B-B14F-4D97-AF65-F5344CB8AC3E}">
        <p14:creationId xmlns:p14="http://schemas.microsoft.com/office/powerpoint/2010/main" val="457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EE3B3-34DA-4FDE-BE88-8BAC513EB7B4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2590800"/>
            <a:ext cx="914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4000" dirty="0" smtClean="0">
                <a:solidFill>
                  <a:srgbClr val="0000FF"/>
                </a:solidFill>
              </a:rPr>
              <a:t>Global Patterns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4E32B31-9F28-4840-9E68-10BE7153C5D3}" type="slidenum">
              <a:rPr lang="en-US" sz="1400">
                <a:latin typeface="Arial" charset="0"/>
              </a:rPr>
              <a:pPr/>
              <a:t>20</a:t>
            </a:fld>
            <a:endParaRPr lang="en-US" sz="1400">
              <a:latin typeface="Arial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35588" y="304800"/>
            <a:ext cx="3808412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  <a:latin typeface="+mj-lt"/>
                <a:ea typeface="+mn-ea"/>
              </a:rPr>
              <a:t>Drought Monitor</a:t>
            </a:r>
          </a:p>
        </p:txBody>
      </p:sp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4648200" y="914400"/>
            <a:ext cx="403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b="1">
                <a:solidFill>
                  <a:srgbClr val="FF0000"/>
                </a:solidFill>
                <a:latin typeface="hey" charset="0"/>
              </a:rPr>
              <a:t> </a:t>
            </a:r>
            <a:endParaRPr lang="en-US" b="1">
              <a:latin typeface="hey" charset="0"/>
            </a:endParaRPr>
          </a:p>
          <a:p>
            <a:pPr marL="342900" indent="-342900" eaLnBrk="1" hangingPunct="1"/>
            <a:r>
              <a:rPr lang="en-US" b="1">
                <a:latin typeface="hey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hey" charset="0"/>
              </a:rPr>
              <a:t> </a:t>
            </a:r>
            <a:endParaRPr lang="en-US" b="1">
              <a:latin typeface="hey" charset="0"/>
            </a:endParaRPr>
          </a:p>
        </p:txBody>
      </p:sp>
      <p:sp>
        <p:nvSpPr>
          <p:cNvPr id="41988" name="Text Box 28"/>
          <p:cNvSpPr txBox="1">
            <a:spLocks noChangeArrowheads="1"/>
          </p:cNvSpPr>
          <p:nvPr/>
        </p:nvSpPr>
        <p:spPr bwMode="auto">
          <a:xfrm>
            <a:off x="5410200" y="2103438"/>
            <a:ext cx="35814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Similar to the DM last month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Drought conditions over California and Nevada  and Texas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</a:t>
            </a:r>
          </a:p>
        </p:txBody>
      </p:sp>
      <p:pic>
        <p:nvPicPr>
          <p:cNvPr id="41989" name="Picture 11" descr="United States Drought Moni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500563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9" descr="United States Drought Moni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352800"/>
            <a:ext cx="4619625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17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4033-7B28-4D7D-AC14-DE7B45B8224B}" type="slidenum">
              <a:rPr lang="en-US"/>
              <a:pPr/>
              <a:t>21</a:t>
            </a:fld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28600" y="0"/>
            <a:ext cx="838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en-US" sz="3200" dirty="0" smtClean="0">
                <a:solidFill>
                  <a:srgbClr val="0000FF"/>
                </a:solidFill>
              </a:rPr>
              <a:t>CPC Spring 2014 Temp and </a:t>
            </a:r>
            <a:r>
              <a:rPr lang="en-US" sz="3200" dirty="0" err="1" smtClean="0">
                <a:solidFill>
                  <a:srgbClr val="0000FF"/>
                </a:solidFill>
              </a:rPr>
              <a:t>Precip</a:t>
            </a:r>
            <a:r>
              <a:rPr lang="en-US" sz="3200" dirty="0" smtClean="0">
                <a:solidFill>
                  <a:srgbClr val="0000FF"/>
                </a:solidFill>
              </a:rPr>
              <a:t> Forecast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14400"/>
            <a:ext cx="6057900" cy="563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9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58674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solidFill>
                  <a:schemeClr val="tx1"/>
                </a:solidFill>
                <a:latin typeface="Arial" charset="0"/>
              </a:rPr>
              <a:t>Drought Outlooks</a:t>
            </a:r>
          </a:p>
        </p:txBody>
      </p:sp>
      <p:sp>
        <p:nvSpPr>
          <p:cNvPr id="604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73104D-005E-3C46-909F-EF598498D74F}" type="slidenum">
              <a:rPr lang="en-US" sz="1400">
                <a:latin typeface="Arial" charset="0"/>
              </a:rPr>
              <a:pPr/>
              <a:t>22</a:t>
            </a:fld>
            <a:endParaRPr lang="en-US" sz="1400">
              <a:latin typeface="Arial" charset="0"/>
            </a:endParaRPr>
          </a:p>
        </p:txBody>
      </p:sp>
      <p:sp>
        <p:nvSpPr>
          <p:cNvPr id="60419" name="TextBox 2"/>
          <p:cNvSpPr txBox="1">
            <a:spLocks noChangeArrowheads="1"/>
          </p:cNvSpPr>
          <p:nvPr/>
        </p:nvSpPr>
        <p:spPr bwMode="auto">
          <a:xfrm>
            <a:off x="76200" y="1758950"/>
            <a:ext cx="152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Seasonal</a:t>
            </a:r>
          </a:p>
        </p:txBody>
      </p:sp>
      <p:sp>
        <p:nvSpPr>
          <p:cNvPr id="60420" name="TextBox 2"/>
          <p:cNvSpPr txBox="1">
            <a:spLocks noChangeArrowheads="1"/>
          </p:cNvSpPr>
          <p:nvPr/>
        </p:nvSpPr>
        <p:spPr bwMode="auto">
          <a:xfrm>
            <a:off x="5334000" y="295433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</a:rPr>
              <a:t>Monthly</a:t>
            </a:r>
          </a:p>
        </p:txBody>
      </p:sp>
      <p:sp>
        <p:nvSpPr>
          <p:cNvPr id="60421" name="TextBox 1"/>
          <p:cNvSpPr txBox="1">
            <a:spLocks noChangeArrowheads="1"/>
          </p:cNvSpPr>
          <p:nvPr/>
        </p:nvSpPr>
        <p:spPr bwMode="auto">
          <a:xfrm>
            <a:off x="5791200" y="1905000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FF0000"/>
                </a:solidFill>
              </a:rPr>
              <a:t>Monthly</a:t>
            </a:r>
          </a:p>
        </p:txBody>
      </p:sp>
      <p:pic>
        <p:nvPicPr>
          <p:cNvPr id="60422" name="Picture 10" descr="http://www.cpc.ncep.noaa.gov/products/expert_assessment/season_drough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6338"/>
            <a:ext cx="4389438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12" descr="http://www.cpc.ncep.noaa.gov/products/expert_assessment/month_drough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30475"/>
            <a:ext cx="4410075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4033-7B28-4D7D-AC14-DE7B45B8224B}" type="slidenum">
              <a:rPr lang="en-US"/>
              <a:pPr/>
              <a:t>23</a:t>
            </a:fld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838200" y="140678"/>
            <a:ext cx="769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en-US" sz="3200" b="1" dirty="0" smtClean="0"/>
              <a:t>DJF 2014 Climate Attributions </a:t>
            </a:r>
          </a:p>
          <a:p>
            <a:pPr marL="514350" indent="-514350">
              <a:spcBef>
                <a:spcPct val="20000"/>
              </a:spcBef>
              <a:buAutoNum type="arabicPeriod"/>
            </a:pPr>
            <a:endParaRPr lang="en-US" sz="3200" dirty="0" smtClean="0">
              <a:solidFill>
                <a:srgbClr val="0000FF"/>
              </a:solidFill>
            </a:endParaRPr>
          </a:p>
          <a:p>
            <a:pPr lvl="1">
              <a:spcBef>
                <a:spcPct val="20000"/>
              </a:spcBef>
            </a:pPr>
            <a:r>
              <a:rPr lang="en-US" sz="32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1368" y="1143000"/>
            <a:ext cx="42994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</a:rPr>
              <a:t>Constructed </a:t>
            </a:r>
            <a:r>
              <a:rPr lang="en-US" sz="2400" b="1" dirty="0">
                <a:solidFill>
                  <a:srgbClr val="0000FF"/>
                </a:solidFill>
              </a:rPr>
              <a:t>Analogue</a:t>
            </a:r>
            <a:r>
              <a:rPr lang="en-US" sz="2400" dirty="0">
                <a:solidFill>
                  <a:srgbClr val="0000FF"/>
                </a:solidFill>
              </a:rPr>
              <a:t>:   Specify Z500 and </a:t>
            </a:r>
            <a:r>
              <a:rPr lang="en-US" sz="2400" dirty="0" err="1">
                <a:solidFill>
                  <a:srgbClr val="0000FF"/>
                </a:solidFill>
              </a:rPr>
              <a:t>Tsfc</a:t>
            </a:r>
            <a:r>
              <a:rPr lang="en-US" sz="2400" dirty="0">
                <a:solidFill>
                  <a:srgbClr val="0000FF"/>
                </a:solidFill>
              </a:rPr>
              <a:t> based on SST using methods  (</a:t>
            </a:r>
            <a:r>
              <a:rPr lang="en-US" sz="2400" b="1" dirty="0" err="1" smtClean="0">
                <a:solidFill>
                  <a:srgbClr val="0000FF"/>
                </a:solidFill>
              </a:rPr>
              <a:t>Huug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endParaRPr lang="en-US" sz="2400" b="1" dirty="0">
              <a:solidFill>
                <a:srgbClr val="0000FF"/>
              </a:solidFill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rgbClr val="0000FF"/>
                </a:solidFill>
              </a:rPr>
              <a:t>Linear </a:t>
            </a:r>
            <a:r>
              <a:rPr lang="en-US" sz="2400" b="1" dirty="0">
                <a:solidFill>
                  <a:srgbClr val="0000FF"/>
                </a:solidFill>
              </a:rPr>
              <a:t>Model</a:t>
            </a:r>
            <a:r>
              <a:rPr lang="en-US" sz="2400" dirty="0">
                <a:solidFill>
                  <a:srgbClr val="0000FF"/>
                </a:solidFill>
              </a:rPr>
              <a:t>: Explain N. American circulation anomalies based on tropical diabetic heating  (</a:t>
            </a:r>
            <a:r>
              <a:rPr lang="en-US" sz="2400" b="1" dirty="0">
                <a:solidFill>
                  <a:srgbClr val="0000FF"/>
                </a:solidFill>
              </a:rPr>
              <a:t>Peitao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rgbClr val="000000"/>
                </a:solidFill>
              </a:rPr>
              <a:t>Mass Transport </a:t>
            </a:r>
            <a:r>
              <a:rPr lang="en-US" sz="2400" dirty="0" smtClean="0">
                <a:solidFill>
                  <a:srgbClr val="000000"/>
                </a:solidFill>
              </a:rPr>
              <a:t>(Jan. CPC Climate Reviews and tomorrow’s seminar) </a:t>
            </a:r>
          </a:p>
          <a:p>
            <a:pPr lvl="1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b="1" dirty="0" smtClean="0">
                <a:solidFill>
                  <a:srgbClr val="000000"/>
                </a:solidFill>
              </a:rPr>
              <a:t>Ming Cai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upload.wikimedia.org/wikipedia/commons/thumb/e/e1/Blind.JPG/450px-Bli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808" y="17526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97912" y="5181600"/>
            <a:ext cx="3588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The blind men and the elephant</a:t>
            </a:r>
          </a:p>
        </p:txBody>
      </p:sp>
    </p:spTree>
    <p:extLst>
      <p:ext uri="{BB962C8B-B14F-4D97-AF65-F5344CB8AC3E}">
        <p14:creationId xmlns:p14="http://schemas.microsoft.com/office/powerpoint/2010/main" val="22450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rigin.cpc.ncep.noaa.gov/products/people/wd51hd/sst/201402/obshgt_anom.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010400" cy="63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56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rigin.cpc.ncep.noaa.gov/products/people/wd51hd/sst/201402/cahgt_anom.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7315200" cy="667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0" y="1752600"/>
            <a:ext cx="11721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Global SST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rigin.cpc.ncep.noaa.gov/products/people/wd51hd/sst/201402/cahgt_anom.-3_T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237590"/>
            <a:ext cx="7772400" cy="709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84584" y="381000"/>
            <a:ext cx="17642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Tropical SST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origin.cpc.ncep.noaa.gov/products/people/wd51hd/sst/201402/obst2m_anom.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152400"/>
            <a:ext cx="7315200" cy="667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3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origin.cpc.ncep.noaa.gov/products/people/wd51hd/sst/201402/cat2m_anom.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210"/>
            <a:ext cx="7086600" cy="64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3800" y="381000"/>
            <a:ext cx="11721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Global SST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4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rigin.cpc.ncep.noaa.gov/products/people/wd51hd/sst/201402/cat2m_anom.-3_T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6934200" cy="633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9000" y="381000"/>
            <a:ext cx="176420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Tropical SST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658813"/>
          </a:xfrm>
        </p:spPr>
        <p:txBody>
          <a:bodyPr/>
          <a:lstStyle/>
          <a:p>
            <a:pPr eaLnBrk="1" hangingPunct="1">
              <a:lnSpc>
                <a:spcPts val="4363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u="sng" dirty="0">
                <a:latin typeface="Verdana" charset="0"/>
                <a:cs typeface="Arial Unicode MS" charset="0"/>
              </a:rPr>
              <a:t>Global SST Anomaly (</a:t>
            </a:r>
            <a:r>
              <a:rPr lang="en-GB" sz="2400" b="1" u="sng" baseline="30000" dirty="0">
                <a:latin typeface="Verdana" charset="0"/>
                <a:cs typeface="Arial Unicode MS" charset="0"/>
              </a:rPr>
              <a:t>0</a:t>
            </a:r>
            <a:r>
              <a:rPr lang="en-GB" sz="2400" b="1" u="sng" dirty="0">
                <a:latin typeface="Verdana" charset="0"/>
                <a:cs typeface="Arial Unicode MS" charset="0"/>
              </a:rPr>
              <a:t>C) and Anomaly Tendency</a:t>
            </a:r>
          </a:p>
        </p:txBody>
      </p:sp>
      <p:sp>
        <p:nvSpPr>
          <p:cNvPr id="30724" name="Oval 24"/>
          <p:cNvSpPr>
            <a:spLocks noChangeArrowheads="1"/>
          </p:cNvSpPr>
          <p:nvPr/>
        </p:nvSpPr>
        <p:spPr bwMode="auto">
          <a:xfrm>
            <a:off x="1482725" y="4108450"/>
            <a:ext cx="1168400" cy="604838"/>
          </a:xfrm>
          <a:prstGeom prst="ellipse">
            <a:avLst/>
          </a:prstGeom>
          <a:noFill/>
          <a:ln w="208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lnSpc>
                <a:spcPts val="5338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dirty="0"/>
          </a:p>
        </p:txBody>
      </p:sp>
      <p:sp>
        <p:nvSpPr>
          <p:cNvPr id="30725" name="Oval 24"/>
          <p:cNvSpPr>
            <a:spLocks noChangeArrowheads="1"/>
          </p:cNvSpPr>
          <p:nvPr/>
        </p:nvSpPr>
        <p:spPr bwMode="auto">
          <a:xfrm>
            <a:off x="609600" y="5257800"/>
            <a:ext cx="4038600" cy="558800"/>
          </a:xfrm>
          <a:prstGeom prst="ellipse">
            <a:avLst/>
          </a:prstGeom>
          <a:noFill/>
          <a:ln w="208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lnSpc>
                <a:spcPts val="5338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dirty="0"/>
          </a:p>
        </p:txBody>
      </p:sp>
      <p:sp>
        <p:nvSpPr>
          <p:cNvPr id="30726" name="Oval 24"/>
          <p:cNvSpPr>
            <a:spLocks noChangeArrowheads="1"/>
          </p:cNvSpPr>
          <p:nvPr/>
        </p:nvSpPr>
        <p:spPr bwMode="auto">
          <a:xfrm>
            <a:off x="3360738" y="4108450"/>
            <a:ext cx="754062" cy="558800"/>
          </a:xfrm>
          <a:prstGeom prst="ellipse">
            <a:avLst/>
          </a:prstGeom>
          <a:noFill/>
          <a:ln w="208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lnSpc>
                <a:spcPts val="5338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dirty="0"/>
          </a:p>
        </p:txBody>
      </p:sp>
      <p:pic>
        <p:nvPicPr>
          <p:cNvPr id="3072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3044" r="5988" b="13875"/>
          <a:stretch>
            <a:fillRect/>
          </a:stretch>
        </p:blipFill>
        <p:spPr bwMode="auto">
          <a:xfrm>
            <a:off x="228600" y="762000"/>
            <a:ext cx="4914900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5"/>
          <p:cNvSpPr txBox="1">
            <a:spLocks noChangeArrowheads="1"/>
          </p:cNvSpPr>
          <p:nvPr/>
        </p:nvSpPr>
        <p:spPr bwMode="auto">
          <a:xfrm>
            <a:off x="5257800" y="990600"/>
            <a:ext cx="3505200" cy="355758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3pPr>
            <a:lvl4pPr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4pPr>
            <a:lvl5pPr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5pPr>
            <a:lvl6pPr eaLnBrk="0" hangingPunct="0">
              <a:buFont typeface="Verdana" charset="0"/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6pPr>
            <a:lvl7pPr eaLnBrk="0" hangingPunct="0">
              <a:buFont typeface="Verdana" charset="0"/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7pPr>
            <a:lvl8pPr eaLnBrk="0" hangingPunct="0">
              <a:buFont typeface="Verdana" charset="0"/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8pPr>
            <a:lvl9pPr eaLnBrk="0" hangingPunct="0">
              <a:buFont typeface="Verdana" charset="0"/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9pPr>
          </a:lstStyle>
          <a:p>
            <a:pPr>
              <a:lnSpc>
                <a:spcPct val="101000"/>
              </a:lnSpc>
              <a:spcBef>
                <a:spcPts val="625"/>
              </a:spcBef>
              <a:buClr>
                <a:srgbClr val="000000"/>
              </a:buClr>
              <a:buSzPct val="100000"/>
              <a:buFont typeface="Verdana" charset="0"/>
              <a:buChar char="-"/>
            </a:pPr>
            <a:r>
              <a:rPr lang="en-GB" sz="1600" b="1" dirty="0">
                <a:cs typeface="Times New Roman" charset="0"/>
              </a:rPr>
              <a:t> Positive (negative) SSTA persisted in the western (eastern) tropical Pacific.</a:t>
            </a:r>
          </a:p>
          <a:p>
            <a:pPr>
              <a:lnSpc>
                <a:spcPct val="101000"/>
              </a:lnSpc>
              <a:spcBef>
                <a:spcPts val="625"/>
              </a:spcBef>
              <a:buClr>
                <a:srgbClr val="000000"/>
              </a:buClr>
              <a:buSzPct val="100000"/>
              <a:buFont typeface="Verdana" charset="0"/>
              <a:buChar char="-"/>
            </a:pPr>
            <a:r>
              <a:rPr lang="en-GB" sz="1600" b="1" dirty="0">
                <a:ea typeface="宋体" charset="0"/>
                <a:cs typeface="Times New Roman" charset="0"/>
              </a:rPr>
              <a:t> Strong positive SSTA presented in the </a:t>
            </a:r>
            <a:r>
              <a:rPr lang="en-GB" sz="1600" b="1" dirty="0" err="1">
                <a:ea typeface="宋体" charset="0"/>
                <a:cs typeface="Times New Roman" charset="0"/>
              </a:rPr>
              <a:t>northeastern</a:t>
            </a:r>
            <a:r>
              <a:rPr lang="en-GB" sz="1600" b="1" dirty="0">
                <a:ea typeface="宋体" charset="0"/>
                <a:cs typeface="Times New Roman" charset="0"/>
              </a:rPr>
              <a:t> Pacific and was associated with negative  phase of PDO.</a:t>
            </a:r>
          </a:p>
          <a:p>
            <a:pPr>
              <a:lnSpc>
                <a:spcPct val="101000"/>
              </a:lnSpc>
              <a:spcBef>
                <a:spcPts val="625"/>
              </a:spcBef>
              <a:buClr>
                <a:srgbClr val="000000"/>
              </a:buClr>
              <a:buSzPct val="100000"/>
              <a:buFont typeface="Verdana" charset="0"/>
              <a:buChar char="-"/>
            </a:pPr>
            <a:r>
              <a:rPr lang="en-GB" sz="1600" b="1" dirty="0">
                <a:ea typeface="宋体" charset="0"/>
                <a:cs typeface="Times New Roman" charset="0"/>
              </a:rPr>
              <a:t> </a:t>
            </a:r>
            <a:r>
              <a:rPr lang="en-GB" sz="1600" b="1" dirty="0" err="1">
                <a:ea typeface="宋体" charset="0"/>
                <a:cs typeface="Times New Roman" charset="0"/>
              </a:rPr>
              <a:t>Tripolar</a:t>
            </a:r>
            <a:r>
              <a:rPr lang="en-GB" sz="1600" b="1" dirty="0">
                <a:ea typeface="宋体" charset="0"/>
                <a:cs typeface="Times New Roman" charset="0"/>
              </a:rPr>
              <a:t> SST anomalies presented in the North Atlantic.</a:t>
            </a:r>
          </a:p>
          <a:p>
            <a:pPr>
              <a:lnSpc>
                <a:spcPct val="101000"/>
              </a:lnSpc>
              <a:spcBef>
                <a:spcPts val="625"/>
              </a:spcBef>
              <a:buClr>
                <a:srgbClr val="000000"/>
              </a:buClr>
              <a:buSzPct val="100000"/>
              <a:buFont typeface="Verdana" charset="0"/>
              <a:buChar char="-"/>
            </a:pPr>
            <a:r>
              <a:rPr lang="en-GB" sz="1600" b="1" dirty="0">
                <a:ea typeface="宋体" charset="0"/>
                <a:cs typeface="Times New Roman" charset="0"/>
              </a:rPr>
              <a:t> Some large SSTAs existed in the South Ocean.</a:t>
            </a:r>
            <a:endParaRPr lang="en-GB" sz="1600" b="1" dirty="0">
              <a:ea typeface="宋体" charset="0"/>
              <a:cs typeface="宋体" charset="0"/>
            </a:endParaRPr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5410200" y="4876800"/>
            <a:ext cx="3275013" cy="10890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3pPr>
            <a:lvl4pPr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4pPr>
            <a:lvl5pPr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5pPr>
            <a:lvl6pPr eaLnBrk="0" hangingPunct="0">
              <a:buFont typeface="Verdana" charset="0"/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6pPr>
            <a:lvl7pPr eaLnBrk="0" hangingPunct="0">
              <a:buFont typeface="Verdana" charset="0"/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7pPr>
            <a:lvl8pPr eaLnBrk="0" hangingPunct="0">
              <a:buFont typeface="Verdana" charset="0"/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8pPr>
            <a:lvl9pPr eaLnBrk="0" hangingPunct="0">
              <a:buFont typeface="Verdana" charset="0"/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9pPr>
          </a:lstStyle>
          <a:p>
            <a:pPr>
              <a:lnSpc>
                <a:spcPct val="101000"/>
              </a:lnSpc>
              <a:spcBef>
                <a:spcPts val="625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en-GB" sz="1600" b="1" dirty="0">
                <a:ea typeface="宋体" charset="0"/>
                <a:cs typeface="宋体" charset="0"/>
              </a:rPr>
              <a:t> Positive (negative) SST tendencies were observed in the central (eastern) equatorial Pacific Ocean.</a:t>
            </a:r>
          </a:p>
        </p:txBody>
      </p:sp>
      <p:sp>
        <p:nvSpPr>
          <p:cNvPr id="30730" name="Oval 24"/>
          <p:cNvSpPr>
            <a:spLocks noChangeArrowheads="1"/>
          </p:cNvSpPr>
          <p:nvPr/>
        </p:nvSpPr>
        <p:spPr bwMode="auto">
          <a:xfrm>
            <a:off x="1739900" y="1954213"/>
            <a:ext cx="1730375" cy="558800"/>
          </a:xfrm>
          <a:prstGeom prst="ellipse">
            <a:avLst/>
          </a:prstGeom>
          <a:noFill/>
          <a:ln w="208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lnSpc>
                <a:spcPts val="5338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30731" name="Oval 24"/>
          <p:cNvSpPr>
            <a:spLocks noChangeArrowheads="1"/>
          </p:cNvSpPr>
          <p:nvPr/>
        </p:nvSpPr>
        <p:spPr bwMode="auto">
          <a:xfrm>
            <a:off x="1676400" y="1409700"/>
            <a:ext cx="1295400" cy="544513"/>
          </a:xfrm>
          <a:prstGeom prst="ellipse">
            <a:avLst/>
          </a:prstGeom>
          <a:noFill/>
          <a:ln w="208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lnSpc>
                <a:spcPts val="5338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30732" name="Oval 24"/>
          <p:cNvSpPr>
            <a:spLocks noChangeArrowheads="1"/>
          </p:cNvSpPr>
          <p:nvPr/>
        </p:nvSpPr>
        <p:spPr bwMode="auto">
          <a:xfrm>
            <a:off x="1905000" y="4713288"/>
            <a:ext cx="1444625" cy="544512"/>
          </a:xfrm>
          <a:prstGeom prst="ellipse">
            <a:avLst/>
          </a:prstGeom>
          <a:noFill/>
          <a:ln w="208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lnSpc>
                <a:spcPts val="5338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30733" name="Oval 24"/>
          <p:cNvSpPr>
            <a:spLocks noChangeArrowheads="1"/>
          </p:cNvSpPr>
          <p:nvPr/>
        </p:nvSpPr>
        <p:spPr bwMode="auto">
          <a:xfrm>
            <a:off x="3349625" y="1355725"/>
            <a:ext cx="958850" cy="877888"/>
          </a:xfrm>
          <a:prstGeom prst="ellipse">
            <a:avLst/>
          </a:prstGeom>
          <a:noFill/>
          <a:ln w="208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lnSpc>
                <a:spcPts val="5338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pic>
        <p:nvPicPr>
          <p:cNvPr id="3073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2513013"/>
            <a:ext cx="40544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8342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33400"/>
            <a:ext cx="7924800" cy="4572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What caused DJF climate anomalies in North America (NA)?</a:t>
            </a:r>
            <a:br>
              <a:rPr lang="en-US" sz="2400" dirty="0" smtClean="0"/>
            </a:br>
            <a:r>
              <a:rPr lang="en-US" sz="1800" b="0" dirty="0" smtClean="0"/>
              <a:t>(</a:t>
            </a:r>
            <a:r>
              <a:rPr lang="en-US" sz="1600" b="0" i="1" dirty="0" smtClean="0"/>
              <a:t>from</a:t>
            </a:r>
            <a:r>
              <a:rPr lang="en-US" sz="2400" dirty="0" smtClean="0"/>
              <a:t> </a:t>
            </a:r>
            <a:r>
              <a:rPr lang="en-US" sz="1600" b="0" i="1" dirty="0" err="1" smtClean="0"/>
              <a:t>Peitao</a:t>
            </a:r>
            <a:r>
              <a:rPr lang="en-US" sz="1600" b="0" i="1" dirty="0" smtClean="0"/>
              <a:t> Peng)</a:t>
            </a:r>
            <a:endParaRPr lang="en-US" sz="1600" b="0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t="4284" r="3204" b="13963"/>
          <a:stretch/>
        </p:blipFill>
        <p:spPr>
          <a:xfrm>
            <a:off x="4114800" y="1143000"/>
            <a:ext cx="4495800" cy="539696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57600" cy="46910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 smtClean="0"/>
              <a:t>Circulation anomalies over NA region is quite persistent during the period, and so is the warmer SST  in northeast Pacific;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Is the warmer SST a forcing? maybe, but how to understand the big month-to-month variation of atmospheric circulation over it?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39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5207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Suggestions from the Relationship between 200mb Stream Function </a:t>
            </a:r>
            <a:br>
              <a:rPr lang="en-US" dirty="0" smtClean="0"/>
            </a:br>
            <a:r>
              <a:rPr lang="en-US" dirty="0" smtClean="0"/>
              <a:t>and Precipitation Patterns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t="3677" r="4012" b="11840"/>
          <a:stretch/>
        </p:blipFill>
        <p:spPr>
          <a:xfrm>
            <a:off x="4419600" y="1066800"/>
            <a:ext cx="4343400" cy="55108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10000" cy="4691063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Though ENSO is neutral, significant precipitation (</a:t>
            </a:r>
            <a:r>
              <a:rPr lang="en-US" sz="2000" dirty="0" err="1" smtClean="0"/>
              <a:t>diabatic</a:t>
            </a:r>
            <a:r>
              <a:rPr lang="en-US" sz="2000" dirty="0" smtClean="0"/>
              <a:t> heating) anomalies were found in the tropics during the period;  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Phase relationships between the subtropical stream function and tropical precipitation suggest the tropical </a:t>
            </a:r>
            <a:r>
              <a:rPr lang="en-US" sz="2000" dirty="0" err="1" smtClean="0"/>
              <a:t>diabatic</a:t>
            </a:r>
            <a:r>
              <a:rPr lang="en-US" sz="2000" dirty="0" smtClean="0"/>
              <a:t> heating  anomalies may be responsible for the circulation anomalies to some extent.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5334000" y="2286000"/>
            <a:ext cx="1447800" cy="30480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400"/>
            <a:ext cx="12414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10" y="5715000"/>
            <a:ext cx="14700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39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3683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What are told by wave flux vectors?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3677" r="14124" b="7517"/>
          <a:stretch/>
        </p:blipFill>
        <p:spPr>
          <a:xfrm>
            <a:off x="4419600" y="661386"/>
            <a:ext cx="4191000" cy="6172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10000" cy="46910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 smtClean="0"/>
              <a:t>Wave flux vectors (Plumb 1995) tell </a:t>
            </a:r>
            <a:r>
              <a:rPr lang="en-US" sz="2000" dirty="0" smtClean="0">
                <a:solidFill>
                  <a:srgbClr val="C00000"/>
                </a:solidFill>
              </a:rPr>
              <a:t>how</a:t>
            </a:r>
            <a:r>
              <a:rPr lang="en-US" sz="2000" dirty="0" smtClean="0"/>
              <a:t> low-frequency waves propagate and </a:t>
            </a:r>
            <a:r>
              <a:rPr lang="en-US" sz="2000" dirty="0" smtClean="0">
                <a:solidFill>
                  <a:srgbClr val="C00000"/>
                </a:solidFill>
              </a:rPr>
              <a:t>where</a:t>
            </a:r>
            <a:r>
              <a:rPr lang="en-US" sz="2000" dirty="0" smtClean="0"/>
              <a:t> the waves are started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The waves propagating to NA region are from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subtropics</a:t>
            </a:r>
            <a:r>
              <a:rPr lang="en-US" sz="2000" dirty="0" smtClean="0"/>
              <a:t> for the December and January, and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higher latitudes </a:t>
            </a:r>
            <a:r>
              <a:rPr lang="en-US" sz="2000" dirty="0" smtClean="0"/>
              <a:t>for the February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39501" y="3886200"/>
            <a:ext cx="4572000" cy="1752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657600" y="1828800"/>
            <a:ext cx="3048000" cy="13716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657600" y="3352800"/>
            <a:ext cx="3048000" cy="38100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19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82000" cy="4889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Waves Directly </a:t>
            </a:r>
            <a:r>
              <a:rPr lang="en-US" dirty="0"/>
              <a:t>F</a:t>
            </a:r>
            <a:r>
              <a:rPr lang="en-US" dirty="0" smtClean="0"/>
              <a:t>orced by Tropical </a:t>
            </a:r>
            <a:r>
              <a:rPr lang="en-US" dirty="0" err="1"/>
              <a:t>D</a:t>
            </a:r>
            <a:r>
              <a:rPr lang="en-US" dirty="0" err="1" smtClean="0"/>
              <a:t>iabatic</a:t>
            </a:r>
            <a:r>
              <a:rPr lang="en-US" dirty="0" smtClean="0"/>
              <a:t> Heating </a:t>
            </a:r>
            <a:r>
              <a:rPr lang="en-US" dirty="0"/>
              <a:t>A</a:t>
            </a:r>
            <a:r>
              <a:rPr lang="en-US" dirty="0" smtClean="0"/>
              <a:t>nomalies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" t="1706" r="13720" b="8200"/>
          <a:stretch/>
        </p:blipFill>
        <p:spPr>
          <a:xfrm>
            <a:off x="4800600" y="908507"/>
            <a:ext cx="3886200" cy="594949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267200" cy="4691063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en-US" sz="2000" dirty="0"/>
              <a:t>T</a:t>
            </a:r>
            <a:r>
              <a:rPr lang="en-US" sz="2000" dirty="0" smtClean="0"/>
              <a:t>ropical precipitation rate are converted to 3-D </a:t>
            </a:r>
            <a:r>
              <a:rPr lang="en-US" sz="2000" dirty="0" err="1" smtClean="0"/>
              <a:t>diabatic</a:t>
            </a:r>
            <a:r>
              <a:rPr lang="en-US" sz="2000" dirty="0" smtClean="0"/>
              <a:t> heating by giving a vertical profile;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Use the tropical heating </a:t>
            </a:r>
            <a:r>
              <a:rPr lang="en-US" sz="2000" dirty="0"/>
              <a:t> </a:t>
            </a:r>
            <a:r>
              <a:rPr lang="en-US" sz="2000" dirty="0" smtClean="0"/>
              <a:t>to force a dynamical stationary wave model, which is linearized about monthly climatological flow, the direct global atmospheric response  to the heating are obtained;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It turns out that for the December and January, the subtropical features from which waves propagating to NA region started are simulated, but little is explained for February.</a:t>
            </a:r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286000" y="2209800"/>
            <a:ext cx="4572000" cy="3048000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286000" y="4038600"/>
            <a:ext cx="4343400" cy="1295400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75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Peitao’s</a:t>
            </a:r>
            <a:r>
              <a:rPr lang="en-US" sz="2800" b="1" dirty="0" smtClean="0"/>
              <a:t> Conclusions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For </a:t>
            </a:r>
            <a:r>
              <a:rPr lang="en-US" sz="2000" b="1" dirty="0" smtClean="0"/>
              <a:t>Dec2013 and Jan2014</a:t>
            </a:r>
            <a:r>
              <a:rPr lang="en-US" sz="2000" dirty="0" smtClean="0"/>
              <a:t>, </a:t>
            </a:r>
            <a:r>
              <a:rPr lang="en-US" sz="2000" b="1" dirty="0" smtClean="0"/>
              <a:t>some subtropical features</a:t>
            </a:r>
            <a:r>
              <a:rPr lang="en-US" sz="2000" dirty="0" smtClean="0"/>
              <a:t>, from which waves propagating to NA region started, are likely </a:t>
            </a:r>
            <a:r>
              <a:rPr lang="en-US" sz="2000" b="1" dirty="0" smtClean="0"/>
              <a:t>forced by the tropical heating</a:t>
            </a:r>
            <a:r>
              <a:rPr lang="en-US" sz="2000" dirty="0" smtClean="0"/>
              <a:t>.  The forced patterns may tend to modulate transient eddies, and thus generate and maintain the waves to NA region;</a:t>
            </a:r>
          </a:p>
          <a:p>
            <a:endParaRPr lang="en-US" sz="2000" dirty="0" smtClean="0"/>
          </a:p>
          <a:p>
            <a:r>
              <a:rPr lang="en-US" sz="2000" b="1" dirty="0" smtClean="0"/>
              <a:t>For Feb2014</a:t>
            </a:r>
            <a:r>
              <a:rPr lang="en-US" sz="2000" dirty="0" smtClean="0"/>
              <a:t>, the </a:t>
            </a:r>
            <a:r>
              <a:rPr lang="en-US" sz="2000" b="1" dirty="0" smtClean="0"/>
              <a:t>circulation anomalies</a:t>
            </a:r>
            <a:r>
              <a:rPr lang="en-US" sz="2000" dirty="0" smtClean="0"/>
              <a:t> are more likely </a:t>
            </a:r>
            <a:r>
              <a:rPr lang="en-US" sz="2000" b="1" dirty="0" smtClean="0"/>
              <a:t>caused by the internal dynamics of the mid-latitude atmosphere</a:t>
            </a:r>
            <a:r>
              <a:rPr lang="en-US" sz="2000" dirty="0" smtClean="0"/>
              <a:t>.  </a:t>
            </a:r>
          </a:p>
          <a:p>
            <a:endParaRPr lang="en-US" sz="2000" dirty="0" smtClean="0"/>
          </a:p>
          <a:p>
            <a:r>
              <a:rPr lang="en-US" sz="2000" dirty="0" smtClean="0"/>
              <a:t>The effect of the warmer SSTs in northeast Pacific is not clear yet.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61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4033-7B28-4D7D-AC14-DE7B45B8224B}" type="slidenum">
              <a:rPr lang="en-US"/>
              <a:pPr/>
              <a:t>35</a:t>
            </a:fld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28600" y="22860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endParaRPr lang="en-US" sz="3200" dirty="0"/>
          </a:p>
          <a:p>
            <a:pPr marL="609600" indent="-609600" algn="ctr">
              <a:spcBef>
                <a:spcPct val="20000"/>
              </a:spcBef>
            </a:pPr>
            <a:r>
              <a:rPr lang="en-US" sz="3200" dirty="0" smtClean="0">
                <a:solidFill>
                  <a:srgbClr val="0000FF"/>
                </a:solidFill>
              </a:rPr>
              <a:t>Forecast </a:t>
            </a:r>
            <a:r>
              <a:rPr lang="en-US" sz="3200" dirty="0">
                <a:solidFill>
                  <a:srgbClr val="0000FF"/>
                </a:solidFill>
              </a:rPr>
              <a:t>V</a:t>
            </a:r>
            <a:r>
              <a:rPr lang="en-US" sz="3200" dirty="0" smtClean="0">
                <a:solidFill>
                  <a:srgbClr val="0000FF"/>
                </a:solidFill>
              </a:rPr>
              <a:t>erification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4033-7B28-4D7D-AC14-DE7B45B8224B}" type="slidenum">
              <a:rPr lang="en-US"/>
              <a:pPr/>
              <a:t>36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3901440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86200"/>
            <a:ext cx="3886200" cy="2428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371600"/>
            <a:ext cx="4038600" cy="2524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733800"/>
            <a:ext cx="3962400" cy="2476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50135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spcBef>
                <a:spcPct val="20000"/>
              </a:spcBef>
            </a:pPr>
            <a:r>
              <a:rPr lang="en-US" sz="3600" dirty="0" smtClean="0"/>
              <a:t>CPC DJF 2013-14 Forecast </a:t>
            </a:r>
            <a:r>
              <a:rPr lang="en-US" sz="3600" dirty="0"/>
              <a:t>Verification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762000"/>
            <a:ext cx="280885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spcBef>
                <a:spcPct val="20000"/>
              </a:spcBef>
            </a:pPr>
            <a:r>
              <a:rPr lang="en-US" sz="3200" dirty="0" smtClean="0">
                <a:solidFill>
                  <a:srgbClr val="0000FF"/>
                </a:solidFill>
              </a:rPr>
              <a:t>Temp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838200"/>
            <a:ext cx="280885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spcBef>
                <a:spcPct val="20000"/>
              </a:spcBef>
            </a:pPr>
            <a:r>
              <a:rPr lang="en-US" sz="3200" dirty="0" err="1" smtClean="0">
                <a:solidFill>
                  <a:srgbClr val="0000FF"/>
                </a:solidFill>
              </a:rPr>
              <a:t>Precip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5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4-03-09 07.05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9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4033-7B28-4D7D-AC14-DE7B45B8224B}" type="slidenum">
              <a:rPr lang="en-US"/>
              <a:pPr/>
              <a:t>38</a:t>
            </a:fld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81000" y="17300"/>
            <a:ext cx="838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en-US" sz="3200" dirty="0" smtClean="0">
                <a:solidFill>
                  <a:srgbClr val="0000FF"/>
                </a:solidFill>
              </a:rPr>
              <a:t>DJF 2013-14 T2m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2286000" cy="1767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362200"/>
            <a:ext cx="2266293" cy="1752600"/>
          </a:xfrm>
          <a:prstGeom prst="rect">
            <a:avLst/>
          </a:prstGeom>
        </p:spPr>
      </p:pic>
      <p:pic>
        <p:nvPicPr>
          <p:cNvPr id="5" name="Picture 4" descr="Screenshot 2014-03-09 07.00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4-03-09 07.10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8"/>
            <a:ext cx="9144000" cy="650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2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6" t="6667" r="4962" b="14166"/>
          <a:stretch>
            <a:fillRect/>
          </a:stretch>
        </p:blipFill>
        <p:spPr bwMode="auto">
          <a:xfrm>
            <a:off x="749300" y="1193800"/>
            <a:ext cx="4699000" cy="5207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80"/>
          <p:cNvSpPr txBox="1">
            <a:spLocks noChangeArrowheads="1"/>
          </p:cNvSpPr>
          <p:nvPr/>
        </p:nvSpPr>
        <p:spPr bwMode="auto">
          <a:xfrm>
            <a:off x="5562600" y="4495800"/>
            <a:ext cx="3581400" cy="193833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cs typeface="Times New Roman" charset="0"/>
              </a:rPr>
              <a:t>During May-September 2013, well below-average SSTs were observed over the eastern half of the Pacific.</a:t>
            </a:r>
          </a:p>
          <a:p>
            <a:pPr>
              <a:spcBef>
                <a:spcPct val="50000"/>
              </a:spcBef>
            </a:pPr>
            <a:r>
              <a:rPr lang="en-US" sz="1600" b="1">
                <a:cs typeface="Times New Roman" charset="0"/>
              </a:rPr>
              <a:t>Since January 2014, SSTs have been below average across the eastern equatorial Pacific, while remaining above-average in the western  Pacific.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239000" cy="1143000"/>
          </a:xfrm>
        </p:spPr>
        <p:txBody>
          <a:bodyPr/>
          <a:lstStyle/>
          <a:p>
            <a:pPr eaLnBrk="1" hangingPunct="1"/>
            <a:r>
              <a:rPr lang="en-US" sz="3200" b="1" dirty="0">
                <a:latin typeface="Times New Roman" charset="0"/>
                <a:ea typeface="MS PGothic" charset="0"/>
              </a:rPr>
              <a:t>Recent Evolution of Equatorial Pacific SST Departures (</a:t>
            </a:r>
            <a:r>
              <a:rPr lang="en-US" sz="3200" b="1" baseline="30000" dirty="0" err="1">
                <a:latin typeface="Times New Roman" charset="0"/>
                <a:ea typeface="MS PGothic" charset="0"/>
              </a:rPr>
              <a:t>o</a:t>
            </a:r>
            <a:r>
              <a:rPr lang="en-US" sz="3200" b="1" dirty="0" err="1">
                <a:latin typeface="Times New Roman" charset="0"/>
                <a:ea typeface="MS PGothic" charset="0"/>
              </a:rPr>
              <a:t>C</a:t>
            </a:r>
            <a:r>
              <a:rPr lang="en-US" sz="3200" b="1" dirty="0">
                <a:latin typeface="Times New Roman" charset="0"/>
                <a:ea typeface="MS PGothic" charset="0"/>
              </a:rPr>
              <a:t>)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1752600" y="64008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cs typeface="Arial" charset="0"/>
              </a:rPr>
              <a:t>Longitude</a:t>
            </a:r>
          </a:p>
        </p:txBody>
      </p:sp>
      <p:sp>
        <p:nvSpPr>
          <p:cNvPr id="5126" name="Text Box 290"/>
          <p:cNvSpPr txBox="1">
            <a:spLocks noChangeArrowheads="1"/>
          </p:cNvSpPr>
          <p:nvPr/>
        </p:nvSpPr>
        <p:spPr bwMode="auto">
          <a:xfrm>
            <a:off x="-76200" y="34290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cs typeface="Arial" charset="0"/>
              </a:rPr>
              <a:t>Time</a:t>
            </a:r>
          </a:p>
        </p:txBody>
      </p:sp>
      <p:sp>
        <p:nvSpPr>
          <p:cNvPr id="5127" name="Line 291"/>
          <p:cNvSpPr>
            <a:spLocks noChangeShapeType="1"/>
          </p:cNvSpPr>
          <p:nvPr/>
        </p:nvSpPr>
        <p:spPr bwMode="auto">
          <a:xfrm flipH="1">
            <a:off x="457200" y="38100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378"/>
          <p:cNvSpPr>
            <a:spLocks noChangeShapeType="1"/>
          </p:cNvSpPr>
          <p:nvPr/>
        </p:nvSpPr>
        <p:spPr bwMode="auto">
          <a:xfrm flipH="1" flipV="1">
            <a:off x="4724400" y="6086475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6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4-03-09 07.11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1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E4033-7B28-4D7D-AC14-DE7B45B8224B}" type="slidenum">
              <a:rPr lang="en-US"/>
              <a:pPr/>
              <a:t>41</a:t>
            </a:fld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04800" y="76200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en-US" sz="3200" dirty="0" smtClean="0">
                <a:solidFill>
                  <a:srgbClr val="0000FF"/>
                </a:solidFill>
              </a:rPr>
              <a:t>After Thoughts </a:t>
            </a:r>
          </a:p>
          <a:p>
            <a:pPr marL="609600" indent="-609600" algn="ctr">
              <a:spcBef>
                <a:spcPct val="20000"/>
              </a:spcBef>
            </a:pPr>
            <a:r>
              <a:rPr lang="en-US" sz="3200" dirty="0">
                <a:solidFill>
                  <a:srgbClr val="0000FF"/>
                </a:solidFill>
              </a:rPr>
              <a:t>O</a:t>
            </a:r>
            <a:r>
              <a:rPr lang="en-US" sz="3200" dirty="0" smtClean="0">
                <a:solidFill>
                  <a:srgbClr val="0000FF"/>
                </a:solidFill>
              </a:rPr>
              <a:t>n CPC Monthly Climate Reviews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100" y="1371600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+    Helpful to get familiar with CPC products, current Climate States, etc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Overlap with other briefings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The Reviews could be more useful, if they are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more “official” (e.g., made by “experts”)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more unique, e.g., including </a:t>
            </a:r>
          </a:p>
          <a:p>
            <a:pPr marL="1200150" lvl="2" indent="-285750">
              <a:buFontTx/>
              <a:buChar char="-"/>
            </a:pPr>
            <a:r>
              <a:rPr lang="en-US" sz="2400" dirty="0" smtClean="0"/>
              <a:t>Attributions on recent climate events/anomalies</a:t>
            </a:r>
          </a:p>
          <a:p>
            <a:pPr marL="1200150" lvl="2" indent="-285750">
              <a:buFontTx/>
              <a:buChar char="-"/>
            </a:pPr>
            <a:r>
              <a:rPr lang="en-US" sz="2400" dirty="0" smtClean="0"/>
              <a:t>Verification/Attribution of forecast models/tools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Have external audience, so that</a:t>
            </a:r>
          </a:p>
          <a:p>
            <a:pPr marL="1200150" lvl="2" indent="-285750">
              <a:buFontTx/>
              <a:buChar char="-"/>
            </a:pPr>
            <a:r>
              <a:rPr lang="en-US" sz="2400" dirty="0" err="1" smtClean="0"/>
              <a:t>i</a:t>
            </a:r>
            <a:r>
              <a:rPr lang="en-US" sz="2400" dirty="0" smtClean="0"/>
              <a:t>) external community will turn to CPC for expert discussions on real-time climate attributions</a:t>
            </a:r>
          </a:p>
          <a:p>
            <a:pPr marL="1200150" lvl="2" indent="-285750">
              <a:buFontTx/>
              <a:buChar char="-"/>
            </a:pPr>
            <a:r>
              <a:rPr lang="en-US" sz="2400" dirty="0" smtClean="0"/>
              <a:t>Ii) get more eyes and brains on the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4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24"/>
          <p:cNvSpPr>
            <a:spLocks noChangeArrowheads="1"/>
          </p:cNvSpPr>
          <p:nvPr/>
        </p:nvSpPr>
        <p:spPr bwMode="auto">
          <a:xfrm>
            <a:off x="4033838" y="3830638"/>
            <a:ext cx="1066800" cy="1047750"/>
          </a:xfrm>
          <a:prstGeom prst="ellipse">
            <a:avLst/>
          </a:prstGeom>
          <a:noFill/>
          <a:ln w="208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lnSpc>
                <a:spcPts val="5338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33795" name="Oval 24"/>
          <p:cNvSpPr>
            <a:spLocks noChangeArrowheads="1"/>
          </p:cNvSpPr>
          <p:nvPr/>
        </p:nvSpPr>
        <p:spPr bwMode="auto">
          <a:xfrm>
            <a:off x="457200" y="3989388"/>
            <a:ext cx="1066800" cy="892175"/>
          </a:xfrm>
          <a:prstGeom prst="ellipse">
            <a:avLst/>
          </a:prstGeom>
          <a:noFill/>
          <a:ln w="208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lnSpc>
                <a:spcPts val="5338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grpSp>
        <p:nvGrpSpPr>
          <p:cNvPr id="33796" name="Group 2"/>
          <p:cNvGrpSpPr>
            <a:grpSpLocks/>
          </p:cNvGrpSpPr>
          <p:nvPr/>
        </p:nvGrpSpPr>
        <p:grpSpPr bwMode="auto">
          <a:xfrm>
            <a:off x="457200" y="0"/>
            <a:ext cx="8218488" cy="708025"/>
            <a:chOff x="288" y="-32"/>
            <a:chExt cx="5177" cy="446"/>
          </a:xfrm>
        </p:grpSpPr>
        <p:sp>
          <p:nvSpPr>
            <p:cNvPr id="33807" name="AutoShape 3"/>
            <p:cNvSpPr>
              <a:spLocks noChangeArrowheads="1"/>
            </p:cNvSpPr>
            <p:nvPr/>
          </p:nvSpPr>
          <p:spPr bwMode="auto">
            <a:xfrm>
              <a:off x="288" y="95"/>
              <a:ext cx="5178" cy="191"/>
            </a:xfrm>
            <a:prstGeom prst="roundRect">
              <a:avLst>
                <a:gd name="adj" fmla="val 51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lnSpc>
                  <a:spcPts val="5338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sp>
          <p:nvSpPr>
            <p:cNvPr id="33808" name="Text Box 4"/>
            <p:cNvSpPr txBox="1">
              <a:spLocks noChangeArrowheads="1"/>
            </p:cNvSpPr>
            <p:nvPr/>
          </p:nvSpPr>
          <p:spPr bwMode="auto">
            <a:xfrm>
              <a:off x="288" y="-32"/>
              <a:ext cx="5178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Verdana" charset="0"/>
                  <a:ea typeface="Arial Unicode MS" charset="0"/>
                  <a:cs typeface="Arial Unicode M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Verdana" charset="0"/>
                  <a:ea typeface="Arial Unicode MS" charset="0"/>
                  <a:cs typeface="Arial Unicode M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Verdana" charset="0"/>
                  <a:ea typeface="Arial Unicode MS" charset="0"/>
                  <a:cs typeface="Arial Unicode M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Verdana" charset="0"/>
                  <a:ea typeface="Arial Unicode MS" charset="0"/>
                  <a:cs typeface="Arial Unicode MS" charset="0"/>
                </a:defRPr>
              </a:lvl5pPr>
              <a:lvl6pPr eaLnBrk="0" hangingPunct="0">
                <a:buFont typeface="Verdana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Verdana" charset="0"/>
                  <a:ea typeface="Arial Unicode MS" charset="0"/>
                  <a:cs typeface="Arial Unicode MS" charset="0"/>
                </a:defRPr>
              </a:lvl6pPr>
              <a:lvl7pPr eaLnBrk="0" hangingPunct="0">
                <a:buFont typeface="Verdana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Verdana" charset="0"/>
                  <a:ea typeface="Arial Unicode MS" charset="0"/>
                  <a:cs typeface="Arial Unicode MS" charset="0"/>
                </a:defRPr>
              </a:lvl7pPr>
              <a:lvl8pPr eaLnBrk="0" hangingPunct="0">
                <a:buFont typeface="Verdana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Verdana" charset="0"/>
                  <a:ea typeface="Arial Unicode MS" charset="0"/>
                  <a:cs typeface="Arial Unicode MS" charset="0"/>
                </a:defRPr>
              </a:lvl8pPr>
              <a:lvl9pPr eaLnBrk="0" hangingPunct="0">
                <a:buFont typeface="Verdana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Verdana" charset="0"/>
                  <a:ea typeface="Arial Unicode MS" charset="0"/>
                  <a:cs typeface="Arial Unicode MS" charset="0"/>
                </a:defRPr>
              </a:lvl9pPr>
            </a:lstStyle>
            <a:p>
              <a:pPr algn="ctr">
                <a:lnSpc>
                  <a:spcPct val="101000"/>
                </a:lnSpc>
                <a:buClr>
                  <a:srgbClr val="000000"/>
                </a:buClr>
                <a:buSzPct val="100000"/>
                <a:buFont typeface="Verdana" charset="0"/>
                <a:buNone/>
              </a:pPr>
              <a:r>
                <a:rPr lang="en-GB" sz="2000" b="1" u="sng">
                  <a:ea typeface="宋体" charset="0"/>
                  <a:cs typeface="宋体" charset="0"/>
                </a:rPr>
                <a:t>Longitude-Depth</a:t>
              </a:r>
              <a:r>
                <a:rPr lang="en-GB" sz="2000" b="1" u="sng"/>
                <a:t> Temperature</a:t>
              </a:r>
              <a:r>
                <a:rPr lang="en-GB" sz="2000" b="1" u="sng">
                  <a:ea typeface="宋体" charset="0"/>
                  <a:cs typeface="宋体" charset="0"/>
                </a:rPr>
                <a:t> Anomaly and </a:t>
              </a:r>
            </a:p>
            <a:p>
              <a:pPr algn="ctr">
                <a:lnSpc>
                  <a:spcPct val="101000"/>
                </a:lnSpc>
                <a:buClr>
                  <a:srgbClr val="000000"/>
                </a:buClr>
                <a:buSzPct val="100000"/>
                <a:buFont typeface="Verdana" charset="0"/>
                <a:buNone/>
              </a:pPr>
              <a:r>
                <a:rPr lang="en-GB" sz="2000" b="1" u="sng">
                  <a:ea typeface="宋体" charset="0"/>
                  <a:cs typeface="宋体" charset="0"/>
                </a:rPr>
                <a:t>Anomaly Tendency in 2</a:t>
              </a:r>
              <a:r>
                <a:rPr lang="en-GB" sz="2000" b="1" u="sng" baseline="30000">
                  <a:ea typeface="宋体" charset="0"/>
                  <a:cs typeface="宋体" charset="0"/>
                </a:rPr>
                <a:t>O</a:t>
              </a:r>
              <a:r>
                <a:rPr lang="en-GB" sz="2000" b="1" u="sng">
                  <a:ea typeface="宋体" charset="0"/>
                  <a:cs typeface="宋体" charset="0"/>
                </a:rPr>
                <a:t>S-2</a:t>
              </a:r>
              <a:r>
                <a:rPr lang="en-GB" sz="2000" b="1" u="sng" baseline="30000">
                  <a:ea typeface="宋体" charset="0"/>
                  <a:cs typeface="宋体" charset="0"/>
                </a:rPr>
                <a:t>O</a:t>
              </a:r>
              <a:r>
                <a:rPr lang="en-GB" sz="2000" b="1" u="sng">
                  <a:ea typeface="宋体" charset="0"/>
                  <a:cs typeface="宋体" charset="0"/>
                </a:rPr>
                <a:t>N</a:t>
              </a:r>
            </a:p>
          </p:txBody>
        </p:sp>
      </p:grpSp>
      <p:pic>
        <p:nvPicPr>
          <p:cNvPr id="33798" name="Picture 18" descr="http://origin.cpc.ncep.noaa.gov/products/GODAS/ocean_briefing_new/mnth_temp_tempdiff_glb_eq_xz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" b="24637"/>
          <a:stretch>
            <a:fillRect/>
          </a:stretch>
        </p:blipFill>
        <p:spPr bwMode="auto">
          <a:xfrm>
            <a:off x="341313" y="709613"/>
            <a:ext cx="5048250" cy="523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462588" y="1192213"/>
            <a:ext cx="3457575" cy="242322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5pPr>
            <a:lvl6pPr eaLnBrk="0" hangingPunct="0">
              <a:buFont typeface="Verdana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6pPr>
            <a:lvl7pPr eaLnBrk="0" hangingPunct="0">
              <a:buFont typeface="Verdana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7pPr>
            <a:lvl8pPr eaLnBrk="0" hangingPunct="0">
              <a:buFont typeface="Verdana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8pPr>
            <a:lvl9pPr eaLnBrk="0" hangingPunct="0">
              <a:buFont typeface="Verdana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9pPr>
          </a:lstStyle>
          <a:p>
            <a:pPr>
              <a:lnSpc>
                <a:spcPct val="124000"/>
              </a:lnSpc>
              <a:spcBef>
                <a:spcPts val="625"/>
              </a:spcBef>
              <a:buClr>
                <a:srgbClr val="000000"/>
              </a:buClr>
              <a:buSzPct val="100000"/>
              <a:buFont typeface="Verdana" charset="0"/>
              <a:buChar char="-"/>
            </a:pPr>
            <a:r>
              <a:rPr lang="en-US" sz="1400" b="1" dirty="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1300" b="1" dirty="0">
                <a:solidFill>
                  <a:srgbClr val="FF0000"/>
                </a:solidFill>
                <a:cs typeface="Times New Roman" charset="0"/>
              </a:rPr>
              <a:t>Strong positive (</a:t>
            </a:r>
            <a:r>
              <a:rPr lang="en-US" sz="1300" b="1" dirty="0">
                <a:solidFill>
                  <a:srgbClr val="0000FF"/>
                </a:solidFill>
                <a:cs typeface="Times New Roman" charset="0"/>
              </a:rPr>
              <a:t>weak negative</a:t>
            </a:r>
            <a:r>
              <a:rPr lang="en-US" sz="1300" b="1" dirty="0">
                <a:solidFill>
                  <a:srgbClr val="FF0000"/>
                </a:solidFill>
                <a:cs typeface="Times New Roman" charset="0"/>
              </a:rPr>
              <a:t>) ocean temperature anomalies in the western (</a:t>
            </a:r>
            <a:r>
              <a:rPr lang="en-US" sz="1300" b="1" dirty="0">
                <a:solidFill>
                  <a:srgbClr val="0000FF"/>
                </a:solidFill>
                <a:cs typeface="Times New Roman" charset="0"/>
              </a:rPr>
              <a:t>eastern</a:t>
            </a:r>
            <a:r>
              <a:rPr lang="en-US" sz="1300" b="1" dirty="0">
                <a:solidFill>
                  <a:srgbClr val="FF0000"/>
                </a:solidFill>
                <a:cs typeface="Times New Roman" charset="0"/>
              </a:rPr>
              <a:t>) equatorial Pacific may suggest the potential development of a warm event in this year.</a:t>
            </a:r>
          </a:p>
          <a:p>
            <a:pPr algn="just">
              <a:lnSpc>
                <a:spcPct val="124000"/>
              </a:lnSpc>
              <a:spcBef>
                <a:spcPts val="625"/>
              </a:spcBef>
              <a:buClr>
                <a:srgbClr val="000000"/>
              </a:buClr>
              <a:buSzPct val="100000"/>
              <a:buFont typeface="Verdana" charset="0"/>
              <a:buChar char="-"/>
            </a:pPr>
            <a:r>
              <a:rPr lang="en-US" sz="1300" b="1" dirty="0">
                <a:solidFill>
                  <a:schemeClr val="tx1"/>
                </a:solidFill>
                <a:cs typeface="Times New Roman" charset="0"/>
              </a:rPr>
              <a:t> Both positive and negative ocean temperature anomalies were small in the Indian and Atlantic Oceans.</a:t>
            </a:r>
          </a:p>
        </p:txBody>
      </p:sp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5413375" y="3695700"/>
            <a:ext cx="3459163" cy="22066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5pPr>
            <a:lvl6pPr eaLnBrk="0" hangingPunct="0">
              <a:buFont typeface="Verdana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6pPr>
            <a:lvl7pPr eaLnBrk="0" hangingPunct="0">
              <a:buFont typeface="Verdana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7pPr>
            <a:lvl8pPr eaLnBrk="0" hangingPunct="0">
              <a:buFont typeface="Verdana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8pPr>
            <a:lvl9pPr eaLnBrk="0" hangingPunct="0">
              <a:buFont typeface="Verdana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9pPr>
          </a:lstStyle>
          <a:p>
            <a:pPr eaLnBrk="0" hangingPunct="0">
              <a:lnSpc>
                <a:spcPct val="134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n-GB" sz="1300" b="1" dirty="0">
                <a:ea typeface="宋体" charset="0"/>
                <a:cs typeface="Times New Roman" charset="0"/>
              </a:rPr>
              <a:t>  Ocean temperature  tendencies were positive in the central-eastern Pacific and negative in the both sides, suggesting an </a:t>
            </a:r>
            <a:r>
              <a:rPr lang="en-GB" sz="1300" b="1" dirty="0">
                <a:solidFill>
                  <a:srgbClr val="FF0000"/>
                </a:solidFill>
                <a:ea typeface="宋体" charset="0"/>
                <a:cs typeface="Times New Roman" charset="0"/>
              </a:rPr>
              <a:t>eastward propagation of the positive </a:t>
            </a:r>
            <a:r>
              <a:rPr lang="en-US" sz="1300" b="1" dirty="0">
                <a:solidFill>
                  <a:srgbClr val="FF0000"/>
                </a:solidFill>
                <a:ea typeface="宋体" charset="0"/>
                <a:cs typeface="Times New Roman" charset="0"/>
              </a:rPr>
              <a:t>ocean temperature anomalies along the</a:t>
            </a:r>
            <a:r>
              <a:rPr lang="en-GB" sz="1300" b="1" dirty="0">
                <a:solidFill>
                  <a:srgbClr val="FF0000"/>
                </a:solidFill>
                <a:ea typeface="宋体" charset="0"/>
                <a:cs typeface="Times New Roman" charset="0"/>
              </a:rPr>
              <a:t> equatorial Pacific.</a:t>
            </a:r>
          </a:p>
        </p:txBody>
      </p:sp>
      <p:sp>
        <p:nvSpPr>
          <p:cNvPr id="33801" name="Oval 24"/>
          <p:cNvSpPr>
            <a:spLocks noChangeArrowheads="1"/>
          </p:cNvSpPr>
          <p:nvPr/>
        </p:nvSpPr>
        <p:spPr bwMode="auto">
          <a:xfrm>
            <a:off x="457200" y="1260475"/>
            <a:ext cx="1066800" cy="1130300"/>
          </a:xfrm>
          <a:prstGeom prst="ellipse">
            <a:avLst/>
          </a:prstGeom>
          <a:noFill/>
          <a:ln w="208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lnSpc>
                <a:spcPts val="5338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33802" name="Oval 24"/>
          <p:cNvSpPr>
            <a:spLocks noChangeArrowheads="1"/>
          </p:cNvSpPr>
          <p:nvPr/>
        </p:nvSpPr>
        <p:spPr bwMode="auto">
          <a:xfrm>
            <a:off x="1539875" y="1260475"/>
            <a:ext cx="2336800" cy="1366838"/>
          </a:xfrm>
          <a:prstGeom prst="ellipse">
            <a:avLst/>
          </a:prstGeom>
          <a:noFill/>
          <a:ln w="208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lnSpc>
                <a:spcPts val="5338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33803" name="Oval 24"/>
          <p:cNvSpPr>
            <a:spLocks noChangeArrowheads="1"/>
          </p:cNvSpPr>
          <p:nvPr/>
        </p:nvSpPr>
        <p:spPr bwMode="auto">
          <a:xfrm>
            <a:off x="1697038" y="3830638"/>
            <a:ext cx="2336800" cy="1366837"/>
          </a:xfrm>
          <a:prstGeom prst="ellipse">
            <a:avLst/>
          </a:prstGeom>
          <a:noFill/>
          <a:ln w="208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lnSpc>
                <a:spcPts val="5338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33804" name="Oval 24"/>
          <p:cNvSpPr>
            <a:spLocks noChangeArrowheads="1"/>
          </p:cNvSpPr>
          <p:nvPr/>
        </p:nvSpPr>
        <p:spPr bwMode="auto">
          <a:xfrm>
            <a:off x="4033838" y="1268413"/>
            <a:ext cx="1066800" cy="893762"/>
          </a:xfrm>
          <a:prstGeom prst="ellipse">
            <a:avLst/>
          </a:prstGeom>
          <a:noFill/>
          <a:ln w="208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lnSpc>
                <a:spcPts val="5338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66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20000"/>
          <a:stretch>
            <a:fillRect/>
          </a:stretch>
        </p:blipFill>
        <p:spPr bwMode="auto">
          <a:xfrm>
            <a:off x="990600" y="1582738"/>
            <a:ext cx="4699000" cy="486886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924800" cy="11430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000000"/>
                </a:solidFill>
                <a:latin typeface="Times New Roman" charset="0"/>
                <a:ea typeface="MS PGothic" charset="0"/>
              </a:rPr>
              <a:t>Low-level (850-hPa) Zonal (east-west) </a:t>
            </a:r>
            <a:br>
              <a:rPr lang="en-US" sz="3200" b="1" dirty="0">
                <a:solidFill>
                  <a:srgbClr val="000000"/>
                </a:solidFill>
                <a:latin typeface="Times New Roman" charset="0"/>
                <a:ea typeface="MS PGothic" charset="0"/>
              </a:rPr>
            </a:br>
            <a:r>
              <a:rPr lang="en-US" sz="3200" b="1" dirty="0">
                <a:solidFill>
                  <a:srgbClr val="000000"/>
                </a:solidFill>
                <a:latin typeface="Times New Roman" charset="0"/>
                <a:ea typeface="MS PGothic" charset="0"/>
              </a:rPr>
              <a:t>Wind Anomalies (m s</a:t>
            </a:r>
            <a:r>
              <a:rPr lang="en-US" sz="3200" b="1" baseline="30000" dirty="0">
                <a:solidFill>
                  <a:srgbClr val="000000"/>
                </a:solidFill>
                <a:latin typeface="Times New Roman" charset="0"/>
                <a:ea typeface="MS PGothic" charset="0"/>
              </a:rPr>
              <a:t>-1</a:t>
            </a:r>
            <a:r>
              <a:rPr lang="en-US" sz="3200" b="1" dirty="0">
                <a:solidFill>
                  <a:srgbClr val="000000"/>
                </a:solidFill>
                <a:latin typeface="Times New Roman" charset="0"/>
                <a:ea typeface="MS PGothic" charset="0"/>
              </a:rPr>
              <a:t>)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133600" y="6400800"/>
            <a:ext cx="2301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2000" b="1">
                <a:solidFill>
                  <a:schemeClr val="bg1"/>
                </a:solidFill>
                <a:cs typeface="Arial" charset="0"/>
              </a:rPr>
              <a:t>Longitude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6019800" y="1447800"/>
            <a:ext cx="3124200" cy="120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>
                <a:cs typeface="Arial" charset="0"/>
              </a:rPr>
              <a:t>Westerly wind anomalies (orange/red shading). </a:t>
            </a:r>
          </a:p>
          <a:p>
            <a:pPr>
              <a:spcBef>
                <a:spcPct val="50000"/>
              </a:spcBef>
            </a:pPr>
            <a:r>
              <a:rPr lang="en-US" sz="1600" b="1">
                <a:cs typeface="Arial" charset="0"/>
              </a:rPr>
              <a:t>Easterly wind anomalies (blue shading).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5867400" y="5334000"/>
            <a:ext cx="3124200" cy="1169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cs typeface="Arial" charset="0"/>
              </a:rPr>
              <a:t>During the last half of January 2014, a </a:t>
            </a:r>
            <a:r>
              <a:rPr lang="en-US" sz="1400" b="1" dirty="0">
                <a:solidFill>
                  <a:srgbClr val="FF0000"/>
                </a:solidFill>
                <a:cs typeface="Arial" charset="0"/>
              </a:rPr>
              <a:t>strong westerly wind burst occurred over the western equatorial Pacific.  </a:t>
            </a:r>
            <a:r>
              <a:rPr lang="en-US" sz="1400" b="1" dirty="0">
                <a:cs typeface="Arial" charset="0"/>
              </a:rPr>
              <a:t>Over the last couple weeks, another strong burst has emerged.</a:t>
            </a:r>
          </a:p>
        </p:txBody>
      </p:sp>
      <p:sp>
        <p:nvSpPr>
          <p:cNvPr id="18439" name="Text Box 130"/>
          <p:cNvSpPr txBox="1">
            <a:spLocks noChangeArrowheads="1"/>
          </p:cNvSpPr>
          <p:nvPr/>
        </p:nvSpPr>
        <p:spPr bwMode="auto">
          <a:xfrm>
            <a:off x="0" y="34290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cs typeface="Arial" charset="0"/>
              </a:rPr>
              <a:t>Time</a:t>
            </a:r>
          </a:p>
        </p:txBody>
      </p:sp>
      <p:sp>
        <p:nvSpPr>
          <p:cNvPr id="18440" name="Line 131"/>
          <p:cNvSpPr>
            <a:spLocks noChangeShapeType="1"/>
          </p:cNvSpPr>
          <p:nvPr/>
        </p:nvSpPr>
        <p:spPr bwMode="auto">
          <a:xfrm flipH="1">
            <a:off x="457200" y="38100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225"/>
          <p:cNvSpPr>
            <a:spLocks noChangeShapeType="1"/>
          </p:cNvSpPr>
          <p:nvPr/>
        </p:nvSpPr>
        <p:spPr bwMode="auto">
          <a:xfrm flipH="1">
            <a:off x="3417888" y="6248400"/>
            <a:ext cx="244951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495550" y="5029200"/>
            <a:ext cx="769938" cy="64293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495550" y="5943600"/>
            <a:ext cx="922338" cy="4572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4" name="Line 225"/>
          <p:cNvSpPr>
            <a:spLocks noChangeShapeType="1"/>
          </p:cNvSpPr>
          <p:nvPr/>
        </p:nvSpPr>
        <p:spPr bwMode="auto">
          <a:xfrm flipH="1">
            <a:off x="3284538" y="5638800"/>
            <a:ext cx="25828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382588" y="762000"/>
            <a:ext cx="8761412" cy="4770438"/>
            <a:chOff x="241" y="480"/>
            <a:chExt cx="5519" cy="3005"/>
          </a:xfrm>
        </p:grpSpPr>
        <p:sp>
          <p:nvSpPr>
            <p:cNvPr id="28680" name="AutoShape 3"/>
            <p:cNvSpPr>
              <a:spLocks noChangeArrowheads="1"/>
            </p:cNvSpPr>
            <p:nvPr/>
          </p:nvSpPr>
          <p:spPr bwMode="auto">
            <a:xfrm>
              <a:off x="241" y="480"/>
              <a:ext cx="5519" cy="3005"/>
            </a:xfrm>
            <a:prstGeom prst="roundRect">
              <a:avLst>
                <a:gd name="adj" fmla="val 32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lnSpc>
                  <a:spcPts val="5338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sp>
          <p:nvSpPr>
            <p:cNvPr id="28681" name="Text Box 4"/>
            <p:cNvSpPr txBox="1">
              <a:spLocks noChangeArrowheads="1"/>
            </p:cNvSpPr>
            <p:nvPr/>
          </p:nvSpPr>
          <p:spPr bwMode="auto">
            <a:xfrm>
              <a:off x="241" y="480"/>
              <a:ext cx="5519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marL="342900" indent="-342900">
                <a:tabLst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</a:tabLst>
                <a:defRPr sz="320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Arial Unicode MS" charset="0"/>
                </a:defRPr>
              </a:lvl1pPr>
              <a:lvl2pPr marL="914400" indent="-457200">
                <a:tabLst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</a:tabLst>
                <a:defRPr sz="2800">
                  <a:solidFill>
                    <a:srgbClr val="000000"/>
                  </a:solidFill>
                  <a:latin typeface="Verdana" charset="0"/>
                  <a:ea typeface="Arial Unicode MS" charset="0"/>
                  <a:cs typeface="Arial Unicode MS" charset="0"/>
                </a:defRPr>
              </a:lvl2pPr>
              <a:lvl3pPr>
                <a:tabLst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</a:tabLst>
                <a:defRPr sz="2400">
                  <a:solidFill>
                    <a:srgbClr val="000000"/>
                  </a:solidFill>
                  <a:latin typeface="Verdana" charset="0"/>
                  <a:ea typeface="Arial Unicode MS" charset="0"/>
                  <a:cs typeface="Arial Unicode MS" charset="0"/>
                </a:defRPr>
              </a:lvl3pPr>
              <a:lvl4pPr>
                <a:tabLst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</a:tabLst>
                <a:defRPr sz="2000">
                  <a:solidFill>
                    <a:srgbClr val="000000"/>
                  </a:solidFill>
                  <a:latin typeface="Verdana" charset="0"/>
                  <a:ea typeface="Arial Unicode MS" charset="0"/>
                  <a:cs typeface="Arial Unicode MS" charset="0"/>
                </a:defRPr>
              </a:lvl4pPr>
              <a:lvl5pPr>
                <a:tabLst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</a:tabLst>
                <a:defRPr sz="2000">
                  <a:solidFill>
                    <a:srgbClr val="000000"/>
                  </a:solidFill>
                  <a:latin typeface="Verdana" charset="0"/>
                  <a:ea typeface="Arial Unicode MS" charset="0"/>
                  <a:cs typeface="Arial Unicode MS" charset="0"/>
                </a:defRPr>
              </a:lvl5pPr>
              <a:lvl6pPr eaLnBrk="0" hangingPunct="0">
                <a:buFont typeface="Verdana" charset="0"/>
                <a:tabLst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</a:tabLst>
                <a:defRPr sz="2000">
                  <a:solidFill>
                    <a:srgbClr val="000000"/>
                  </a:solidFill>
                  <a:latin typeface="Verdana" charset="0"/>
                  <a:ea typeface="Arial Unicode MS" charset="0"/>
                  <a:cs typeface="Arial Unicode MS" charset="0"/>
                </a:defRPr>
              </a:lvl6pPr>
              <a:lvl7pPr eaLnBrk="0" hangingPunct="0">
                <a:buFont typeface="Verdana" charset="0"/>
                <a:tabLst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</a:tabLst>
                <a:defRPr sz="2000">
                  <a:solidFill>
                    <a:srgbClr val="000000"/>
                  </a:solidFill>
                  <a:latin typeface="Verdana" charset="0"/>
                  <a:ea typeface="Arial Unicode MS" charset="0"/>
                  <a:cs typeface="Arial Unicode MS" charset="0"/>
                </a:defRPr>
              </a:lvl7pPr>
              <a:lvl8pPr eaLnBrk="0" hangingPunct="0">
                <a:buFont typeface="Verdana" charset="0"/>
                <a:tabLst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</a:tabLst>
                <a:defRPr sz="2000">
                  <a:solidFill>
                    <a:srgbClr val="000000"/>
                  </a:solidFill>
                  <a:latin typeface="Verdana" charset="0"/>
                  <a:ea typeface="Arial Unicode MS" charset="0"/>
                  <a:cs typeface="Arial Unicode MS" charset="0"/>
                </a:defRPr>
              </a:lvl8pPr>
              <a:lvl9pPr eaLnBrk="0" hangingPunct="0">
                <a:buFont typeface="Verdana" charset="0"/>
                <a:tabLst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  <a:tab pos="10058400" algn="l"/>
                </a:tabLst>
                <a:defRPr sz="2000">
                  <a:solidFill>
                    <a:srgbClr val="000000"/>
                  </a:solidFill>
                  <a:latin typeface="Verdana" charset="0"/>
                  <a:ea typeface="Arial Unicode MS" charset="0"/>
                  <a:cs typeface="Arial Unicode MS" charset="0"/>
                </a:defRPr>
              </a:lvl9pPr>
            </a:lstStyle>
            <a:p>
              <a:pPr lvl="1">
                <a:lnSpc>
                  <a:spcPct val="120000"/>
                </a:lnSpc>
                <a:spcBef>
                  <a:spcPts val="300"/>
                </a:spcBef>
                <a:buClr>
                  <a:srgbClr val="000000"/>
                </a:buClr>
                <a:buSzPct val="100000"/>
                <a:buFont typeface="Verdana" charset="0"/>
                <a:buNone/>
              </a:pPr>
              <a:endParaRPr lang="en-US" sz="1600" b="1">
                <a:ea typeface="宋体" charset="0"/>
                <a:cs typeface="宋体" charset="0"/>
              </a:endParaRPr>
            </a:p>
          </p:txBody>
        </p:sp>
      </p:grpSp>
      <p:grpSp>
        <p:nvGrpSpPr>
          <p:cNvPr id="28675" name="Group 5"/>
          <p:cNvGrpSpPr>
            <a:grpSpLocks/>
          </p:cNvGrpSpPr>
          <p:nvPr/>
        </p:nvGrpSpPr>
        <p:grpSpPr bwMode="auto">
          <a:xfrm>
            <a:off x="457200" y="-10208"/>
            <a:ext cx="8221663" cy="1089027"/>
            <a:chOff x="192" y="87"/>
            <a:chExt cx="5179" cy="686"/>
          </a:xfrm>
        </p:grpSpPr>
        <p:sp>
          <p:nvSpPr>
            <p:cNvPr id="28678" name="AutoShape 6"/>
            <p:cNvSpPr>
              <a:spLocks noChangeArrowheads="1"/>
            </p:cNvSpPr>
            <p:nvPr/>
          </p:nvSpPr>
          <p:spPr bwMode="auto">
            <a:xfrm>
              <a:off x="192" y="198"/>
              <a:ext cx="5179" cy="179"/>
            </a:xfrm>
            <a:prstGeom prst="roundRect">
              <a:avLst>
                <a:gd name="adj" fmla="val 25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>
                <a:lnSpc>
                  <a:spcPts val="5338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/>
            </a:p>
          </p:txBody>
        </p:sp>
        <p:sp>
          <p:nvSpPr>
            <p:cNvPr id="28679" name="Text Box 7"/>
            <p:cNvSpPr txBox="1">
              <a:spLocks noChangeArrowheads="1"/>
            </p:cNvSpPr>
            <p:nvPr/>
          </p:nvSpPr>
          <p:spPr bwMode="auto">
            <a:xfrm>
              <a:off x="192" y="87"/>
              <a:ext cx="5179" cy="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Verdana" charset="0"/>
                  <a:ea typeface="ＭＳ Ｐゴシック" charset="0"/>
                  <a:cs typeface="Arial Unicode MS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Verdana" charset="0"/>
                  <a:ea typeface="Arial Unicode MS" charset="0"/>
                  <a:cs typeface="Arial Unicode M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Verdana" charset="0"/>
                  <a:ea typeface="Arial Unicode MS" charset="0"/>
                  <a:cs typeface="Arial Unicode M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Verdana" charset="0"/>
                  <a:ea typeface="Arial Unicode MS" charset="0"/>
                  <a:cs typeface="Arial Unicode M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Verdana" charset="0"/>
                  <a:ea typeface="Arial Unicode MS" charset="0"/>
                  <a:cs typeface="Arial Unicode MS" charset="0"/>
                </a:defRPr>
              </a:lvl5pPr>
              <a:lvl6pPr eaLnBrk="0" hangingPunct="0">
                <a:buFont typeface="Verdana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Verdana" charset="0"/>
                  <a:ea typeface="Arial Unicode MS" charset="0"/>
                  <a:cs typeface="Arial Unicode MS" charset="0"/>
                </a:defRPr>
              </a:lvl6pPr>
              <a:lvl7pPr eaLnBrk="0" hangingPunct="0">
                <a:buFont typeface="Verdana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Verdana" charset="0"/>
                  <a:ea typeface="Arial Unicode MS" charset="0"/>
                  <a:cs typeface="Arial Unicode MS" charset="0"/>
                </a:defRPr>
              </a:lvl7pPr>
              <a:lvl8pPr eaLnBrk="0" hangingPunct="0">
                <a:buFont typeface="Verdana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Verdana" charset="0"/>
                  <a:ea typeface="Arial Unicode MS" charset="0"/>
                  <a:cs typeface="Arial Unicode MS" charset="0"/>
                </a:defRPr>
              </a:lvl8pPr>
              <a:lvl9pPr eaLnBrk="0" hangingPunct="0">
                <a:buFont typeface="Verdana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Verdana" charset="0"/>
                  <a:ea typeface="Arial Unicode MS" charset="0"/>
                  <a:cs typeface="Arial Unicode MS" charset="0"/>
                </a:defRPr>
              </a:lvl9pPr>
            </a:lstStyle>
            <a:p>
              <a:pPr algn="ctr">
                <a:lnSpc>
                  <a:spcPct val="101000"/>
                </a:lnSpc>
                <a:buClr>
                  <a:srgbClr val="000000"/>
                </a:buClr>
                <a:buSzPct val="100000"/>
                <a:buFont typeface="Verdana" charset="0"/>
                <a:buNone/>
              </a:pPr>
              <a:r>
                <a:rPr lang="en-GB" b="1" dirty="0" smtClean="0"/>
                <a:t>Summary of Oceans </a:t>
              </a:r>
            </a:p>
            <a:p>
              <a:pPr algn="ctr">
                <a:lnSpc>
                  <a:spcPct val="101000"/>
                </a:lnSpc>
                <a:buClr>
                  <a:srgbClr val="000000"/>
                </a:buClr>
                <a:buSzPct val="100000"/>
                <a:buFont typeface="Verdana" charset="0"/>
                <a:buNone/>
              </a:pPr>
              <a:r>
                <a:rPr lang="en-GB" b="1" dirty="0" smtClean="0"/>
                <a:t>focused on ENSO</a:t>
              </a:r>
              <a:endParaRPr lang="en-GB" b="1" dirty="0"/>
            </a:p>
          </p:txBody>
        </p:sp>
      </p:grpSp>
      <p:sp>
        <p:nvSpPr>
          <p:cNvPr id="28676" name="AutoShape 9"/>
          <p:cNvSpPr>
            <a:spLocks noChangeArrowheads="1"/>
          </p:cNvSpPr>
          <p:nvPr/>
        </p:nvSpPr>
        <p:spPr bwMode="auto">
          <a:xfrm>
            <a:off x="0" y="414338"/>
            <a:ext cx="8991600" cy="4770437"/>
          </a:xfrm>
          <a:prstGeom prst="roundRect">
            <a:avLst>
              <a:gd name="adj" fmla="val 3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lnSpc>
                <a:spcPts val="5338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28677" name="Text Box 10"/>
          <p:cNvSpPr txBox="1">
            <a:spLocks noChangeArrowheads="1"/>
          </p:cNvSpPr>
          <p:nvPr/>
        </p:nvSpPr>
        <p:spPr bwMode="auto">
          <a:xfrm>
            <a:off x="228600" y="1371600"/>
            <a:ext cx="8763000" cy="464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3200">
                <a:solidFill>
                  <a:srgbClr val="000000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  <a:lvl2pPr marL="914400" indent="-457200"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8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2pPr>
            <a:lvl3pPr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3pPr>
            <a:lvl4pPr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4pPr>
            <a:lvl5pPr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5pPr>
            <a:lvl6pPr eaLnBrk="0" hangingPunct="0">
              <a:buFont typeface="Verdana" charset="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6pPr>
            <a:lvl7pPr eaLnBrk="0" hangingPunct="0">
              <a:buFont typeface="Verdana" charset="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7pPr>
            <a:lvl8pPr eaLnBrk="0" hangingPunct="0">
              <a:buFont typeface="Verdana" charset="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8pPr>
            <a:lvl9pPr eaLnBrk="0" hangingPunct="0">
              <a:buFont typeface="Verdana" charset="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9pPr>
          </a:lstStyle>
          <a:p>
            <a:pPr>
              <a:lnSpc>
                <a:spcPct val="79000"/>
              </a:lnSpc>
              <a:spcBef>
                <a:spcPts val="450"/>
              </a:spcBef>
              <a:buClr>
                <a:srgbClr val="FF0000"/>
              </a:buClr>
              <a:buSzPct val="100000"/>
              <a:buFont typeface="Wingdings" charset="0"/>
              <a:buChar char="Ø"/>
            </a:pPr>
            <a:r>
              <a:rPr lang="en-GB" sz="2000" b="1" dirty="0">
                <a:solidFill>
                  <a:schemeClr val="tx1"/>
                </a:solidFill>
              </a:rPr>
              <a:t>Pacific Ocean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en-US" sz="1800" b="1" dirty="0">
                <a:solidFill>
                  <a:srgbClr val="0000FF"/>
                </a:solidFill>
                <a:ea typeface="ＭＳ Ｐゴシック" charset="0"/>
                <a:cs typeface="Times New Roman" charset="0"/>
              </a:rPr>
              <a:t>ENSO neutral condition continued </a:t>
            </a:r>
            <a:r>
              <a:rPr lang="en-US" sz="1800" b="1" dirty="0" smtClean="0">
                <a:solidFill>
                  <a:srgbClr val="0000FF"/>
                </a:solidFill>
                <a:ea typeface="ＭＳ Ｐゴシック" charset="0"/>
                <a:cs typeface="Times New Roman" charset="0"/>
              </a:rPr>
              <a:t>in </a:t>
            </a:r>
            <a:r>
              <a:rPr lang="en-US" sz="1800" b="1" dirty="0">
                <a:solidFill>
                  <a:srgbClr val="0000FF"/>
                </a:solidFill>
                <a:ea typeface="ＭＳ Ｐゴシック" charset="0"/>
                <a:cs typeface="Times New Roman" charset="0"/>
              </a:rPr>
              <a:t>Feb 2014. 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en-US" sz="1800" b="1" dirty="0">
                <a:solidFill>
                  <a:srgbClr val="660066"/>
                </a:solidFill>
              </a:rPr>
              <a:t>Positive anomalies of subsurface ocean temperature along the equator propagated eastward and westerly wind burst-like surface wind anomaly were observed in Feb 2014.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en-US" sz="1800" b="1" dirty="0" smtClean="0">
                <a:solidFill>
                  <a:srgbClr val="0000FF"/>
                </a:solidFill>
              </a:rPr>
              <a:t>ENSO</a:t>
            </a:r>
            <a:r>
              <a:rPr lang="en-US" sz="1800" b="1" dirty="0">
                <a:solidFill>
                  <a:srgbClr val="0000FF"/>
                </a:solidFill>
              </a:rPr>
              <a:t>-neutral is expected to continue </a:t>
            </a:r>
            <a:r>
              <a:rPr lang="en-US" sz="1800" b="1" dirty="0" smtClean="0">
                <a:solidFill>
                  <a:srgbClr val="0000FF"/>
                </a:solidFill>
              </a:rPr>
              <a:t>in spring </a:t>
            </a:r>
            <a:r>
              <a:rPr lang="en-US" sz="1800" b="1" dirty="0">
                <a:solidFill>
                  <a:srgbClr val="0000FF"/>
                </a:solidFill>
              </a:rPr>
              <a:t>2014, with about a 50% chance of El Niño developing during the summer or </a:t>
            </a:r>
            <a:r>
              <a:rPr lang="en-US" sz="1800" b="1" dirty="0" smtClean="0">
                <a:solidFill>
                  <a:srgbClr val="0000FF"/>
                </a:solidFill>
              </a:rPr>
              <a:t>fall.</a:t>
            </a:r>
            <a:endParaRPr lang="en-US" sz="1800" b="1" dirty="0">
              <a:solidFill>
                <a:srgbClr val="0000FF"/>
              </a:solidFill>
            </a:endParaRPr>
          </a:p>
          <a:p>
            <a:pPr lvl="1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en-US" sz="1800" b="1" dirty="0">
                <a:solidFill>
                  <a:srgbClr val="660066"/>
                </a:solidFill>
                <a:ea typeface="ＭＳ Ｐゴシック" charset="0"/>
                <a:cs typeface="Times New Roman" charset="0"/>
              </a:rPr>
              <a:t>Negative PDO </a:t>
            </a:r>
            <a:r>
              <a:rPr lang="en-US" sz="1800" b="1" dirty="0" smtClean="0">
                <a:solidFill>
                  <a:srgbClr val="660066"/>
                </a:solidFill>
                <a:ea typeface="ＭＳ Ｐゴシック" charset="0"/>
                <a:cs typeface="Times New Roman" charset="0"/>
              </a:rPr>
              <a:t>persisted </a:t>
            </a:r>
            <a:r>
              <a:rPr lang="en-US" sz="1800" b="1" dirty="0">
                <a:solidFill>
                  <a:srgbClr val="660066"/>
                </a:solidFill>
                <a:ea typeface="ＭＳ Ｐゴシック" charset="0"/>
                <a:cs typeface="Times New Roman" charset="0"/>
              </a:rPr>
              <a:t>in Feb 2014.</a:t>
            </a:r>
          </a:p>
          <a:p>
            <a:pPr>
              <a:lnSpc>
                <a:spcPct val="120000"/>
              </a:lnSpc>
              <a:spcBef>
                <a:spcPts val="300"/>
              </a:spcBef>
              <a:buClr>
                <a:srgbClr val="FF0000"/>
              </a:buClr>
              <a:buSzPct val="100000"/>
              <a:buFont typeface="Wingdings" charset="0"/>
              <a:buChar char="Ø"/>
            </a:pPr>
            <a:r>
              <a:rPr lang="en-GB" sz="2000" b="1" dirty="0">
                <a:solidFill>
                  <a:schemeClr val="tx1"/>
                </a:solidFill>
              </a:rPr>
              <a:t>Indian Ocean</a:t>
            </a:r>
            <a:endParaRPr lang="en-GB" sz="2000" b="1" dirty="0">
              <a:solidFill>
                <a:schemeClr val="tx1"/>
              </a:solidFill>
              <a:ea typeface="宋体" charset="0"/>
              <a:cs typeface="宋体" charset="0"/>
            </a:endParaRPr>
          </a:p>
          <a:p>
            <a:pPr lvl="1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en-US" sz="1600" b="1" dirty="0">
                <a:solidFill>
                  <a:schemeClr val="tx1"/>
                </a:solidFill>
              </a:rPr>
              <a:t>Small anomalies</a:t>
            </a:r>
            <a:r>
              <a:rPr lang="en-US" sz="1600" b="1" dirty="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.</a:t>
            </a:r>
            <a:endParaRPr lang="en-US" sz="16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450"/>
              </a:spcBef>
              <a:buClr>
                <a:srgbClr val="FF0000"/>
              </a:buClr>
              <a:buSzPct val="100000"/>
              <a:buFont typeface="Wingdings" charset="0"/>
              <a:buChar char="Ø"/>
            </a:pPr>
            <a:r>
              <a:rPr lang="en-GB" sz="2000" b="1" dirty="0">
                <a:solidFill>
                  <a:schemeClr val="tx1"/>
                </a:solidFill>
              </a:rPr>
              <a:t>Atlantic Ocean</a:t>
            </a:r>
            <a:endParaRPr lang="en-GB" sz="2000" b="1" dirty="0">
              <a:solidFill>
                <a:schemeClr val="tx1"/>
              </a:solidFill>
              <a:ea typeface="宋体" charset="0"/>
              <a:cs typeface="宋体" charset="0"/>
            </a:endParaRPr>
          </a:p>
          <a:p>
            <a:pPr lvl="1">
              <a:lnSpc>
                <a:spcPct val="120000"/>
              </a:lnSpc>
              <a:spcBef>
                <a:spcPts val="3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en-US" sz="1600" b="1" dirty="0">
                <a:solidFill>
                  <a:schemeClr val="tx1"/>
                </a:solidFill>
                <a:ea typeface="宋体" charset="0"/>
                <a:cs typeface="宋体" charset="0"/>
              </a:rPr>
              <a:t>NAO switched into positive </a:t>
            </a:r>
            <a:r>
              <a:rPr lang="en-US" sz="1600" b="1" dirty="0" smtClean="0">
                <a:solidFill>
                  <a:schemeClr val="tx1"/>
                </a:solidFill>
                <a:ea typeface="宋体" charset="0"/>
                <a:cs typeface="宋体" charset="0"/>
              </a:rPr>
              <a:t>phase</a:t>
            </a:r>
            <a:endParaRPr lang="en-US" sz="1600" b="1" dirty="0">
              <a:solidFill>
                <a:schemeClr val="tx1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307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36"/>
          <p:cNvSpPr txBox="1">
            <a:spLocks noChangeArrowheads="1"/>
          </p:cNvSpPr>
          <p:nvPr/>
        </p:nvSpPr>
        <p:spPr bwMode="auto">
          <a:xfrm>
            <a:off x="219075" y="4926013"/>
            <a:ext cx="5051425" cy="180181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5pPr>
            <a:lvl6pPr eaLnBrk="0" hangingPunct="0">
              <a:buFont typeface="Verdana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6pPr>
            <a:lvl7pPr eaLnBrk="0" hangingPunct="0">
              <a:buFont typeface="Verdana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7pPr>
            <a:lvl8pPr eaLnBrk="0" hangingPunct="0">
              <a:buFont typeface="Verdana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8pPr>
            <a:lvl9pPr eaLnBrk="0" hangingPunct="0">
              <a:buFont typeface="Verdana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9pPr>
          </a:lstStyle>
          <a:p>
            <a:pPr>
              <a:lnSpc>
                <a:spcPct val="101000"/>
              </a:lnSpc>
              <a:spcBef>
                <a:spcPts val="625"/>
              </a:spcBef>
              <a:buClr>
                <a:srgbClr val="000000"/>
              </a:buClr>
              <a:buSzPct val="100000"/>
            </a:pPr>
            <a:r>
              <a:rPr lang="en-US" sz="1200" b="1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- All models predicted a warming tendency and a majority of dynamical models predicted an El Nino in second half of 2014.</a:t>
            </a:r>
          </a:p>
          <a:p>
            <a:pPr>
              <a:lnSpc>
                <a:spcPct val="101000"/>
              </a:lnSpc>
              <a:spcBef>
                <a:spcPts val="625"/>
              </a:spcBef>
              <a:buClr>
                <a:srgbClr val="000000"/>
              </a:buClr>
              <a:buSzPct val="100000"/>
            </a:pPr>
            <a:r>
              <a:rPr lang="en-US" sz="1200" b="1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- Consensus probabilistic forecasts slightly favor a warm phase of ENSO in 2014.</a:t>
            </a:r>
          </a:p>
          <a:p>
            <a:pPr>
              <a:lnSpc>
                <a:spcPct val="101000"/>
              </a:lnSpc>
              <a:spcBef>
                <a:spcPts val="625"/>
              </a:spcBef>
              <a:buClr>
                <a:srgbClr val="000000"/>
              </a:buClr>
              <a:buSzPct val="100000"/>
            </a:pPr>
            <a:r>
              <a:rPr lang="en-US" sz="1300" b="1" u="sng" dirty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- NOAA “ENSO Diagnostic Discussion” on 06 March 2014 issued “El Nino Watch” and suggests that </a:t>
            </a:r>
            <a:r>
              <a:rPr lang="en-US" sz="1300" b="1" u="sng" dirty="0">
                <a:solidFill>
                  <a:srgbClr val="92D050"/>
                </a:solidFill>
                <a:latin typeface="Times New Roman" charset="0"/>
                <a:cs typeface="Times New Roman" charset="0"/>
              </a:rPr>
              <a:t>“</a:t>
            </a:r>
            <a:r>
              <a:rPr lang="en-US" sz="1300" b="1" u="sng" dirty="0">
                <a:solidFill>
                  <a:schemeClr val="accent3">
                    <a:lumMod val="75000"/>
                  </a:schemeClr>
                </a:solidFill>
                <a:latin typeface="Times New Roman" charset="0"/>
              </a:rPr>
              <a:t>ENSO-neutral is expected to continue through the Northern Hemisphere spring 2014</a:t>
            </a:r>
            <a:r>
              <a:rPr lang="en-US" sz="1300" b="1" u="sng" dirty="0">
                <a:solidFill>
                  <a:schemeClr val="tx1"/>
                </a:solidFill>
                <a:latin typeface="Times New Roman" charset="0"/>
              </a:rPr>
              <a:t>, with about </a:t>
            </a:r>
            <a:r>
              <a:rPr lang="en-US" sz="1300" b="1" u="sng" dirty="0">
                <a:solidFill>
                  <a:srgbClr val="FF0000"/>
                </a:solidFill>
                <a:latin typeface="Times New Roman" charset="0"/>
              </a:rPr>
              <a:t>a 50% chance of El Niño developing during the summer or fall</a:t>
            </a:r>
            <a:r>
              <a:rPr lang="en-US" sz="1300" b="1" u="sng" dirty="0">
                <a:solidFill>
                  <a:schemeClr val="tx1"/>
                </a:solidFill>
                <a:latin typeface="Times New Roman" charset="0"/>
              </a:rPr>
              <a:t>”</a:t>
            </a:r>
            <a:endParaRPr lang="en-US" sz="1300" b="1" u="sng" dirty="0">
              <a:solidFill>
                <a:schemeClr val="tx1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1443" name="Rectangle 2"/>
          <p:cNvSpPr txBox="1">
            <a:spLocks noChangeArrowheads="1"/>
          </p:cNvSpPr>
          <p:nvPr/>
        </p:nvSpPr>
        <p:spPr bwMode="auto">
          <a:xfrm>
            <a:off x="49213" y="-57150"/>
            <a:ext cx="8839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5pPr>
            <a:lvl6pPr eaLnBrk="0" hangingPunct="0">
              <a:buFont typeface="Verdana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6pPr>
            <a:lvl7pPr eaLnBrk="0" hangingPunct="0">
              <a:buFont typeface="Verdana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7pPr>
            <a:lvl8pPr eaLnBrk="0" hangingPunct="0">
              <a:buFont typeface="Verdana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8pPr>
            <a:lvl9pPr eaLnBrk="0" hangingPunct="0">
              <a:buFont typeface="Verdana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lnSpc>
                <a:spcPts val="4363"/>
              </a:lnSpc>
              <a:buClr>
                <a:srgbClr val="000000"/>
              </a:buClr>
              <a:buSzPct val="100000"/>
              <a:buFont typeface="Verdana" charset="0"/>
              <a:buNone/>
            </a:pPr>
            <a:r>
              <a:rPr lang="en-GB" sz="2000" b="1" u="sng"/>
              <a:t>IRI NINO3.4 Forecast Plum</a:t>
            </a:r>
          </a:p>
        </p:txBody>
      </p:sp>
      <p:pic>
        <p:nvPicPr>
          <p:cNvPr id="6144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838200"/>
            <a:ext cx="45942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8" descr="http://iri.columbia.edu/wp-content/uploads/2014/02/figur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27063"/>
            <a:ext cx="39020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10" descr="http://iri.columbia.edu/wp-content/uploads/2014/02/figure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3602038"/>
            <a:ext cx="374967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2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 txBox="1">
            <a:spLocks noChangeArrowheads="1"/>
          </p:cNvSpPr>
          <p:nvPr/>
        </p:nvSpPr>
        <p:spPr bwMode="auto">
          <a:xfrm>
            <a:off x="0" y="152400"/>
            <a:ext cx="8839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5pPr>
            <a:lvl6pPr eaLnBrk="0" hangingPunct="0">
              <a:buFont typeface="Verdana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6pPr>
            <a:lvl7pPr eaLnBrk="0" hangingPunct="0">
              <a:buFont typeface="Verdana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7pPr>
            <a:lvl8pPr eaLnBrk="0" hangingPunct="0">
              <a:buFont typeface="Verdana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8pPr>
            <a:lvl9pPr eaLnBrk="0" hangingPunct="0">
              <a:buFont typeface="Verdana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9pPr>
          </a:lstStyle>
          <a:p>
            <a:pPr algn="ctr">
              <a:lnSpc>
                <a:spcPts val="4363"/>
              </a:lnSpc>
              <a:buClr>
                <a:srgbClr val="000000"/>
              </a:buClr>
              <a:buSzPct val="100000"/>
              <a:buFont typeface="Verdana" charset="0"/>
              <a:buNone/>
            </a:pPr>
            <a:r>
              <a:rPr lang="en-US" sz="2000" b="1" u="sng" dirty="0"/>
              <a:t>Individual Model Forecasts: </a:t>
            </a:r>
            <a:r>
              <a:rPr lang="en-US" sz="2000" b="1" u="sng" dirty="0">
                <a:solidFill>
                  <a:srgbClr val="CC0000"/>
                </a:solidFill>
              </a:rPr>
              <a:t>warming tendency or </a:t>
            </a:r>
            <a:r>
              <a:rPr lang="en-US" sz="2000" b="1" u="sng" dirty="0">
                <a:solidFill>
                  <a:schemeClr val="accent3">
                    <a:lumMod val="75000"/>
                  </a:schemeClr>
                </a:solidFill>
              </a:rPr>
              <a:t>neutral</a:t>
            </a:r>
            <a:endParaRPr lang="en-GB" sz="2000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3491" name="TextBox 1"/>
          <p:cNvSpPr txBox="1">
            <a:spLocks noChangeArrowheads="1"/>
          </p:cNvSpPr>
          <p:nvPr/>
        </p:nvSpPr>
        <p:spPr bwMode="auto">
          <a:xfrm>
            <a:off x="4762500" y="788988"/>
            <a:ext cx="3276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3pPr>
            <a:lvl4pPr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4pPr>
            <a:lvl5pPr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5pPr>
            <a:lvl6pPr eaLnBrk="0" hangingPunct="0">
              <a:buFont typeface="Verdana" charset="0"/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6pPr>
            <a:lvl7pPr eaLnBrk="0" hangingPunct="0">
              <a:buFont typeface="Verdana" charset="0"/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7pPr>
            <a:lvl8pPr eaLnBrk="0" hangingPunct="0">
              <a:buFont typeface="Verdana" charset="0"/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8pPr>
            <a:lvl9pPr eaLnBrk="0" hangingPunct="0">
              <a:buFont typeface="Verdana" charset="0"/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sz="1600" b="1">
                <a:solidFill>
                  <a:schemeClr val="accent2"/>
                </a:solidFill>
                <a:latin typeface="Times New Roman" charset="0"/>
              </a:rPr>
              <a:t>JMA: Nino3, IC=Jan 2014 </a:t>
            </a:r>
          </a:p>
        </p:txBody>
      </p:sp>
      <p:sp>
        <p:nvSpPr>
          <p:cNvPr id="63492" name="TextBox 8"/>
          <p:cNvSpPr txBox="1">
            <a:spLocks noChangeArrowheads="1"/>
          </p:cNvSpPr>
          <p:nvPr/>
        </p:nvSpPr>
        <p:spPr bwMode="auto">
          <a:xfrm>
            <a:off x="822325" y="3389313"/>
            <a:ext cx="3276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3pPr>
            <a:lvl4pPr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4pPr>
            <a:lvl5pPr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5pPr>
            <a:lvl6pPr eaLnBrk="0" hangingPunct="0">
              <a:buFont typeface="Verdana" charset="0"/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6pPr>
            <a:lvl7pPr eaLnBrk="0" hangingPunct="0">
              <a:buFont typeface="Verdana" charset="0"/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7pPr>
            <a:lvl8pPr eaLnBrk="0" hangingPunct="0">
              <a:buFont typeface="Verdana" charset="0"/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8pPr>
            <a:lvl9pPr eaLnBrk="0" hangingPunct="0">
              <a:buFont typeface="Verdana" charset="0"/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sz="1600" b="1">
                <a:solidFill>
                  <a:schemeClr val="accent2"/>
                </a:solidFill>
                <a:latin typeface="Times New Roman" charset="0"/>
              </a:rPr>
              <a:t>Australia: Nino3.4, IC=02Mar2014</a:t>
            </a:r>
          </a:p>
        </p:txBody>
      </p:sp>
      <p:sp>
        <p:nvSpPr>
          <p:cNvPr id="63493" name="TextBox 10"/>
          <p:cNvSpPr txBox="1">
            <a:spLocks noChangeArrowheads="1"/>
          </p:cNvSpPr>
          <p:nvPr/>
        </p:nvSpPr>
        <p:spPr bwMode="auto">
          <a:xfrm>
            <a:off x="4762500" y="3562350"/>
            <a:ext cx="3276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Verdana" charset="0"/>
                <a:ea typeface="ＭＳ Ｐゴシック" charset="0"/>
                <a:cs typeface="Arial Unicode MS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2pPr>
            <a:lvl3pPr>
              <a:defRPr sz="24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3pPr>
            <a:lvl4pPr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4pPr>
            <a:lvl5pPr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5pPr>
            <a:lvl6pPr eaLnBrk="0" hangingPunct="0">
              <a:buFont typeface="Verdana" charset="0"/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6pPr>
            <a:lvl7pPr eaLnBrk="0" hangingPunct="0">
              <a:buFont typeface="Verdana" charset="0"/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7pPr>
            <a:lvl8pPr eaLnBrk="0" hangingPunct="0">
              <a:buFont typeface="Verdana" charset="0"/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8pPr>
            <a:lvl9pPr eaLnBrk="0" hangingPunct="0">
              <a:buFont typeface="Verdana" charset="0"/>
              <a:defRPr sz="2000">
                <a:solidFill>
                  <a:srgbClr val="000000"/>
                </a:solidFill>
                <a:latin typeface="Verdana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en-US" sz="1600" b="1">
                <a:solidFill>
                  <a:schemeClr val="accent2"/>
                </a:solidFill>
                <a:latin typeface="Times New Roman" charset="0"/>
              </a:rPr>
              <a:t>UKMO: Nino3.4, IC=Feb2014 </a:t>
            </a:r>
          </a:p>
        </p:txBody>
      </p:sp>
      <p:pic>
        <p:nvPicPr>
          <p:cNvPr id="63494" name="Picture 11" descr="http://www.ecmwf.int/products/forecasts/d/getchart/catalog/products/forecasts/seasonal/forecast/seasonal_range_forecast/nino_plumes_public_s4%213%21plumes%21201402%21ch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754063"/>
            <a:ext cx="3946525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13" descr="http://ds.data.jma.go.jp/tcc/tcc/products/elnino/gif/c_ens_gr_on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1127125"/>
            <a:ext cx="4048125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15" descr="February 2014 Niño3.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3986213"/>
            <a:ext cx="4246562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17" descr="Outlook graph for selected ind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3808413"/>
            <a:ext cx="4191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0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9112</TotalTime>
  <Words>1295</Words>
  <Application>Microsoft Office PowerPoint</Application>
  <PresentationFormat>On-screen Show (4:3)</PresentationFormat>
  <Paragraphs>189</Paragraphs>
  <Slides>41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Global SST Anomaly (0C) and Anomaly Tendency</vt:lpstr>
      <vt:lpstr>Recent Evolution of Equatorial Pacific SST Departures (oC)</vt:lpstr>
      <vt:lpstr>PowerPoint Presentation</vt:lpstr>
      <vt:lpstr>Low-level (850-hPa) Zonal (east-west)  Wind Anomalies (m s-1)</vt:lpstr>
      <vt:lpstr>PowerPoint Presentation</vt:lpstr>
      <vt:lpstr>PowerPoint Presentation</vt:lpstr>
      <vt:lpstr>PowerPoint Presentation</vt:lpstr>
      <vt:lpstr>NMME SST Forecasts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U.S. Temperature and Precipitation Departures During the Last 30 and 90 Days</vt:lpstr>
      <vt:lpstr>PowerPoint Presentation</vt:lpstr>
      <vt:lpstr>PowerPoint Presentation</vt:lpstr>
      <vt:lpstr>Streamflow Percentiles (USGS)</vt:lpstr>
      <vt:lpstr>PowerPoint Presentation</vt:lpstr>
      <vt:lpstr>PowerPoint Presentation</vt:lpstr>
      <vt:lpstr>Drought Outlooks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caused DJF climate anomalies in North America (NA)? (from Peitao Peng)</vt:lpstr>
      <vt:lpstr>Suggestions from the Relationship between 200mb Stream Function  and Precipitation Patterns</vt:lpstr>
      <vt:lpstr>What are told by wave flux vectors?</vt:lpstr>
      <vt:lpstr>Waves Directly Forced by Tropical Diabatic Heating Anomalies</vt:lpstr>
      <vt:lpstr>Peitao’s 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Wanqiu Wang</dc:creator>
  <cp:lastModifiedBy>Jin Huang</cp:lastModifiedBy>
  <cp:revision>617</cp:revision>
  <dcterms:created xsi:type="dcterms:W3CDTF">2013-03-28T20:18:00Z</dcterms:created>
  <dcterms:modified xsi:type="dcterms:W3CDTF">2014-03-10T15:59:12Z</dcterms:modified>
</cp:coreProperties>
</file>