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7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282B9-6085-4744-914A-D5D0963E4EF0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AAC03-CA5A-4AF3-95B7-39DF5AA79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3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3/8/2013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</a:t>
            </a:r>
            <a:r>
              <a:rPr lang="en-US" dirty="0" smtClean="0"/>
              <a:t>8, 2013</a:t>
            </a:r>
          </a:p>
          <a:p>
            <a:r>
              <a:rPr lang="en-US" dirty="0" smtClean="0"/>
              <a:t>Steve Baxter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Monthly Climate Review</a:t>
            </a:r>
            <a:br>
              <a:rPr lang="en-US" dirty="0" smtClean="0"/>
            </a:br>
            <a:r>
              <a:rPr lang="en-US" sz="3600" dirty="0" smtClean="0"/>
              <a:t>February </a:t>
            </a:r>
            <a:r>
              <a:rPr lang="en-US" sz="3600" dirty="0" smtClean="0"/>
              <a:t>2013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88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06450"/>
          </a:xfrm>
        </p:spPr>
        <p:txBody>
          <a:bodyPr/>
          <a:lstStyle/>
          <a:p>
            <a:r>
              <a:rPr lang="en-US" dirty="0" smtClean="0"/>
              <a:t>Global Precipitation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438400" cy="44958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Southeast US wet; </a:t>
            </a:r>
            <a:r>
              <a:rPr lang="en-US" dirty="0" smtClean="0"/>
              <a:t>West Coast generally dry.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MJO-related precipitation anomalies were observed over much of the Maritime </a:t>
            </a:r>
            <a:r>
              <a:rPr lang="en-US" dirty="0" smtClean="0"/>
              <a:t>Continent and eastern Indian Ocean.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Precipitation dipole between northern and southern Europe a classic response to late-month –AO/NAO event.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648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9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06450"/>
          </a:xfrm>
        </p:spPr>
        <p:txBody>
          <a:bodyPr/>
          <a:lstStyle/>
          <a:p>
            <a:r>
              <a:rPr lang="en-US" dirty="0" smtClean="0"/>
              <a:t>US Precipitation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806450"/>
          </a:xfrm>
        </p:spPr>
        <p:txBody>
          <a:bodyPr>
            <a:noAutofit/>
          </a:bodyPr>
          <a:lstStyle/>
          <a:p>
            <a:r>
              <a:rPr lang="en-US" sz="2800" dirty="0" smtClean="0"/>
              <a:t>NH 500-hPa Height Anomalies and Sea-level Pressure Anomalies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4" y="1155700"/>
            <a:ext cx="4076700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1100"/>
            <a:ext cx="40576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3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MJO Index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3" y="1745456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78" y="1456218"/>
            <a:ext cx="3961905" cy="51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4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Monthly, Seasonal, Week-2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Shape 213"/>
          <p:cNvGrpSpPr/>
          <p:nvPr/>
        </p:nvGrpSpPr>
        <p:grpSpPr>
          <a:xfrm>
            <a:off x="594486" y="859187"/>
            <a:ext cx="8147981" cy="333300"/>
            <a:chOff x="594486" y="935387"/>
            <a:chExt cx="8147981" cy="333300"/>
          </a:xfrm>
        </p:grpSpPr>
        <p:sp>
          <p:nvSpPr>
            <p:cNvPr id="214" name="Shape 214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Obs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594486" y="3766760"/>
            <a:ext cx="8147981" cy="333300"/>
            <a:chOff x="594486" y="935387"/>
            <a:chExt cx="8147981" cy="333300"/>
          </a:xfrm>
        </p:grpSpPr>
        <p:sp>
          <p:nvSpPr>
            <p:cNvPr id="218" name="Shape 218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Obs</a:t>
              </a:r>
            </a:p>
          </p:txBody>
        </p:sp>
      </p:grpSp>
      <p:sp>
        <p:nvSpPr>
          <p:cNvPr id="221" name="Shape 221"/>
          <p:cNvSpPr txBox="1"/>
          <p:nvPr/>
        </p:nvSpPr>
        <p:spPr>
          <a:xfrm>
            <a:off x="228600" y="536537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 smtClean="0">
                <a:solidFill>
                  <a:srgbClr val="FF0000"/>
                </a:solidFill>
              </a:rPr>
              <a:t>Temp</a:t>
            </a:r>
            <a:endParaRPr lang="en" sz="2400" b="1" dirty="0">
              <a:solidFill>
                <a:srgbClr val="FF0000"/>
              </a:solidFill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237067" y="3566974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>
                <a:solidFill>
                  <a:srgbClr val="00B050"/>
                </a:solidFill>
              </a:rPr>
              <a:t>Precip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94844" y="3006155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-</a:t>
            </a:r>
            <a:r>
              <a:rPr lang="en" sz="1000" b="1" dirty="0" smtClean="0"/>
              <a:t>39.9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-17.9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44.8</a:t>
            </a:r>
            <a:endParaRPr lang="en" sz="1000" b="1" dirty="0"/>
          </a:p>
        </p:txBody>
      </p:sp>
      <p:sp>
        <p:nvSpPr>
          <p:cNvPr id="224" name="Shape 224"/>
          <p:cNvSpPr txBox="1"/>
          <p:nvPr/>
        </p:nvSpPr>
        <p:spPr>
          <a:xfrm>
            <a:off x="3093045" y="3006155"/>
            <a:ext cx="3011699" cy="646300"/>
          </a:xfrm>
          <a:prstGeom prst="rect">
            <a:avLst/>
          </a:prstGeom>
          <a:solidFill>
            <a:srgbClr val="EAD1DC"/>
          </a:solidFill>
        </p:spPr>
        <p:txBody>
          <a:bodyPr wrap="square"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-16.7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-6.5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38.8</a:t>
            </a:r>
            <a:endParaRPr lang="en" sz="1000" b="1" dirty="0"/>
          </a:p>
        </p:txBody>
      </p:sp>
      <p:sp>
        <p:nvSpPr>
          <p:cNvPr id="225" name="Shape 225"/>
          <p:cNvSpPr txBox="1"/>
          <p:nvPr/>
        </p:nvSpPr>
        <p:spPr>
          <a:xfrm>
            <a:off x="94844" y="5936868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33.3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14.2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42.7</a:t>
            </a:r>
            <a:endParaRPr lang="en" sz="1000" b="1" dirty="0"/>
          </a:p>
        </p:txBody>
      </p:sp>
      <p:sp>
        <p:nvSpPr>
          <p:cNvPr id="226" name="Shape 226"/>
          <p:cNvSpPr txBox="1"/>
          <p:nvPr/>
        </p:nvSpPr>
        <p:spPr>
          <a:xfrm>
            <a:off x="3093044" y="5936868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17.7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6.2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35.3</a:t>
            </a:r>
            <a:endParaRPr lang="en" sz="1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44" y="962703"/>
            <a:ext cx="2905569" cy="181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44" y="3933410"/>
            <a:ext cx="2905569" cy="181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5837"/>
            <a:ext cx="2140663" cy="196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9" y="4053847"/>
            <a:ext cx="2088816" cy="188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12" y="1025837"/>
            <a:ext cx="2073462" cy="192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44" y="3757795"/>
            <a:ext cx="2110478" cy="207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7400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Shape 213"/>
          <p:cNvGrpSpPr/>
          <p:nvPr/>
        </p:nvGrpSpPr>
        <p:grpSpPr>
          <a:xfrm>
            <a:off x="594486" y="859187"/>
            <a:ext cx="8147981" cy="333300"/>
            <a:chOff x="594486" y="935387"/>
            <a:chExt cx="8147981" cy="333300"/>
          </a:xfrm>
        </p:grpSpPr>
        <p:sp>
          <p:nvSpPr>
            <p:cNvPr id="214" name="Shape 214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Obs</a:t>
              </a: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594486" y="3766760"/>
            <a:ext cx="8147981" cy="333300"/>
            <a:chOff x="594486" y="935387"/>
            <a:chExt cx="8147981" cy="333300"/>
          </a:xfrm>
        </p:grpSpPr>
        <p:sp>
          <p:nvSpPr>
            <p:cNvPr id="218" name="Shape 218"/>
            <p:cNvSpPr txBox="1"/>
            <p:nvPr/>
          </p:nvSpPr>
          <p:spPr>
            <a:xfrm>
              <a:off x="594486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Official</a:t>
              </a: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3521444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>
                  <a:solidFill>
                    <a:srgbClr val="FFFFFF"/>
                  </a:solidFill>
                </a:rPr>
                <a:t>Revised</a:t>
              </a:r>
            </a:p>
          </p:txBody>
        </p:sp>
        <p:sp>
          <p:nvSpPr>
            <p:cNvPr id="220" name="Shape 220"/>
            <p:cNvSpPr txBox="1"/>
            <p:nvPr/>
          </p:nvSpPr>
          <p:spPr>
            <a:xfrm>
              <a:off x="6587568" y="935387"/>
              <a:ext cx="2154899" cy="333300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 lvl="0" algn="ctr" rtl="0">
                <a:buNone/>
              </a:pPr>
              <a:r>
                <a:rPr lang="en" sz="1800" b="1" dirty="0">
                  <a:solidFill>
                    <a:srgbClr val="FFFFFF"/>
                  </a:solidFill>
                </a:rPr>
                <a:t>Obs</a:t>
              </a:r>
            </a:p>
          </p:txBody>
        </p:sp>
      </p:grpSp>
      <p:sp>
        <p:nvSpPr>
          <p:cNvPr id="221" name="Shape 221"/>
          <p:cNvSpPr txBox="1"/>
          <p:nvPr/>
        </p:nvSpPr>
        <p:spPr>
          <a:xfrm>
            <a:off x="228600" y="536537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 smtClean="0">
                <a:solidFill>
                  <a:srgbClr val="FF0000"/>
                </a:solidFill>
              </a:rPr>
              <a:t>Temp</a:t>
            </a:r>
            <a:endParaRPr lang="en" sz="2400" b="1" dirty="0">
              <a:solidFill>
                <a:srgbClr val="FF0000"/>
              </a:solidFill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237067" y="3566974"/>
            <a:ext cx="1145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dirty="0">
                <a:solidFill>
                  <a:srgbClr val="00B050"/>
                </a:solidFill>
              </a:rPr>
              <a:t>Precip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442938" y="2980977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1.43</a:t>
            </a:r>
            <a:endParaRPr lang="en" sz="1000" b="1" dirty="0" smtClean="0"/>
          </a:p>
          <a:p>
            <a:pPr lvl="0" rtl="0">
              <a:buNone/>
            </a:pPr>
            <a:r>
              <a:rPr lang="en" sz="1000" b="1" dirty="0" smtClean="0"/>
              <a:t>All </a:t>
            </a:r>
            <a:r>
              <a:rPr lang="en" sz="1000" b="1" dirty="0"/>
              <a:t>forecasts: </a:t>
            </a:r>
            <a:r>
              <a:rPr lang="en" sz="1000" b="1" dirty="0" smtClean="0"/>
              <a:t>0.65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45.3</a:t>
            </a:r>
            <a:endParaRPr lang="en" sz="1000" b="1" dirty="0"/>
          </a:p>
        </p:txBody>
      </p:sp>
      <p:sp>
        <p:nvSpPr>
          <p:cNvPr id="225" name="Shape 225"/>
          <p:cNvSpPr txBox="1"/>
          <p:nvPr/>
        </p:nvSpPr>
        <p:spPr>
          <a:xfrm>
            <a:off x="455868" y="5972472"/>
            <a:ext cx="3011700" cy="646300"/>
          </a:xfrm>
          <a:prstGeom prst="rect">
            <a:avLst/>
          </a:prstGeom>
          <a:solidFill>
            <a:srgbClr val="EAD1DC"/>
          </a:solidFill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000" b="1" dirty="0"/>
              <a:t>Non-Equal Chance(non EC) forecasts: </a:t>
            </a:r>
            <a:r>
              <a:rPr lang="en" sz="1000" b="1" dirty="0" smtClean="0"/>
              <a:t>51.6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All forecasts: </a:t>
            </a:r>
            <a:r>
              <a:rPr lang="en" sz="1000" b="1" dirty="0" smtClean="0"/>
              <a:t>6.9</a:t>
            </a:r>
            <a:endParaRPr lang="en" sz="1000" b="1" dirty="0"/>
          </a:p>
          <a:p>
            <a:pPr lvl="0" rtl="0">
              <a:buNone/>
            </a:pPr>
            <a:r>
              <a:rPr lang="en" sz="1000" b="1" dirty="0"/>
              <a:t>% coverage not Equal Chance forecasts : </a:t>
            </a:r>
            <a:r>
              <a:rPr lang="en" sz="1000" b="1" dirty="0" smtClean="0"/>
              <a:t>13.3</a:t>
            </a:r>
            <a:endParaRPr lang="en" sz="1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3295"/>
            <a:ext cx="3149838" cy="18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39" y="1013295"/>
            <a:ext cx="3025181" cy="18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0" y="4100059"/>
            <a:ext cx="3065576" cy="191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58" y="4120942"/>
            <a:ext cx="3032162" cy="189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169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8-14 Day Temperature and Precipitation Scores</a:t>
            </a:r>
            <a:endParaRPr lang="en-US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05129"/>
            <a:ext cx="4700588" cy="287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548188" cy="277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6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Predictions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Monthly, Seasonal, ENSO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590800" cy="4495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Sea surface temperatures were near to slightly below normal across most of the equatorial Pacific.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ENSO neutral conditions persist.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80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08038"/>
          </a:xfrm>
        </p:spPr>
        <p:txBody>
          <a:bodyPr/>
          <a:lstStyle/>
          <a:p>
            <a:pPr algn="ctr"/>
            <a:r>
              <a:rPr lang="en-US" dirty="0" smtClean="0"/>
              <a:t>March</a:t>
            </a:r>
            <a:r>
              <a:rPr lang="en-US" dirty="0" smtClean="0"/>
              <a:t> </a:t>
            </a:r>
            <a:r>
              <a:rPr lang="en-US" dirty="0" smtClean="0"/>
              <a:t>2013 Revised Outlook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" y="1652659"/>
            <a:ext cx="426234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5613"/>
            <a:ext cx="4385070" cy="407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84238"/>
          </a:xfrm>
        </p:spPr>
        <p:txBody>
          <a:bodyPr/>
          <a:lstStyle/>
          <a:p>
            <a:pPr algn="ctr"/>
            <a:r>
              <a:rPr lang="en-US" dirty="0" smtClean="0"/>
              <a:t>FMA 2013 Seasonal Outlook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1"/>
            <a:ext cx="4465668" cy="415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43" y="1524001"/>
            <a:ext cx="448775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0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036638"/>
          </a:xfrm>
        </p:spPr>
        <p:txBody>
          <a:bodyPr/>
          <a:lstStyle/>
          <a:p>
            <a:r>
              <a:rPr lang="en-US" dirty="0" smtClean="0"/>
              <a:t>ENSO Forecast Plume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1245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2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Winter 2012-13 – First Half vs. Second Half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11071"/>
            <a:ext cx="4625805" cy="357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630413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3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Blizzard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162800" cy="515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20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Winter vs. Last Winter – Second Half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77988"/>
            <a:ext cx="433485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5741"/>
            <a:ext cx="4549280" cy="351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77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85800"/>
            <a:ext cx="878305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20690" cy="525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2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3750"/>
          </a:xfrm>
        </p:spPr>
        <p:txBody>
          <a:bodyPr/>
          <a:lstStyle/>
          <a:p>
            <a:r>
              <a:rPr lang="en-US" dirty="0" smtClean="0"/>
              <a:t>Outgoing </a:t>
            </a:r>
            <a:r>
              <a:rPr lang="en-US" dirty="0" err="1" smtClean="0"/>
              <a:t>Longwave</a:t>
            </a:r>
            <a:r>
              <a:rPr lang="en-US" dirty="0" smtClean="0"/>
              <a:t> Radiation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895600" cy="4495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OLR evolution was dominated </a:t>
            </a:r>
            <a:r>
              <a:rPr lang="en-US" dirty="0" smtClean="0"/>
              <a:t>by a combination of MJO activity and equatorial Rossby (ER) waves.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Convection was replaced by subsidence near the Date Line late in the month due to a superposition of the suppressed phase of the MJO and the ER wave.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45776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486400" y="4572000"/>
            <a:ext cx="10668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3987" y="5031441"/>
            <a:ext cx="83764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rot="2033995">
            <a:off x="5982961" y="4832321"/>
            <a:ext cx="302992" cy="62092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59" y="1371600"/>
            <a:ext cx="7034305" cy="527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267200" y="5029200"/>
            <a:ext cx="1524000" cy="3048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29000" y="4267200"/>
            <a:ext cx="1828800" cy="762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PDO? Sort of…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95400" y="3657600"/>
            <a:ext cx="2819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67400" y="4419600"/>
            <a:ext cx="762000" cy="762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67600" y="3357265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anomalies across the Atlantic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400800" y="4009464"/>
            <a:ext cx="914400" cy="791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200-hPa Wind Anomalies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2209800" cy="449580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East Asian jet stream appeared to be </a:t>
            </a:r>
            <a:r>
              <a:rPr lang="en-US" dirty="0" smtClean="0"/>
              <a:t>slightly retracted and shifted a little north.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Strongest anomalies </a:t>
            </a:r>
            <a:r>
              <a:rPr lang="en-US" dirty="0" smtClean="0"/>
              <a:t>were a result of amplified late-month circumglobal wave pattern. Could this have been forced by </a:t>
            </a:r>
            <a:r>
              <a:rPr lang="en-US" dirty="0"/>
              <a:t>N</a:t>
            </a:r>
            <a:r>
              <a:rPr lang="en-US" dirty="0" smtClean="0"/>
              <a:t>orth Atlantic blocking pattern? MJO likely contributed to slight retraction over Asia as convection blossomed over the Maritime Continent late in the month.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200-hPa Velocity Potential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2286000"/>
            <a:ext cx="2362200" cy="3429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Velocity potential </a:t>
            </a:r>
            <a:r>
              <a:rPr lang="en-US" dirty="0" smtClean="0"/>
              <a:t>resembles the mean MJO forcing, but not canonically.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Interesting couplet near and east of Hawaii seems important.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600200"/>
            <a:ext cx="587636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4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Temperatures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2743200" cy="44958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Continued cold from </a:t>
            </a:r>
            <a:r>
              <a:rPr lang="en-US" dirty="0" smtClean="0"/>
              <a:t>December and January over much of northeastern Asia.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Generally mild across northern North America; cooler across the south.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Parts of the interior Western CONUS were quite </a:t>
            </a:r>
            <a:r>
              <a:rPr lang="en-US" dirty="0" smtClean="0"/>
              <a:t>cold as in January, with lots of near normal nationwide.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20800"/>
            <a:ext cx="48006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5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2955</TotalTime>
  <Words>466</Words>
  <Application>Microsoft Office PowerPoint</Application>
  <PresentationFormat>On-screen Show (4:3)</PresentationFormat>
  <Paragraphs>74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Monthly Climate Review February 2013</vt:lpstr>
      <vt:lpstr>ENSO</vt:lpstr>
      <vt:lpstr>PowerPoint Presentation</vt:lpstr>
      <vt:lpstr>PowerPoint Presentation</vt:lpstr>
      <vt:lpstr>Outgoing Longwave Radiation</vt:lpstr>
      <vt:lpstr>Global SST</vt:lpstr>
      <vt:lpstr>200-hPa Wind Anomalies</vt:lpstr>
      <vt:lpstr>200-hPa Velocity Potential</vt:lpstr>
      <vt:lpstr>Global Temperatures</vt:lpstr>
      <vt:lpstr>Global Precipitation</vt:lpstr>
      <vt:lpstr>US Precipitation</vt:lpstr>
      <vt:lpstr>NH 500-hPa Height Anomalies and Sea-level Pressure Anomalies</vt:lpstr>
      <vt:lpstr>MJO Index</vt:lpstr>
      <vt:lpstr>PowerPoint Presentation</vt:lpstr>
      <vt:lpstr>Verification </vt:lpstr>
      <vt:lpstr>PowerPoint Presentation</vt:lpstr>
      <vt:lpstr>PowerPoint Presentation</vt:lpstr>
      <vt:lpstr>8-14 Day Temperature and Precipitation Scores</vt:lpstr>
      <vt:lpstr>Current Predictions</vt:lpstr>
      <vt:lpstr>March 2013 Revised Outlook</vt:lpstr>
      <vt:lpstr>FMA 2013 Seasonal Outlook</vt:lpstr>
      <vt:lpstr>ENSO Forecast Plume</vt:lpstr>
      <vt:lpstr>Winter 2012-13 – First Half vs. Second Half</vt:lpstr>
      <vt:lpstr>New England Blizzard</vt:lpstr>
      <vt:lpstr>This Winter vs. Last Winter – Second Half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Climate Review December 2012</dc:title>
  <dc:creator>Steven Baxter</dc:creator>
  <cp:lastModifiedBy>Steven Baxter</cp:lastModifiedBy>
  <cp:revision>75</cp:revision>
  <dcterms:created xsi:type="dcterms:W3CDTF">2013-01-07T16:24:01Z</dcterms:created>
  <dcterms:modified xsi:type="dcterms:W3CDTF">2013-03-08T14:53:24Z</dcterms:modified>
</cp:coreProperties>
</file>