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1" r:id="rId3"/>
    <p:sldId id="394" r:id="rId4"/>
    <p:sldId id="330" r:id="rId5"/>
    <p:sldId id="331" r:id="rId6"/>
    <p:sldId id="365" r:id="rId7"/>
    <p:sldId id="366" r:id="rId8"/>
    <p:sldId id="341" r:id="rId9"/>
    <p:sldId id="338" r:id="rId10"/>
    <p:sldId id="398" r:id="rId11"/>
    <p:sldId id="399" r:id="rId12"/>
    <p:sldId id="400" r:id="rId13"/>
    <p:sldId id="403" r:id="rId14"/>
    <p:sldId id="404" r:id="rId15"/>
    <p:sldId id="405" r:id="rId16"/>
    <p:sldId id="402" r:id="rId17"/>
    <p:sldId id="393" r:id="rId18"/>
    <p:sldId id="395" r:id="rId19"/>
    <p:sldId id="397" r:id="rId20"/>
    <p:sldId id="385" r:id="rId21"/>
    <p:sldId id="396" r:id="rId22"/>
    <p:sldId id="384" r:id="rId23"/>
    <p:sldId id="386" r:id="rId24"/>
    <p:sldId id="387" r:id="rId25"/>
    <p:sldId id="388" r:id="rId26"/>
    <p:sldId id="389" r:id="rId27"/>
    <p:sldId id="390" r:id="rId28"/>
    <p:sldId id="391" r:id="rId29"/>
    <p:sldId id="264" r:id="rId30"/>
    <p:sldId id="344" r:id="rId31"/>
    <p:sldId id="369" r:id="rId32"/>
    <p:sldId id="372" r:id="rId33"/>
    <p:sldId id="374" r:id="rId34"/>
    <p:sldId id="382" r:id="rId35"/>
    <p:sldId id="368" r:id="rId36"/>
    <p:sldId id="392" r:id="rId37"/>
    <p:sldId id="358" r:id="rId38"/>
    <p:sldId id="356" r:id="rId39"/>
    <p:sldId id="35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6" autoAdjust="0"/>
    <p:restoredTop sz="95803" autoAdjust="0"/>
  </p:normalViewPr>
  <p:slideViewPr>
    <p:cSldViewPr>
      <p:cViewPr>
        <p:scale>
          <a:sx n="76" d="100"/>
          <a:sy n="76" d="100"/>
        </p:scale>
        <p:origin x="-1232" y="-432"/>
      </p:cViewPr>
      <p:guideLst>
        <p:guide orient="horz" pos="2160"/>
        <p:guide pos="2880"/>
      </p:guideLst>
    </p:cSldViewPr>
  </p:slideViewPr>
  <p:notesTextViewPr>
    <p:cViewPr>
      <p:scale>
        <a:sx n="1" d="1"/>
        <a:sy n="1" d="1"/>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3F244-F82C-4182-90B0-0F4B12B4CD3A}" type="datetimeFigureOut">
              <a:rPr lang="en-US" smtClean="0"/>
              <a:t>2/13/14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EC213-BDEB-47AE-A1CA-211A58154676}" type="slidenum">
              <a:rPr lang="en-US" smtClean="0"/>
              <a:t>‹#›</a:t>
            </a:fld>
            <a:endParaRPr lang="en-US"/>
          </a:p>
        </p:txBody>
      </p:sp>
    </p:spTree>
    <p:extLst>
      <p:ext uri="{BB962C8B-B14F-4D97-AF65-F5344CB8AC3E}">
        <p14:creationId xmlns:p14="http://schemas.microsoft.com/office/powerpoint/2010/main" val="421215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a:t>
            </a:fld>
            <a:endParaRPr lang="en-US"/>
          </a:p>
        </p:txBody>
      </p:sp>
    </p:spTree>
    <p:extLst>
      <p:ext uri="{BB962C8B-B14F-4D97-AF65-F5344CB8AC3E}">
        <p14:creationId xmlns:p14="http://schemas.microsoft.com/office/powerpoint/2010/main" val="160592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38916"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A0AAA969-3216-6343-A493-C87E8FDC7602}" type="slidenum">
              <a:rPr lang="en-US">
                <a:latin typeface="Times New Roman" charset="0"/>
              </a:rPr>
              <a:pPr algn="r"/>
              <a:t>15</a:t>
            </a:fld>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a:defRPr sz="1200">
                <a:solidFill>
                  <a:srgbClr val="000000"/>
                </a:solidFill>
                <a:latin typeface="Times New Roman" charset="0"/>
                <a:ea typeface="MS PGothic" charset="0"/>
                <a:cs typeface="MS PGothic" charset="0"/>
              </a:defRPr>
            </a:lvl1pPr>
            <a:lvl2pPr>
              <a:defRPr sz="1200">
                <a:solidFill>
                  <a:srgbClr val="000000"/>
                </a:solidFill>
                <a:latin typeface="Times New Roman" charset="0"/>
                <a:ea typeface="MS PGothic" charset="0"/>
                <a:cs typeface="MS PGothic" charset="0"/>
              </a:defRPr>
            </a:lvl2pPr>
            <a:lvl3pPr>
              <a:defRPr sz="1200">
                <a:solidFill>
                  <a:srgbClr val="000000"/>
                </a:solidFill>
                <a:latin typeface="Times New Roman" charset="0"/>
                <a:ea typeface="MS PGothic" charset="0"/>
                <a:cs typeface="MS PGothic" charset="0"/>
              </a:defRPr>
            </a:lvl3pPr>
            <a:lvl4pPr>
              <a:defRPr sz="1200">
                <a:solidFill>
                  <a:srgbClr val="000000"/>
                </a:solidFill>
                <a:latin typeface="Times New Roman" charset="0"/>
                <a:ea typeface="MS PGothic" charset="0"/>
                <a:cs typeface="MS PGothic" charset="0"/>
              </a:defRPr>
            </a:lvl4pPr>
            <a:lvl5pPr>
              <a:defRPr sz="1200">
                <a:solidFill>
                  <a:srgbClr val="000000"/>
                </a:solidFill>
                <a:latin typeface="Times New Roman" charset="0"/>
                <a:ea typeface="MS PGothic" charset="0"/>
                <a:cs typeface="MS PGothic"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MS PGothic" charset="0"/>
                <a:cs typeface="MS PGothic" charset="0"/>
              </a:defRPr>
            </a:lvl9pPr>
          </a:lstStyle>
          <a:p>
            <a:pPr eaLnBrk="0" hangingPunct="0">
              <a:lnSpc>
                <a:spcPts val="5238"/>
              </a:lnSpc>
              <a:buClr>
                <a:srgbClr val="000000"/>
              </a:buClr>
              <a:buSzPct val="100000"/>
            </a:pPr>
            <a:endParaRPr lang="en-US" sz="2400">
              <a:solidFill>
                <a:schemeClr val="bg1"/>
              </a:solidFill>
              <a:cs typeface="Arial Unicode MS" charset="0"/>
            </a:endParaRPr>
          </a:p>
        </p:txBody>
      </p:sp>
      <p:sp>
        <p:nvSpPr>
          <p:cNvPr id="64515" name="Rectangle 2"/>
          <p:cNvSpPr>
            <a:spLocks noGrp="1" noChangeArrowheads="1"/>
          </p:cNvSpPr>
          <p:nvPr>
            <p:ph type="body"/>
          </p:nvPr>
        </p:nvSpPr>
        <p:spPr>
          <a:xfrm>
            <a:off x="686422" y="4344025"/>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dirty="0">
              <a:latin typeface="Times New Roman"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18</a:t>
            </a:fld>
            <a:endParaRPr lang="en-US"/>
          </a:p>
        </p:txBody>
      </p:sp>
    </p:spTree>
    <p:extLst>
      <p:ext uri="{BB962C8B-B14F-4D97-AF65-F5344CB8AC3E}">
        <p14:creationId xmlns:p14="http://schemas.microsoft.com/office/powerpoint/2010/main" val="1258788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29057" indent="-280406">
              <a:defRPr>
                <a:solidFill>
                  <a:schemeClr val="tx1"/>
                </a:solidFill>
                <a:latin typeface="Times New Roman" pitchFamily="18" charset="0"/>
                <a:cs typeface="Arial" pitchFamily="34" charset="0"/>
              </a:defRPr>
            </a:lvl2pPr>
            <a:lvl3pPr marL="1121626" indent="-224325">
              <a:defRPr>
                <a:solidFill>
                  <a:schemeClr val="tx1"/>
                </a:solidFill>
                <a:latin typeface="Times New Roman" pitchFamily="18" charset="0"/>
                <a:cs typeface="Arial" pitchFamily="34" charset="0"/>
              </a:defRPr>
            </a:lvl3pPr>
            <a:lvl4pPr marL="1570276" indent="-224325">
              <a:defRPr>
                <a:solidFill>
                  <a:schemeClr val="tx1"/>
                </a:solidFill>
                <a:latin typeface="Times New Roman" pitchFamily="18" charset="0"/>
                <a:cs typeface="Arial" pitchFamily="34" charset="0"/>
              </a:defRPr>
            </a:lvl4pPr>
            <a:lvl5pPr marL="2018927" indent="-224325">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fld id="{C36B37D3-939B-4C9B-89AD-B520D0A1E7A4}" type="slidenum">
              <a:rPr lang="en-US" altLang="en-US" smtClean="0">
                <a:latin typeface="Arial" pitchFamily="34" charset="0"/>
              </a:rPr>
              <a:pPr/>
              <a:t>19</a:t>
            </a:fld>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29057" indent="-280406">
              <a:defRPr>
                <a:solidFill>
                  <a:schemeClr val="tx1"/>
                </a:solidFill>
                <a:latin typeface="Times New Roman" pitchFamily="18" charset="0"/>
                <a:cs typeface="Arial" pitchFamily="34" charset="0"/>
              </a:defRPr>
            </a:lvl2pPr>
            <a:lvl3pPr marL="1121626" indent="-224325">
              <a:defRPr>
                <a:solidFill>
                  <a:schemeClr val="tx1"/>
                </a:solidFill>
                <a:latin typeface="Times New Roman" pitchFamily="18" charset="0"/>
                <a:cs typeface="Arial" pitchFamily="34" charset="0"/>
              </a:defRPr>
            </a:lvl3pPr>
            <a:lvl4pPr marL="1570276" indent="-224325">
              <a:defRPr>
                <a:solidFill>
                  <a:schemeClr val="tx1"/>
                </a:solidFill>
                <a:latin typeface="Times New Roman" pitchFamily="18" charset="0"/>
                <a:cs typeface="Arial" pitchFamily="34" charset="0"/>
              </a:defRPr>
            </a:lvl4pPr>
            <a:lvl5pPr marL="2018927" indent="-224325">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fld id="{C36B37D3-939B-4C9B-89AD-B520D0A1E7A4}" type="slidenum">
              <a:rPr lang="en-US" altLang="en-US" smtClean="0">
                <a:latin typeface="Arial" pitchFamily="34" charset="0"/>
              </a:rPr>
              <a:pPr/>
              <a:t>20</a:t>
            </a:fld>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29057" indent="-280406">
              <a:defRPr>
                <a:solidFill>
                  <a:schemeClr val="tx1"/>
                </a:solidFill>
                <a:latin typeface="Times New Roman" pitchFamily="18" charset="0"/>
                <a:cs typeface="Arial" pitchFamily="34" charset="0"/>
              </a:defRPr>
            </a:lvl2pPr>
            <a:lvl3pPr marL="1121626" indent="-224325">
              <a:defRPr>
                <a:solidFill>
                  <a:schemeClr val="tx1"/>
                </a:solidFill>
                <a:latin typeface="Times New Roman" pitchFamily="18" charset="0"/>
                <a:cs typeface="Arial" pitchFamily="34" charset="0"/>
              </a:defRPr>
            </a:lvl3pPr>
            <a:lvl4pPr marL="1570276" indent="-224325">
              <a:defRPr>
                <a:solidFill>
                  <a:schemeClr val="tx1"/>
                </a:solidFill>
                <a:latin typeface="Times New Roman" pitchFamily="18" charset="0"/>
                <a:cs typeface="Arial" pitchFamily="34" charset="0"/>
              </a:defRPr>
            </a:lvl4pPr>
            <a:lvl5pPr marL="2018927" indent="-224325">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fld id="{C36B37D3-939B-4C9B-89AD-B520D0A1E7A4}" type="slidenum">
              <a:rPr lang="en-US" altLang="en-US" smtClean="0">
                <a:latin typeface="Arial" pitchFamily="34" charset="0"/>
              </a:rPr>
              <a:pPr/>
              <a:t>21</a:t>
            </a:fld>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22</a:t>
            </a:fld>
            <a:endParaRPr lang="en-US"/>
          </a:p>
        </p:txBody>
      </p:sp>
    </p:spTree>
    <p:extLst>
      <p:ext uri="{BB962C8B-B14F-4D97-AF65-F5344CB8AC3E}">
        <p14:creationId xmlns:p14="http://schemas.microsoft.com/office/powerpoint/2010/main" val="1258788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598915-515C-254B-912D-0B8AF16FC4C7}" type="slidenum">
              <a:rPr lang="en-US" sz="1200"/>
              <a:pPr/>
              <a:t>23</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789D25-F878-3B47-B1D3-37EE7DAFA0EF}" type="slidenum">
              <a:rPr lang="en-US" sz="1200"/>
              <a:pPr/>
              <a:t>24</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3B6B8B-6175-BD46-BCB2-0FC2B4360FF9}" type="slidenum">
              <a:rPr lang="en-US" sz="1200"/>
              <a:pPr/>
              <a:t>26</a:t>
            </a:fld>
            <a:endParaRPr lang="en-US"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ea typeface="MS PGothic" pitchFamily="34" charset="-128"/>
              </a:defRPr>
            </a:lvl1pPr>
            <a:lvl2pPr marL="702756" indent="-270291" eaLnBrk="0" hangingPunct="0">
              <a:spcBef>
                <a:spcPct val="30000"/>
              </a:spcBef>
              <a:defRPr sz="1100">
                <a:solidFill>
                  <a:schemeClr val="tx1"/>
                </a:solidFill>
                <a:latin typeface="Times New Roman" pitchFamily="18" charset="0"/>
                <a:ea typeface="MS PGothic" pitchFamily="34" charset="-128"/>
              </a:defRPr>
            </a:lvl2pPr>
            <a:lvl3pPr marL="1081164" indent="-216233" eaLnBrk="0" hangingPunct="0">
              <a:spcBef>
                <a:spcPct val="30000"/>
              </a:spcBef>
              <a:defRPr sz="1100">
                <a:solidFill>
                  <a:schemeClr val="tx1"/>
                </a:solidFill>
                <a:latin typeface="Times New Roman" pitchFamily="18" charset="0"/>
                <a:ea typeface="MS PGothic" pitchFamily="34" charset="-128"/>
              </a:defRPr>
            </a:lvl3pPr>
            <a:lvl4pPr marL="1513629" indent="-216233" eaLnBrk="0" hangingPunct="0">
              <a:spcBef>
                <a:spcPct val="30000"/>
              </a:spcBef>
              <a:defRPr sz="1100">
                <a:solidFill>
                  <a:schemeClr val="tx1"/>
                </a:solidFill>
                <a:latin typeface="Times New Roman" pitchFamily="18" charset="0"/>
                <a:ea typeface="MS PGothic" pitchFamily="34" charset="-128"/>
              </a:defRPr>
            </a:lvl4pPr>
            <a:lvl5pPr marL="1946095" indent="-216233" eaLnBrk="0" hangingPunct="0">
              <a:spcBef>
                <a:spcPct val="30000"/>
              </a:spcBef>
              <a:defRPr sz="1100">
                <a:solidFill>
                  <a:schemeClr val="tx1"/>
                </a:solidFill>
                <a:latin typeface="Times New Roman" pitchFamily="18" charset="0"/>
                <a:ea typeface="MS PGothic" pitchFamily="34" charset="-128"/>
              </a:defRPr>
            </a:lvl5pPr>
            <a:lvl6pPr marL="2378560" indent="-216233" eaLnBrk="0" fontAlgn="base" hangingPunct="0">
              <a:spcBef>
                <a:spcPct val="30000"/>
              </a:spcBef>
              <a:spcAft>
                <a:spcPct val="0"/>
              </a:spcAft>
              <a:defRPr sz="1100">
                <a:solidFill>
                  <a:schemeClr val="tx1"/>
                </a:solidFill>
                <a:latin typeface="Times New Roman" pitchFamily="18" charset="0"/>
                <a:ea typeface="MS PGothic" pitchFamily="34" charset="-128"/>
              </a:defRPr>
            </a:lvl6pPr>
            <a:lvl7pPr marL="2811026" indent="-216233" eaLnBrk="0" fontAlgn="base" hangingPunct="0">
              <a:spcBef>
                <a:spcPct val="30000"/>
              </a:spcBef>
              <a:spcAft>
                <a:spcPct val="0"/>
              </a:spcAft>
              <a:defRPr sz="1100">
                <a:solidFill>
                  <a:schemeClr val="tx1"/>
                </a:solidFill>
                <a:latin typeface="Times New Roman" pitchFamily="18" charset="0"/>
                <a:ea typeface="MS PGothic" pitchFamily="34" charset="-128"/>
              </a:defRPr>
            </a:lvl7pPr>
            <a:lvl8pPr marL="3243491" indent="-216233" eaLnBrk="0" fontAlgn="base" hangingPunct="0">
              <a:spcBef>
                <a:spcPct val="30000"/>
              </a:spcBef>
              <a:spcAft>
                <a:spcPct val="0"/>
              </a:spcAft>
              <a:defRPr sz="1100">
                <a:solidFill>
                  <a:schemeClr val="tx1"/>
                </a:solidFill>
                <a:latin typeface="Times New Roman" pitchFamily="18" charset="0"/>
                <a:ea typeface="MS PGothic" pitchFamily="34" charset="-128"/>
              </a:defRPr>
            </a:lvl8pPr>
            <a:lvl9pPr marL="3675957" indent="-216233" eaLnBrk="0" fontAlgn="base" hangingPunct="0">
              <a:spcBef>
                <a:spcPct val="30000"/>
              </a:spcBef>
              <a:spcAft>
                <a:spcPct val="0"/>
              </a:spcAft>
              <a:defRPr sz="1100">
                <a:solidFill>
                  <a:schemeClr val="tx1"/>
                </a:solidFill>
                <a:latin typeface="Times New Roman" pitchFamily="18" charset="0"/>
                <a:ea typeface="MS PGothic" pitchFamily="34" charset="-128"/>
              </a:defRPr>
            </a:lvl9pPr>
          </a:lstStyle>
          <a:p>
            <a:pPr eaLnBrk="1" hangingPunct="1">
              <a:spcBef>
                <a:spcPct val="0"/>
              </a:spcBef>
            </a:pPr>
            <a:fld id="{ACCAFB49-4C96-4204-BEDA-C7A22B741076}" type="slidenum">
              <a:rPr lang="en-US" altLang="en-US" smtClean="0"/>
              <a:pPr eaLnBrk="1" hangingPunct="1">
                <a:spcBef>
                  <a:spcPct val="0"/>
                </a:spcBef>
              </a:pPr>
              <a:t>4</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t>1) The </a:t>
            </a:r>
            <a:r>
              <a:rPr lang="en-US" sz="2000" dirty="0" smtClean="0"/>
              <a:t>first two minor</a:t>
            </a:r>
            <a:r>
              <a:rPr lang="en-US" sz="2000" baseline="0" dirty="0" smtClean="0"/>
              <a:t> warming events in the </a:t>
            </a:r>
            <a:r>
              <a:rPr lang="en-US" sz="2000" b="1" baseline="0" dirty="0" smtClean="0"/>
              <a:t>earlier Jan</a:t>
            </a:r>
            <a:r>
              <a:rPr lang="en-US" sz="2000" baseline="0" dirty="0" smtClean="0"/>
              <a:t>. are after the first two stronger poleward mass flux crossing 60N into polar stratosphere</a:t>
            </a:r>
            <a:r>
              <a:rPr lang="en-US" sz="2000" baseline="0" dirty="0" smtClean="0"/>
              <a:t>.</a:t>
            </a:r>
          </a:p>
          <a:p>
            <a:pPr marL="457200" indent="-457200">
              <a:buAutoNum type="arabicParenR"/>
            </a:pPr>
            <a:endParaRPr lang="en-US" sz="2000" baseline="0" dirty="0" smtClean="0"/>
          </a:p>
          <a:p>
            <a:r>
              <a:rPr lang="en-US" sz="2000" baseline="0" dirty="0" smtClean="0">
                <a:solidFill>
                  <a:srgbClr val="FF0000"/>
                </a:solidFill>
              </a:rPr>
              <a:t>2) The major warming </a:t>
            </a:r>
            <a:r>
              <a:rPr lang="en-US" sz="2000" baseline="0" dirty="0" smtClean="0">
                <a:solidFill>
                  <a:srgbClr val="FF0000"/>
                </a:solidFill>
              </a:rPr>
              <a:t>in the early </a:t>
            </a:r>
            <a:r>
              <a:rPr lang="en-US" sz="2000" baseline="0" dirty="0" smtClean="0">
                <a:solidFill>
                  <a:srgbClr val="FF0000"/>
                </a:solidFill>
              </a:rPr>
              <a:t>Feb is </a:t>
            </a:r>
            <a:r>
              <a:rPr lang="en-US" sz="2000" baseline="0" dirty="0" smtClean="0">
                <a:solidFill>
                  <a:srgbClr val="FF0000"/>
                </a:solidFill>
              </a:rPr>
              <a:t>after the strongest poleward mass flux crossing 60N into polar </a:t>
            </a:r>
            <a:r>
              <a:rPr lang="en-US" sz="2000" baseline="0" dirty="0" smtClean="0">
                <a:solidFill>
                  <a:srgbClr val="FF0000"/>
                </a:solidFill>
              </a:rPr>
              <a:t>stratosphere</a:t>
            </a:r>
          </a:p>
          <a:p>
            <a:endParaRPr lang="en-US" sz="2000" baseline="0" dirty="0" smtClean="0">
              <a:solidFill>
                <a:srgbClr val="FF0000"/>
              </a:solidFill>
            </a:endParaRPr>
          </a:p>
          <a:p>
            <a:r>
              <a:rPr lang="en-US" sz="2000" baseline="0" dirty="0" smtClean="0">
                <a:solidFill>
                  <a:srgbClr val="FF0000"/>
                </a:solidFill>
              </a:rPr>
              <a:t>3) </a:t>
            </a:r>
            <a:r>
              <a:rPr lang="en-US" sz="2000" baseline="0" dirty="0" smtClean="0"/>
              <a:t>The stronger mass circulation into polar Stratosphere is following stronger cold air discharge from the Arctic to mid-</a:t>
            </a:r>
            <a:r>
              <a:rPr lang="en-US" sz="2000" baseline="0" dirty="0" err="1" smtClean="0"/>
              <a:t>lats</a:t>
            </a:r>
            <a:r>
              <a:rPr lang="en-US" sz="2000" baseline="0" dirty="0" smtClean="0"/>
              <a:t> several days after.</a:t>
            </a:r>
          </a:p>
          <a:p>
            <a:endParaRPr lang="en-US" sz="200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494D4C-4E4B-6B4B-836B-A410C09C1E7D}" type="slidenum">
              <a:rPr lang="en-US" smtClean="0"/>
              <a:t>27</a:t>
            </a:fld>
            <a:endParaRPr lang="en-US"/>
          </a:p>
        </p:txBody>
      </p:sp>
    </p:spTree>
    <p:extLst>
      <p:ext uri="{BB962C8B-B14F-4D97-AF65-F5344CB8AC3E}">
        <p14:creationId xmlns:p14="http://schemas.microsoft.com/office/powerpoint/2010/main" val="1843616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major warming events causes a total collapsing of stratosphere polar vortex, as indicated by the reversal of westerly wind to easterly wind surrounding the polar circle In the stratosphere.</a:t>
            </a:r>
          </a:p>
          <a:p>
            <a:endParaRPr lang="en-US" dirty="0"/>
          </a:p>
        </p:txBody>
      </p:sp>
      <p:sp>
        <p:nvSpPr>
          <p:cNvPr id="4" name="Slide Number Placeholder 3"/>
          <p:cNvSpPr>
            <a:spLocks noGrp="1"/>
          </p:cNvSpPr>
          <p:nvPr>
            <p:ph type="sldNum" sz="quarter" idx="10"/>
          </p:nvPr>
        </p:nvSpPr>
        <p:spPr/>
        <p:txBody>
          <a:bodyPr/>
          <a:lstStyle/>
          <a:p>
            <a:fld id="{B6494D4C-4E4B-6B4B-836B-A410C09C1E7D}" type="slidenum">
              <a:rPr lang="en-US" smtClean="0"/>
              <a:t>28</a:t>
            </a:fld>
            <a:endParaRPr lang="en-US"/>
          </a:p>
        </p:txBody>
      </p:sp>
    </p:spTree>
    <p:extLst>
      <p:ext uri="{BB962C8B-B14F-4D97-AF65-F5344CB8AC3E}">
        <p14:creationId xmlns:p14="http://schemas.microsoft.com/office/powerpoint/2010/main" val="184361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sz="140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cs typeface="Arial" charset="0"/>
              </a:defRPr>
            </a:lvl1pPr>
            <a:lvl2pPr marL="729057" indent="-280406">
              <a:defRPr>
                <a:solidFill>
                  <a:schemeClr val="tx1"/>
                </a:solidFill>
                <a:latin typeface="Times New Roman" charset="0"/>
                <a:ea typeface="Arial" charset="0"/>
                <a:cs typeface="Arial" charset="0"/>
              </a:defRPr>
            </a:lvl2pPr>
            <a:lvl3pPr marL="1121626" indent="-224325">
              <a:defRPr>
                <a:solidFill>
                  <a:schemeClr val="tx1"/>
                </a:solidFill>
                <a:latin typeface="Times New Roman" charset="0"/>
                <a:ea typeface="Arial" charset="0"/>
                <a:cs typeface="Arial" charset="0"/>
              </a:defRPr>
            </a:lvl3pPr>
            <a:lvl4pPr marL="1570276" indent="-224325">
              <a:defRPr>
                <a:solidFill>
                  <a:schemeClr val="tx1"/>
                </a:solidFill>
                <a:latin typeface="Times New Roman" charset="0"/>
                <a:ea typeface="Arial" charset="0"/>
                <a:cs typeface="Arial" charset="0"/>
              </a:defRPr>
            </a:lvl4pPr>
            <a:lvl5pPr marL="2018927" indent="-224325">
              <a:defRPr>
                <a:solidFill>
                  <a:schemeClr val="tx1"/>
                </a:solidFill>
                <a:latin typeface="Times New Roman" charset="0"/>
                <a:ea typeface="Arial" charset="0"/>
                <a:cs typeface="Arial" charset="0"/>
              </a:defRPr>
            </a:lvl5pPr>
            <a:lvl6pPr marL="2467577" indent="-224325" eaLnBrk="0" fontAlgn="base" hangingPunct="0">
              <a:spcBef>
                <a:spcPct val="0"/>
              </a:spcBef>
              <a:spcAft>
                <a:spcPct val="0"/>
              </a:spcAft>
              <a:defRPr>
                <a:solidFill>
                  <a:schemeClr val="tx1"/>
                </a:solidFill>
                <a:latin typeface="Times New Roman" charset="0"/>
                <a:ea typeface="Arial" charset="0"/>
                <a:cs typeface="Arial" charset="0"/>
              </a:defRPr>
            </a:lvl6pPr>
            <a:lvl7pPr marL="2916227" indent="-224325" eaLnBrk="0" fontAlgn="base" hangingPunct="0">
              <a:spcBef>
                <a:spcPct val="0"/>
              </a:spcBef>
              <a:spcAft>
                <a:spcPct val="0"/>
              </a:spcAft>
              <a:defRPr>
                <a:solidFill>
                  <a:schemeClr val="tx1"/>
                </a:solidFill>
                <a:latin typeface="Times New Roman" charset="0"/>
                <a:ea typeface="Arial" charset="0"/>
                <a:cs typeface="Arial" charset="0"/>
              </a:defRPr>
            </a:lvl7pPr>
            <a:lvl8pPr marL="3364878" indent="-224325" eaLnBrk="0" fontAlgn="base" hangingPunct="0">
              <a:spcBef>
                <a:spcPct val="0"/>
              </a:spcBef>
              <a:spcAft>
                <a:spcPct val="0"/>
              </a:spcAft>
              <a:defRPr>
                <a:solidFill>
                  <a:schemeClr val="tx1"/>
                </a:solidFill>
                <a:latin typeface="Times New Roman" charset="0"/>
                <a:ea typeface="Arial" charset="0"/>
                <a:cs typeface="Arial" charset="0"/>
              </a:defRPr>
            </a:lvl8pPr>
            <a:lvl9pPr marL="3813528" indent="-224325" eaLnBrk="0" fontAlgn="base" hangingPunct="0">
              <a:spcBef>
                <a:spcPct val="0"/>
              </a:spcBef>
              <a:spcAft>
                <a:spcPct val="0"/>
              </a:spcAft>
              <a:defRPr>
                <a:solidFill>
                  <a:schemeClr val="tx1"/>
                </a:solidFill>
                <a:latin typeface="Times New Roman" charset="0"/>
                <a:ea typeface="Arial" charset="0"/>
                <a:cs typeface="Arial" charset="0"/>
              </a:defRPr>
            </a:lvl9pPr>
          </a:lstStyle>
          <a:p>
            <a:fld id="{8A7AB815-0461-1249-9677-DB91AE3AD616}" type="slidenum">
              <a:rPr lang="en-US">
                <a:latin typeface="Arial" charset="0"/>
              </a:rPr>
              <a:pPr/>
              <a:t>30</a:t>
            </a:fld>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Arial" pitchFamily="34" charset="0"/>
              </a:defRPr>
            </a:lvl1pPr>
            <a:lvl2pPr marL="729057" indent="-280406">
              <a:defRPr>
                <a:solidFill>
                  <a:schemeClr val="tx1"/>
                </a:solidFill>
                <a:latin typeface="Times New Roman" pitchFamily="18" charset="0"/>
                <a:cs typeface="Arial" pitchFamily="34" charset="0"/>
              </a:defRPr>
            </a:lvl2pPr>
            <a:lvl3pPr marL="1121626" indent="-224325">
              <a:defRPr>
                <a:solidFill>
                  <a:schemeClr val="tx1"/>
                </a:solidFill>
                <a:latin typeface="Times New Roman" pitchFamily="18" charset="0"/>
                <a:cs typeface="Arial" pitchFamily="34" charset="0"/>
              </a:defRPr>
            </a:lvl3pPr>
            <a:lvl4pPr marL="1570276" indent="-224325">
              <a:defRPr>
                <a:solidFill>
                  <a:schemeClr val="tx1"/>
                </a:solidFill>
                <a:latin typeface="Times New Roman" pitchFamily="18" charset="0"/>
                <a:cs typeface="Arial" pitchFamily="34" charset="0"/>
              </a:defRPr>
            </a:lvl4pPr>
            <a:lvl5pPr marL="2018927" indent="-224325">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fld id="{10EC5CFA-78E4-4DD3-97AB-DFCA29C61B25}" type="slidenum">
              <a:rPr lang="en-US" altLang="en-US" smtClean="0">
                <a:latin typeface="Arial" pitchFamily="34" charset="0"/>
              </a:rPr>
              <a:pPr/>
              <a:t>31</a:t>
            </a:fld>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sz="1400">
              <a:latin typeface="Arial"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cs typeface="Arial" charset="0"/>
              </a:defRPr>
            </a:lvl1pPr>
            <a:lvl2pPr marL="729057" indent="-280406">
              <a:defRPr>
                <a:solidFill>
                  <a:schemeClr val="tx1"/>
                </a:solidFill>
                <a:latin typeface="Times New Roman" charset="0"/>
                <a:ea typeface="Arial" charset="0"/>
                <a:cs typeface="Arial" charset="0"/>
              </a:defRPr>
            </a:lvl2pPr>
            <a:lvl3pPr marL="1121626" indent="-224325">
              <a:defRPr>
                <a:solidFill>
                  <a:schemeClr val="tx1"/>
                </a:solidFill>
                <a:latin typeface="Times New Roman" charset="0"/>
                <a:ea typeface="Arial" charset="0"/>
                <a:cs typeface="Arial" charset="0"/>
              </a:defRPr>
            </a:lvl3pPr>
            <a:lvl4pPr marL="1570276" indent="-224325">
              <a:defRPr>
                <a:solidFill>
                  <a:schemeClr val="tx1"/>
                </a:solidFill>
                <a:latin typeface="Times New Roman" charset="0"/>
                <a:ea typeface="Arial" charset="0"/>
                <a:cs typeface="Arial" charset="0"/>
              </a:defRPr>
            </a:lvl4pPr>
            <a:lvl5pPr marL="2018927" indent="-224325">
              <a:defRPr>
                <a:solidFill>
                  <a:schemeClr val="tx1"/>
                </a:solidFill>
                <a:latin typeface="Times New Roman" charset="0"/>
                <a:ea typeface="Arial" charset="0"/>
                <a:cs typeface="Arial" charset="0"/>
              </a:defRPr>
            </a:lvl5pPr>
            <a:lvl6pPr marL="2467577" indent="-224325" eaLnBrk="0" fontAlgn="base" hangingPunct="0">
              <a:spcBef>
                <a:spcPct val="0"/>
              </a:spcBef>
              <a:spcAft>
                <a:spcPct val="0"/>
              </a:spcAft>
              <a:defRPr>
                <a:solidFill>
                  <a:schemeClr val="tx1"/>
                </a:solidFill>
                <a:latin typeface="Times New Roman" charset="0"/>
                <a:ea typeface="Arial" charset="0"/>
                <a:cs typeface="Arial" charset="0"/>
              </a:defRPr>
            </a:lvl6pPr>
            <a:lvl7pPr marL="2916227" indent="-224325" eaLnBrk="0" fontAlgn="base" hangingPunct="0">
              <a:spcBef>
                <a:spcPct val="0"/>
              </a:spcBef>
              <a:spcAft>
                <a:spcPct val="0"/>
              </a:spcAft>
              <a:defRPr>
                <a:solidFill>
                  <a:schemeClr val="tx1"/>
                </a:solidFill>
                <a:latin typeface="Times New Roman" charset="0"/>
                <a:ea typeface="Arial" charset="0"/>
                <a:cs typeface="Arial" charset="0"/>
              </a:defRPr>
            </a:lvl7pPr>
            <a:lvl8pPr marL="3364878" indent="-224325" eaLnBrk="0" fontAlgn="base" hangingPunct="0">
              <a:spcBef>
                <a:spcPct val="0"/>
              </a:spcBef>
              <a:spcAft>
                <a:spcPct val="0"/>
              </a:spcAft>
              <a:defRPr>
                <a:solidFill>
                  <a:schemeClr val="tx1"/>
                </a:solidFill>
                <a:latin typeface="Times New Roman" charset="0"/>
                <a:ea typeface="Arial" charset="0"/>
                <a:cs typeface="Arial" charset="0"/>
              </a:defRPr>
            </a:lvl8pPr>
            <a:lvl9pPr marL="3813528" indent="-224325" eaLnBrk="0" fontAlgn="base" hangingPunct="0">
              <a:spcBef>
                <a:spcPct val="0"/>
              </a:spcBef>
              <a:spcAft>
                <a:spcPct val="0"/>
              </a:spcAft>
              <a:defRPr>
                <a:solidFill>
                  <a:schemeClr val="tx1"/>
                </a:solidFill>
                <a:latin typeface="Times New Roman" charset="0"/>
                <a:ea typeface="Arial" charset="0"/>
                <a:cs typeface="Arial" charset="0"/>
              </a:defRPr>
            </a:lvl9pPr>
          </a:lstStyle>
          <a:p>
            <a:fld id="{CAB4426B-EBAC-9B44-A4C6-1CA87E258E36}" type="slidenum">
              <a:rPr lang="en-US">
                <a:latin typeface="Arial" charset="0"/>
              </a:rPr>
              <a:pPr/>
              <a:t>34</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ea typeface="MS PGothic" pitchFamily="34" charset="-128"/>
              </a:defRPr>
            </a:lvl1pPr>
            <a:lvl2pPr marL="702756" indent="-270291" eaLnBrk="0" hangingPunct="0">
              <a:spcBef>
                <a:spcPct val="30000"/>
              </a:spcBef>
              <a:defRPr sz="1100">
                <a:solidFill>
                  <a:schemeClr val="tx1"/>
                </a:solidFill>
                <a:latin typeface="Times New Roman" pitchFamily="18" charset="0"/>
                <a:ea typeface="MS PGothic" pitchFamily="34" charset="-128"/>
              </a:defRPr>
            </a:lvl2pPr>
            <a:lvl3pPr marL="1081164" indent="-216233" eaLnBrk="0" hangingPunct="0">
              <a:spcBef>
                <a:spcPct val="30000"/>
              </a:spcBef>
              <a:defRPr sz="1100">
                <a:solidFill>
                  <a:schemeClr val="tx1"/>
                </a:solidFill>
                <a:latin typeface="Times New Roman" pitchFamily="18" charset="0"/>
                <a:ea typeface="MS PGothic" pitchFamily="34" charset="-128"/>
              </a:defRPr>
            </a:lvl3pPr>
            <a:lvl4pPr marL="1513629" indent="-216233" eaLnBrk="0" hangingPunct="0">
              <a:spcBef>
                <a:spcPct val="30000"/>
              </a:spcBef>
              <a:defRPr sz="1100">
                <a:solidFill>
                  <a:schemeClr val="tx1"/>
                </a:solidFill>
                <a:latin typeface="Times New Roman" pitchFamily="18" charset="0"/>
                <a:ea typeface="MS PGothic" pitchFamily="34" charset="-128"/>
              </a:defRPr>
            </a:lvl4pPr>
            <a:lvl5pPr marL="1946095" indent="-216233" eaLnBrk="0" hangingPunct="0">
              <a:spcBef>
                <a:spcPct val="30000"/>
              </a:spcBef>
              <a:defRPr sz="1100">
                <a:solidFill>
                  <a:schemeClr val="tx1"/>
                </a:solidFill>
                <a:latin typeface="Times New Roman" pitchFamily="18" charset="0"/>
                <a:ea typeface="MS PGothic" pitchFamily="34" charset="-128"/>
              </a:defRPr>
            </a:lvl5pPr>
            <a:lvl6pPr marL="2378560" indent="-216233" eaLnBrk="0" fontAlgn="base" hangingPunct="0">
              <a:spcBef>
                <a:spcPct val="30000"/>
              </a:spcBef>
              <a:spcAft>
                <a:spcPct val="0"/>
              </a:spcAft>
              <a:defRPr sz="1100">
                <a:solidFill>
                  <a:schemeClr val="tx1"/>
                </a:solidFill>
                <a:latin typeface="Times New Roman" pitchFamily="18" charset="0"/>
                <a:ea typeface="MS PGothic" pitchFamily="34" charset="-128"/>
              </a:defRPr>
            </a:lvl6pPr>
            <a:lvl7pPr marL="2811026" indent="-216233" eaLnBrk="0" fontAlgn="base" hangingPunct="0">
              <a:spcBef>
                <a:spcPct val="30000"/>
              </a:spcBef>
              <a:spcAft>
                <a:spcPct val="0"/>
              </a:spcAft>
              <a:defRPr sz="1100">
                <a:solidFill>
                  <a:schemeClr val="tx1"/>
                </a:solidFill>
                <a:latin typeface="Times New Roman" pitchFamily="18" charset="0"/>
                <a:ea typeface="MS PGothic" pitchFamily="34" charset="-128"/>
              </a:defRPr>
            </a:lvl7pPr>
            <a:lvl8pPr marL="3243491" indent="-216233" eaLnBrk="0" fontAlgn="base" hangingPunct="0">
              <a:spcBef>
                <a:spcPct val="30000"/>
              </a:spcBef>
              <a:spcAft>
                <a:spcPct val="0"/>
              </a:spcAft>
              <a:defRPr sz="1100">
                <a:solidFill>
                  <a:schemeClr val="tx1"/>
                </a:solidFill>
                <a:latin typeface="Times New Roman" pitchFamily="18" charset="0"/>
                <a:ea typeface="MS PGothic" pitchFamily="34" charset="-128"/>
              </a:defRPr>
            </a:lvl8pPr>
            <a:lvl9pPr marL="3675957" indent="-216233" eaLnBrk="0" fontAlgn="base" hangingPunct="0">
              <a:spcBef>
                <a:spcPct val="30000"/>
              </a:spcBef>
              <a:spcAft>
                <a:spcPct val="0"/>
              </a:spcAft>
              <a:defRPr sz="1100">
                <a:solidFill>
                  <a:schemeClr val="tx1"/>
                </a:solidFill>
                <a:latin typeface="Times New Roman" pitchFamily="18" charset="0"/>
                <a:ea typeface="MS PGothic" pitchFamily="34" charset="-128"/>
              </a:defRPr>
            </a:lvl9pPr>
          </a:lstStyle>
          <a:p>
            <a:pPr eaLnBrk="1" hangingPunct="1">
              <a:spcBef>
                <a:spcPct val="0"/>
              </a:spcBef>
            </a:pPr>
            <a:fld id="{27462DCC-2429-42AE-A7A9-6238AA06B3F6}" type="slidenum">
              <a:rPr lang="en-US" altLang="en-US" smtClean="0"/>
              <a:pPr eaLnBrk="1" hangingPunct="1">
                <a:spcBef>
                  <a:spcPct val="0"/>
                </a:spcBef>
              </a:pPr>
              <a:t>5</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76973" y="8694965"/>
            <a:ext cx="2981027" cy="44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0" tIns="44859" rIns="89720" bIns="44859" anchor="b"/>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pPr algn="r"/>
            <a:fld id="{2A1E16DE-F37B-B743-81A0-DACE02E9C082}" type="slidenum">
              <a:rPr lang="en-US"/>
              <a:pPr algn="r"/>
              <a:t>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Times New Roman" charset="0"/>
                <a:ea typeface="MS PGothic" charset="0"/>
                <a:cs typeface="MS PGothic" charset="0"/>
              </a:defRPr>
            </a:lvl1pPr>
            <a:lvl2pPr marL="702756" indent="-270291">
              <a:defRPr sz="1100">
                <a:solidFill>
                  <a:schemeClr val="tx1"/>
                </a:solidFill>
                <a:latin typeface="Times New Roman" charset="0"/>
                <a:ea typeface="MS PGothic" charset="0"/>
                <a:cs typeface="MS PGothic" charset="0"/>
              </a:defRPr>
            </a:lvl2pPr>
            <a:lvl3pPr marL="1081164" indent="-216233">
              <a:defRPr sz="1100">
                <a:solidFill>
                  <a:schemeClr val="tx1"/>
                </a:solidFill>
                <a:latin typeface="Times New Roman" charset="0"/>
                <a:ea typeface="MS PGothic" charset="0"/>
                <a:cs typeface="MS PGothic" charset="0"/>
              </a:defRPr>
            </a:lvl3pPr>
            <a:lvl4pPr marL="1513629" indent="-216233">
              <a:defRPr sz="1100">
                <a:solidFill>
                  <a:schemeClr val="tx1"/>
                </a:solidFill>
                <a:latin typeface="Times New Roman" charset="0"/>
                <a:ea typeface="MS PGothic" charset="0"/>
                <a:cs typeface="MS PGothic" charset="0"/>
              </a:defRPr>
            </a:lvl4pPr>
            <a:lvl5pPr marL="1946095" indent="-216233">
              <a:defRPr sz="1100">
                <a:solidFill>
                  <a:schemeClr val="tx1"/>
                </a:solidFill>
                <a:latin typeface="Times New Roman" charset="0"/>
                <a:ea typeface="MS PGothic" charset="0"/>
                <a:cs typeface="MS PGothic" charset="0"/>
              </a:defRPr>
            </a:lvl5pPr>
            <a:lvl6pPr marL="2378560" indent="-216233" eaLnBrk="0" fontAlgn="base" hangingPunct="0">
              <a:spcBef>
                <a:spcPct val="30000"/>
              </a:spcBef>
              <a:spcAft>
                <a:spcPct val="0"/>
              </a:spcAft>
              <a:defRPr sz="1100">
                <a:solidFill>
                  <a:schemeClr val="tx1"/>
                </a:solidFill>
                <a:latin typeface="Times New Roman" charset="0"/>
                <a:ea typeface="MS PGothic" charset="0"/>
                <a:cs typeface="MS PGothic" charset="0"/>
              </a:defRPr>
            </a:lvl6pPr>
            <a:lvl7pPr marL="2811026" indent="-216233" eaLnBrk="0" fontAlgn="base" hangingPunct="0">
              <a:spcBef>
                <a:spcPct val="30000"/>
              </a:spcBef>
              <a:spcAft>
                <a:spcPct val="0"/>
              </a:spcAft>
              <a:defRPr sz="1100">
                <a:solidFill>
                  <a:schemeClr val="tx1"/>
                </a:solidFill>
                <a:latin typeface="Times New Roman" charset="0"/>
                <a:ea typeface="MS PGothic" charset="0"/>
                <a:cs typeface="MS PGothic" charset="0"/>
              </a:defRPr>
            </a:lvl7pPr>
            <a:lvl8pPr marL="3243491" indent="-216233" eaLnBrk="0" fontAlgn="base" hangingPunct="0">
              <a:spcBef>
                <a:spcPct val="30000"/>
              </a:spcBef>
              <a:spcAft>
                <a:spcPct val="0"/>
              </a:spcAft>
              <a:defRPr sz="1100">
                <a:solidFill>
                  <a:schemeClr val="tx1"/>
                </a:solidFill>
                <a:latin typeface="Times New Roman" charset="0"/>
                <a:ea typeface="MS PGothic" charset="0"/>
                <a:cs typeface="MS PGothic" charset="0"/>
              </a:defRPr>
            </a:lvl8pPr>
            <a:lvl9pPr marL="3675957" indent="-216233" eaLnBrk="0" fontAlgn="base" hangingPunct="0">
              <a:spcBef>
                <a:spcPct val="30000"/>
              </a:spcBef>
              <a:spcAft>
                <a:spcPct val="0"/>
              </a:spcAft>
              <a:defRPr sz="1100">
                <a:solidFill>
                  <a:schemeClr val="tx1"/>
                </a:solidFill>
                <a:latin typeface="Times New Roman" charset="0"/>
                <a:ea typeface="MS PGothic" charset="0"/>
                <a:cs typeface="MS PGothic" charset="0"/>
              </a:defRPr>
            </a:lvl9pPr>
          </a:lstStyle>
          <a:p>
            <a:fld id="{C44E5EC8-D703-7144-9D1B-16900F8C1A3A}" type="slidenum">
              <a:rPr lang="en-US">
                <a:cs typeface="Arial" charset="0"/>
              </a:rPr>
              <a:pPr/>
              <a:t>7</a:t>
            </a:fld>
            <a:endParaRPr lang="en-US">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39940"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88258125-FF8E-F546-AF58-F32781C935D1}" type="slidenum">
              <a:rPr lang="en-US">
                <a:latin typeface="Times New Roman" charset="0"/>
              </a:rPr>
              <a:pPr algn="r"/>
              <a:t>11</a:t>
            </a:fld>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0964"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5EF75DE2-E60C-664D-8141-0DDE659DAF30}" type="slidenum">
              <a:rPr lang="en-US">
                <a:latin typeface="Times New Roman" charset="0"/>
              </a:rPr>
              <a:pPr algn="r"/>
              <a:t>12</a:t>
            </a:fld>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3012"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1" tIns="43236" rIns="86471" bIns="43236"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2963CA96-9B4F-6B4F-AB39-21ACE299A9B4}" type="slidenum">
              <a:rPr lang="en-US">
                <a:latin typeface="Times New Roman" charset="0"/>
              </a:rPr>
              <a:pPr algn="r"/>
              <a:t>13</a:t>
            </a:fld>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4036"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AA48ADAB-2905-8F4E-AA2E-61D90346EE9A}" type="slidenum">
              <a:rPr lang="en-US">
                <a:latin typeface="Times New Roman" charset="0"/>
              </a:rPr>
              <a:pPr algn="r"/>
              <a:t>14</a:t>
            </a:fld>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7296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28235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361214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B188AD1-C3F5-8E48-AA65-1353F4FDEB3B}" type="slidenum">
              <a:rPr lang="en-US"/>
              <a:pPr/>
              <a:t>‹#›</a:t>
            </a:fld>
            <a:endParaRPr lang="en-US"/>
          </a:p>
        </p:txBody>
      </p:sp>
    </p:spTree>
    <p:extLst>
      <p:ext uri="{BB962C8B-B14F-4D97-AF65-F5344CB8AC3E}">
        <p14:creationId xmlns:p14="http://schemas.microsoft.com/office/powerpoint/2010/main" val="216165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53902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46A11-BA2C-4872-AE72-C6BEEB9CEA1F}"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170960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46A11-BA2C-4872-AE72-C6BEEB9CEA1F}"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58907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46A11-BA2C-4872-AE72-C6BEEB9CEA1F}" type="datetimeFigureOut">
              <a:rPr lang="en-US" smtClean="0"/>
              <a:t>2/13/14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123835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46A11-BA2C-4872-AE72-C6BEEB9CEA1F}" type="datetimeFigureOut">
              <a:rPr lang="en-US" smtClean="0"/>
              <a:t>2/13/14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426139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46A11-BA2C-4872-AE72-C6BEEB9CEA1F}" type="datetimeFigureOut">
              <a:rPr lang="en-US" smtClean="0"/>
              <a:t>2/13/14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77535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46A11-BA2C-4872-AE72-C6BEEB9CEA1F}"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289814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46A11-BA2C-4872-AE72-C6BEEB9CEA1F}"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3563598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46A11-BA2C-4872-AE72-C6BEEB9CEA1F}" type="datetimeFigureOut">
              <a:rPr lang="en-US" smtClean="0"/>
              <a:t>2/13/14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75F57-32A5-47DC-9A51-D74DA5BAE8D0}" type="slidenum">
              <a:rPr lang="en-US" smtClean="0"/>
              <a:t>‹#›</a:t>
            </a:fld>
            <a:endParaRPr lang="en-US"/>
          </a:p>
        </p:txBody>
      </p:sp>
    </p:spTree>
    <p:extLst>
      <p:ext uri="{BB962C8B-B14F-4D97-AF65-F5344CB8AC3E}">
        <p14:creationId xmlns:p14="http://schemas.microsoft.com/office/powerpoint/2010/main" val="134041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914400" y="381000"/>
            <a:ext cx="728276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4000" b="1" dirty="0">
                <a:solidFill>
                  <a:srgbClr val="0000FF"/>
                </a:solidFill>
              </a:rPr>
              <a:t>CPC Monthly Climate Review</a:t>
            </a:r>
          </a:p>
          <a:p>
            <a:pPr algn="ctr" eaLnBrk="1" hangingPunct="1"/>
            <a:endParaRPr lang="en-US" sz="3600" b="1" dirty="0"/>
          </a:p>
          <a:p>
            <a:pPr algn="ctr" eaLnBrk="1" hangingPunct="1"/>
            <a:r>
              <a:rPr lang="en-US" sz="3600" b="1" dirty="0" smtClean="0">
                <a:solidFill>
                  <a:srgbClr val="0000FF"/>
                </a:solidFill>
              </a:rPr>
              <a:t>January 2014</a:t>
            </a:r>
            <a:endParaRPr lang="en-US" sz="3600" b="1" dirty="0">
              <a:solidFill>
                <a:srgbClr val="0000FF"/>
              </a:solidFill>
            </a:endParaRPr>
          </a:p>
          <a:p>
            <a:pPr algn="ctr" eaLnBrk="1" hangingPunct="1"/>
            <a:endParaRPr lang="en-US" sz="3600" b="1" dirty="0"/>
          </a:p>
          <a:p>
            <a:pPr algn="ctr" eaLnBrk="1" hangingPunct="1"/>
            <a:r>
              <a:rPr lang="en-US" sz="3600" b="1" dirty="0" smtClean="0">
                <a:solidFill>
                  <a:srgbClr val="002060"/>
                </a:solidFill>
              </a:rPr>
              <a:t>Jin Huang</a:t>
            </a:r>
            <a:endParaRPr lang="en-US" sz="3600" b="1" dirty="0">
              <a:solidFill>
                <a:srgbClr val="002060"/>
              </a:solidFill>
            </a:endParaRPr>
          </a:p>
        </p:txBody>
      </p:sp>
      <p:sp>
        <p:nvSpPr>
          <p:cNvPr id="3" name="Rectangle 5"/>
          <p:cNvSpPr>
            <a:spLocks noChangeArrowheads="1"/>
          </p:cNvSpPr>
          <p:nvPr/>
        </p:nvSpPr>
        <p:spPr bwMode="auto">
          <a:xfrm>
            <a:off x="1828800" y="3733800"/>
            <a:ext cx="5257800"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smtClean="0"/>
              <a:t>Outline:</a:t>
            </a:r>
            <a:endParaRPr lang="en-US" sz="2800" dirty="0" smtClean="0"/>
          </a:p>
          <a:p>
            <a:pPr marL="1066800" lvl="1" indent="-609600">
              <a:spcBef>
                <a:spcPct val="20000"/>
              </a:spcBef>
              <a:buFontTx/>
              <a:buAutoNum type="arabicPeriod"/>
            </a:pPr>
            <a:r>
              <a:rPr lang="en-US" sz="2400" dirty="0" smtClean="0"/>
              <a:t>Tropics (ENSO, PDO)</a:t>
            </a:r>
            <a:endParaRPr lang="en-US" sz="2400" dirty="0" smtClean="0"/>
          </a:p>
          <a:p>
            <a:pPr marL="1066800" lvl="1" indent="-609600">
              <a:spcBef>
                <a:spcPct val="20000"/>
              </a:spcBef>
              <a:buFontTx/>
              <a:buAutoNum type="arabicPeriod"/>
            </a:pPr>
            <a:r>
              <a:rPr lang="en-US" sz="2400" dirty="0" smtClean="0"/>
              <a:t>MJO</a:t>
            </a:r>
          </a:p>
          <a:p>
            <a:pPr marL="1066800" lvl="1" indent="-609600">
              <a:spcBef>
                <a:spcPct val="20000"/>
              </a:spcBef>
              <a:buFontTx/>
              <a:buAutoNum type="arabicPeriod"/>
            </a:pPr>
            <a:r>
              <a:rPr lang="en-US" sz="2400" dirty="0"/>
              <a:t>Global and US </a:t>
            </a:r>
            <a:r>
              <a:rPr lang="en-US" sz="2400" dirty="0" smtClean="0"/>
              <a:t>anomalies</a:t>
            </a:r>
            <a:endParaRPr lang="en-US" sz="2400" dirty="0"/>
          </a:p>
          <a:p>
            <a:pPr marL="1066800" lvl="1" indent="-609600">
              <a:spcBef>
                <a:spcPct val="20000"/>
              </a:spcBef>
              <a:buFontTx/>
              <a:buAutoNum type="arabicPeriod"/>
            </a:pPr>
            <a:r>
              <a:rPr lang="en-US" sz="2400" dirty="0" smtClean="0"/>
              <a:t>CPC </a:t>
            </a:r>
            <a:r>
              <a:rPr lang="en-US" sz="2400" dirty="0"/>
              <a:t>Forecast </a:t>
            </a:r>
            <a:r>
              <a:rPr lang="en-US" sz="2400" dirty="0" smtClean="0"/>
              <a:t>verification</a:t>
            </a:r>
          </a:p>
        </p:txBody>
      </p:sp>
    </p:spTree>
    <p:extLst>
      <p:ext uri="{BB962C8B-B14F-4D97-AF65-F5344CB8AC3E}">
        <p14:creationId xmlns:p14="http://schemas.microsoft.com/office/powerpoint/2010/main" val="29776744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10</a:t>
            </a:fld>
            <a:endParaRPr lang="en-US"/>
          </a:p>
        </p:txBody>
      </p:sp>
      <p:sp>
        <p:nvSpPr>
          <p:cNvPr id="43011" name="Rectangle 3"/>
          <p:cNvSpPr>
            <a:spLocks noChangeArrowheads="1"/>
          </p:cNvSpPr>
          <p:nvPr/>
        </p:nvSpPr>
        <p:spPr bwMode="auto">
          <a:xfrm>
            <a:off x="762000" y="2286000"/>
            <a:ext cx="7696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b="1" dirty="0" smtClean="0">
                <a:solidFill>
                  <a:srgbClr val="0000FF"/>
                </a:solidFill>
              </a:rPr>
              <a:t>MJO</a:t>
            </a:r>
            <a:endParaRPr lang="en-US" sz="3200" dirty="0" smtClean="0">
              <a:solidFill>
                <a:srgbClr val="0000FF"/>
              </a:solidFill>
            </a:endParaRPr>
          </a:p>
          <a:p>
            <a:pPr algn="ctr">
              <a:spcBef>
                <a:spcPct val="20000"/>
              </a:spcBef>
            </a:pPr>
            <a:endParaRPr lang="en-US" sz="3200" dirty="0">
              <a:solidFill>
                <a:srgbClr val="0000FF"/>
              </a:solidFill>
            </a:endParaRPr>
          </a:p>
        </p:txBody>
      </p:sp>
    </p:spTree>
    <p:extLst>
      <p:ext uri="{BB962C8B-B14F-4D97-AF65-F5344CB8AC3E}">
        <p14:creationId xmlns:p14="http://schemas.microsoft.com/office/powerpoint/2010/main" val="36576540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82800" y="685800"/>
            <a:ext cx="65087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Picture 1"/>
          <p:cNvSpPr>
            <a:spLocks/>
          </p:cNvSpPr>
          <p:nvPr/>
        </p:nvSpPr>
        <p:spPr bwMode="auto">
          <a:xfrm>
            <a:off x="2082800" y="685800"/>
            <a:ext cx="65087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412" name="Text Box 3"/>
          <p:cNvSpPr txBox="1">
            <a:spLocks noChangeArrowheads="1"/>
          </p:cNvSpPr>
          <p:nvPr/>
        </p:nvSpPr>
        <p:spPr bwMode="auto">
          <a:xfrm>
            <a:off x="1524000" y="104775"/>
            <a:ext cx="717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b="1" u="sng" dirty="0">
                <a:solidFill>
                  <a:srgbClr val="000000"/>
                </a:solidFill>
                <a:latin typeface="Times New Roman" charset="0"/>
              </a:rPr>
              <a:t>850-hPa Vector Wind Anomalies  (m s</a:t>
            </a:r>
            <a:r>
              <a:rPr lang="en-US" b="1" u="sng" baseline="30000" dirty="0">
                <a:solidFill>
                  <a:srgbClr val="000000"/>
                </a:solidFill>
                <a:latin typeface="Times New Roman" charset="0"/>
              </a:rPr>
              <a:t>-1</a:t>
            </a:r>
            <a:r>
              <a:rPr lang="en-US" b="1" u="sng" dirty="0">
                <a:solidFill>
                  <a:srgbClr val="000000"/>
                </a:solidFill>
                <a:latin typeface="Times New Roman" charset="0"/>
              </a:rPr>
              <a:t>)</a:t>
            </a:r>
          </a:p>
        </p:txBody>
      </p:sp>
      <p:sp>
        <p:nvSpPr>
          <p:cNvPr id="17413" name="Text Box 4"/>
          <p:cNvSpPr txBox="1">
            <a:spLocks noChangeArrowheads="1"/>
          </p:cNvSpPr>
          <p:nvPr/>
        </p:nvSpPr>
        <p:spPr bwMode="auto">
          <a:xfrm>
            <a:off x="123825" y="1257300"/>
            <a:ext cx="1828800" cy="18192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400" b="1" dirty="0">
                <a:solidFill>
                  <a:srgbClr val="000000"/>
                </a:solidFill>
                <a:latin typeface="Times New Roman" charset="0"/>
              </a:rPr>
              <a:t>Note that shading denotes the zonal wind anomaly</a:t>
            </a:r>
          </a:p>
          <a:p>
            <a:pPr>
              <a:spcBef>
                <a:spcPct val="50000"/>
              </a:spcBef>
            </a:pPr>
            <a:r>
              <a:rPr lang="en-US" sz="1400" b="1" u="sng" dirty="0">
                <a:solidFill>
                  <a:srgbClr val="0000FF"/>
                </a:solidFill>
                <a:latin typeface="Times New Roman" charset="0"/>
              </a:rPr>
              <a:t>Blue shades</a:t>
            </a:r>
            <a:r>
              <a:rPr lang="en-US" sz="1400" b="1" dirty="0">
                <a:solidFill>
                  <a:srgbClr val="0000FF"/>
                </a:solidFill>
                <a:latin typeface="Times New Roman" charset="0"/>
              </a:rPr>
              <a:t>: Easterly anomalies</a:t>
            </a:r>
          </a:p>
          <a:p>
            <a:pPr>
              <a:spcBef>
                <a:spcPct val="50000"/>
              </a:spcBef>
            </a:pPr>
            <a:r>
              <a:rPr lang="en-US" sz="1400" b="1" u="sng" dirty="0">
                <a:solidFill>
                  <a:srgbClr val="FF0000"/>
                </a:solidFill>
                <a:latin typeface="Times New Roman" charset="0"/>
              </a:rPr>
              <a:t>Red shades</a:t>
            </a:r>
            <a:r>
              <a:rPr lang="en-US" sz="1400" b="1" dirty="0">
                <a:solidFill>
                  <a:srgbClr val="FF0000"/>
                </a:solidFill>
                <a:latin typeface="Times New Roman" charset="0"/>
              </a:rPr>
              <a:t>: Westerly anomalies</a:t>
            </a:r>
          </a:p>
        </p:txBody>
      </p:sp>
      <p:sp>
        <p:nvSpPr>
          <p:cNvPr id="17414" name="Rectangle 317"/>
          <p:cNvSpPr>
            <a:spLocks noChangeArrowheads="1"/>
          </p:cNvSpPr>
          <p:nvPr/>
        </p:nvSpPr>
        <p:spPr bwMode="auto">
          <a:xfrm>
            <a:off x="3886200" y="4041775"/>
            <a:ext cx="1524000" cy="5349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5" name="Text Box 162"/>
          <p:cNvSpPr txBox="1">
            <a:spLocks noChangeArrowheads="1"/>
          </p:cNvSpPr>
          <p:nvPr/>
        </p:nvSpPr>
        <p:spPr bwMode="auto">
          <a:xfrm>
            <a:off x="3162300" y="5891213"/>
            <a:ext cx="3803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400" b="1" dirty="0">
                <a:solidFill>
                  <a:srgbClr val="000000"/>
                </a:solidFill>
                <a:latin typeface="Times New Roman" charset="0"/>
              </a:rPr>
              <a:t>Easterly anomalies expanded into the eastern Maritime Continent, while westerly anomalies persisted across the western Maritime Continent and northern Australia.</a:t>
            </a:r>
          </a:p>
        </p:txBody>
      </p:sp>
      <p:sp>
        <p:nvSpPr>
          <p:cNvPr id="17416" name="Line 166"/>
          <p:cNvSpPr>
            <a:spLocks noChangeShapeType="1"/>
          </p:cNvSpPr>
          <p:nvPr/>
        </p:nvSpPr>
        <p:spPr bwMode="auto">
          <a:xfrm flipH="1" flipV="1">
            <a:off x="4800600" y="4376738"/>
            <a:ext cx="152400" cy="1514475"/>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7417" name="Rectangle 317"/>
          <p:cNvSpPr>
            <a:spLocks noChangeArrowheads="1"/>
          </p:cNvSpPr>
          <p:nvPr/>
        </p:nvSpPr>
        <p:spPr bwMode="auto">
          <a:xfrm>
            <a:off x="2590800" y="4143375"/>
            <a:ext cx="1149350" cy="5349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8" name="Text Box 162"/>
          <p:cNvSpPr txBox="1">
            <a:spLocks noChangeArrowheads="1"/>
          </p:cNvSpPr>
          <p:nvPr/>
        </p:nvSpPr>
        <p:spPr bwMode="auto">
          <a:xfrm>
            <a:off x="406400" y="5891213"/>
            <a:ext cx="2844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400" b="1" dirty="0">
                <a:solidFill>
                  <a:srgbClr val="000000"/>
                </a:solidFill>
                <a:latin typeface="Times New Roman" charset="0"/>
              </a:rPr>
              <a:t>Westerly anomalies developed across southern Africa and parts the southwest Indian Ocean during the past five days.</a:t>
            </a:r>
          </a:p>
        </p:txBody>
      </p:sp>
      <p:sp>
        <p:nvSpPr>
          <p:cNvPr id="17419" name="Line 166"/>
          <p:cNvSpPr>
            <a:spLocks noChangeShapeType="1"/>
          </p:cNvSpPr>
          <p:nvPr/>
        </p:nvSpPr>
        <p:spPr bwMode="auto">
          <a:xfrm flipV="1">
            <a:off x="1676400" y="4448175"/>
            <a:ext cx="1143000" cy="1443038"/>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7420" name="Rectangle 317"/>
          <p:cNvSpPr>
            <a:spLocks noChangeArrowheads="1"/>
          </p:cNvSpPr>
          <p:nvPr/>
        </p:nvSpPr>
        <p:spPr bwMode="auto">
          <a:xfrm>
            <a:off x="5426075" y="4041775"/>
            <a:ext cx="1736725" cy="406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1" name="Text Box 162"/>
          <p:cNvSpPr txBox="1">
            <a:spLocks noChangeArrowheads="1"/>
          </p:cNvSpPr>
          <p:nvPr/>
        </p:nvSpPr>
        <p:spPr bwMode="auto">
          <a:xfrm>
            <a:off x="6965950" y="5883275"/>
            <a:ext cx="2174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400" b="1" dirty="0">
                <a:solidFill>
                  <a:srgbClr val="000000"/>
                </a:solidFill>
                <a:latin typeface="Times New Roman" charset="0"/>
              </a:rPr>
              <a:t>Westerly anomalies were observed across much of the equatorial Pacific east of the Date Line.</a:t>
            </a:r>
          </a:p>
        </p:txBody>
      </p:sp>
      <p:sp>
        <p:nvSpPr>
          <p:cNvPr id="17422" name="Line 166"/>
          <p:cNvSpPr>
            <a:spLocks noChangeShapeType="1"/>
          </p:cNvSpPr>
          <p:nvPr/>
        </p:nvSpPr>
        <p:spPr bwMode="auto">
          <a:xfrm flipH="1" flipV="1">
            <a:off x="5638800" y="4244975"/>
            <a:ext cx="1905000" cy="1674813"/>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19040935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p:cNvPicPr>
          <p:nvPr/>
        </p:nvPicPr>
        <p:blipFill>
          <a:blip r:embed="rId3">
            <a:extLst>
              <a:ext uri="{28A0092B-C50C-407E-A947-70E740481C1C}">
                <a14:useLocalDpi xmlns:a14="http://schemas.microsoft.com/office/drawing/2010/main" val="0"/>
              </a:ext>
            </a:extLst>
          </a:blip>
          <a:srcRect b="4134"/>
          <a:stretch>
            <a:fillRect/>
          </a:stretch>
        </p:blipFill>
        <p:spPr bwMode="auto">
          <a:xfrm>
            <a:off x="990600" y="1371600"/>
            <a:ext cx="4699000" cy="4748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5" name="Text Box 2"/>
          <p:cNvSpPr txBox="1">
            <a:spLocks noChangeArrowheads="1"/>
          </p:cNvSpPr>
          <p:nvPr/>
        </p:nvSpPr>
        <p:spPr bwMode="auto">
          <a:xfrm>
            <a:off x="1600200" y="762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b="1" u="sng" dirty="0">
                <a:solidFill>
                  <a:srgbClr val="800000"/>
                </a:solidFill>
                <a:latin typeface="Times New Roman" charset="0"/>
              </a:rPr>
              <a:t>850-hPa Zonal Wind Anomalies (m s</a:t>
            </a:r>
            <a:r>
              <a:rPr lang="en-US" b="1" u="sng" baseline="30000" dirty="0">
                <a:solidFill>
                  <a:srgbClr val="800000"/>
                </a:solidFill>
                <a:latin typeface="Times New Roman" charset="0"/>
              </a:rPr>
              <a:t>-1</a:t>
            </a:r>
            <a:r>
              <a:rPr lang="en-US" b="1" u="sng" dirty="0">
                <a:solidFill>
                  <a:srgbClr val="800000"/>
                </a:solidFill>
                <a:latin typeface="Times New Roman" charset="0"/>
              </a:rPr>
              <a:t>)</a:t>
            </a:r>
          </a:p>
        </p:txBody>
      </p:sp>
      <p:sp>
        <p:nvSpPr>
          <p:cNvPr id="18436" name="Text Box 8"/>
          <p:cNvSpPr txBox="1">
            <a:spLocks noChangeArrowheads="1"/>
          </p:cNvSpPr>
          <p:nvPr/>
        </p:nvSpPr>
        <p:spPr bwMode="auto">
          <a:xfrm>
            <a:off x="6019800" y="660400"/>
            <a:ext cx="2971800" cy="939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200" b="1" dirty="0">
                <a:solidFill>
                  <a:srgbClr val="800000"/>
                </a:solidFill>
                <a:latin typeface="Times New Roman" charset="0"/>
              </a:rPr>
              <a:t>Westerly anomalies (orange/red shading) represent anomalous west-to-east flow</a:t>
            </a:r>
          </a:p>
          <a:p>
            <a:pPr>
              <a:spcBef>
                <a:spcPct val="50000"/>
              </a:spcBef>
            </a:pPr>
            <a:r>
              <a:rPr lang="en-US" sz="1200" b="1" dirty="0">
                <a:solidFill>
                  <a:srgbClr val="800000"/>
                </a:solidFill>
                <a:latin typeface="Times New Roman" charset="0"/>
              </a:rPr>
              <a:t>Easterly anomalies (blue shading) represent anomalous east-to-west flow</a:t>
            </a:r>
          </a:p>
        </p:txBody>
      </p:sp>
      <p:sp>
        <p:nvSpPr>
          <p:cNvPr id="18437" name="Text Box 164"/>
          <p:cNvSpPr txBox="1">
            <a:spLocks noChangeArrowheads="1"/>
          </p:cNvSpPr>
          <p:nvPr/>
        </p:nvSpPr>
        <p:spPr bwMode="auto">
          <a:xfrm>
            <a:off x="5656263" y="1676400"/>
            <a:ext cx="3454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r>
              <a:rPr lang="en-US" sz="1400" b="1" dirty="0">
                <a:latin typeface="Times New Roman" charset="0"/>
              </a:rPr>
              <a:t>In late August and early September, westerly (easterly) anomalies increased over the eastern (western) Pacific in associated with renewed MJO activity. </a:t>
            </a:r>
          </a:p>
          <a:p>
            <a:pPr eaLnBrk="0" hangingPunct="0"/>
            <a:endParaRPr lang="en-US" sz="1400" b="1" dirty="0">
              <a:latin typeface="Times New Roman" charset="0"/>
            </a:endParaRPr>
          </a:p>
          <a:p>
            <a:pPr eaLnBrk="0" hangingPunct="0"/>
            <a:r>
              <a:rPr lang="en-US" sz="1400" b="1" dirty="0">
                <a:latin typeface="Times New Roman" charset="0"/>
              </a:rPr>
              <a:t>During October, equatorial </a:t>
            </a:r>
            <a:r>
              <a:rPr lang="en-US" sz="1400" b="1" dirty="0" err="1">
                <a:latin typeface="Times New Roman" charset="0"/>
              </a:rPr>
              <a:t>Rossby</a:t>
            </a:r>
            <a:r>
              <a:rPr lang="en-US" sz="1400" b="1" dirty="0">
                <a:latin typeface="Times New Roman" charset="0"/>
              </a:rPr>
              <a:t> wave activity was strong from 160E to 100E as westward movement features are evident (red box). MJO activity was less coherent during this period.</a:t>
            </a:r>
          </a:p>
          <a:p>
            <a:pPr eaLnBrk="0" hangingPunct="0"/>
            <a:endParaRPr lang="en-US" sz="1400" b="1" dirty="0">
              <a:latin typeface="Times New Roman" charset="0"/>
            </a:endParaRPr>
          </a:p>
          <a:p>
            <a:pPr eaLnBrk="0" hangingPunct="0"/>
            <a:r>
              <a:rPr lang="en-US" sz="1400" b="1" dirty="0">
                <a:latin typeface="Times New Roman" charset="0"/>
              </a:rPr>
              <a:t>During November and December, easterly anomalies were persistent from 120E to near the Date Line. Westerly anomalies were also evident across the Indian Ocean during this period. </a:t>
            </a:r>
          </a:p>
          <a:p>
            <a:pPr eaLnBrk="0" hangingPunct="0"/>
            <a:endParaRPr lang="en-US" sz="1400" b="1" dirty="0">
              <a:solidFill>
                <a:srgbClr val="800000"/>
              </a:solidFill>
              <a:latin typeface="Times New Roman" charset="0"/>
            </a:endParaRPr>
          </a:p>
          <a:p>
            <a:pPr eaLnBrk="0" hangingPunct="0"/>
            <a:r>
              <a:rPr lang="en-US" sz="1400" b="1" dirty="0">
                <a:solidFill>
                  <a:srgbClr val="FF0000"/>
                </a:solidFill>
                <a:latin typeface="Times New Roman" charset="0"/>
              </a:rPr>
              <a:t>During January, westerly anomalies intensified and shifted east to the Maritime Continent and West Pacific, but easterly anomalies over the Maritime Continent disrupted the signal during early February.</a:t>
            </a:r>
          </a:p>
        </p:txBody>
      </p:sp>
      <p:sp>
        <p:nvSpPr>
          <p:cNvPr id="18438" name="Text Box 7"/>
          <p:cNvSpPr txBox="1">
            <a:spLocks noChangeArrowheads="1"/>
          </p:cNvSpPr>
          <p:nvPr/>
        </p:nvSpPr>
        <p:spPr bwMode="auto">
          <a:xfrm>
            <a:off x="4763" y="32607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US" sz="2000" b="1">
                <a:solidFill>
                  <a:schemeClr val="bg1"/>
                </a:solidFill>
                <a:latin typeface="Times New Roman" charset="0"/>
              </a:rPr>
              <a:t>Time</a:t>
            </a:r>
          </a:p>
        </p:txBody>
      </p:sp>
      <p:sp>
        <p:nvSpPr>
          <p:cNvPr id="18439" name="Line 8"/>
          <p:cNvSpPr>
            <a:spLocks noChangeShapeType="1"/>
          </p:cNvSpPr>
          <p:nvPr/>
        </p:nvSpPr>
        <p:spPr bwMode="auto">
          <a:xfrm flipH="1">
            <a:off x="457200" y="37338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Text Box 5"/>
          <p:cNvSpPr txBox="1">
            <a:spLocks noChangeArrowheads="1"/>
          </p:cNvSpPr>
          <p:nvPr/>
        </p:nvSpPr>
        <p:spPr bwMode="auto">
          <a:xfrm>
            <a:off x="2133600" y="63087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2000" b="1">
                <a:solidFill>
                  <a:schemeClr val="bg1"/>
                </a:solidFill>
                <a:latin typeface="Times New Roman" charset="0"/>
              </a:rPr>
              <a:t>Longitude</a:t>
            </a:r>
          </a:p>
        </p:txBody>
      </p:sp>
      <p:sp>
        <p:nvSpPr>
          <p:cNvPr id="18441" name="Freeform 21"/>
          <p:cNvSpPr>
            <a:spLocks/>
          </p:cNvSpPr>
          <p:nvPr/>
        </p:nvSpPr>
        <p:spPr bwMode="auto">
          <a:xfrm>
            <a:off x="1524000" y="2943225"/>
            <a:ext cx="609600" cy="2286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Lst>
            <a:ahLst/>
            <a:cxnLst>
              <a:cxn ang="T6">
                <a:pos x="T0" y="T1"/>
              </a:cxn>
              <a:cxn ang="T7">
                <a:pos x="T2" y="T3"/>
              </a:cxn>
              <a:cxn ang="T8">
                <a:pos x="T4" y="T5"/>
              </a:cxn>
            </a:cxnLst>
            <a:rect l="0" t="0" r="r" b="b"/>
            <a:pathLst>
              <a:path w="10283" h="11081">
                <a:moveTo>
                  <a:pt x="0" y="0"/>
                </a:moveTo>
                <a:cubicBezTo>
                  <a:pt x="2024" y="2500"/>
                  <a:pt x="2329" y="3808"/>
                  <a:pt x="3995" y="5475"/>
                </a:cubicBezTo>
                <a:cubicBezTo>
                  <a:pt x="5662" y="7141"/>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Freeform 21"/>
          <p:cNvSpPr>
            <a:spLocks/>
          </p:cNvSpPr>
          <p:nvPr/>
        </p:nvSpPr>
        <p:spPr bwMode="auto">
          <a:xfrm>
            <a:off x="1676400" y="2381250"/>
            <a:ext cx="2438400" cy="67627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 name="Line 166"/>
          <p:cNvSpPr>
            <a:spLocks noChangeShapeType="1"/>
          </p:cNvSpPr>
          <p:nvPr/>
        </p:nvSpPr>
        <p:spPr bwMode="auto">
          <a:xfrm flipH="1" flipV="1">
            <a:off x="2895600" y="4495800"/>
            <a:ext cx="2760663" cy="76200"/>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44" name="Rectangle 317"/>
          <p:cNvSpPr>
            <a:spLocks noChangeArrowheads="1"/>
          </p:cNvSpPr>
          <p:nvPr/>
        </p:nvSpPr>
        <p:spPr bwMode="auto">
          <a:xfrm>
            <a:off x="2438400" y="3197225"/>
            <a:ext cx="1404938" cy="9477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5" name="Freeform 21"/>
          <p:cNvSpPr>
            <a:spLocks/>
          </p:cNvSpPr>
          <p:nvPr/>
        </p:nvSpPr>
        <p:spPr bwMode="auto">
          <a:xfrm>
            <a:off x="3171825" y="2284413"/>
            <a:ext cx="1460500" cy="422275"/>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Lst>
            <a:ahLst/>
            <a:cxnLst>
              <a:cxn ang="T6">
                <a:pos x="T0" y="T1"/>
              </a:cxn>
              <a:cxn ang="T7">
                <a:pos x="T2" y="T3"/>
              </a:cxn>
              <a:cxn ang="T8">
                <a:pos x="T4" y="T5"/>
              </a:cxn>
            </a:cxnLst>
            <a:rect l="0" t="0" r="r" b="b"/>
            <a:pathLst>
              <a:path w="10283" h="11081">
                <a:moveTo>
                  <a:pt x="0" y="0"/>
                </a:moveTo>
                <a:cubicBezTo>
                  <a:pt x="2024" y="2500"/>
                  <a:pt x="2329" y="3808"/>
                  <a:pt x="3995" y="5475"/>
                </a:cubicBezTo>
                <a:cubicBezTo>
                  <a:pt x="5662" y="7141"/>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Line 166"/>
          <p:cNvSpPr>
            <a:spLocks noChangeShapeType="1"/>
          </p:cNvSpPr>
          <p:nvPr/>
        </p:nvSpPr>
        <p:spPr bwMode="auto">
          <a:xfrm flipH="1" flipV="1">
            <a:off x="3048000" y="5791200"/>
            <a:ext cx="2641600" cy="328613"/>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38771164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89000" y="1143000"/>
            <a:ext cx="4241800" cy="510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3" name="Text Box 2"/>
          <p:cNvSpPr txBox="1">
            <a:spLocks noChangeArrowheads="1"/>
          </p:cNvSpPr>
          <p:nvPr/>
        </p:nvSpPr>
        <p:spPr bwMode="auto">
          <a:xfrm>
            <a:off x="1295400" y="0"/>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b="1" u="sng" dirty="0">
                <a:solidFill>
                  <a:srgbClr val="000000"/>
                </a:solidFill>
                <a:latin typeface="Times New Roman" charset="0"/>
              </a:rPr>
              <a:t>Outgoing </a:t>
            </a:r>
            <a:r>
              <a:rPr lang="en-US" b="1" u="sng" dirty="0" err="1">
                <a:solidFill>
                  <a:srgbClr val="000000"/>
                </a:solidFill>
                <a:latin typeface="Times New Roman" charset="0"/>
              </a:rPr>
              <a:t>Longwave</a:t>
            </a:r>
            <a:r>
              <a:rPr lang="en-US" b="1" u="sng" dirty="0">
                <a:solidFill>
                  <a:srgbClr val="000000"/>
                </a:solidFill>
                <a:latin typeface="Times New Roman" charset="0"/>
              </a:rPr>
              <a:t> Radiation (OLR) </a:t>
            </a:r>
          </a:p>
          <a:p>
            <a:pPr algn="ctr"/>
            <a:r>
              <a:rPr lang="en-US" b="1" u="sng" dirty="0">
                <a:solidFill>
                  <a:srgbClr val="000000"/>
                </a:solidFill>
                <a:latin typeface="Times New Roman" charset="0"/>
              </a:rPr>
              <a:t>Anomalies (7.5°N-7.5°S)</a:t>
            </a:r>
          </a:p>
        </p:txBody>
      </p:sp>
      <p:sp>
        <p:nvSpPr>
          <p:cNvPr id="20484" name="Text Box 5"/>
          <p:cNvSpPr txBox="1">
            <a:spLocks noChangeArrowheads="1"/>
          </p:cNvSpPr>
          <p:nvPr/>
        </p:nvSpPr>
        <p:spPr bwMode="auto">
          <a:xfrm>
            <a:off x="5257800" y="1143000"/>
            <a:ext cx="3733800" cy="92333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200" b="1" dirty="0">
                <a:solidFill>
                  <a:srgbClr val="FF0000"/>
                </a:solidFill>
                <a:latin typeface="Times New Roman" charset="0"/>
              </a:rPr>
              <a:t>Drier-than-normal conditions, positive OLR anomalies (yellow/red shading) </a:t>
            </a:r>
          </a:p>
          <a:p>
            <a:pPr>
              <a:spcBef>
                <a:spcPct val="50000"/>
              </a:spcBef>
            </a:pPr>
            <a:r>
              <a:rPr lang="en-US" sz="1200" b="1" dirty="0">
                <a:solidFill>
                  <a:srgbClr val="0000FF"/>
                </a:solidFill>
                <a:latin typeface="Times New Roman" charset="0"/>
              </a:rPr>
              <a:t>Wetter-than-normal conditions, negative OLR anomalies (blue shading</a:t>
            </a:r>
            <a:r>
              <a:rPr lang="en-US" sz="1200" b="1" dirty="0" smtClean="0">
                <a:solidFill>
                  <a:srgbClr val="0000FF"/>
                </a:solidFill>
                <a:latin typeface="Times New Roman" charset="0"/>
              </a:rPr>
              <a:t>)</a:t>
            </a:r>
            <a:endParaRPr lang="en-US" sz="1200" b="1" dirty="0">
              <a:solidFill>
                <a:srgbClr val="0000FF"/>
              </a:solidFill>
              <a:latin typeface="Times New Roman" charset="0"/>
            </a:endParaRPr>
          </a:p>
        </p:txBody>
      </p:sp>
      <p:sp>
        <p:nvSpPr>
          <p:cNvPr id="20485" name="Text Box 7"/>
          <p:cNvSpPr txBox="1">
            <a:spLocks noChangeArrowheads="1"/>
          </p:cNvSpPr>
          <p:nvPr/>
        </p:nvSpPr>
        <p:spPr bwMode="auto">
          <a:xfrm>
            <a:off x="-76200" y="27273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US" sz="2000" b="1">
                <a:solidFill>
                  <a:schemeClr val="bg1"/>
                </a:solidFill>
                <a:latin typeface="Times New Roman" charset="0"/>
              </a:rPr>
              <a:t>Time</a:t>
            </a:r>
          </a:p>
        </p:txBody>
      </p:sp>
      <p:sp>
        <p:nvSpPr>
          <p:cNvPr id="20486" name="Line 8"/>
          <p:cNvSpPr>
            <a:spLocks noChangeShapeType="1"/>
          </p:cNvSpPr>
          <p:nvPr/>
        </p:nvSpPr>
        <p:spPr bwMode="auto">
          <a:xfrm flipH="1">
            <a:off x="390525"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7" name="Text Box 5"/>
          <p:cNvSpPr txBox="1">
            <a:spLocks noChangeArrowheads="1"/>
          </p:cNvSpPr>
          <p:nvPr/>
        </p:nvSpPr>
        <p:spPr bwMode="auto">
          <a:xfrm>
            <a:off x="1905000" y="63849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2000" b="1">
                <a:solidFill>
                  <a:schemeClr val="bg1"/>
                </a:solidFill>
                <a:latin typeface="Times New Roman" charset="0"/>
              </a:rPr>
              <a:t>Longitude</a:t>
            </a:r>
          </a:p>
        </p:txBody>
      </p:sp>
      <p:sp>
        <p:nvSpPr>
          <p:cNvPr id="20488" name="AutoShape 104" descr="hov"/>
          <p:cNvSpPr>
            <a:spLocks noChangeAspect="1" noChangeArrowheads="1"/>
          </p:cNvSpPr>
          <p:nvPr/>
        </p:nvSpPr>
        <p:spPr bwMode="auto">
          <a:xfrm>
            <a:off x="4400550" y="1276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89" name="Text Box 172"/>
          <p:cNvSpPr txBox="1">
            <a:spLocks noChangeArrowheads="1"/>
          </p:cNvSpPr>
          <p:nvPr/>
        </p:nvSpPr>
        <p:spPr bwMode="auto">
          <a:xfrm>
            <a:off x="5181600" y="2362200"/>
            <a:ext cx="3962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buFont typeface="Wingdings" charset="0"/>
              <a:buNone/>
            </a:pPr>
            <a:r>
              <a:rPr lang="en-US" sz="1400" b="1" dirty="0">
                <a:solidFill>
                  <a:srgbClr val="000000"/>
                </a:solidFill>
                <a:latin typeface="Times New Roman" charset="0"/>
              </a:rPr>
              <a:t>The MJO was active from late August through early October with the enhanced phase propagating eastward from the Indian Ocean to the western Pacific Ocean over this period. </a:t>
            </a:r>
          </a:p>
          <a:p>
            <a:pPr>
              <a:spcBef>
                <a:spcPct val="50000"/>
              </a:spcBef>
              <a:buFont typeface="Wingdings" charset="0"/>
              <a:buNone/>
            </a:pPr>
            <a:endParaRPr lang="en-US" sz="1400" b="1" dirty="0">
              <a:solidFill>
                <a:srgbClr val="000000"/>
              </a:solidFill>
              <a:latin typeface="Times New Roman" charset="0"/>
            </a:endParaRPr>
          </a:p>
          <a:p>
            <a:pPr>
              <a:spcBef>
                <a:spcPct val="50000"/>
              </a:spcBef>
              <a:buFont typeface="Wingdings" charset="0"/>
              <a:buNone/>
            </a:pPr>
            <a:r>
              <a:rPr lang="en-US" sz="1400" b="1" dirty="0">
                <a:solidFill>
                  <a:srgbClr val="000000"/>
                </a:solidFill>
                <a:latin typeface="Times New Roman" charset="0"/>
              </a:rPr>
              <a:t>The MJO was generally weak or incoherent for much of November and other types of coherent tropical </a:t>
            </a:r>
            <a:r>
              <a:rPr lang="en-US" sz="1400" b="1" dirty="0" err="1">
                <a:solidFill>
                  <a:srgbClr val="000000"/>
                </a:solidFill>
                <a:latin typeface="Times New Roman" charset="0"/>
              </a:rPr>
              <a:t>subseasonal</a:t>
            </a:r>
            <a:r>
              <a:rPr lang="en-US" sz="1400" b="1" dirty="0">
                <a:solidFill>
                  <a:srgbClr val="000000"/>
                </a:solidFill>
                <a:latin typeface="Times New Roman" charset="0"/>
              </a:rPr>
              <a:t> variability were very active. </a:t>
            </a:r>
          </a:p>
          <a:p>
            <a:pPr>
              <a:spcBef>
                <a:spcPct val="50000"/>
              </a:spcBef>
              <a:buFont typeface="Wingdings" charset="0"/>
              <a:buNone/>
            </a:pPr>
            <a:endParaRPr lang="en-US" sz="1400" b="1" dirty="0">
              <a:solidFill>
                <a:srgbClr val="000000"/>
              </a:solidFill>
              <a:latin typeface="Times New Roman" charset="0"/>
            </a:endParaRPr>
          </a:p>
          <a:p>
            <a:pPr>
              <a:spcBef>
                <a:spcPct val="50000"/>
              </a:spcBef>
              <a:buFont typeface="Wingdings" charset="0"/>
              <a:buNone/>
            </a:pPr>
            <a:r>
              <a:rPr lang="en-US" sz="1400" b="1" dirty="0">
                <a:solidFill>
                  <a:srgbClr val="000000"/>
                </a:solidFill>
                <a:latin typeface="Times New Roman" charset="0"/>
              </a:rPr>
              <a:t>A large area of enhanced convection developed over the Indian Ocean during late November and propagated slowly eastward to the west Pacific Ocean by late January.  </a:t>
            </a:r>
            <a:r>
              <a:rPr lang="en-US" sz="1400" b="1" dirty="0" smtClean="0">
                <a:solidFill>
                  <a:srgbClr val="000000"/>
                </a:solidFill>
                <a:latin typeface="Times New Roman" charset="0"/>
              </a:rPr>
              <a:t>This feature weakened during early February as suppressed convection propagated from the Indian Ocean to the Maritime Continent.</a:t>
            </a:r>
            <a:endParaRPr lang="en-US" sz="1400" b="1" dirty="0">
              <a:solidFill>
                <a:srgbClr val="000000"/>
              </a:solidFill>
              <a:latin typeface="Times New Roman" charset="0"/>
            </a:endParaRPr>
          </a:p>
        </p:txBody>
      </p:sp>
      <p:sp>
        <p:nvSpPr>
          <p:cNvPr id="20490" name="Line 166"/>
          <p:cNvSpPr>
            <a:spLocks noChangeShapeType="1"/>
          </p:cNvSpPr>
          <p:nvPr/>
        </p:nvSpPr>
        <p:spPr bwMode="auto">
          <a:xfrm flipH="1" flipV="1">
            <a:off x="2971800" y="5334000"/>
            <a:ext cx="2286000" cy="609600"/>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1" name="Freeform 21"/>
          <p:cNvSpPr>
            <a:spLocks/>
          </p:cNvSpPr>
          <p:nvPr/>
        </p:nvSpPr>
        <p:spPr bwMode="auto">
          <a:xfrm>
            <a:off x="2122488" y="3852863"/>
            <a:ext cx="877887" cy="65722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2" name="Freeform 21"/>
          <p:cNvSpPr>
            <a:spLocks/>
          </p:cNvSpPr>
          <p:nvPr/>
        </p:nvSpPr>
        <p:spPr bwMode="auto">
          <a:xfrm>
            <a:off x="1981200" y="1614488"/>
            <a:ext cx="990600" cy="60325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3" name="Freeform 21"/>
          <p:cNvSpPr>
            <a:spLocks/>
          </p:cNvSpPr>
          <p:nvPr/>
        </p:nvSpPr>
        <p:spPr bwMode="auto">
          <a:xfrm>
            <a:off x="1951038" y="2295525"/>
            <a:ext cx="609600" cy="40322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1159332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p:cNvPicPr>
          <p:nvPr/>
        </p:nvPicPr>
        <p:blipFill>
          <a:blip r:embed="rId3">
            <a:extLst>
              <a:ext uri="{28A0092B-C50C-407E-A947-70E740481C1C}">
                <a14:useLocalDpi xmlns:a14="http://schemas.microsoft.com/office/drawing/2010/main" val="0"/>
              </a:ext>
            </a:extLst>
          </a:blip>
          <a:srcRect l="7777" r="7777" b="17935"/>
          <a:stretch>
            <a:fillRect/>
          </a:stretch>
        </p:blipFill>
        <p:spPr bwMode="auto">
          <a:xfrm>
            <a:off x="228600" y="1371600"/>
            <a:ext cx="4379913" cy="5154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1954210" y="0"/>
            <a:ext cx="47894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b="1" u="sng" dirty="0">
                <a:latin typeface="Times New Roman" charset="0"/>
              </a:rPr>
              <a:t>200-hPa Velocity Potential </a:t>
            </a:r>
          </a:p>
          <a:p>
            <a:pPr algn="ctr"/>
            <a:r>
              <a:rPr lang="en-US" b="1" u="sng" dirty="0">
                <a:latin typeface="Times New Roman" charset="0"/>
              </a:rPr>
              <a:t>Anomalies (5°S-5°N)</a:t>
            </a:r>
          </a:p>
        </p:txBody>
      </p:sp>
      <p:sp>
        <p:nvSpPr>
          <p:cNvPr id="21510" name="Text Box 7"/>
          <p:cNvSpPr txBox="1">
            <a:spLocks noChangeArrowheads="1"/>
          </p:cNvSpPr>
          <p:nvPr/>
        </p:nvSpPr>
        <p:spPr bwMode="auto">
          <a:xfrm>
            <a:off x="152400" y="2743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US" sz="2000" b="1">
                <a:solidFill>
                  <a:schemeClr val="bg1"/>
                </a:solidFill>
                <a:latin typeface="Times New Roman" charset="0"/>
              </a:rPr>
              <a:t>Time</a:t>
            </a:r>
          </a:p>
        </p:txBody>
      </p:sp>
      <p:sp>
        <p:nvSpPr>
          <p:cNvPr id="21511" name="Line 8"/>
          <p:cNvSpPr>
            <a:spLocks noChangeShapeType="1"/>
          </p:cNvSpPr>
          <p:nvPr/>
        </p:nvSpPr>
        <p:spPr bwMode="auto">
          <a:xfrm flipH="1">
            <a:off x="6096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Text Box 5"/>
          <p:cNvSpPr txBox="1">
            <a:spLocks noChangeArrowheads="1"/>
          </p:cNvSpPr>
          <p:nvPr/>
        </p:nvSpPr>
        <p:spPr bwMode="auto">
          <a:xfrm>
            <a:off x="1905000" y="64611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2000" b="1">
                <a:solidFill>
                  <a:schemeClr val="bg1"/>
                </a:solidFill>
                <a:latin typeface="Times New Roman" charset="0"/>
              </a:rPr>
              <a:t>Longitude</a:t>
            </a:r>
          </a:p>
        </p:txBody>
      </p:sp>
      <p:sp>
        <p:nvSpPr>
          <p:cNvPr id="21513" name="Text Box 128"/>
          <p:cNvSpPr txBox="1">
            <a:spLocks noChangeArrowheads="1"/>
          </p:cNvSpPr>
          <p:nvPr/>
        </p:nvSpPr>
        <p:spPr bwMode="auto">
          <a:xfrm>
            <a:off x="4800600" y="1143000"/>
            <a:ext cx="4038600" cy="526297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400" b="1" dirty="0">
                <a:solidFill>
                  <a:schemeClr val="bg1"/>
                </a:solidFill>
                <a:latin typeface="Times New Roman" charset="0"/>
              </a:rPr>
              <a:t>The MJO was not active during late July and much of August, but strengthened during late August and September, with eastward propagation of robust upper-level velocity potential anomalies (alternating dashed and dotted lines).  Other modes of tropical </a:t>
            </a:r>
            <a:r>
              <a:rPr lang="en-US" sz="1400" b="1" dirty="0" err="1">
                <a:solidFill>
                  <a:schemeClr val="bg1"/>
                </a:solidFill>
                <a:latin typeface="Times New Roman" charset="0"/>
              </a:rPr>
              <a:t>intraseasonal</a:t>
            </a:r>
            <a:r>
              <a:rPr lang="en-US" sz="1400" b="1" dirty="0">
                <a:solidFill>
                  <a:schemeClr val="bg1"/>
                </a:solidFill>
                <a:latin typeface="Times New Roman" charset="0"/>
              </a:rPr>
              <a:t> variability are also evident.</a:t>
            </a:r>
          </a:p>
          <a:p>
            <a:pPr>
              <a:spcBef>
                <a:spcPct val="50000"/>
              </a:spcBef>
            </a:pPr>
            <a:endParaRPr lang="en-US" sz="1400" b="1" dirty="0">
              <a:solidFill>
                <a:schemeClr val="bg1"/>
              </a:solidFill>
              <a:latin typeface="Times New Roman" charset="0"/>
            </a:endParaRPr>
          </a:p>
          <a:p>
            <a:pPr>
              <a:spcBef>
                <a:spcPct val="50000"/>
              </a:spcBef>
            </a:pPr>
            <a:r>
              <a:rPr lang="en-US" sz="1400" b="1" dirty="0">
                <a:solidFill>
                  <a:schemeClr val="bg1"/>
                </a:solidFill>
                <a:latin typeface="Times New Roman" charset="0"/>
              </a:rPr>
              <a:t>From late October to early December, the MJO was not very strong or coherent. There was evidence of coherent eastward propagation at times during this period, but much of this activity exhibited fast propagation speeds more consistent with atmospheric Kelvin waves.</a:t>
            </a:r>
          </a:p>
          <a:p>
            <a:pPr>
              <a:spcBef>
                <a:spcPct val="50000"/>
              </a:spcBef>
            </a:pPr>
            <a:endParaRPr lang="en-US" sz="1400" b="1" dirty="0">
              <a:solidFill>
                <a:schemeClr val="bg1"/>
              </a:solidFill>
              <a:latin typeface="Times New Roman" charset="0"/>
            </a:endParaRPr>
          </a:p>
          <a:p>
            <a:pPr>
              <a:spcBef>
                <a:spcPct val="50000"/>
              </a:spcBef>
            </a:pPr>
            <a:r>
              <a:rPr lang="en-US" sz="1400" b="1" dirty="0">
                <a:solidFill>
                  <a:schemeClr val="bg1"/>
                </a:solidFill>
                <a:latin typeface="Times New Roman" charset="0"/>
              </a:rPr>
              <a:t>A slower eastward propagation of 200-hPa velocity potential anomalies was observed from mid-December to mid-January across the Indo-Pacific warm pool region (red box), while positive anomalies propagated from the Indian Ocean to the Maritime Continent during late January and early February.</a:t>
            </a:r>
          </a:p>
        </p:txBody>
      </p:sp>
      <p:sp>
        <p:nvSpPr>
          <p:cNvPr id="21514" name="Freeform 20"/>
          <p:cNvSpPr>
            <a:spLocks/>
          </p:cNvSpPr>
          <p:nvPr/>
        </p:nvSpPr>
        <p:spPr bwMode="auto">
          <a:xfrm rot="160644">
            <a:off x="2339975" y="2024063"/>
            <a:ext cx="2230438" cy="671512"/>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5" name="Freeform 21"/>
          <p:cNvSpPr>
            <a:spLocks/>
          </p:cNvSpPr>
          <p:nvPr/>
        </p:nvSpPr>
        <p:spPr bwMode="auto">
          <a:xfrm>
            <a:off x="2117725" y="2286000"/>
            <a:ext cx="1647825" cy="76200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6" name="Freeform 20"/>
          <p:cNvSpPr>
            <a:spLocks/>
          </p:cNvSpPr>
          <p:nvPr/>
        </p:nvSpPr>
        <p:spPr bwMode="auto">
          <a:xfrm rot="160644">
            <a:off x="1914525" y="2833688"/>
            <a:ext cx="857250" cy="427037"/>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7" name="Rectangle 317"/>
          <p:cNvSpPr>
            <a:spLocks noChangeArrowheads="1"/>
          </p:cNvSpPr>
          <p:nvPr/>
        </p:nvSpPr>
        <p:spPr bwMode="auto">
          <a:xfrm>
            <a:off x="2514600" y="4641850"/>
            <a:ext cx="836613" cy="1143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3094310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8"/>
          <p:cNvSpPr txBox="1">
            <a:spLocks noChangeArrowheads="1"/>
          </p:cNvSpPr>
          <p:nvPr/>
        </p:nvSpPr>
        <p:spPr bwMode="auto">
          <a:xfrm>
            <a:off x="1447800" y="228600"/>
            <a:ext cx="6172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b="1" u="sng" dirty="0" smtClean="0">
                <a:solidFill>
                  <a:srgbClr val="000000"/>
                </a:solidFill>
                <a:latin typeface="Times New Roman" charset="0"/>
              </a:rPr>
              <a:t>MJO Summary (as of Feb. 10)</a:t>
            </a:r>
            <a:endParaRPr lang="en-US" b="1" u="sng" dirty="0">
              <a:solidFill>
                <a:srgbClr val="000000"/>
              </a:solidFill>
              <a:latin typeface="Times New Roman" charset="0"/>
            </a:endParaRPr>
          </a:p>
        </p:txBody>
      </p:sp>
      <p:sp>
        <p:nvSpPr>
          <p:cNvPr id="16389" name="Text Box 60"/>
          <p:cNvSpPr txBox="1">
            <a:spLocks noChangeArrowheads="1"/>
          </p:cNvSpPr>
          <p:nvPr/>
        </p:nvSpPr>
        <p:spPr bwMode="auto">
          <a:xfrm>
            <a:off x="251482" y="1066800"/>
            <a:ext cx="8864600" cy="4616648"/>
          </a:xfrm>
          <a:prstGeom prst="rect">
            <a:avLst/>
          </a:prstGeom>
          <a:noFill/>
          <a:ln>
            <a:noFill/>
          </a:ln>
          <a:extLst/>
        </p:spPr>
        <p:txBody>
          <a:bodyPr>
            <a:spAutoFit/>
          </a:bodyPr>
          <a:lstStyle>
            <a:lvl1pPr marL="285750" indent="-28575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0" hangingPunct="0">
              <a:buFontTx/>
              <a:buChar char="•"/>
            </a:pPr>
            <a:r>
              <a:rPr lang="en-US" sz="2400" b="1" dirty="0">
                <a:solidFill>
                  <a:srgbClr val="000000"/>
                </a:solidFill>
                <a:latin typeface="Times New Roman" charset="0"/>
              </a:rPr>
              <a:t>The MJO remained incoherent during the past week</a:t>
            </a:r>
            <a:r>
              <a:rPr lang="en-US" sz="2400" dirty="0">
                <a:solidFill>
                  <a:srgbClr val="000000"/>
                </a:solidFill>
                <a:latin typeface="Times New Roman" charset="0"/>
              </a:rPr>
              <a:t>, with influence from more localized </a:t>
            </a:r>
            <a:r>
              <a:rPr lang="en-US" sz="2400" dirty="0" err="1">
                <a:solidFill>
                  <a:srgbClr val="000000"/>
                </a:solidFill>
                <a:latin typeface="Times New Roman" charset="0"/>
              </a:rPr>
              <a:t>subseasonal</a:t>
            </a:r>
            <a:r>
              <a:rPr lang="en-US" sz="2400" dirty="0">
                <a:solidFill>
                  <a:srgbClr val="000000"/>
                </a:solidFill>
                <a:latin typeface="Times New Roman" charset="0"/>
              </a:rPr>
              <a:t> </a:t>
            </a:r>
            <a:r>
              <a:rPr lang="en-US" sz="2400" dirty="0" smtClean="0">
                <a:solidFill>
                  <a:srgbClr val="000000"/>
                </a:solidFill>
                <a:latin typeface="Times New Roman" charset="0"/>
              </a:rPr>
              <a:t>features, such as</a:t>
            </a:r>
          </a:p>
          <a:p>
            <a:pPr marL="800100" lvl="1" indent="-342900" eaLnBrk="0" hangingPunct="0">
              <a:buFont typeface="Courier New"/>
              <a:buChar char="o"/>
            </a:pPr>
            <a:r>
              <a:rPr lang="en-US" sz="2000" dirty="0">
                <a:solidFill>
                  <a:srgbClr val="000000"/>
                </a:solidFill>
                <a:latin typeface="Times New Roman" charset="0"/>
              </a:rPr>
              <a:t> </a:t>
            </a:r>
            <a:r>
              <a:rPr lang="en-US" sz="2000" dirty="0" smtClean="0">
                <a:solidFill>
                  <a:srgbClr val="000000"/>
                </a:solidFill>
                <a:latin typeface="Times New Roman" charset="0"/>
              </a:rPr>
              <a:t> tropical </a:t>
            </a:r>
            <a:r>
              <a:rPr lang="en-US" sz="2000" dirty="0">
                <a:solidFill>
                  <a:srgbClr val="000000"/>
                </a:solidFill>
                <a:latin typeface="Times New Roman" charset="0"/>
              </a:rPr>
              <a:t>cyclone activity over the southwestern Indian </a:t>
            </a:r>
            <a:r>
              <a:rPr lang="en-US" sz="2000" dirty="0" err="1" smtClean="0">
                <a:solidFill>
                  <a:srgbClr val="000000"/>
                </a:solidFill>
                <a:latin typeface="Times New Roman" charset="0"/>
              </a:rPr>
              <a:t>Ocea</a:t>
            </a:r>
            <a:endParaRPr lang="en-US" sz="2000" dirty="0" smtClean="0">
              <a:solidFill>
                <a:srgbClr val="000000"/>
              </a:solidFill>
              <a:latin typeface="Times New Roman" charset="0"/>
            </a:endParaRPr>
          </a:p>
          <a:p>
            <a:pPr marL="800100" lvl="1" indent="-342900" eaLnBrk="0" hangingPunct="0">
              <a:buFont typeface="Courier New"/>
              <a:buChar char="o"/>
            </a:pPr>
            <a:r>
              <a:rPr lang="en-US" sz="2000" dirty="0">
                <a:solidFill>
                  <a:srgbClr val="000000"/>
                </a:solidFill>
                <a:latin typeface="Times New Roman" charset="0"/>
              </a:rPr>
              <a:t> </a:t>
            </a:r>
            <a:r>
              <a:rPr lang="en-US" sz="2000" dirty="0" smtClean="0">
                <a:solidFill>
                  <a:srgbClr val="000000"/>
                </a:solidFill>
                <a:latin typeface="Times New Roman" charset="0"/>
              </a:rPr>
              <a:t> enhanced </a:t>
            </a:r>
            <a:r>
              <a:rPr lang="en-US" sz="2000" dirty="0">
                <a:solidFill>
                  <a:srgbClr val="000000"/>
                </a:solidFill>
                <a:latin typeface="Times New Roman" charset="0"/>
              </a:rPr>
              <a:t>northern Australian monsoon activity</a:t>
            </a:r>
            <a:r>
              <a:rPr lang="en-US" sz="2000" dirty="0" smtClean="0">
                <a:solidFill>
                  <a:srgbClr val="000000"/>
                </a:solidFill>
                <a:latin typeface="Times New Roman" charset="0"/>
              </a:rPr>
              <a:t>,  </a:t>
            </a:r>
          </a:p>
          <a:p>
            <a:pPr marL="800100" lvl="1" indent="-342900" eaLnBrk="0" hangingPunct="0">
              <a:buFont typeface="Courier New"/>
              <a:buChar char="o"/>
            </a:pPr>
            <a:r>
              <a:rPr lang="en-US" sz="2000" dirty="0" smtClean="0">
                <a:solidFill>
                  <a:srgbClr val="000000"/>
                </a:solidFill>
                <a:latin typeface="Times New Roman" charset="0"/>
              </a:rPr>
              <a:t>  suppressed </a:t>
            </a:r>
            <a:r>
              <a:rPr lang="en-US" sz="2000" dirty="0">
                <a:solidFill>
                  <a:srgbClr val="000000"/>
                </a:solidFill>
                <a:latin typeface="Times New Roman" charset="0"/>
              </a:rPr>
              <a:t>convection over South </a:t>
            </a:r>
            <a:r>
              <a:rPr lang="en-US" sz="2000" dirty="0" smtClean="0">
                <a:solidFill>
                  <a:srgbClr val="000000"/>
                </a:solidFill>
                <a:latin typeface="Times New Roman" charset="0"/>
              </a:rPr>
              <a:t>America</a:t>
            </a:r>
            <a:endParaRPr lang="en-US" sz="2000" dirty="0">
              <a:solidFill>
                <a:srgbClr val="000000"/>
              </a:solidFill>
              <a:latin typeface="Times New Roman" charset="0"/>
            </a:endParaRPr>
          </a:p>
          <a:p>
            <a:pPr eaLnBrk="0" hangingPunct="0">
              <a:buFontTx/>
              <a:buChar char="•"/>
            </a:pPr>
            <a:endParaRPr lang="en-US" sz="2400" dirty="0">
              <a:solidFill>
                <a:srgbClr val="000000"/>
              </a:solidFill>
              <a:latin typeface="Times New Roman" charset="0"/>
            </a:endParaRPr>
          </a:p>
          <a:p>
            <a:pPr eaLnBrk="0" hangingPunct="0">
              <a:buFontTx/>
              <a:buChar char="•"/>
            </a:pPr>
            <a:r>
              <a:rPr lang="en-US" sz="2400" dirty="0">
                <a:solidFill>
                  <a:srgbClr val="000000"/>
                </a:solidFill>
                <a:latin typeface="Times New Roman" charset="0"/>
              </a:rPr>
              <a:t>There is considerable spread among the model guidance resolving the future evolution of the </a:t>
            </a:r>
            <a:r>
              <a:rPr lang="en-US" sz="2400" dirty="0" smtClean="0">
                <a:solidFill>
                  <a:srgbClr val="000000"/>
                </a:solidFill>
                <a:latin typeface="Times New Roman" charset="0"/>
              </a:rPr>
              <a:t>MJO</a:t>
            </a:r>
          </a:p>
          <a:p>
            <a:pPr eaLnBrk="0" hangingPunct="0">
              <a:buFontTx/>
              <a:buChar char="•"/>
            </a:pPr>
            <a:endParaRPr lang="en-US" sz="2400" dirty="0">
              <a:solidFill>
                <a:srgbClr val="000000"/>
              </a:solidFill>
              <a:latin typeface="Times New Roman" charset="0"/>
            </a:endParaRPr>
          </a:p>
          <a:p>
            <a:pPr eaLnBrk="0" hangingPunct="0">
              <a:buFontTx/>
              <a:buChar char="•"/>
            </a:pPr>
            <a:r>
              <a:rPr lang="en-US" sz="2400" dirty="0">
                <a:solidFill>
                  <a:srgbClr val="000000"/>
                </a:solidFill>
                <a:latin typeface="Times New Roman" charset="0"/>
              </a:rPr>
              <a:t>Based on the latest observations and most model forecasts, the MJO is forecast to remain weak during the next 1-2 weeks, while lower frequency signals continuing to dominate the pattern.</a:t>
            </a:r>
          </a:p>
          <a:p>
            <a:pPr eaLnBrk="0" hangingPunct="0"/>
            <a:endParaRPr lang="en-US" sz="1800" b="1" dirty="0">
              <a:solidFill>
                <a:schemeClr val="bg1"/>
              </a:solidFill>
              <a:latin typeface="Times New Roman" charset="0"/>
            </a:endParaRPr>
          </a:p>
        </p:txBody>
      </p:sp>
    </p:spTree>
    <p:extLst>
      <p:ext uri="{BB962C8B-B14F-4D97-AF65-F5344CB8AC3E}">
        <p14:creationId xmlns:p14="http://schemas.microsoft.com/office/powerpoint/2010/main" val="5412789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16</a:t>
            </a:fld>
            <a:endParaRPr lang="en-US"/>
          </a:p>
        </p:txBody>
      </p:sp>
      <p:sp>
        <p:nvSpPr>
          <p:cNvPr id="43011" name="Rectangle 3"/>
          <p:cNvSpPr>
            <a:spLocks noChangeArrowheads="1"/>
          </p:cNvSpPr>
          <p:nvPr/>
        </p:nvSpPr>
        <p:spPr bwMode="auto">
          <a:xfrm>
            <a:off x="762000" y="2286000"/>
            <a:ext cx="7696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b="1" dirty="0" smtClean="0">
                <a:solidFill>
                  <a:srgbClr val="0000FF"/>
                </a:solidFill>
              </a:rPr>
              <a:t>Global and US anomalies in January 2014</a:t>
            </a:r>
          </a:p>
          <a:p>
            <a:pPr marL="457200" indent="-457200">
              <a:spcBef>
                <a:spcPct val="20000"/>
              </a:spcBef>
              <a:buFont typeface="Arial"/>
              <a:buChar char="•"/>
            </a:pPr>
            <a:r>
              <a:rPr lang="en-US" sz="3200" dirty="0" smtClean="0">
                <a:solidFill>
                  <a:srgbClr val="FF0000"/>
                </a:solidFill>
              </a:rPr>
              <a:t>N. American Cold </a:t>
            </a:r>
            <a:r>
              <a:rPr lang="en-US" sz="3200" dirty="0" smtClean="0">
                <a:solidFill>
                  <a:srgbClr val="FF0000"/>
                </a:solidFill>
              </a:rPr>
              <a:t>events</a:t>
            </a:r>
          </a:p>
          <a:p>
            <a:pPr lvl="1">
              <a:spcBef>
                <a:spcPct val="20000"/>
              </a:spcBef>
            </a:pPr>
            <a:r>
              <a:rPr lang="en-US" sz="3200" dirty="0">
                <a:solidFill>
                  <a:srgbClr val="FF0000"/>
                </a:solidFill>
              </a:rPr>
              <a:t> </a:t>
            </a:r>
            <a:r>
              <a:rPr lang="en-US" sz="3200" dirty="0" smtClean="0">
                <a:solidFill>
                  <a:srgbClr val="FF0000"/>
                </a:solidFill>
              </a:rPr>
              <a:t>    and one diagnosis (prediction) theory</a:t>
            </a:r>
            <a:endParaRPr lang="en-US" sz="3200" dirty="0" smtClean="0">
              <a:solidFill>
                <a:srgbClr val="FF0000"/>
              </a:solidFill>
            </a:endParaRPr>
          </a:p>
          <a:p>
            <a:pPr marL="457200" indent="-457200">
              <a:spcBef>
                <a:spcPct val="20000"/>
              </a:spcBef>
              <a:buFont typeface="Arial"/>
              <a:buChar char="•"/>
            </a:pPr>
            <a:r>
              <a:rPr lang="en-US" sz="3200" dirty="0" smtClean="0">
                <a:solidFill>
                  <a:srgbClr val="0000FF"/>
                </a:solidFill>
              </a:rPr>
              <a:t>drought</a:t>
            </a:r>
            <a:endParaRPr lang="en-US" sz="3200" dirty="0" smtClean="0">
              <a:solidFill>
                <a:srgbClr val="0000FF"/>
              </a:solidFill>
            </a:endParaRPr>
          </a:p>
          <a:p>
            <a:pPr algn="ctr">
              <a:spcBef>
                <a:spcPct val="20000"/>
              </a:spcBef>
            </a:pPr>
            <a:endParaRPr lang="en-US" sz="3200" dirty="0">
              <a:solidFill>
                <a:srgbClr val="0000FF"/>
              </a:solidFill>
            </a:endParaRPr>
          </a:p>
        </p:txBody>
      </p:sp>
    </p:spTree>
    <p:extLst>
      <p:ext uri="{BB962C8B-B14F-4D97-AF65-F5344CB8AC3E}">
        <p14:creationId xmlns:p14="http://schemas.microsoft.com/office/powerpoint/2010/main" val="24808974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p:cNvPicPr>
          <p:nvPr/>
        </p:nvPicPr>
        <p:blipFill>
          <a:blip r:embed="rId3">
            <a:extLst>
              <a:ext uri="{28A0092B-C50C-407E-A947-70E740481C1C}">
                <a14:useLocalDpi xmlns:a14="http://schemas.microsoft.com/office/drawing/2010/main" val="0"/>
              </a:ext>
            </a:extLst>
          </a:blip>
          <a:srcRect l="5394" t="2083" r="5394" b="16667"/>
          <a:stretch>
            <a:fillRect/>
          </a:stretch>
        </p:blipFill>
        <p:spPr bwMode="auto">
          <a:xfrm>
            <a:off x="254000" y="762000"/>
            <a:ext cx="4457700" cy="5524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title"/>
          </p:nvPr>
        </p:nvSpPr>
        <p:spPr>
          <a:xfrm>
            <a:off x="0" y="0"/>
            <a:ext cx="8686800" cy="658813"/>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a:latin typeface="Verdana" charset="0"/>
                <a:ea typeface="MS PGothic" charset="0"/>
                <a:cs typeface="Arial Unicode MS" charset="0"/>
              </a:rPr>
              <a:t>Global SST Anomaly (</a:t>
            </a:r>
            <a:r>
              <a:rPr lang="en-GB" sz="2400" b="1" u="sng" baseline="30000">
                <a:latin typeface="Verdana" charset="0"/>
                <a:ea typeface="MS PGothic" charset="0"/>
                <a:cs typeface="Arial Unicode MS" charset="0"/>
              </a:rPr>
              <a:t>0</a:t>
            </a:r>
            <a:r>
              <a:rPr lang="en-GB" sz="2400" b="1" u="sng">
                <a:latin typeface="Verdana" charset="0"/>
                <a:ea typeface="MS PGothic" charset="0"/>
                <a:cs typeface="Arial Unicode MS" charset="0"/>
              </a:rPr>
              <a:t>C) and Anomaly Tendency</a:t>
            </a:r>
          </a:p>
        </p:txBody>
      </p:sp>
      <p:sp>
        <p:nvSpPr>
          <p:cNvPr id="35845" name="Text Box 5"/>
          <p:cNvSpPr txBox="1">
            <a:spLocks noChangeArrowheads="1"/>
          </p:cNvSpPr>
          <p:nvPr/>
        </p:nvSpPr>
        <p:spPr bwMode="auto">
          <a:xfrm>
            <a:off x="5029200" y="1295400"/>
            <a:ext cx="3352800" cy="147989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defRPr sz="3200">
                <a:solidFill>
                  <a:srgbClr val="000000"/>
                </a:solidFill>
                <a:latin typeface="Verdana" charset="0"/>
                <a:ea typeface="MS PGothic" charset="0"/>
                <a:cs typeface="Arial Unicode MS" charset="0"/>
              </a:defRPr>
            </a:lvl1pPr>
            <a:lvl2pPr marL="742950" indent="-285750">
              <a:defRPr sz="2800">
                <a:solidFill>
                  <a:srgbClr val="000000"/>
                </a:solidFill>
                <a:latin typeface="Verdana" charset="0"/>
                <a:ea typeface="Arial Unicode MS" charset="0"/>
                <a:cs typeface="Arial Unicode MS" charset="0"/>
              </a:defRPr>
            </a:lvl2pPr>
            <a:lvl3pPr>
              <a:defRPr sz="2400">
                <a:solidFill>
                  <a:srgbClr val="000000"/>
                </a:solidFill>
                <a:latin typeface="Verdana" charset="0"/>
                <a:ea typeface="Arial Unicode MS" charset="0"/>
                <a:cs typeface="Arial Unicode MS" charset="0"/>
              </a:defRPr>
            </a:lvl3pPr>
            <a:lvl4pPr>
              <a:defRPr sz="2000">
                <a:solidFill>
                  <a:srgbClr val="000000"/>
                </a:solidFill>
                <a:latin typeface="Verdana" charset="0"/>
                <a:ea typeface="Arial Unicode MS" charset="0"/>
                <a:cs typeface="Arial Unicode MS" charset="0"/>
              </a:defRPr>
            </a:lvl4pPr>
            <a:lvl5pPr>
              <a:defRPr sz="2000">
                <a:solidFill>
                  <a:srgbClr val="000000"/>
                </a:solidFill>
                <a:latin typeface="Verdana" charset="0"/>
                <a:ea typeface="Arial Unicode MS" charset="0"/>
                <a:cs typeface="Arial Unicode MS" charset="0"/>
              </a:defRPr>
            </a:lvl5pPr>
            <a:lvl6pPr eaLnBrk="0" hangingPunct="0">
              <a:buFont typeface="Verdana" charset="0"/>
              <a:defRPr sz="2000">
                <a:solidFill>
                  <a:srgbClr val="000000"/>
                </a:solidFill>
                <a:latin typeface="Verdana" charset="0"/>
                <a:ea typeface="Arial Unicode MS" charset="0"/>
                <a:cs typeface="Arial Unicode MS" charset="0"/>
              </a:defRPr>
            </a:lvl6pPr>
            <a:lvl7pPr eaLnBrk="0" hangingPunct="0">
              <a:buFont typeface="Verdana" charset="0"/>
              <a:defRPr sz="2000">
                <a:solidFill>
                  <a:srgbClr val="000000"/>
                </a:solidFill>
                <a:latin typeface="Verdana" charset="0"/>
                <a:ea typeface="Arial Unicode MS" charset="0"/>
                <a:cs typeface="Arial Unicode MS" charset="0"/>
              </a:defRPr>
            </a:lvl7pPr>
            <a:lvl8pPr eaLnBrk="0" hangingPunct="0">
              <a:buFont typeface="Verdana" charset="0"/>
              <a:defRPr sz="2000">
                <a:solidFill>
                  <a:srgbClr val="000000"/>
                </a:solidFill>
                <a:latin typeface="Verdana" charset="0"/>
                <a:ea typeface="Arial Unicode MS" charset="0"/>
                <a:cs typeface="Arial Unicode MS" charset="0"/>
              </a:defRPr>
            </a:lvl8pPr>
            <a:lvl9pPr eaLnBrk="0" hangingPunct="0">
              <a:buFont typeface="Verdana" charset="0"/>
              <a:defRPr sz="2000">
                <a:solidFill>
                  <a:srgbClr val="000000"/>
                </a:solidFill>
                <a:latin typeface="Verdana" charset="0"/>
                <a:ea typeface="Arial Unicode MS" charset="0"/>
                <a:cs typeface="Arial Unicode MS" charset="0"/>
              </a:defRPr>
            </a:lvl9pPr>
          </a:lstStyle>
          <a:p>
            <a:pPr marL="171450" indent="-171450">
              <a:lnSpc>
                <a:spcPct val="101000"/>
              </a:lnSpc>
              <a:spcBef>
                <a:spcPts val="625"/>
              </a:spcBef>
              <a:buClr>
                <a:srgbClr val="000000"/>
              </a:buClr>
              <a:buSzPct val="100000"/>
              <a:buFontTx/>
              <a:buChar char="-"/>
            </a:pPr>
            <a:r>
              <a:rPr lang="en-GB" sz="1400" b="1" dirty="0" smtClean="0">
                <a:solidFill>
                  <a:schemeClr val="tx1"/>
                </a:solidFill>
                <a:ea typeface="宋体" charset="0"/>
                <a:cs typeface="Times New Roman" charset="0"/>
              </a:rPr>
              <a:t>SST </a:t>
            </a:r>
            <a:r>
              <a:rPr lang="en-GB" sz="1400" b="1" dirty="0">
                <a:solidFill>
                  <a:schemeClr val="tx1"/>
                </a:solidFill>
                <a:ea typeface="宋体" charset="0"/>
                <a:cs typeface="Times New Roman" charset="0"/>
              </a:rPr>
              <a:t>was above-normal (below-normal) in the western (central-eastern) tropical Pacific.</a:t>
            </a:r>
          </a:p>
          <a:p>
            <a:pPr marL="171450" indent="-171450">
              <a:lnSpc>
                <a:spcPct val="101000"/>
              </a:lnSpc>
              <a:spcBef>
                <a:spcPts val="625"/>
              </a:spcBef>
              <a:buClr>
                <a:srgbClr val="000000"/>
              </a:buClr>
              <a:buSzPct val="100000"/>
              <a:buFontTx/>
              <a:buChar char="-"/>
            </a:pPr>
            <a:r>
              <a:rPr lang="en-GB" sz="1400" b="1" dirty="0" smtClean="0">
                <a:solidFill>
                  <a:schemeClr val="tx1"/>
                </a:solidFill>
                <a:ea typeface="宋体" charset="0"/>
                <a:cs typeface="Times New Roman" charset="0"/>
              </a:rPr>
              <a:t>A </a:t>
            </a:r>
            <a:r>
              <a:rPr lang="en-GB" sz="1400" b="1" dirty="0" smtClean="0">
                <a:solidFill>
                  <a:schemeClr val="tx1"/>
                </a:solidFill>
                <a:ea typeface="宋体" charset="0"/>
                <a:cs typeface="Times New Roman" charset="0"/>
              </a:rPr>
              <a:t>north-south dipole of SSTA presented in the N. Atlantic.</a:t>
            </a:r>
            <a:endParaRPr lang="en-GB" sz="1400" b="1" dirty="0">
              <a:solidFill>
                <a:schemeClr val="tx1"/>
              </a:solidFill>
              <a:ea typeface="宋体" charset="0"/>
              <a:cs typeface="Times New Roman" charset="0"/>
            </a:endParaRPr>
          </a:p>
        </p:txBody>
      </p:sp>
      <p:sp>
        <p:nvSpPr>
          <p:cNvPr id="35846" name="Text Box 5"/>
          <p:cNvSpPr txBox="1">
            <a:spLocks noChangeArrowheads="1"/>
          </p:cNvSpPr>
          <p:nvPr/>
        </p:nvSpPr>
        <p:spPr bwMode="auto">
          <a:xfrm>
            <a:off x="5181600" y="3848100"/>
            <a:ext cx="3352800" cy="149066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defRPr sz="3200">
                <a:solidFill>
                  <a:srgbClr val="000000"/>
                </a:solidFill>
                <a:latin typeface="Verdana" charset="0"/>
                <a:ea typeface="MS PGothic" charset="0"/>
                <a:cs typeface="Arial Unicode MS" charset="0"/>
              </a:defRPr>
            </a:lvl1pPr>
            <a:lvl2pPr marL="742950" indent="-285750">
              <a:defRPr sz="2800">
                <a:solidFill>
                  <a:srgbClr val="000000"/>
                </a:solidFill>
                <a:latin typeface="Verdana" charset="0"/>
                <a:ea typeface="Arial Unicode MS" charset="0"/>
                <a:cs typeface="Arial Unicode MS" charset="0"/>
              </a:defRPr>
            </a:lvl2pPr>
            <a:lvl3pPr>
              <a:defRPr sz="2400">
                <a:solidFill>
                  <a:srgbClr val="000000"/>
                </a:solidFill>
                <a:latin typeface="Verdana" charset="0"/>
                <a:ea typeface="Arial Unicode MS" charset="0"/>
                <a:cs typeface="Arial Unicode MS" charset="0"/>
              </a:defRPr>
            </a:lvl3pPr>
            <a:lvl4pPr>
              <a:defRPr sz="2000">
                <a:solidFill>
                  <a:srgbClr val="000000"/>
                </a:solidFill>
                <a:latin typeface="Verdana" charset="0"/>
                <a:ea typeface="Arial Unicode MS" charset="0"/>
                <a:cs typeface="Arial Unicode MS" charset="0"/>
              </a:defRPr>
            </a:lvl4pPr>
            <a:lvl5pPr>
              <a:defRPr sz="2000">
                <a:solidFill>
                  <a:srgbClr val="000000"/>
                </a:solidFill>
                <a:latin typeface="Verdana" charset="0"/>
                <a:ea typeface="Arial Unicode MS" charset="0"/>
                <a:cs typeface="Arial Unicode MS" charset="0"/>
              </a:defRPr>
            </a:lvl5pPr>
            <a:lvl6pPr eaLnBrk="0" hangingPunct="0">
              <a:buFont typeface="Verdana" charset="0"/>
              <a:defRPr sz="2000">
                <a:solidFill>
                  <a:srgbClr val="000000"/>
                </a:solidFill>
                <a:latin typeface="Verdana" charset="0"/>
                <a:ea typeface="Arial Unicode MS" charset="0"/>
                <a:cs typeface="Arial Unicode MS" charset="0"/>
              </a:defRPr>
            </a:lvl6pPr>
            <a:lvl7pPr eaLnBrk="0" hangingPunct="0">
              <a:buFont typeface="Verdana" charset="0"/>
              <a:defRPr sz="2000">
                <a:solidFill>
                  <a:srgbClr val="000000"/>
                </a:solidFill>
                <a:latin typeface="Verdana" charset="0"/>
                <a:ea typeface="Arial Unicode MS" charset="0"/>
                <a:cs typeface="Arial Unicode MS" charset="0"/>
              </a:defRPr>
            </a:lvl7pPr>
            <a:lvl8pPr eaLnBrk="0" hangingPunct="0">
              <a:buFont typeface="Verdana" charset="0"/>
              <a:defRPr sz="2000">
                <a:solidFill>
                  <a:srgbClr val="000000"/>
                </a:solidFill>
                <a:latin typeface="Verdana" charset="0"/>
                <a:ea typeface="Arial Unicode MS" charset="0"/>
                <a:cs typeface="Arial Unicode MS" charset="0"/>
              </a:defRPr>
            </a:lvl8pPr>
            <a:lvl9pPr eaLnBrk="0" hangingPunct="0">
              <a:buFont typeface="Verdana" charset="0"/>
              <a:defRPr sz="2000">
                <a:solidFill>
                  <a:srgbClr val="000000"/>
                </a:solidFill>
                <a:latin typeface="Verdana" charset="0"/>
                <a:ea typeface="Arial Unicode MS" charset="0"/>
                <a:cs typeface="Arial Unicode MS" charset="0"/>
              </a:defRPr>
            </a:lvl9pPr>
          </a:lstStyle>
          <a:p>
            <a:pPr>
              <a:lnSpc>
                <a:spcPct val="101000"/>
              </a:lnSpc>
              <a:spcBef>
                <a:spcPts val="625"/>
              </a:spcBef>
              <a:buClr>
                <a:srgbClr val="000000"/>
              </a:buClr>
              <a:buSzPct val="100000"/>
              <a:buFont typeface="Verdana" charset="0"/>
              <a:buChar char="-"/>
            </a:pPr>
            <a:r>
              <a:rPr lang="en-GB" sz="1400" b="1" dirty="0">
                <a:ea typeface="宋体" charset="0"/>
                <a:cs typeface="Times New Roman" charset="0"/>
              </a:rPr>
              <a:t> </a:t>
            </a:r>
            <a:r>
              <a:rPr lang="en-GB" sz="1100" b="1" dirty="0">
                <a:solidFill>
                  <a:schemeClr val="tx1"/>
                </a:solidFill>
                <a:ea typeface="宋体" charset="0"/>
                <a:cs typeface="Times New Roman" charset="0"/>
              </a:rPr>
              <a:t>A cooling (warming) tendency presented in the western (eastern) N. Pacific.</a:t>
            </a:r>
          </a:p>
          <a:p>
            <a:pPr>
              <a:lnSpc>
                <a:spcPct val="101000"/>
              </a:lnSpc>
              <a:spcBef>
                <a:spcPts val="625"/>
              </a:spcBef>
              <a:buClr>
                <a:srgbClr val="000000"/>
              </a:buClr>
              <a:buSzPct val="100000"/>
              <a:buFont typeface="Verdana" charset="0"/>
              <a:buChar char="-"/>
            </a:pPr>
            <a:r>
              <a:rPr lang="en-GB" sz="1100" b="1" dirty="0">
                <a:solidFill>
                  <a:schemeClr val="tx1"/>
                </a:solidFill>
                <a:ea typeface="宋体" charset="0"/>
                <a:cs typeface="Times New Roman" charset="0"/>
              </a:rPr>
              <a:t> </a:t>
            </a:r>
            <a:r>
              <a:rPr lang="en-US" sz="1100" b="1" dirty="0">
                <a:solidFill>
                  <a:schemeClr val="tx1"/>
                </a:solidFill>
                <a:ea typeface="宋体" charset="0"/>
                <a:cs typeface="Times New Roman" charset="0"/>
              </a:rPr>
              <a:t>A cooling tendency was observed in the central-eastern equatorial Pacific.</a:t>
            </a:r>
          </a:p>
          <a:p>
            <a:pPr>
              <a:lnSpc>
                <a:spcPct val="101000"/>
              </a:lnSpc>
              <a:spcBef>
                <a:spcPts val="625"/>
              </a:spcBef>
              <a:buClr>
                <a:srgbClr val="000000"/>
              </a:buClr>
              <a:buSzPct val="100000"/>
              <a:buFont typeface="Verdana" charset="0"/>
              <a:buChar char="-"/>
            </a:pPr>
            <a:r>
              <a:rPr lang="en-US" sz="1100" b="1" dirty="0">
                <a:solidFill>
                  <a:schemeClr val="tx1"/>
                </a:solidFill>
                <a:ea typeface="宋体" charset="0"/>
                <a:cs typeface="Times New Roman" charset="0"/>
              </a:rPr>
              <a:t> </a:t>
            </a:r>
            <a:r>
              <a:rPr lang="en-GB" sz="1100" b="1" dirty="0">
                <a:solidFill>
                  <a:schemeClr val="tx1"/>
                </a:solidFill>
                <a:ea typeface="宋体" charset="0"/>
                <a:cs typeface="Times New Roman" charset="0"/>
              </a:rPr>
              <a:t>A north-south dipole of SSTA tendency presented in the N. Atlantic.</a:t>
            </a:r>
          </a:p>
        </p:txBody>
      </p:sp>
      <p:sp>
        <p:nvSpPr>
          <p:cNvPr id="35847" name="Oval 24"/>
          <p:cNvSpPr>
            <a:spLocks noChangeArrowheads="1"/>
          </p:cNvSpPr>
          <p:nvPr/>
        </p:nvSpPr>
        <p:spPr bwMode="auto">
          <a:xfrm>
            <a:off x="1717675" y="4375150"/>
            <a:ext cx="363538"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charset="0"/>
              <a:buNone/>
            </a:pPr>
            <a:endParaRPr lang="en-US">
              <a:cs typeface="Arial Unicode MS" charset="0"/>
            </a:endParaRPr>
          </a:p>
        </p:txBody>
      </p:sp>
      <p:sp>
        <p:nvSpPr>
          <p:cNvPr id="35848" name="Oval 24"/>
          <p:cNvSpPr>
            <a:spLocks noChangeArrowheads="1"/>
          </p:cNvSpPr>
          <p:nvPr/>
        </p:nvSpPr>
        <p:spPr bwMode="auto">
          <a:xfrm>
            <a:off x="1981200" y="4940300"/>
            <a:ext cx="803275" cy="2587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charset="0"/>
              <a:buNone/>
            </a:pPr>
            <a:endParaRPr lang="en-US">
              <a:cs typeface="Arial Unicode MS" charset="0"/>
            </a:endParaRPr>
          </a:p>
        </p:txBody>
      </p:sp>
      <p:sp>
        <p:nvSpPr>
          <p:cNvPr id="35850" name="Oval 24"/>
          <p:cNvSpPr>
            <a:spLocks noChangeArrowheads="1"/>
          </p:cNvSpPr>
          <p:nvPr/>
        </p:nvSpPr>
        <p:spPr bwMode="auto">
          <a:xfrm>
            <a:off x="2081213" y="1595438"/>
            <a:ext cx="515937" cy="45243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charset="0"/>
              <a:buNone/>
            </a:pPr>
            <a:endParaRPr lang="en-US">
              <a:cs typeface="Arial Unicode MS" charset="0"/>
            </a:endParaRPr>
          </a:p>
        </p:txBody>
      </p:sp>
      <p:sp>
        <p:nvSpPr>
          <p:cNvPr id="35851" name="Oval 24"/>
          <p:cNvSpPr>
            <a:spLocks noChangeArrowheads="1"/>
          </p:cNvSpPr>
          <p:nvPr/>
        </p:nvSpPr>
        <p:spPr bwMode="auto">
          <a:xfrm>
            <a:off x="3068638" y="4375150"/>
            <a:ext cx="817562" cy="4365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charset="0"/>
              <a:buNone/>
            </a:pPr>
            <a:endParaRPr lang="en-US">
              <a:cs typeface="Arial Unicode MS" charset="0"/>
            </a:endParaRPr>
          </a:p>
        </p:txBody>
      </p:sp>
      <p:sp>
        <p:nvSpPr>
          <p:cNvPr id="35852" name="Oval 24"/>
          <p:cNvSpPr>
            <a:spLocks noChangeArrowheads="1"/>
          </p:cNvSpPr>
          <p:nvPr/>
        </p:nvSpPr>
        <p:spPr bwMode="auto">
          <a:xfrm>
            <a:off x="2320925" y="4375150"/>
            <a:ext cx="363538"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charset="0"/>
              <a:buNone/>
            </a:pPr>
            <a:endParaRPr lang="en-US">
              <a:cs typeface="Arial Unicode MS" charset="0"/>
            </a:endParaRPr>
          </a:p>
        </p:txBody>
      </p:sp>
      <p:sp>
        <p:nvSpPr>
          <p:cNvPr id="35853" name="Oval 24"/>
          <p:cNvSpPr>
            <a:spLocks noChangeArrowheads="1"/>
          </p:cNvSpPr>
          <p:nvPr/>
        </p:nvSpPr>
        <p:spPr bwMode="auto">
          <a:xfrm>
            <a:off x="3024188" y="1595438"/>
            <a:ext cx="709612" cy="61595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charset="0"/>
              <a:buNone/>
            </a:pPr>
            <a:endParaRPr lang="en-US">
              <a:cs typeface="Arial Unicode MS" charset="0"/>
            </a:endParaRPr>
          </a:p>
        </p:txBody>
      </p:sp>
    </p:spTree>
    <p:extLst>
      <p:ext uri="{BB962C8B-B14F-4D97-AF65-F5344CB8AC3E}">
        <p14:creationId xmlns:p14="http://schemas.microsoft.com/office/powerpoint/2010/main" val="16249476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898776"/>
            <a:ext cx="8763000" cy="5761698"/>
          </a:xfrm>
          <a:prstGeom prst="rect">
            <a:avLst/>
          </a:prstGeom>
        </p:spPr>
      </p:pic>
      <p:sp>
        <p:nvSpPr>
          <p:cNvPr id="3" name="Rectangle 2"/>
          <p:cNvSpPr/>
          <p:nvPr/>
        </p:nvSpPr>
        <p:spPr>
          <a:xfrm>
            <a:off x="457200" y="152400"/>
            <a:ext cx="8077200" cy="584776"/>
          </a:xfrm>
          <a:prstGeom prst="rect">
            <a:avLst/>
          </a:prstGeom>
        </p:spPr>
        <p:txBody>
          <a:bodyPr wrap="square">
            <a:spAutoFit/>
          </a:bodyPr>
          <a:lstStyle/>
          <a:p>
            <a:pPr algn="ctr"/>
            <a:r>
              <a:rPr lang="en-US" sz="3200" b="1" dirty="0" smtClean="0"/>
              <a:t>T2m </a:t>
            </a:r>
            <a:r>
              <a:rPr lang="en-US" sz="3200" b="1" dirty="0"/>
              <a:t>A</a:t>
            </a:r>
            <a:r>
              <a:rPr lang="en-US" sz="3200" b="1" dirty="0" smtClean="0"/>
              <a:t>nomaly </a:t>
            </a:r>
            <a:r>
              <a:rPr lang="en-US" sz="3200" b="1" dirty="0"/>
              <a:t>January 2014</a:t>
            </a:r>
            <a:endParaRPr lang="en-US" sz="3200" dirty="0"/>
          </a:p>
        </p:txBody>
      </p:sp>
    </p:spTree>
    <p:extLst>
      <p:ext uri="{BB962C8B-B14F-4D97-AF65-F5344CB8AC3E}">
        <p14:creationId xmlns:p14="http://schemas.microsoft.com/office/powerpoint/2010/main" val="3196067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304800"/>
            <a:ext cx="8229600" cy="563562"/>
          </a:xfrm>
        </p:spPr>
        <p:txBody>
          <a:bodyPr>
            <a:normAutofit fontScale="90000"/>
          </a:bodyPr>
          <a:lstStyle/>
          <a:p>
            <a:r>
              <a:rPr lang="en-US" altLang="en-US" sz="3600" dirty="0" smtClean="0">
                <a:cs typeface="Arial" pitchFamily="34" charset="0"/>
              </a:rPr>
              <a:t>January 2014 Precipitation (Rain gauge)</a:t>
            </a:r>
            <a:endParaRPr lang="en-US" altLang="en-US" sz="3600" dirty="0" smtClean="0">
              <a:cs typeface="Arial" pitchFamily="34" charset="0"/>
            </a:endParaRPr>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89013F9-D87D-4886-95C6-F5F564E7C95D}" type="slidenum">
              <a:rPr lang="en-US" altLang="en-US" sz="1400" smtClean="0"/>
              <a:pPr>
                <a:spcBef>
                  <a:spcPct val="0"/>
                </a:spcBef>
                <a:buFontTx/>
                <a:buNone/>
              </a:pPr>
              <a:t>19</a:t>
            </a:fld>
            <a:endParaRPr lang="en-US" altLang="en-US" sz="1400" smtClean="0"/>
          </a:p>
        </p:txBody>
      </p:sp>
      <p:sp>
        <p:nvSpPr>
          <p:cNvPr id="11268" name="Text Box 8"/>
          <p:cNvSpPr txBox="1">
            <a:spLocks noChangeArrowheads="1"/>
          </p:cNvSpPr>
          <p:nvPr/>
        </p:nvSpPr>
        <p:spPr bwMode="auto">
          <a:xfrm>
            <a:off x="6858000" y="1676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latin typeface="hey"/>
              </a:rPr>
              <a:t> </a:t>
            </a:r>
            <a:endParaRPr lang="en-US" altLang="en-US" sz="1800" b="1">
              <a:latin typeface="hey"/>
            </a:endParaRPr>
          </a:p>
        </p:txBody>
      </p:sp>
      <p:pic>
        <p:nvPicPr>
          <p:cNvPr id="3" name="Picture 2"/>
          <p:cNvPicPr>
            <a:picLocks noChangeAspect="1"/>
          </p:cNvPicPr>
          <p:nvPr/>
        </p:nvPicPr>
        <p:blipFill>
          <a:blip r:embed="rId3"/>
          <a:stretch>
            <a:fillRect/>
          </a:stretch>
        </p:blipFill>
        <p:spPr>
          <a:xfrm>
            <a:off x="457200" y="1143000"/>
            <a:ext cx="8001000" cy="5324836"/>
          </a:xfrm>
          <a:prstGeom prst="rect">
            <a:avLst/>
          </a:prstGeom>
        </p:spPr>
      </p:pic>
    </p:spTree>
    <p:extLst>
      <p:ext uri="{BB962C8B-B14F-4D97-AF65-F5344CB8AC3E}">
        <p14:creationId xmlns:p14="http://schemas.microsoft.com/office/powerpoint/2010/main" val="4455844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2</a:t>
            </a:fld>
            <a:endParaRPr lang="en-US"/>
          </a:p>
        </p:txBody>
      </p:sp>
      <p:sp>
        <p:nvSpPr>
          <p:cNvPr id="43011" name="Rectangle 3"/>
          <p:cNvSpPr>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4000" dirty="0" smtClean="0">
                <a:solidFill>
                  <a:srgbClr val="0000FF"/>
                </a:solidFill>
              </a:rPr>
              <a:t>Tropics (ENSO, PDO)</a:t>
            </a:r>
            <a:endParaRPr lang="en-US" sz="4000" dirty="0">
              <a:solidFill>
                <a:srgbClr val="0000FF"/>
              </a:solidFill>
            </a:endParaRPr>
          </a:p>
        </p:txBody>
      </p:sp>
    </p:spTree>
    <p:extLst>
      <p:ext uri="{BB962C8B-B14F-4D97-AF65-F5344CB8AC3E}">
        <p14:creationId xmlns:p14="http://schemas.microsoft.com/office/powerpoint/2010/main" val="5214235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304800"/>
            <a:ext cx="8229600" cy="563562"/>
          </a:xfrm>
        </p:spPr>
        <p:txBody>
          <a:bodyPr>
            <a:normAutofit fontScale="90000"/>
          </a:bodyPr>
          <a:lstStyle/>
          <a:p>
            <a:r>
              <a:rPr lang="en-US" altLang="en-US" sz="3600" dirty="0" smtClean="0">
                <a:cs typeface="Arial" pitchFamily="34" charset="0"/>
              </a:rPr>
              <a:t>January 2014 Temperature and </a:t>
            </a:r>
            <a:r>
              <a:rPr lang="en-US" altLang="en-US" sz="3600" dirty="0" err="1" smtClean="0">
                <a:cs typeface="Arial" pitchFamily="34" charset="0"/>
              </a:rPr>
              <a:t>Precip</a:t>
            </a:r>
            <a:r>
              <a:rPr lang="en-US" altLang="en-US" sz="3600" dirty="0" smtClean="0">
                <a:cs typeface="Arial" pitchFamily="34" charset="0"/>
              </a:rPr>
              <a:t> Ranks</a:t>
            </a:r>
            <a:endParaRPr lang="en-US" altLang="en-US" sz="3600" dirty="0" smtClean="0">
              <a:cs typeface="Arial" pitchFamily="34" charset="0"/>
            </a:endParaRPr>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89013F9-D87D-4886-95C6-F5F564E7C95D}" type="slidenum">
              <a:rPr lang="en-US" altLang="en-US" sz="1400" smtClean="0"/>
              <a:pPr>
                <a:spcBef>
                  <a:spcPct val="0"/>
                </a:spcBef>
                <a:buFontTx/>
                <a:buNone/>
              </a:pPr>
              <a:t>20</a:t>
            </a:fld>
            <a:endParaRPr lang="en-US" altLang="en-US" sz="1400" smtClean="0"/>
          </a:p>
        </p:txBody>
      </p:sp>
      <p:sp>
        <p:nvSpPr>
          <p:cNvPr id="11268" name="Text Box 8"/>
          <p:cNvSpPr txBox="1">
            <a:spLocks noChangeArrowheads="1"/>
          </p:cNvSpPr>
          <p:nvPr/>
        </p:nvSpPr>
        <p:spPr bwMode="auto">
          <a:xfrm>
            <a:off x="6858000" y="1676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latin typeface="hey"/>
              </a:rPr>
              <a:t> </a:t>
            </a:r>
            <a:endParaRPr lang="en-US" altLang="en-US" sz="1800" b="1">
              <a:latin typeface="hey"/>
            </a:endParaRPr>
          </a:p>
        </p:txBody>
      </p:sp>
      <p:pic>
        <p:nvPicPr>
          <p:cNvPr id="4" name="Picture 3"/>
          <p:cNvPicPr>
            <a:picLocks noChangeAspect="1"/>
          </p:cNvPicPr>
          <p:nvPr/>
        </p:nvPicPr>
        <p:blipFill>
          <a:blip r:embed="rId3"/>
          <a:stretch>
            <a:fillRect/>
          </a:stretch>
        </p:blipFill>
        <p:spPr>
          <a:xfrm>
            <a:off x="304800" y="1752600"/>
            <a:ext cx="3810000" cy="3111500"/>
          </a:xfrm>
          <a:prstGeom prst="rect">
            <a:avLst/>
          </a:prstGeom>
        </p:spPr>
      </p:pic>
      <p:pic>
        <p:nvPicPr>
          <p:cNvPr id="5" name="Picture 4"/>
          <p:cNvPicPr>
            <a:picLocks noChangeAspect="1"/>
          </p:cNvPicPr>
          <p:nvPr/>
        </p:nvPicPr>
        <p:blipFill>
          <a:blip r:embed="rId4"/>
          <a:stretch>
            <a:fillRect/>
          </a:stretch>
        </p:blipFill>
        <p:spPr>
          <a:xfrm>
            <a:off x="4800600" y="1752600"/>
            <a:ext cx="3810000" cy="3111500"/>
          </a:xfrm>
          <a:prstGeom prst="rect">
            <a:avLst/>
          </a:prstGeom>
        </p:spPr>
      </p:pic>
    </p:spTree>
    <p:extLst>
      <p:ext uri="{BB962C8B-B14F-4D97-AF65-F5344CB8AC3E}">
        <p14:creationId xmlns:p14="http://schemas.microsoft.com/office/powerpoint/2010/main" val="25382278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304800"/>
            <a:ext cx="8229600" cy="563562"/>
          </a:xfrm>
        </p:spPr>
        <p:txBody>
          <a:bodyPr>
            <a:normAutofit fontScale="90000"/>
          </a:bodyPr>
          <a:lstStyle/>
          <a:p>
            <a:r>
              <a:rPr lang="en-US" altLang="en-US" sz="3600" dirty="0" smtClean="0">
                <a:cs typeface="Arial" pitchFamily="34" charset="0"/>
              </a:rPr>
              <a:t>January 2014 500mb Height</a:t>
            </a:r>
            <a:endParaRPr lang="en-US" altLang="en-US" sz="3600" dirty="0" smtClean="0">
              <a:cs typeface="Arial" pitchFamily="34" charset="0"/>
            </a:endParaRPr>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89013F9-D87D-4886-95C6-F5F564E7C95D}" type="slidenum">
              <a:rPr lang="en-US" altLang="en-US" sz="1400" smtClean="0"/>
              <a:pPr>
                <a:spcBef>
                  <a:spcPct val="0"/>
                </a:spcBef>
                <a:buFontTx/>
                <a:buNone/>
              </a:pPr>
              <a:t>21</a:t>
            </a:fld>
            <a:endParaRPr lang="en-US" altLang="en-US" sz="1400" smtClean="0"/>
          </a:p>
        </p:txBody>
      </p:sp>
      <p:sp>
        <p:nvSpPr>
          <p:cNvPr id="11268" name="Text Box 8"/>
          <p:cNvSpPr txBox="1">
            <a:spLocks noChangeArrowheads="1"/>
          </p:cNvSpPr>
          <p:nvPr/>
        </p:nvSpPr>
        <p:spPr bwMode="auto">
          <a:xfrm>
            <a:off x="6858000" y="1676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latin typeface="hey"/>
              </a:rPr>
              <a:t> </a:t>
            </a:r>
            <a:endParaRPr lang="en-US" altLang="en-US" sz="1800" b="1">
              <a:latin typeface="hey"/>
            </a:endParaRPr>
          </a:p>
        </p:txBody>
      </p:sp>
      <p:pic>
        <p:nvPicPr>
          <p:cNvPr id="2" name="Picture 1"/>
          <p:cNvPicPr>
            <a:picLocks noChangeAspect="1"/>
          </p:cNvPicPr>
          <p:nvPr/>
        </p:nvPicPr>
        <p:blipFill>
          <a:blip r:embed="rId3"/>
          <a:stretch>
            <a:fillRect/>
          </a:stretch>
        </p:blipFill>
        <p:spPr>
          <a:xfrm>
            <a:off x="1905000" y="1142999"/>
            <a:ext cx="6400800" cy="5183747"/>
          </a:xfrm>
          <a:prstGeom prst="rect">
            <a:avLst/>
          </a:prstGeom>
        </p:spPr>
      </p:pic>
    </p:spTree>
    <p:extLst>
      <p:ext uri="{BB962C8B-B14F-4D97-AF65-F5344CB8AC3E}">
        <p14:creationId xmlns:p14="http://schemas.microsoft.com/office/powerpoint/2010/main" val="26290814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400"/>
            <a:ext cx="8077200" cy="584776"/>
          </a:xfrm>
          <a:prstGeom prst="rect">
            <a:avLst/>
          </a:prstGeom>
        </p:spPr>
        <p:txBody>
          <a:bodyPr wrap="square">
            <a:spAutoFit/>
          </a:bodyPr>
          <a:lstStyle/>
          <a:p>
            <a:pPr algn="ctr"/>
            <a:r>
              <a:rPr lang="en-US" sz="3200" b="1" dirty="0" smtClean="0"/>
              <a:t>AO and NAO</a:t>
            </a:r>
            <a:endParaRPr lang="en-US" sz="3200" dirty="0"/>
          </a:p>
        </p:txBody>
      </p:sp>
      <p:pic>
        <p:nvPicPr>
          <p:cNvPr id="4" name="Picture 3"/>
          <p:cNvPicPr>
            <a:picLocks noChangeAspect="1"/>
          </p:cNvPicPr>
          <p:nvPr/>
        </p:nvPicPr>
        <p:blipFill>
          <a:blip r:embed="rId3"/>
          <a:stretch>
            <a:fillRect/>
          </a:stretch>
        </p:blipFill>
        <p:spPr>
          <a:xfrm>
            <a:off x="990600" y="838200"/>
            <a:ext cx="7188200" cy="2374900"/>
          </a:xfrm>
          <a:prstGeom prst="rect">
            <a:avLst/>
          </a:prstGeom>
        </p:spPr>
      </p:pic>
      <p:pic>
        <p:nvPicPr>
          <p:cNvPr id="5" name="Picture 4"/>
          <p:cNvPicPr>
            <a:picLocks noChangeAspect="1"/>
          </p:cNvPicPr>
          <p:nvPr/>
        </p:nvPicPr>
        <p:blipFill>
          <a:blip r:embed="rId4"/>
          <a:stretch>
            <a:fillRect/>
          </a:stretch>
        </p:blipFill>
        <p:spPr>
          <a:xfrm>
            <a:off x="990600" y="3200400"/>
            <a:ext cx="7188200" cy="2374900"/>
          </a:xfrm>
          <a:prstGeom prst="rect">
            <a:avLst/>
          </a:prstGeom>
        </p:spPr>
      </p:pic>
    </p:spTree>
    <p:extLst>
      <p:ext uri="{BB962C8B-B14F-4D97-AF65-F5344CB8AC3E}">
        <p14:creationId xmlns:p14="http://schemas.microsoft.com/office/powerpoint/2010/main" val="4510455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0" y="228600"/>
            <a:ext cx="9144000" cy="2057400"/>
          </a:xfrm>
        </p:spPr>
        <p:txBody>
          <a:bodyPr/>
          <a:lstStyle/>
          <a:p>
            <a:pPr eaLnBrk="1" hangingPunct="1">
              <a:defRPr/>
            </a:pPr>
            <a:r>
              <a:rPr lang="en-US" sz="4000" dirty="0">
                <a:solidFill>
                  <a:srgbClr val="000000"/>
                </a:solidFill>
              </a:rPr>
              <a:t>Variability of Mass Transport into Polar Stratosphere and Winter Cold Air Outbreaks in Mid-</a:t>
            </a:r>
            <a:r>
              <a:rPr lang="en-US" sz="4000" dirty="0" smtClean="0">
                <a:solidFill>
                  <a:srgbClr val="000000"/>
                </a:solidFill>
              </a:rPr>
              <a:t>latitudes</a:t>
            </a:r>
            <a:endParaRPr lang="en-US" sz="1200" dirty="0">
              <a:solidFill>
                <a:srgbClr val="000000"/>
              </a:solidFill>
              <a:latin typeface="Verdana" charset="0"/>
              <a:ea typeface="ＭＳ Ｐゴシック" charset="0"/>
              <a:cs typeface="ＭＳ Ｐゴシック" charset="0"/>
            </a:endParaRPr>
          </a:p>
        </p:txBody>
      </p:sp>
      <p:sp>
        <p:nvSpPr>
          <p:cNvPr id="71683" name="Rectangle 3"/>
          <p:cNvSpPr>
            <a:spLocks noGrp="1" noRot="1" noChangeArrowheads="1"/>
          </p:cNvSpPr>
          <p:nvPr>
            <p:ph type="body" idx="1"/>
          </p:nvPr>
        </p:nvSpPr>
        <p:spPr>
          <a:xfrm>
            <a:off x="0" y="2438400"/>
            <a:ext cx="9067800" cy="1905000"/>
          </a:xfrm>
        </p:spPr>
        <p:txBody>
          <a:bodyPr/>
          <a:lstStyle/>
          <a:p>
            <a:pPr algn="ctr" eaLnBrk="1" hangingPunct="1">
              <a:lnSpc>
                <a:spcPct val="90000"/>
              </a:lnSpc>
              <a:buFont typeface="Wingdings" charset="0"/>
              <a:buNone/>
              <a:defRPr/>
            </a:pPr>
            <a:r>
              <a:rPr lang="en-US" sz="2800" dirty="0" smtClean="0">
                <a:solidFill>
                  <a:srgbClr val="000000"/>
                </a:solidFill>
                <a:latin typeface="Arial" charset="0"/>
                <a:ea typeface="ＭＳ Ｐゴシック" charset="0"/>
                <a:cs typeface="ＭＳ Ｐゴシック" charset="0"/>
              </a:rPr>
              <a:t>Ming </a:t>
            </a:r>
            <a:r>
              <a:rPr lang="en-US" sz="2800" dirty="0">
                <a:solidFill>
                  <a:srgbClr val="000000"/>
                </a:solidFill>
                <a:latin typeface="Arial" charset="0"/>
                <a:ea typeface="ＭＳ Ｐゴシック" charset="0"/>
                <a:cs typeface="ＭＳ Ｐゴシック" charset="0"/>
              </a:rPr>
              <a:t>Cai</a:t>
            </a:r>
          </a:p>
          <a:p>
            <a:pPr algn="ctr" eaLnBrk="1" hangingPunct="1">
              <a:lnSpc>
                <a:spcPct val="90000"/>
              </a:lnSpc>
              <a:buFont typeface="Wingdings" charset="0"/>
              <a:buNone/>
              <a:defRPr/>
            </a:pPr>
            <a:r>
              <a:rPr lang="en-US" sz="2800" dirty="0">
                <a:solidFill>
                  <a:srgbClr val="000000"/>
                </a:solidFill>
                <a:latin typeface="Arial" charset="0"/>
                <a:ea typeface="ＭＳ Ｐゴシック" charset="0"/>
                <a:cs typeface="ＭＳ Ｐゴシック" charset="0"/>
              </a:rPr>
              <a:t>Department of Earth, Ocean, and Atmospheric Science, Florida State </a:t>
            </a:r>
            <a:r>
              <a:rPr lang="en-US" sz="2800" dirty="0" smtClean="0">
                <a:solidFill>
                  <a:srgbClr val="000000"/>
                </a:solidFill>
                <a:latin typeface="Arial" charset="0"/>
                <a:ea typeface="ＭＳ Ｐゴシック" charset="0"/>
                <a:cs typeface="ＭＳ Ｐゴシック" charset="0"/>
              </a:rPr>
              <a:t>University</a:t>
            </a:r>
            <a:endParaRPr lang="en-US" sz="2800" dirty="0">
              <a:solidFill>
                <a:srgbClr val="000000"/>
              </a:solidFill>
              <a:latin typeface="Arial" charset="0"/>
              <a:ea typeface="ＭＳ Ｐゴシック" charset="0"/>
              <a:cs typeface="ＭＳ Ｐゴシック" charset="0"/>
            </a:endParaRPr>
          </a:p>
          <a:p>
            <a:pPr eaLnBrk="1" hangingPunct="1">
              <a:lnSpc>
                <a:spcPct val="90000"/>
              </a:lnSpc>
              <a:buFont typeface="Wingdings" charset="0"/>
              <a:buNone/>
              <a:defRPr/>
            </a:pPr>
            <a:endParaRPr lang="en-US" sz="2800" dirty="0">
              <a:solidFill>
                <a:srgbClr val="000000"/>
              </a:solidFill>
              <a:latin typeface="Arial" charset="0"/>
              <a:ea typeface="ＭＳ Ｐゴシック" charset="0"/>
              <a:cs typeface="ＭＳ Ｐゴシック" charset="0"/>
            </a:endParaRPr>
          </a:p>
        </p:txBody>
      </p:sp>
      <p:sp>
        <p:nvSpPr>
          <p:cNvPr id="15363" name="Text Box 3"/>
          <p:cNvSpPr txBox="1">
            <a:spLocks noChangeArrowheads="1"/>
          </p:cNvSpPr>
          <p:nvPr/>
        </p:nvSpPr>
        <p:spPr bwMode="auto">
          <a:xfrm>
            <a:off x="25400" y="4191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rPr>
              <a:t>Acknowledgement: Huug M. van den Dool, Y-Y Yu, R-C Ren </a:t>
            </a:r>
          </a:p>
        </p:txBody>
      </p:sp>
      <p:sp>
        <p:nvSpPr>
          <p:cNvPr id="2" name="Slide Number Placeholder 1"/>
          <p:cNvSpPr>
            <a:spLocks noGrp="1"/>
          </p:cNvSpPr>
          <p:nvPr>
            <p:ph type="sldNum" sz="quarter" idx="12"/>
          </p:nvPr>
        </p:nvSpPr>
        <p:spPr/>
        <p:txBody>
          <a:bodyPr/>
          <a:lstStyle/>
          <a:p>
            <a:pPr>
              <a:defRPr/>
            </a:pPr>
            <a:fld id="{BC80D6DB-EC95-0445-BD74-B9F03739E8E3}" type="slidenum">
              <a:rPr lang="en-US" b="1" smtClean="0">
                <a:solidFill>
                  <a:srgbClr val="000000"/>
                </a:solidFill>
              </a:rPr>
              <a:pPr>
                <a:defRPr/>
              </a:pPr>
              <a:t>23</a:t>
            </a:fld>
            <a:endParaRPr lang="en-US" b="1" dirty="0">
              <a:solidFill>
                <a:srgbClr val="000000"/>
              </a:solidFill>
            </a:endParaRPr>
          </a:p>
        </p:txBody>
      </p:sp>
    </p:spTree>
    <p:extLst>
      <p:ext uri="{BB962C8B-B14F-4D97-AF65-F5344CB8AC3E}">
        <p14:creationId xmlns:p14="http://schemas.microsoft.com/office/powerpoint/2010/main" val="2952968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09600" y="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000000"/>
                </a:solidFill>
              </a:rPr>
              <a:t>Mean meridional mass circulation in winter  hemisphere (Cai and Shin 2014)</a:t>
            </a:r>
            <a:br>
              <a:rPr lang="en-US" sz="2800">
                <a:solidFill>
                  <a:srgbClr val="000000"/>
                </a:solidFill>
              </a:rPr>
            </a:br>
            <a:endParaRPr lang="en-US" sz="2800">
              <a:solidFill>
                <a:srgbClr val="000000"/>
              </a:solidFill>
            </a:endParaRPr>
          </a:p>
        </p:txBody>
      </p:sp>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8382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A31C88A-0901-104B-9C72-79C7DCAB1D5D}" type="slidenum">
              <a:rPr lang="en-US" b="1" smtClean="0">
                <a:solidFill>
                  <a:srgbClr val="000000"/>
                </a:solidFill>
              </a:rPr>
              <a:pPr>
                <a:defRPr/>
              </a:pPr>
              <a:t>24</a:t>
            </a:fld>
            <a:endParaRPr lang="en-US" b="1" dirty="0">
              <a:solidFill>
                <a:srgbClr val="000000"/>
              </a:solidFill>
            </a:endParaRPr>
          </a:p>
        </p:txBody>
      </p:sp>
    </p:spTree>
    <p:extLst>
      <p:ext uri="{BB962C8B-B14F-4D97-AF65-F5344CB8AC3E}">
        <p14:creationId xmlns:p14="http://schemas.microsoft.com/office/powerpoint/2010/main" val="5765774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4"/>
          <p:cNvSpPr>
            <a:spLocks noChangeShapeType="1"/>
          </p:cNvSpPr>
          <p:nvPr/>
        </p:nvSpPr>
        <p:spPr bwMode="auto">
          <a:xfrm>
            <a:off x="5095875" y="3429000"/>
            <a:ext cx="3354388" cy="0"/>
          </a:xfrm>
          <a:prstGeom prst="line">
            <a:avLst/>
          </a:prstGeom>
          <a:noFill/>
          <a:ln w="28575">
            <a:solidFill>
              <a:srgbClr val="000000"/>
            </a:solidFill>
            <a:prstDash val="solid"/>
            <a:round/>
            <a:headEnd/>
            <a:tailEnd/>
          </a:ln>
          <a:effectLst/>
          <a:extLst/>
        </p:spPr>
        <p:txBody>
          <a:bodyPr wrap="none" anchor="ctr"/>
          <a:lstStyle/>
          <a:p>
            <a:pPr>
              <a:defRPr/>
            </a:pPr>
            <a:endParaRPr lang="en-US" dirty="0">
              <a:solidFill>
                <a:srgbClr val="000000"/>
              </a:solidFill>
              <a:latin typeface="Arial" pitchFamily="-84" charset="0"/>
              <a:ea typeface="ＭＳ Ｐゴシック" pitchFamily="-84" charset="-128"/>
              <a:cs typeface="+mn-cs"/>
            </a:endParaRPr>
          </a:p>
          <a:p>
            <a:pPr>
              <a:defRPr/>
            </a:pPr>
            <a:endParaRPr lang="en-US" dirty="0">
              <a:solidFill>
                <a:srgbClr val="000000"/>
              </a:solidFill>
              <a:latin typeface="Arial" pitchFamily="-84" charset="0"/>
              <a:ea typeface="ＭＳ Ｐゴシック" pitchFamily="-84" charset="-128"/>
              <a:cs typeface="+mn-cs"/>
            </a:endParaRPr>
          </a:p>
        </p:txBody>
      </p:sp>
      <p:sp>
        <p:nvSpPr>
          <p:cNvPr id="23554" name="文本框 4"/>
          <p:cNvSpPr txBox="1">
            <a:spLocks noChangeArrowheads="1"/>
          </p:cNvSpPr>
          <p:nvPr/>
        </p:nvSpPr>
        <p:spPr bwMode="auto">
          <a:xfrm>
            <a:off x="8448675" y="3200400"/>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altLang="zh-CN">
                <a:solidFill>
                  <a:srgbClr val="000000"/>
                </a:solidFill>
              </a:rPr>
              <a:t>60N</a:t>
            </a:r>
            <a:endParaRPr kumimoji="1" lang="zh-CN" altLang="en-US">
              <a:solidFill>
                <a:srgbClr val="000000"/>
              </a:solidFill>
            </a:endParaRPr>
          </a:p>
        </p:txBody>
      </p:sp>
      <p:sp>
        <p:nvSpPr>
          <p:cNvPr id="6" name="Line 74"/>
          <p:cNvSpPr>
            <a:spLocks noChangeShapeType="1"/>
          </p:cNvSpPr>
          <p:nvPr/>
        </p:nvSpPr>
        <p:spPr bwMode="auto">
          <a:xfrm flipV="1">
            <a:off x="5029200" y="5257800"/>
            <a:ext cx="3538538" cy="19050"/>
          </a:xfrm>
          <a:prstGeom prst="line">
            <a:avLst/>
          </a:prstGeom>
          <a:noFill/>
          <a:ln w="28575">
            <a:solidFill>
              <a:srgbClr val="000000"/>
            </a:solidFill>
            <a:prstDash val="solid"/>
            <a:round/>
            <a:headEnd/>
            <a:tailEnd/>
          </a:ln>
          <a:effectLst/>
          <a:extLst/>
        </p:spPr>
        <p:txBody>
          <a:bodyPr wrap="none" anchor="ctr"/>
          <a:lstStyle/>
          <a:p>
            <a:pPr>
              <a:defRPr/>
            </a:pPr>
            <a:endParaRPr lang="en-US" dirty="0">
              <a:solidFill>
                <a:srgbClr val="000000"/>
              </a:solidFill>
              <a:latin typeface="Arial" pitchFamily="-84" charset="0"/>
              <a:ea typeface="ＭＳ Ｐゴシック" pitchFamily="-84" charset="-128"/>
              <a:cs typeface="+mn-cs"/>
            </a:endParaRPr>
          </a:p>
          <a:p>
            <a:pPr>
              <a:defRPr/>
            </a:pPr>
            <a:endParaRPr lang="en-US" dirty="0">
              <a:solidFill>
                <a:srgbClr val="000000"/>
              </a:solidFill>
              <a:latin typeface="Arial" pitchFamily="-84" charset="0"/>
              <a:ea typeface="ＭＳ Ｐゴシック" pitchFamily="-84" charset="-128"/>
              <a:cs typeface="+mn-cs"/>
            </a:endParaRPr>
          </a:p>
        </p:txBody>
      </p:sp>
      <p:sp>
        <p:nvSpPr>
          <p:cNvPr id="23556" name="文本框 6"/>
          <p:cNvSpPr txBox="1">
            <a:spLocks noChangeArrowheads="1"/>
          </p:cNvSpPr>
          <p:nvPr/>
        </p:nvSpPr>
        <p:spPr bwMode="auto">
          <a:xfrm>
            <a:off x="8499475" y="5016500"/>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altLang="zh-CN">
                <a:solidFill>
                  <a:srgbClr val="000000"/>
                </a:solidFill>
              </a:rPr>
              <a:t>25N</a:t>
            </a:r>
            <a:endParaRPr kumimoji="1" lang="zh-CN" altLang="en-US">
              <a:solidFill>
                <a:srgbClr val="000000"/>
              </a:solidFill>
            </a:endParaRPr>
          </a:p>
        </p:txBody>
      </p:sp>
      <p:sp>
        <p:nvSpPr>
          <p:cNvPr id="8" name="Line 74"/>
          <p:cNvSpPr>
            <a:spLocks noChangeShapeType="1"/>
          </p:cNvSpPr>
          <p:nvPr/>
        </p:nvSpPr>
        <p:spPr bwMode="auto">
          <a:xfrm flipV="1">
            <a:off x="5095875" y="1828800"/>
            <a:ext cx="3354388" cy="0"/>
          </a:xfrm>
          <a:prstGeom prst="line">
            <a:avLst/>
          </a:prstGeom>
          <a:noFill/>
          <a:ln w="28575">
            <a:solidFill>
              <a:schemeClr val="tx1"/>
            </a:solidFill>
            <a:prstDash val="solid"/>
            <a:round/>
            <a:headEnd/>
            <a:tailEnd/>
          </a:ln>
          <a:effectLst/>
          <a:extLst/>
        </p:spPr>
        <p:txBody>
          <a:bodyPr wrap="none" anchor="ctr"/>
          <a:lstStyle/>
          <a:p>
            <a:pPr>
              <a:defRPr/>
            </a:pPr>
            <a:endParaRPr lang="en-US" dirty="0">
              <a:latin typeface="Arial" pitchFamily="-84" charset="0"/>
              <a:ea typeface="ＭＳ Ｐゴシック" pitchFamily="-84" charset="-128"/>
              <a:cs typeface="+mn-cs"/>
            </a:endParaRPr>
          </a:p>
          <a:p>
            <a:pPr>
              <a:defRPr/>
            </a:pPr>
            <a:endParaRPr lang="en-US" dirty="0">
              <a:latin typeface="Arial" pitchFamily="-84" charset="0"/>
              <a:ea typeface="ＭＳ Ｐゴシック" pitchFamily="-84" charset="-128"/>
              <a:cs typeface="+mn-cs"/>
            </a:endParaRPr>
          </a:p>
        </p:txBody>
      </p:sp>
      <p:sp>
        <p:nvSpPr>
          <p:cNvPr id="23558" name="文本框 8"/>
          <p:cNvSpPr txBox="1">
            <a:spLocks noChangeArrowheads="1"/>
          </p:cNvSpPr>
          <p:nvPr/>
        </p:nvSpPr>
        <p:spPr bwMode="auto">
          <a:xfrm>
            <a:off x="8524875" y="1600200"/>
            <a:ext cx="56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altLang="zh-CN"/>
              <a:t>90N</a:t>
            </a:r>
            <a:endParaRPr kumimoji="1" lang="zh-CN" altLang="en-US"/>
          </a:p>
        </p:txBody>
      </p:sp>
      <p:sp>
        <p:nvSpPr>
          <p:cNvPr id="23559" name="文本框 10"/>
          <p:cNvSpPr txBox="1">
            <a:spLocks noChangeArrowheads="1"/>
          </p:cNvSpPr>
          <p:nvPr/>
        </p:nvSpPr>
        <p:spPr bwMode="auto">
          <a:xfrm>
            <a:off x="4953000" y="1447800"/>
            <a:ext cx="3813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altLang="zh-CN">
                <a:solidFill>
                  <a:srgbClr val="000000"/>
                </a:solidFill>
              </a:rPr>
              <a:t>Stronger Meridional Mass </a:t>
            </a:r>
          </a:p>
          <a:p>
            <a:pPr algn="ctr"/>
            <a:r>
              <a:rPr kumimoji="1" lang="en-US" altLang="zh-CN">
                <a:solidFill>
                  <a:srgbClr val="000000"/>
                </a:solidFill>
              </a:rPr>
              <a:t>Circulation near surface</a:t>
            </a:r>
            <a:endParaRPr kumimoji="1" lang="zh-CN" altLang="en-US" sz="1600">
              <a:solidFill>
                <a:srgbClr val="000000"/>
              </a:solidFill>
            </a:endParaRPr>
          </a:p>
        </p:txBody>
      </p:sp>
      <p:sp>
        <p:nvSpPr>
          <p:cNvPr id="23560" name="文本框 28"/>
          <p:cNvSpPr txBox="1">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altLang="zh-CN" sz="3200" dirty="0">
                <a:solidFill>
                  <a:srgbClr val="000000"/>
                </a:solidFill>
              </a:rPr>
              <a:t>Mass circulation variability and cold air outbreaks in the mid-latitudes</a:t>
            </a:r>
            <a:endParaRPr kumimoji="1" lang="zh-CN" altLang="en-US" sz="3200" dirty="0">
              <a:solidFill>
                <a:srgbClr val="000000"/>
              </a:solidFill>
            </a:endParaRPr>
          </a:p>
        </p:txBody>
      </p:sp>
      <p:sp>
        <p:nvSpPr>
          <p:cNvPr id="23561" name="Down Arrow 30"/>
          <p:cNvSpPr>
            <a:spLocks noChangeArrowheads="1"/>
          </p:cNvSpPr>
          <p:nvPr/>
        </p:nvSpPr>
        <p:spPr bwMode="auto">
          <a:xfrm>
            <a:off x="5181600" y="2209800"/>
            <a:ext cx="1828800" cy="2971800"/>
          </a:xfrm>
          <a:prstGeom prst="downArrow">
            <a:avLst>
              <a:gd name="adj1" fmla="val 50000"/>
              <a:gd name="adj2" fmla="val 49999"/>
            </a:avLst>
          </a:prstGeom>
          <a:solidFill>
            <a:srgbClr val="3366FF"/>
          </a:solidFill>
          <a:ln w="9525">
            <a:solidFill>
              <a:schemeClr val="tx1"/>
            </a:solidFill>
            <a:round/>
            <a:headEnd/>
            <a:tailEnd/>
          </a:ln>
        </p:spPr>
        <p:txBody>
          <a:bodyPr/>
          <a:lstStyle/>
          <a:p>
            <a:endParaRPr lang="en-US">
              <a:solidFill>
                <a:srgbClr val="000000"/>
              </a:solidFill>
            </a:endParaRPr>
          </a:p>
        </p:txBody>
      </p:sp>
      <p:sp>
        <p:nvSpPr>
          <p:cNvPr id="23562" name="Down Arrow 31"/>
          <p:cNvSpPr>
            <a:spLocks noChangeArrowheads="1"/>
          </p:cNvSpPr>
          <p:nvPr/>
        </p:nvSpPr>
        <p:spPr bwMode="auto">
          <a:xfrm flipV="1">
            <a:off x="6934200" y="2286000"/>
            <a:ext cx="1371600" cy="2209800"/>
          </a:xfrm>
          <a:prstGeom prst="downArrow">
            <a:avLst>
              <a:gd name="adj1" fmla="val 50000"/>
              <a:gd name="adj2" fmla="val 49997"/>
            </a:avLst>
          </a:prstGeom>
          <a:solidFill>
            <a:srgbClr val="FF0000"/>
          </a:solidFill>
          <a:ln w="9525">
            <a:solidFill>
              <a:schemeClr val="tx1"/>
            </a:solidFill>
            <a:round/>
            <a:headEnd/>
            <a:tailEnd/>
          </a:ln>
        </p:spPr>
        <p:txBody>
          <a:bodyPr/>
          <a:lstStyle/>
          <a:p>
            <a:endParaRPr lang="en-US">
              <a:solidFill>
                <a:srgbClr val="000000"/>
              </a:solidFill>
            </a:endParaRPr>
          </a:p>
        </p:txBody>
      </p:sp>
      <p:sp>
        <p:nvSpPr>
          <p:cNvPr id="23563" name="TextBox 33"/>
          <p:cNvSpPr txBox="1">
            <a:spLocks noChangeArrowheads="1"/>
          </p:cNvSpPr>
          <p:nvPr/>
        </p:nvSpPr>
        <p:spPr bwMode="auto">
          <a:xfrm>
            <a:off x="7162800" y="2514600"/>
            <a:ext cx="993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rPr>
              <a:t>Warm</a:t>
            </a:r>
          </a:p>
          <a:p>
            <a:pPr algn="ctr"/>
            <a:r>
              <a:rPr lang="en-US">
                <a:solidFill>
                  <a:srgbClr val="000000"/>
                </a:solidFill>
              </a:rPr>
              <a:t>air</a:t>
            </a:r>
          </a:p>
        </p:txBody>
      </p:sp>
      <p:sp>
        <p:nvSpPr>
          <p:cNvPr id="23564" name="TextBox 34"/>
          <p:cNvSpPr txBox="1">
            <a:spLocks noChangeArrowheads="1"/>
          </p:cNvSpPr>
          <p:nvPr/>
        </p:nvSpPr>
        <p:spPr bwMode="auto">
          <a:xfrm>
            <a:off x="5705475" y="3505200"/>
            <a:ext cx="83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rPr>
              <a:t>Cold </a:t>
            </a:r>
          </a:p>
          <a:p>
            <a:pPr algn="ctr"/>
            <a:r>
              <a:rPr lang="en-US">
                <a:solidFill>
                  <a:srgbClr val="000000"/>
                </a:solidFill>
              </a:rPr>
              <a:t>air</a:t>
            </a:r>
          </a:p>
        </p:txBody>
      </p:sp>
      <p:sp>
        <p:nvSpPr>
          <p:cNvPr id="37" name="Line 74"/>
          <p:cNvSpPr>
            <a:spLocks noChangeShapeType="1"/>
          </p:cNvSpPr>
          <p:nvPr/>
        </p:nvSpPr>
        <p:spPr bwMode="auto">
          <a:xfrm>
            <a:off x="381000" y="3505200"/>
            <a:ext cx="3354388" cy="0"/>
          </a:xfrm>
          <a:prstGeom prst="line">
            <a:avLst/>
          </a:prstGeom>
          <a:noFill/>
          <a:ln w="28575">
            <a:solidFill>
              <a:srgbClr val="000000"/>
            </a:solidFill>
            <a:prstDash val="solid"/>
            <a:round/>
            <a:headEnd/>
            <a:tailEnd/>
          </a:ln>
          <a:effectLst/>
          <a:extLst/>
        </p:spPr>
        <p:txBody>
          <a:bodyPr wrap="none" anchor="ctr"/>
          <a:lstStyle/>
          <a:p>
            <a:pPr>
              <a:defRPr/>
            </a:pPr>
            <a:endParaRPr lang="en-US" dirty="0">
              <a:solidFill>
                <a:srgbClr val="000000"/>
              </a:solidFill>
              <a:latin typeface="Arial" pitchFamily="-84" charset="0"/>
              <a:ea typeface="ＭＳ Ｐゴシック" pitchFamily="-84" charset="-128"/>
              <a:cs typeface="+mn-cs"/>
            </a:endParaRPr>
          </a:p>
          <a:p>
            <a:pPr>
              <a:defRPr/>
            </a:pPr>
            <a:endParaRPr lang="en-US" dirty="0">
              <a:solidFill>
                <a:srgbClr val="000000"/>
              </a:solidFill>
              <a:latin typeface="Arial" pitchFamily="-84" charset="0"/>
              <a:ea typeface="ＭＳ Ｐゴシック" pitchFamily="-84" charset="-128"/>
              <a:cs typeface="+mn-cs"/>
            </a:endParaRPr>
          </a:p>
        </p:txBody>
      </p:sp>
      <p:sp>
        <p:nvSpPr>
          <p:cNvPr id="23566" name="文本框 4"/>
          <p:cNvSpPr txBox="1">
            <a:spLocks noChangeArrowheads="1"/>
          </p:cNvSpPr>
          <p:nvPr/>
        </p:nvSpPr>
        <p:spPr bwMode="auto">
          <a:xfrm>
            <a:off x="3733800" y="3276600"/>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altLang="zh-CN">
                <a:solidFill>
                  <a:srgbClr val="000000"/>
                </a:solidFill>
              </a:rPr>
              <a:t>60N</a:t>
            </a:r>
            <a:endParaRPr kumimoji="1" lang="zh-CN" altLang="en-US">
              <a:solidFill>
                <a:srgbClr val="000000"/>
              </a:solidFill>
            </a:endParaRPr>
          </a:p>
        </p:txBody>
      </p:sp>
      <p:sp>
        <p:nvSpPr>
          <p:cNvPr id="39" name="Line 74"/>
          <p:cNvSpPr>
            <a:spLocks noChangeShapeType="1"/>
          </p:cNvSpPr>
          <p:nvPr/>
        </p:nvSpPr>
        <p:spPr bwMode="auto">
          <a:xfrm flipV="1">
            <a:off x="228600" y="5257800"/>
            <a:ext cx="3538538" cy="19050"/>
          </a:xfrm>
          <a:prstGeom prst="line">
            <a:avLst/>
          </a:prstGeom>
          <a:noFill/>
          <a:ln w="28575">
            <a:solidFill>
              <a:srgbClr val="000000"/>
            </a:solidFill>
            <a:prstDash val="solid"/>
            <a:round/>
            <a:headEnd/>
            <a:tailEnd/>
          </a:ln>
          <a:effectLst/>
          <a:extLst/>
        </p:spPr>
        <p:txBody>
          <a:bodyPr wrap="none" anchor="ctr"/>
          <a:lstStyle/>
          <a:p>
            <a:pPr>
              <a:defRPr/>
            </a:pPr>
            <a:endParaRPr lang="en-US" dirty="0">
              <a:ln>
                <a:solidFill>
                  <a:srgbClr val="000000"/>
                </a:solidFill>
              </a:ln>
              <a:latin typeface="Arial" pitchFamily="-84" charset="0"/>
              <a:ea typeface="ＭＳ Ｐゴシック" pitchFamily="-84" charset="-128"/>
              <a:cs typeface="+mn-cs"/>
            </a:endParaRPr>
          </a:p>
          <a:p>
            <a:pPr>
              <a:defRPr/>
            </a:pPr>
            <a:endParaRPr lang="en-US" dirty="0">
              <a:ln>
                <a:solidFill>
                  <a:srgbClr val="000000"/>
                </a:solidFill>
              </a:ln>
              <a:latin typeface="Arial" pitchFamily="-84" charset="0"/>
              <a:ea typeface="ＭＳ Ｐゴシック" pitchFamily="-84" charset="-128"/>
              <a:cs typeface="+mn-cs"/>
            </a:endParaRPr>
          </a:p>
        </p:txBody>
      </p:sp>
      <p:sp>
        <p:nvSpPr>
          <p:cNvPr id="23568" name="文本框 6"/>
          <p:cNvSpPr txBox="1">
            <a:spLocks noChangeArrowheads="1"/>
          </p:cNvSpPr>
          <p:nvPr/>
        </p:nvSpPr>
        <p:spPr bwMode="auto">
          <a:xfrm>
            <a:off x="3810000" y="5029200"/>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altLang="zh-CN">
                <a:solidFill>
                  <a:srgbClr val="000000"/>
                </a:solidFill>
              </a:rPr>
              <a:t>25N</a:t>
            </a:r>
            <a:endParaRPr kumimoji="1" lang="zh-CN" altLang="en-US">
              <a:solidFill>
                <a:srgbClr val="000000"/>
              </a:solidFill>
            </a:endParaRPr>
          </a:p>
        </p:txBody>
      </p:sp>
      <p:sp>
        <p:nvSpPr>
          <p:cNvPr id="41" name="Line 74"/>
          <p:cNvSpPr>
            <a:spLocks noChangeShapeType="1"/>
          </p:cNvSpPr>
          <p:nvPr/>
        </p:nvSpPr>
        <p:spPr bwMode="auto">
          <a:xfrm flipV="1">
            <a:off x="381000" y="1905000"/>
            <a:ext cx="3354388" cy="0"/>
          </a:xfrm>
          <a:prstGeom prst="line">
            <a:avLst/>
          </a:prstGeom>
          <a:noFill/>
          <a:ln w="28575">
            <a:solidFill>
              <a:schemeClr val="tx1"/>
            </a:solidFill>
            <a:prstDash val="solid"/>
            <a:round/>
            <a:headEnd/>
            <a:tailEnd/>
          </a:ln>
          <a:effectLst/>
          <a:extLst/>
        </p:spPr>
        <p:txBody>
          <a:bodyPr wrap="none" anchor="ctr"/>
          <a:lstStyle/>
          <a:p>
            <a:pPr>
              <a:defRPr/>
            </a:pPr>
            <a:endParaRPr lang="en-US" dirty="0">
              <a:latin typeface="Arial" pitchFamily="-84" charset="0"/>
              <a:ea typeface="ＭＳ Ｐゴシック" pitchFamily="-84" charset="-128"/>
              <a:cs typeface="+mn-cs"/>
            </a:endParaRPr>
          </a:p>
          <a:p>
            <a:pPr>
              <a:defRPr/>
            </a:pPr>
            <a:endParaRPr lang="en-US" dirty="0">
              <a:latin typeface="Arial" pitchFamily="-84" charset="0"/>
              <a:ea typeface="ＭＳ Ｐゴシック" pitchFamily="-84" charset="-128"/>
              <a:cs typeface="+mn-cs"/>
            </a:endParaRPr>
          </a:p>
        </p:txBody>
      </p:sp>
      <p:sp>
        <p:nvSpPr>
          <p:cNvPr id="23570" name="文本框 8"/>
          <p:cNvSpPr txBox="1">
            <a:spLocks noChangeArrowheads="1"/>
          </p:cNvSpPr>
          <p:nvPr/>
        </p:nvSpPr>
        <p:spPr bwMode="auto">
          <a:xfrm>
            <a:off x="3810000" y="1676400"/>
            <a:ext cx="56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altLang="zh-CN"/>
              <a:t>90N</a:t>
            </a:r>
            <a:endParaRPr kumimoji="1" lang="zh-CN" altLang="en-US"/>
          </a:p>
        </p:txBody>
      </p:sp>
      <p:sp>
        <p:nvSpPr>
          <p:cNvPr id="23571" name="文本框 10"/>
          <p:cNvSpPr txBox="1">
            <a:spLocks noChangeArrowheads="1"/>
          </p:cNvSpPr>
          <p:nvPr/>
        </p:nvSpPr>
        <p:spPr bwMode="auto">
          <a:xfrm>
            <a:off x="304800" y="1447800"/>
            <a:ext cx="3813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altLang="zh-CN">
                <a:solidFill>
                  <a:srgbClr val="000000"/>
                </a:solidFill>
              </a:rPr>
              <a:t>Weaker Meridional Mass </a:t>
            </a:r>
          </a:p>
          <a:p>
            <a:pPr algn="ctr"/>
            <a:r>
              <a:rPr kumimoji="1" lang="en-US" altLang="zh-CN">
                <a:solidFill>
                  <a:srgbClr val="000000"/>
                </a:solidFill>
              </a:rPr>
              <a:t>Circulation near surface</a:t>
            </a:r>
            <a:endParaRPr kumimoji="1" lang="zh-CN" altLang="en-US" sz="1600">
              <a:solidFill>
                <a:srgbClr val="000000"/>
              </a:solidFill>
            </a:endParaRPr>
          </a:p>
        </p:txBody>
      </p:sp>
      <p:sp>
        <p:nvSpPr>
          <p:cNvPr id="23572" name="Down Arrow 43"/>
          <p:cNvSpPr>
            <a:spLocks noChangeArrowheads="1"/>
          </p:cNvSpPr>
          <p:nvPr/>
        </p:nvSpPr>
        <p:spPr bwMode="auto">
          <a:xfrm>
            <a:off x="381000" y="2819400"/>
            <a:ext cx="1676400" cy="1828800"/>
          </a:xfrm>
          <a:prstGeom prst="downArrow">
            <a:avLst>
              <a:gd name="adj1" fmla="val 50000"/>
              <a:gd name="adj2" fmla="val 50000"/>
            </a:avLst>
          </a:prstGeom>
          <a:solidFill>
            <a:srgbClr val="3366FF"/>
          </a:solidFill>
          <a:ln w="9525">
            <a:solidFill>
              <a:schemeClr val="tx1"/>
            </a:solidFill>
            <a:round/>
            <a:headEnd/>
            <a:tailEnd/>
          </a:ln>
        </p:spPr>
        <p:txBody>
          <a:bodyPr/>
          <a:lstStyle/>
          <a:p>
            <a:endParaRPr lang="en-US">
              <a:solidFill>
                <a:srgbClr val="000000"/>
              </a:solidFill>
            </a:endParaRPr>
          </a:p>
        </p:txBody>
      </p:sp>
      <p:sp>
        <p:nvSpPr>
          <p:cNvPr id="23573" name="Down Arrow 44"/>
          <p:cNvSpPr>
            <a:spLocks noChangeArrowheads="1"/>
          </p:cNvSpPr>
          <p:nvPr/>
        </p:nvSpPr>
        <p:spPr bwMode="auto">
          <a:xfrm flipV="1">
            <a:off x="2286000" y="2895600"/>
            <a:ext cx="1371600" cy="1066800"/>
          </a:xfrm>
          <a:prstGeom prst="downArrow">
            <a:avLst>
              <a:gd name="adj1" fmla="val 50000"/>
              <a:gd name="adj2" fmla="val 50000"/>
            </a:avLst>
          </a:prstGeom>
          <a:solidFill>
            <a:srgbClr val="FF0000"/>
          </a:solidFill>
          <a:ln w="9525">
            <a:solidFill>
              <a:schemeClr val="tx1"/>
            </a:solidFill>
            <a:round/>
            <a:headEnd/>
            <a:tailEnd/>
          </a:ln>
        </p:spPr>
        <p:txBody>
          <a:bodyPr/>
          <a:lstStyle/>
          <a:p>
            <a:endParaRPr lang="en-US">
              <a:solidFill>
                <a:srgbClr val="000000"/>
              </a:solidFill>
            </a:endParaRPr>
          </a:p>
        </p:txBody>
      </p:sp>
      <p:sp>
        <p:nvSpPr>
          <p:cNvPr id="23574" name="TextBox 45"/>
          <p:cNvSpPr txBox="1">
            <a:spLocks noChangeArrowheads="1"/>
          </p:cNvSpPr>
          <p:nvPr/>
        </p:nvSpPr>
        <p:spPr bwMode="auto">
          <a:xfrm>
            <a:off x="2438400" y="3124200"/>
            <a:ext cx="993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rPr>
              <a:t>Warm</a:t>
            </a:r>
          </a:p>
          <a:p>
            <a:pPr algn="ctr"/>
            <a:r>
              <a:rPr lang="en-US">
                <a:solidFill>
                  <a:srgbClr val="000000"/>
                </a:solidFill>
              </a:rPr>
              <a:t>air</a:t>
            </a:r>
          </a:p>
        </p:txBody>
      </p:sp>
      <p:sp>
        <p:nvSpPr>
          <p:cNvPr id="23575" name="TextBox 46"/>
          <p:cNvSpPr txBox="1">
            <a:spLocks noChangeArrowheads="1"/>
          </p:cNvSpPr>
          <p:nvPr/>
        </p:nvSpPr>
        <p:spPr bwMode="auto">
          <a:xfrm>
            <a:off x="838200" y="3581400"/>
            <a:ext cx="830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rPr>
              <a:t>Cold </a:t>
            </a:r>
          </a:p>
          <a:p>
            <a:pPr algn="ctr"/>
            <a:r>
              <a:rPr lang="en-US">
                <a:solidFill>
                  <a:srgbClr val="000000"/>
                </a:solidFill>
              </a:rPr>
              <a:t>air</a:t>
            </a:r>
          </a:p>
        </p:txBody>
      </p:sp>
      <p:sp>
        <p:nvSpPr>
          <p:cNvPr id="23576" name="TextBox 47"/>
          <p:cNvSpPr txBox="1">
            <a:spLocks noChangeArrowheads="1"/>
          </p:cNvSpPr>
          <p:nvPr/>
        </p:nvSpPr>
        <p:spPr bwMode="auto">
          <a:xfrm>
            <a:off x="0" y="5651500"/>
            <a:ext cx="4267200" cy="1200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Less cold air outbreaks in mid-latitudes</a:t>
            </a:r>
          </a:p>
          <a:p>
            <a:r>
              <a:rPr lang="en-US">
                <a:solidFill>
                  <a:srgbClr val="0000FF"/>
                </a:solidFill>
              </a:rPr>
              <a:t>Coldness in high latitudes</a:t>
            </a:r>
          </a:p>
        </p:txBody>
      </p:sp>
      <p:sp>
        <p:nvSpPr>
          <p:cNvPr id="23577" name="TextBox 48"/>
          <p:cNvSpPr txBox="1">
            <a:spLocks noChangeArrowheads="1"/>
          </p:cNvSpPr>
          <p:nvPr/>
        </p:nvSpPr>
        <p:spPr bwMode="auto">
          <a:xfrm>
            <a:off x="4800600" y="5657850"/>
            <a:ext cx="4343400" cy="1200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More cold air outbreaks in mid-latitudes</a:t>
            </a:r>
          </a:p>
          <a:p>
            <a:r>
              <a:rPr lang="en-US">
                <a:solidFill>
                  <a:srgbClr val="FF0000"/>
                </a:solidFill>
              </a:rPr>
              <a:t>Warmness in high latitudes</a:t>
            </a:r>
          </a:p>
        </p:txBody>
      </p:sp>
      <p:sp>
        <p:nvSpPr>
          <p:cNvPr id="2" name="Slide Number Placeholder 1"/>
          <p:cNvSpPr>
            <a:spLocks noGrp="1"/>
          </p:cNvSpPr>
          <p:nvPr>
            <p:ph type="sldNum" sz="quarter" idx="12"/>
          </p:nvPr>
        </p:nvSpPr>
        <p:spPr/>
        <p:txBody>
          <a:bodyPr/>
          <a:lstStyle/>
          <a:p>
            <a:pPr>
              <a:defRPr/>
            </a:pPr>
            <a:fld id="{9A189D8E-B6EB-814E-870D-9FF260074F85}" type="slidenum">
              <a:rPr lang="en-US" b="1" smtClean="0">
                <a:solidFill>
                  <a:srgbClr val="000000"/>
                </a:solidFill>
              </a:rPr>
              <a:pPr>
                <a:defRPr/>
              </a:pPr>
              <a:t>25</a:t>
            </a:fld>
            <a:endParaRPr lang="en-US" b="1" dirty="0">
              <a:solidFill>
                <a:srgbClr val="000000"/>
              </a:solidFill>
            </a:endParaRPr>
          </a:p>
        </p:txBody>
      </p:sp>
    </p:spTree>
    <p:extLst>
      <p:ext uri="{BB962C8B-B14F-4D97-AF65-F5344CB8AC3E}">
        <p14:creationId xmlns:p14="http://schemas.microsoft.com/office/powerpoint/2010/main" val="21667042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342900"/>
            <a:ext cx="88392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4" name="Rectangle 2"/>
          <p:cNvSpPr>
            <a:spLocks noGrp="1" noRot="1" noChangeArrowheads="1"/>
          </p:cNvSpPr>
          <p:nvPr>
            <p:ph type="title"/>
          </p:nvPr>
        </p:nvSpPr>
        <p:spPr>
          <a:xfrm>
            <a:off x="0" y="50800"/>
            <a:ext cx="9144000" cy="571500"/>
          </a:xfrm>
        </p:spPr>
        <p:txBody>
          <a:bodyPr/>
          <a:lstStyle/>
          <a:p>
            <a:pPr eaLnBrk="1" hangingPunct="1">
              <a:defRPr/>
            </a:pPr>
            <a:r>
              <a:rPr lang="en-US" sz="2800" dirty="0" smtClean="0">
                <a:solidFill>
                  <a:srgbClr val="000000"/>
                </a:solidFill>
                <a:latin typeface="Times" charset="0"/>
                <a:ea typeface="ＭＳ Ｐゴシック" charset="0"/>
                <a:cs typeface="ＭＳ Ｐゴシック" charset="0"/>
              </a:rPr>
              <a:t>Survey </a:t>
            </a:r>
            <a:r>
              <a:rPr lang="en-US" sz="2800" smtClean="0">
                <a:solidFill>
                  <a:srgbClr val="000000"/>
                </a:solidFill>
                <a:latin typeface="Times" charset="0"/>
                <a:ea typeface="ＭＳ Ｐゴシック" charset="0"/>
                <a:cs typeface="ＭＳ Ｐゴシック" charset="0"/>
              </a:rPr>
              <a:t>of mass </a:t>
            </a:r>
            <a:r>
              <a:rPr lang="en-US" sz="2800" dirty="0" smtClean="0">
                <a:solidFill>
                  <a:srgbClr val="000000"/>
                </a:solidFill>
                <a:latin typeface="Times" charset="0"/>
                <a:ea typeface="ＭＳ Ｐゴシック" charset="0"/>
                <a:cs typeface="ＭＳ Ｐゴシック" charset="0"/>
              </a:rPr>
              <a:t>circulation crossing 60N in winter of 2013-14</a:t>
            </a:r>
            <a:endParaRPr lang="en-US" sz="2800" b="1" dirty="0">
              <a:solidFill>
                <a:srgbClr val="000000"/>
              </a:solidFill>
              <a:latin typeface="Times" charset="0"/>
              <a:ea typeface="ＭＳ Ｐゴシック" charset="0"/>
              <a:cs typeface="ＭＳ Ｐゴシック" charset="0"/>
            </a:endParaRPr>
          </a:p>
        </p:txBody>
      </p:sp>
      <p:sp>
        <p:nvSpPr>
          <p:cNvPr id="47107" name="TextBox 2"/>
          <p:cNvSpPr txBox="1">
            <a:spLocks noChangeArrowheads="1"/>
          </p:cNvSpPr>
          <p:nvPr/>
        </p:nvSpPr>
        <p:spPr bwMode="auto">
          <a:xfrm>
            <a:off x="2273300" y="762000"/>
            <a:ext cx="1946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Stratosphere</a:t>
            </a:r>
          </a:p>
        </p:txBody>
      </p:sp>
      <p:sp>
        <p:nvSpPr>
          <p:cNvPr id="47108" name="TextBox 16"/>
          <p:cNvSpPr txBox="1">
            <a:spLocks noChangeArrowheads="1"/>
          </p:cNvSpPr>
          <p:nvPr/>
        </p:nvSpPr>
        <p:spPr bwMode="auto">
          <a:xfrm>
            <a:off x="2667000" y="2590800"/>
            <a:ext cx="205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Warm Branch</a:t>
            </a:r>
          </a:p>
        </p:txBody>
      </p:sp>
      <p:sp>
        <p:nvSpPr>
          <p:cNvPr id="47109" name="TextBox 17"/>
          <p:cNvSpPr txBox="1">
            <a:spLocks noChangeArrowheads="1"/>
          </p:cNvSpPr>
          <p:nvPr/>
        </p:nvSpPr>
        <p:spPr bwMode="auto">
          <a:xfrm>
            <a:off x="2578100" y="4419600"/>
            <a:ext cx="1878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Cold Branch</a:t>
            </a:r>
          </a:p>
        </p:txBody>
      </p:sp>
      <p:sp>
        <p:nvSpPr>
          <p:cNvPr id="47110" name="TextBox 18"/>
          <p:cNvSpPr txBox="1">
            <a:spLocks noChangeArrowheads="1"/>
          </p:cNvSpPr>
          <p:nvPr/>
        </p:nvSpPr>
        <p:spPr bwMode="auto">
          <a:xfrm>
            <a:off x="7073900" y="5181600"/>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climatology</a:t>
            </a:r>
          </a:p>
        </p:txBody>
      </p:sp>
      <p:sp>
        <p:nvSpPr>
          <p:cNvPr id="47111" name="TextBox 19"/>
          <p:cNvSpPr txBox="1">
            <a:spLocks noChangeArrowheads="1"/>
          </p:cNvSpPr>
          <p:nvPr/>
        </p:nvSpPr>
        <p:spPr bwMode="auto">
          <a:xfrm>
            <a:off x="5321300" y="4724400"/>
            <a:ext cx="782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1SD</a:t>
            </a:r>
          </a:p>
        </p:txBody>
      </p:sp>
      <p:sp>
        <p:nvSpPr>
          <p:cNvPr id="47112" name="TextBox 20"/>
          <p:cNvSpPr txBox="1">
            <a:spLocks noChangeArrowheads="1"/>
          </p:cNvSpPr>
          <p:nvPr/>
        </p:nvSpPr>
        <p:spPr bwMode="auto">
          <a:xfrm>
            <a:off x="3644900" y="5715000"/>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-1SD</a:t>
            </a:r>
          </a:p>
        </p:txBody>
      </p:sp>
      <p:sp>
        <p:nvSpPr>
          <p:cNvPr id="47113" name="Up Arrow 4"/>
          <p:cNvSpPr>
            <a:spLocks noChangeArrowheads="1"/>
          </p:cNvSpPr>
          <p:nvPr/>
        </p:nvSpPr>
        <p:spPr bwMode="auto">
          <a:xfrm>
            <a:off x="1282700" y="1295400"/>
            <a:ext cx="381000" cy="685800"/>
          </a:xfrm>
          <a:prstGeom prst="upArrow">
            <a:avLst>
              <a:gd name="adj1" fmla="val 50000"/>
              <a:gd name="adj2" fmla="val 50000"/>
            </a:avLst>
          </a:prstGeom>
          <a:solidFill>
            <a:srgbClr val="FF0000"/>
          </a:solidFill>
          <a:ln w="9525">
            <a:solidFill>
              <a:schemeClr val="tx1"/>
            </a:solidFill>
            <a:round/>
            <a:headEnd/>
            <a:tailEnd/>
          </a:ln>
        </p:spPr>
        <p:txBody>
          <a:bodyPr/>
          <a:lstStyle/>
          <a:p>
            <a:endParaRPr lang="en-US"/>
          </a:p>
        </p:txBody>
      </p:sp>
      <p:sp>
        <p:nvSpPr>
          <p:cNvPr id="47114" name="Up Arrow 22"/>
          <p:cNvSpPr>
            <a:spLocks noChangeArrowheads="1"/>
          </p:cNvSpPr>
          <p:nvPr/>
        </p:nvSpPr>
        <p:spPr bwMode="auto">
          <a:xfrm>
            <a:off x="4102100" y="1295400"/>
            <a:ext cx="381000" cy="685800"/>
          </a:xfrm>
          <a:prstGeom prst="upArrow">
            <a:avLst>
              <a:gd name="adj1" fmla="val 50000"/>
              <a:gd name="adj2" fmla="val 50000"/>
            </a:avLst>
          </a:prstGeom>
          <a:solidFill>
            <a:srgbClr val="FF0000"/>
          </a:solidFill>
          <a:ln w="9525">
            <a:solidFill>
              <a:schemeClr val="tx1"/>
            </a:solidFill>
            <a:round/>
            <a:headEnd/>
            <a:tailEnd/>
          </a:ln>
        </p:spPr>
        <p:txBody>
          <a:bodyPr/>
          <a:lstStyle/>
          <a:p>
            <a:endParaRPr lang="en-US"/>
          </a:p>
        </p:txBody>
      </p:sp>
      <p:sp>
        <p:nvSpPr>
          <p:cNvPr id="47115" name="Up Arrow 23"/>
          <p:cNvSpPr>
            <a:spLocks noChangeArrowheads="1"/>
          </p:cNvSpPr>
          <p:nvPr/>
        </p:nvSpPr>
        <p:spPr bwMode="auto">
          <a:xfrm>
            <a:off x="4864100" y="1295400"/>
            <a:ext cx="381000" cy="685800"/>
          </a:xfrm>
          <a:prstGeom prst="upArrow">
            <a:avLst>
              <a:gd name="adj1" fmla="val 50000"/>
              <a:gd name="adj2" fmla="val 50000"/>
            </a:avLst>
          </a:prstGeom>
          <a:solidFill>
            <a:srgbClr val="FF0000"/>
          </a:solidFill>
          <a:ln w="9525">
            <a:solidFill>
              <a:schemeClr val="tx1"/>
            </a:solidFill>
            <a:round/>
            <a:headEnd/>
            <a:tailEnd/>
          </a:ln>
        </p:spPr>
        <p:txBody>
          <a:bodyPr/>
          <a:lstStyle/>
          <a:p>
            <a:endParaRPr lang="en-US"/>
          </a:p>
        </p:txBody>
      </p:sp>
      <p:sp>
        <p:nvSpPr>
          <p:cNvPr id="47116" name="Up Arrow 24"/>
          <p:cNvSpPr>
            <a:spLocks noChangeArrowheads="1"/>
          </p:cNvSpPr>
          <p:nvPr/>
        </p:nvSpPr>
        <p:spPr bwMode="auto">
          <a:xfrm>
            <a:off x="7454900" y="1066800"/>
            <a:ext cx="381000" cy="685800"/>
          </a:xfrm>
          <a:prstGeom prst="upArrow">
            <a:avLst>
              <a:gd name="adj1" fmla="val 50000"/>
              <a:gd name="adj2" fmla="val 50000"/>
            </a:avLst>
          </a:prstGeom>
          <a:solidFill>
            <a:srgbClr val="FF0000"/>
          </a:solidFill>
          <a:ln w="9525">
            <a:solidFill>
              <a:schemeClr val="tx1"/>
            </a:solidFill>
            <a:round/>
            <a:headEnd/>
            <a:tailEnd/>
          </a:ln>
        </p:spPr>
        <p:txBody>
          <a:bodyPr/>
          <a:lstStyle/>
          <a:p>
            <a:endParaRPr lang="en-US"/>
          </a:p>
        </p:txBody>
      </p:sp>
      <p:sp>
        <p:nvSpPr>
          <p:cNvPr id="47117" name="Up Arrow 25"/>
          <p:cNvSpPr>
            <a:spLocks noChangeArrowheads="1"/>
          </p:cNvSpPr>
          <p:nvPr/>
        </p:nvSpPr>
        <p:spPr bwMode="auto">
          <a:xfrm>
            <a:off x="1663700" y="3124200"/>
            <a:ext cx="381000" cy="685800"/>
          </a:xfrm>
          <a:prstGeom prst="upArrow">
            <a:avLst>
              <a:gd name="adj1" fmla="val 50000"/>
              <a:gd name="adj2" fmla="val 50000"/>
            </a:avLst>
          </a:prstGeom>
          <a:solidFill>
            <a:srgbClr val="FF0000"/>
          </a:solidFill>
          <a:ln w="9525">
            <a:solidFill>
              <a:schemeClr val="tx1"/>
            </a:solidFill>
            <a:round/>
            <a:headEnd/>
            <a:tailEnd/>
          </a:ln>
        </p:spPr>
        <p:txBody>
          <a:bodyPr/>
          <a:lstStyle/>
          <a:p>
            <a:endParaRPr lang="en-US"/>
          </a:p>
        </p:txBody>
      </p:sp>
      <p:sp>
        <p:nvSpPr>
          <p:cNvPr id="47118" name="Up Arrow 26"/>
          <p:cNvSpPr>
            <a:spLocks noChangeArrowheads="1"/>
          </p:cNvSpPr>
          <p:nvPr/>
        </p:nvSpPr>
        <p:spPr bwMode="auto">
          <a:xfrm>
            <a:off x="4406900" y="3048000"/>
            <a:ext cx="381000" cy="685800"/>
          </a:xfrm>
          <a:prstGeom prst="upArrow">
            <a:avLst>
              <a:gd name="adj1" fmla="val 50000"/>
              <a:gd name="adj2" fmla="val 50000"/>
            </a:avLst>
          </a:prstGeom>
          <a:solidFill>
            <a:srgbClr val="FF0000"/>
          </a:solidFill>
          <a:ln w="9525">
            <a:solidFill>
              <a:schemeClr val="tx1"/>
            </a:solidFill>
            <a:round/>
            <a:headEnd/>
            <a:tailEnd/>
          </a:ln>
        </p:spPr>
        <p:txBody>
          <a:bodyPr/>
          <a:lstStyle/>
          <a:p>
            <a:endParaRPr lang="en-US"/>
          </a:p>
        </p:txBody>
      </p:sp>
      <p:sp>
        <p:nvSpPr>
          <p:cNvPr id="47119" name="Up Arrow 28"/>
          <p:cNvSpPr>
            <a:spLocks noChangeArrowheads="1"/>
          </p:cNvSpPr>
          <p:nvPr/>
        </p:nvSpPr>
        <p:spPr bwMode="auto">
          <a:xfrm>
            <a:off x="6464300" y="2895600"/>
            <a:ext cx="381000" cy="685800"/>
          </a:xfrm>
          <a:prstGeom prst="upArrow">
            <a:avLst>
              <a:gd name="adj1" fmla="val 50000"/>
              <a:gd name="adj2" fmla="val 50000"/>
            </a:avLst>
          </a:prstGeom>
          <a:solidFill>
            <a:srgbClr val="FF0000"/>
          </a:solidFill>
          <a:ln w="9525">
            <a:solidFill>
              <a:schemeClr val="tx1"/>
            </a:solidFill>
            <a:round/>
            <a:headEnd/>
            <a:tailEnd/>
          </a:ln>
        </p:spPr>
        <p:txBody>
          <a:bodyPr/>
          <a:lstStyle/>
          <a:p>
            <a:endParaRPr lang="en-US"/>
          </a:p>
        </p:txBody>
      </p:sp>
      <p:sp>
        <p:nvSpPr>
          <p:cNvPr id="47120" name="Up Arrow 29"/>
          <p:cNvSpPr>
            <a:spLocks noChangeArrowheads="1"/>
          </p:cNvSpPr>
          <p:nvPr/>
        </p:nvSpPr>
        <p:spPr bwMode="auto">
          <a:xfrm flipV="1">
            <a:off x="1892300" y="4953000"/>
            <a:ext cx="381000" cy="685800"/>
          </a:xfrm>
          <a:prstGeom prst="upArrow">
            <a:avLst>
              <a:gd name="adj1" fmla="val 50000"/>
              <a:gd name="adj2" fmla="val 50000"/>
            </a:avLst>
          </a:prstGeom>
          <a:solidFill>
            <a:schemeClr val="bg1"/>
          </a:solidFill>
          <a:ln w="9525">
            <a:solidFill>
              <a:schemeClr val="tx1"/>
            </a:solidFill>
            <a:round/>
            <a:headEnd/>
            <a:tailEnd/>
          </a:ln>
        </p:spPr>
        <p:txBody>
          <a:bodyPr/>
          <a:lstStyle/>
          <a:p>
            <a:endParaRPr lang="en-US"/>
          </a:p>
        </p:txBody>
      </p:sp>
      <p:sp>
        <p:nvSpPr>
          <p:cNvPr id="47121" name="Up Arrow 30"/>
          <p:cNvSpPr>
            <a:spLocks noChangeArrowheads="1"/>
          </p:cNvSpPr>
          <p:nvPr/>
        </p:nvSpPr>
        <p:spPr bwMode="auto">
          <a:xfrm flipV="1">
            <a:off x="4559300" y="4876800"/>
            <a:ext cx="381000" cy="685800"/>
          </a:xfrm>
          <a:prstGeom prst="upArrow">
            <a:avLst>
              <a:gd name="adj1" fmla="val 50000"/>
              <a:gd name="adj2" fmla="val 50000"/>
            </a:avLst>
          </a:prstGeom>
          <a:solidFill>
            <a:schemeClr val="bg1"/>
          </a:solidFill>
          <a:ln w="9525">
            <a:solidFill>
              <a:schemeClr val="tx1"/>
            </a:solidFill>
            <a:round/>
            <a:headEnd/>
            <a:tailEnd/>
          </a:ln>
        </p:spPr>
        <p:txBody>
          <a:bodyPr/>
          <a:lstStyle/>
          <a:p>
            <a:endParaRPr lang="en-US"/>
          </a:p>
        </p:txBody>
      </p:sp>
      <p:sp>
        <p:nvSpPr>
          <p:cNvPr id="47122" name="Up Arrow 31"/>
          <p:cNvSpPr>
            <a:spLocks noChangeArrowheads="1"/>
          </p:cNvSpPr>
          <p:nvPr/>
        </p:nvSpPr>
        <p:spPr bwMode="auto">
          <a:xfrm flipV="1">
            <a:off x="6464300" y="4800600"/>
            <a:ext cx="381000" cy="685800"/>
          </a:xfrm>
          <a:prstGeom prst="upArrow">
            <a:avLst>
              <a:gd name="adj1" fmla="val 50000"/>
              <a:gd name="adj2" fmla="val 50000"/>
            </a:avLst>
          </a:prstGeom>
          <a:solidFill>
            <a:schemeClr val="bg1"/>
          </a:solidFill>
          <a:ln w="9525">
            <a:solidFill>
              <a:schemeClr val="tx1"/>
            </a:solidFill>
            <a:round/>
            <a:headEnd/>
            <a:tailEnd/>
          </a:ln>
        </p:spPr>
        <p:txBody>
          <a:bodyPr/>
          <a:lstStyle/>
          <a:p>
            <a:endParaRPr lang="en-US"/>
          </a:p>
        </p:txBody>
      </p:sp>
      <p:sp>
        <p:nvSpPr>
          <p:cNvPr id="47123" name="TextBox 2"/>
          <p:cNvSpPr txBox="1">
            <a:spLocks noChangeArrowheads="1"/>
          </p:cNvSpPr>
          <p:nvPr/>
        </p:nvSpPr>
        <p:spPr bwMode="auto">
          <a:xfrm>
            <a:off x="1282700" y="3810000"/>
            <a:ext cx="121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12/9/13</a:t>
            </a:r>
          </a:p>
        </p:txBody>
      </p:sp>
      <p:sp>
        <p:nvSpPr>
          <p:cNvPr id="47124" name="TextBox 2"/>
          <p:cNvSpPr txBox="1">
            <a:spLocks noChangeArrowheads="1"/>
          </p:cNvSpPr>
          <p:nvPr/>
        </p:nvSpPr>
        <p:spPr bwMode="auto">
          <a:xfrm>
            <a:off x="4178300" y="3810000"/>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1/1/14</a:t>
            </a:r>
          </a:p>
        </p:txBody>
      </p:sp>
      <p:sp>
        <p:nvSpPr>
          <p:cNvPr id="47125" name="TextBox 2"/>
          <p:cNvSpPr txBox="1">
            <a:spLocks noChangeArrowheads="1"/>
          </p:cNvSpPr>
          <p:nvPr/>
        </p:nvSpPr>
        <p:spPr bwMode="auto">
          <a:xfrm>
            <a:off x="6159500" y="3733800"/>
            <a:ext cx="121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rPr>
              <a:t>1/18/14</a:t>
            </a:r>
          </a:p>
        </p:txBody>
      </p:sp>
      <p:sp>
        <p:nvSpPr>
          <p:cNvPr id="2" name="Slide Number Placeholder 1"/>
          <p:cNvSpPr>
            <a:spLocks noGrp="1"/>
          </p:cNvSpPr>
          <p:nvPr>
            <p:ph type="sldNum" sz="quarter" idx="12"/>
          </p:nvPr>
        </p:nvSpPr>
        <p:spPr/>
        <p:txBody>
          <a:bodyPr/>
          <a:lstStyle/>
          <a:p>
            <a:pPr>
              <a:defRPr/>
            </a:pPr>
            <a:fld id="{A4D5A919-E68F-E14D-A683-97F7DB56963F}" type="slidenum">
              <a:rPr lang="en-US" b="1" smtClean="0">
                <a:solidFill>
                  <a:srgbClr val="000000"/>
                </a:solidFill>
              </a:rPr>
              <a:pPr>
                <a:defRPr/>
              </a:pPr>
              <a:t>26</a:t>
            </a:fld>
            <a:endParaRPr lang="en-US" b="1" dirty="0">
              <a:solidFill>
                <a:srgbClr val="000000"/>
              </a:solidFill>
            </a:endParaRPr>
          </a:p>
        </p:txBody>
      </p:sp>
    </p:spTree>
    <p:extLst>
      <p:ext uri="{BB962C8B-B14F-4D97-AF65-F5344CB8AC3E}">
        <p14:creationId xmlns:p14="http://schemas.microsoft.com/office/powerpoint/2010/main" val="6796018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81000"/>
            <a:ext cx="9144000" cy="6096000"/>
          </a:xfrm>
          <a:prstGeom prst="rect">
            <a:avLst/>
          </a:prstGeom>
        </p:spPr>
      </p:pic>
    </p:spTree>
    <p:extLst>
      <p:ext uri="{BB962C8B-B14F-4D97-AF65-F5344CB8AC3E}">
        <p14:creationId xmlns:p14="http://schemas.microsoft.com/office/powerpoint/2010/main" val="39839562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1000"/>
            <a:ext cx="9144000" cy="6096000"/>
          </a:xfrm>
          <a:prstGeom prst="rect">
            <a:avLst/>
          </a:prstGeom>
        </p:spPr>
      </p:pic>
    </p:spTree>
    <p:extLst>
      <p:ext uri="{BB962C8B-B14F-4D97-AF65-F5344CB8AC3E}">
        <p14:creationId xmlns:p14="http://schemas.microsoft.com/office/powerpoint/2010/main" val="3232391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29</a:t>
            </a:fld>
            <a:endParaRPr lang="en-US"/>
          </a:p>
        </p:txBody>
      </p:sp>
      <p:sp>
        <p:nvSpPr>
          <p:cNvPr id="43011" name="Rectangle 3"/>
          <p:cNvSpPr>
            <a:spLocks noChangeArrowheads="1"/>
          </p:cNvSpPr>
          <p:nvPr/>
        </p:nvSpPr>
        <p:spPr bwMode="auto">
          <a:xfrm>
            <a:off x="762000" y="2286000"/>
            <a:ext cx="7696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b="1" dirty="0" smtClean="0">
                <a:solidFill>
                  <a:srgbClr val="0000FF"/>
                </a:solidFill>
              </a:rPr>
              <a:t>Global and US anomalies in January 2014</a:t>
            </a:r>
          </a:p>
          <a:p>
            <a:pPr marL="457200" indent="-457200">
              <a:spcBef>
                <a:spcPct val="20000"/>
              </a:spcBef>
              <a:buFont typeface="Arial"/>
              <a:buChar char="•"/>
            </a:pPr>
            <a:r>
              <a:rPr lang="en-US" sz="3200" dirty="0" smtClean="0">
                <a:solidFill>
                  <a:srgbClr val="0000FF"/>
                </a:solidFill>
              </a:rPr>
              <a:t>N. American Cold events</a:t>
            </a:r>
          </a:p>
          <a:p>
            <a:pPr marL="457200" indent="-457200">
              <a:spcBef>
                <a:spcPct val="20000"/>
              </a:spcBef>
              <a:buFont typeface="Arial"/>
              <a:buChar char="•"/>
            </a:pPr>
            <a:r>
              <a:rPr lang="en-US" sz="3200" dirty="0" smtClean="0">
                <a:solidFill>
                  <a:srgbClr val="FF0000"/>
                </a:solidFill>
              </a:rPr>
              <a:t>drought</a:t>
            </a:r>
            <a:endParaRPr lang="en-US" sz="3200" dirty="0" smtClean="0">
              <a:solidFill>
                <a:srgbClr val="FF0000"/>
              </a:solidFill>
            </a:endParaRPr>
          </a:p>
          <a:p>
            <a:pPr algn="ctr">
              <a:spcBef>
                <a:spcPct val="20000"/>
              </a:spcBef>
            </a:pPr>
            <a:endParaRPr lang="en-US" sz="3200" dirty="0">
              <a:solidFill>
                <a:srgbClr val="0000FF"/>
              </a:solidFill>
            </a:endParaRPr>
          </a:p>
        </p:txBody>
      </p:sp>
    </p:spTree>
    <p:extLst>
      <p:ext uri="{BB962C8B-B14F-4D97-AF65-F5344CB8AC3E}">
        <p14:creationId xmlns:p14="http://schemas.microsoft.com/office/powerpoint/2010/main" val="2222078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324600" y="274638"/>
            <a:ext cx="2362200" cy="868362"/>
          </a:xfrm>
          <a:solidFill>
            <a:srgbClr val="FFFF00"/>
          </a:solidFill>
        </p:spPr>
        <p:txBody>
          <a:bodyPr>
            <a:normAutofit fontScale="90000"/>
          </a:bodyPr>
          <a:lstStyle/>
          <a:p>
            <a:r>
              <a:rPr lang="en-US" sz="3200" dirty="0">
                <a:latin typeface="Arial" charset="0"/>
              </a:rPr>
              <a:t>ENSO Neutral</a:t>
            </a:r>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5A4691AD-31DF-3F43-8799-920D0B362F68}" type="slidenum">
              <a:rPr lang="en-US" sz="1400"/>
              <a:pPr/>
              <a:t>3</a:t>
            </a:fld>
            <a:endParaRPr lang="en-US" sz="1400"/>
          </a:p>
        </p:txBody>
      </p:sp>
      <p:sp>
        <p:nvSpPr>
          <p:cNvPr id="3" name="TextBox 2"/>
          <p:cNvSpPr txBox="1"/>
          <p:nvPr/>
        </p:nvSpPr>
        <p:spPr>
          <a:xfrm>
            <a:off x="6367246" y="2133600"/>
            <a:ext cx="2743200" cy="3139321"/>
          </a:xfrm>
          <a:prstGeom prst="rect">
            <a:avLst/>
          </a:prstGeom>
          <a:solidFill>
            <a:schemeClr val="tx2">
              <a:lumMod val="20000"/>
              <a:lumOff val="80000"/>
            </a:schemeClr>
          </a:solidFill>
        </p:spPr>
        <p:txBody>
          <a:bodyPr>
            <a:spAutoFit/>
          </a:bodyPr>
          <a:lstStyle>
            <a:lvl1pPr>
              <a:defRPr>
                <a:solidFill>
                  <a:schemeClr val="tx1"/>
                </a:solidFill>
                <a:latin typeface="Times New Roman" charset="0"/>
                <a:ea typeface="ＭＳ Ｐゴシック" charset="0"/>
                <a:cs typeface="Arial" charset="0"/>
              </a:defRPr>
            </a:lvl1pPr>
            <a:lvl2pPr marL="742950" indent="-285750">
              <a:defRPr>
                <a:solidFill>
                  <a:schemeClr val="tx1"/>
                </a:solidFill>
                <a:latin typeface="Times New Roman" charset="0"/>
                <a:ea typeface="Arial" charset="0"/>
                <a:cs typeface="Arial" charset="0"/>
              </a:defRPr>
            </a:lvl2pPr>
            <a:lvl3pPr marL="1143000" indent="-228600">
              <a:defRPr>
                <a:solidFill>
                  <a:schemeClr val="tx1"/>
                </a:solidFill>
                <a:latin typeface="Times New Roman" charset="0"/>
                <a:ea typeface="Arial" charset="0"/>
                <a:cs typeface="Arial" charset="0"/>
              </a:defRPr>
            </a:lvl3pPr>
            <a:lvl4pPr marL="1600200" indent="-228600">
              <a:defRPr>
                <a:solidFill>
                  <a:schemeClr val="tx1"/>
                </a:solidFill>
                <a:latin typeface="Times New Roman" charset="0"/>
                <a:ea typeface="Arial" charset="0"/>
                <a:cs typeface="Arial" charset="0"/>
              </a:defRPr>
            </a:lvl4pPr>
            <a:lvl5pPr marL="2057400" indent="-22860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marL="285750" indent="-285750">
              <a:buFont typeface="Arial"/>
              <a:buChar char="•"/>
            </a:pPr>
            <a:r>
              <a:rPr lang="en-US" dirty="0"/>
              <a:t>Dec </a:t>
            </a:r>
            <a:r>
              <a:rPr lang="en-US" dirty="0" smtClean="0"/>
              <a:t>2013 is </a:t>
            </a:r>
            <a:r>
              <a:rPr lang="en-US" dirty="0"/>
              <a:t>similar to Oct –Nov 2013</a:t>
            </a:r>
          </a:p>
          <a:p>
            <a:pPr>
              <a:buFont typeface="Arial" charset="0"/>
              <a:buChar char="•"/>
            </a:pPr>
            <a:endParaRPr lang="en-US" dirty="0" smtClean="0"/>
          </a:p>
          <a:p>
            <a:pPr marL="285750" indent="-285750">
              <a:buFont typeface="Arial"/>
              <a:buChar char="•"/>
            </a:pPr>
            <a:r>
              <a:rPr lang="en-US" dirty="0" smtClean="0"/>
              <a:t>Warm </a:t>
            </a:r>
            <a:r>
              <a:rPr lang="en-US" dirty="0"/>
              <a:t>SSTAs over the North Pacific</a:t>
            </a:r>
            <a:r>
              <a:rPr lang="en-US" dirty="0" smtClean="0"/>
              <a:t>;</a:t>
            </a:r>
          </a:p>
          <a:p>
            <a:pPr marL="285750" indent="-285750">
              <a:buFont typeface="Arial"/>
              <a:buChar char="•"/>
            </a:pPr>
            <a:endParaRPr lang="en-US" dirty="0"/>
          </a:p>
          <a:p>
            <a:pPr marL="285750" indent="-285750">
              <a:buFont typeface="Arial"/>
              <a:buChar char="•"/>
            </a:pPr>
            <a:r>
              <a:rPr lang="en-US" dirty="0" smtClean="0"/>
              <a:t>Warm </a:t>
            </a:r>
            <a:r>
              <a:rPr lang="en-US" dirty="0"/>
              <a:t>SSTAs </a:t>
            </a:r>
            <a:r>
              <a:rPr lang="en-US" dirty="0" smtClean="0"/>
              <a:t>over the </a:t>
            </a:r>
            <a:r>
              <a:rPr lang="en-US" dirty="0"/>
              <a:t>Atlantic </a:t>
            </a:r>
            <a:r>
              <a:rPr lang="en-US" dirty="0" smtClean="0"/>
              <a:t>coast (which has </a:t>
            </a:r>
            <a:r>
              <a:rPr lang="en-US" dirty="0"/>
              <a:t>been persistent for more than  10-</a:t>
            </a:r>
            <a:r>
              <a:rPr lang="en-US" dirty="0" smtClean="0"/>
              <a:t>months)  </a:t>
            </a:r>
            <a:endParaRPr lang="en-US" dirty="0"/>
          </a:p>
          <a:p>
            <a:pPr>
              <a:buFont typeface="Arial" charset="0"/>
              <a:buChar char="•"/>
            </a:pPr>
            <a:endParaRPr lang="en-US" dirty="0"/>
          </a:p>
        </p:txBody>
      </p:sp>
      <p:pic>
        <p:nvPicPr>
          <p:cNvPr id="12293" name="Picture 3"/>
          <p:cNvPicPr>
            <a:picLocks noChangeAspect="1"/>
          </p:cNvPicPr>
          <p:nvPr/>
        </p:nvPicPr>
        <p:blipFill>
          <a:blip r:embed="rId2">
            <a:extLst>
              <a:ext uri="{28A0092B-C50C-407E-A947-70E740481C1C}">
                <a14:useLocalDpi xmlns:a14="http://schemas.microsoft.com/office/drawing/2010/main" val="0"/>
              </a:ext>
            </a:extLst>
          </a:blip>
          <a:srcRect l="2" r="-8182" b="69371"/>
          <a:stretch>
            <a:fillRect/>
          </a:stretch>
        </p:blipFill>
        <p:spPr bwMode="auto">
          <a:xfrm>
            <a:off x="166688" y="450850"/>
            <a:ext cx="66214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p:cNvPicPr>
            <a:picLocks noChangeAspect="1"/>
          </p:cNvPicPr>
          <p:nvPr/>
        </p:nvPicPr>
        <p:blipFill>
          <a:blip r:embed="rId3">
            <a:extLst>
              <a:ext uri="{28A0092B-C50C-407E-A947-70E740481C1C}">
                <a14:useLocalDpi xmlns:a14="http://schemas.microsoft.com/office/drawing/2010/main" val="0"/>
              </a:ext>
            </a:extLst>
          </a:blip>
          <a:srcRect r="-2284" b="67535"/>
          <a:stretch>
            <a:fillRect/>
          </a:stretch>
        </p:blipFill>
        <p:spPr bwMode="auto">
          <a:xfrm>
            <a:off x="166688" y="3352800"/>
            <a:ext cx="61579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2714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D359A07E-2250-CB4A-93CC-85D69AF72751}" type="slidenum">
              <a:rPr lang="en-US" sz="1400"/>
              <a:pPr/>
              <a:t>30</a:t>
            </a:fld>
            <a:endParaRPr lang="en-US" sz="1400"/>
          </a:p>
        </p:txBody>
      </p:sp>
      <p:sp>
        <p:nvSpPr>
          <p:cNvPr id="2" name="Text Box 2"/>
          <p:cNvSpPr txBox="1">
            <a:spLocks noChangeArrowheads="1"/>
          </p:cNvSpPr>
          <p:nvPr/>
        </p:nvSpPr>
        <p:spPr bwMode="auto">
          <a:xfrm>
            <a:off x="393700" y="177800"/>
            <a:ext cx="8455025" cy="646113"/>
          </a:xfrm>
          <a:prstGeom prst="rect">
            <a:avLst/>
          </a:prstGeom>
          <a:noFill/>
          <a:ln>
            <a:noFill/>
          </a:ln>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defRPr/>
            </a:pPr>
            <a:r>
              <a:rPr lang="en-US" sz="3600" dirty="0" smtClean="0">
                <a:solidFill>
                  <a:srgbClr val="000000"/>
                </a:solidFill>
                <a:latin typeface="+mj-lt"/>
                <a:ea typeface="+mn-ea"/>
              </a:rPr>
              <a:t>P </a:t>
            </a:r>
            <a:r>
              <a:rPr lang="en-US" sz="3600" dirty="0">
                <a:solidFill>
                  <a:srgbClr val="000000"/>
                </a:solidFill>
                <a:latin typeface="+mj-lt"/>
                <a:ea typeface="+mn-ea"/>
              </a:rPr>
              <a:t>a</a:t>
            </a:r>
            <a:r>
              <a:rPr lang="en-US" sz="3600" dirty="0" smtClean="0">
                <a:solidFill>
                  <a:srgbClr val="000000"/>
                </a:solidFill>
                <a:latin typeface="+mj-lt"/>
                <a:ea typeface="+mn-ea"/>
              </a:rPr>
              <a:t>nomalies over the United States</a:t>
            </a:r>
          </a:p>
        </p:txBody>
      </p:sp>
      <p:sp>
        <p:nvSpPr>
          <p:cNvPr id="4100" name="Text Box 4"/>
          <p:cNvSpPr txBox="1">
            <a:spLocks noChangeArrowheads="1"/>
          </p:cNvSpPr>
          <p:nvPr/>
        </p:nvSpPr>
        <p:spPr bwMode="auto">
          <a:xfrm>
            <a:off x="5715000" y="1676400"/>
            <a:ext cx="2895600" cy="3416300"/>
          </a:xfrm>
          <a:prstGeom prst="rect">
            <a:avLst/>
          </a:prstGeom>
          <a:solidFill>
            <a:schemeClr val="accent5">
              <a:lumMod val="40000"/>
              <a:lumOff val="60000"/>
            </a:schemeClr>
          </a:solidFill>
          <a:ln>
            <a:noFill/>
          </a:ln>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US" altLang="en-US" sz="1800" b="1" dirty="0" smtClean="0">
                <a:solidFill>
                  <a:srgbClr val="FF0000"/>
                </a:solidFill>
                <a:latin typeface="Times New Roman" pitchFamily="18" charset="0"/>
                <a:ea typeface="+mn-ea"/>
                <a:cs typeface="Times New Roman" pitchFamily="18" charset="0"/>
              </a:rPr>
              <a:t>January</a:t>
            </a:r>
          </a:p>
          <a:p>
            <a:pPr eaLnBrk="1" hangingPunct="1">
              <a:spcBef>
                <a:spcPct val="0"/>
              </a:spcBef>
              <a:buFontTx/>
              <a:buNone/>
              <a:defRPr/>
            </a:pPr>
            <a:r>
              <a:rPr lang="en-US" altLang="en-US" sz="1800" dirty="0" smtClean="0">
                <a:latin typeface="Times New Roman" pitchFamily="18" charset="0"/>
                <a:ea typeface="+mn-ea"/>
                <a:cs typeface="Times New Roman" pitchFamily="18" charset="0"/>
              </a:rPr>
              <a:t>A very dry month</a:t>
            </a:r>
          </a:p>
          <a:p>
            <a:pPr marL="285750" indent="-285750" eaLnBrk="1" hangingPunct="1">
              <a:spcBef>
                <a:spcPct val="0"/>
              </a:spcBef>
              <a:defRPr/>
            </a:pPr>
            <a:r>
              <a:rPr lang="en-US" altLang="en-US" sz="1800" dirty="0" smtClean="0">
                <a:latin typeface="Times New Roman" pitchFamily="18" charset="0"/>
                <a:ea typeface="+mn-ea"/>
                <a:cs typeface="Times New Roman" pitchFamily="18" charset="0"/>
              </a:rPr>
              <a:t>Over the west coast, it has been dry since Oct 2013 and in January ,rainfall anomalies were 4mm/day below normal</a:t>
            </a:r>
          </a:p>
          <a:p>
            <a:pPr eaLnBrk="1" hangingPunct="1">
              <a:spcBef>
                <a:spcPct val="0"/>
              </a:spcBef>
              <a:defRPr/>
            </a:pPr>
            <a:r>
              <a:rPr lang="en-US" altLang="en-US" sz="1800" dirty="0" smtClean="0">
                <a:latin typeface="Times New Roman" pitchFamily="18" charset="0"/>
                <a:ea typeface="+mn-ea"/>
                <a:cs typeface="Times New Roman" pitchFamily="18" charset="0"/>
              </a:rPr>
              <a:t> Rainfall also was below normal over the Southeast and the Gulf states</a:t>
            </a:r>
            <a:endParaRPr lang="en-US" altLang="en-US" sz="1800" dirty="0" smtClean="0">
              <a:solidFill>
                <a:srgbClr val="FF0000"/>
              </a:solidFill>
              <a:latin typeface="Times New Roman" pitchFamily="18" charset="0"/>
              <a:ea typeface="+mn-ea"/>
              <a:cs typeface="Times New Roman" pitchFamily="18" charset="0"/>
            </a:endParaRPr>
          </a:p>
          <a:p>
            <a:pPr eaLnBrk="1" hangingPunct="1">
              <a:spcBef>
                <a:spcPct val="0"/>
              </a:spcBef>
              <a:defRPr/>
            </a:pPr>
            <a:r>
              <a:rPr lang="en-US" altLang="en-US" sz="1800" dirty="0" smtClean="0">
                <a:solidFill>
                  <a:srgbClr val="FF0000"/>
                </a:solidFill>
                <a:latin typeface="Times New Roman" pitchFamily="18" charset="0"/>
                <a:ea typeface="+mn-ea"/>
                <a:cs typeface="Times New Roman" pitchFamily="18" charset="0"/>
              </a:rPr>
              <a:t>Seasonal</a:t>
            </a:r>
          </a:p>
          <a:p>
            <a:pPr eaLnBrk="1" hangingPunct="1">
              <a:spcBef>
                <a:spcPct val="0"/>
              </a:spcBef>
              <a:buFontTx/>
              <a:buNone/>
              <a:defRPr/>
            </a:pPr>
            <a:r>
              <a:rPr lang="en-US" altLang="en-US" sz="1800" dirty="0" smtClean="0">
                <a:solidFill>
                  <a:srgbClr val="FF0000"/>
                </a:solidFill>
                <a:latin typeface="Times New Roman" pitchFamily="18" charset="0"/>
                <a:ea typeface="+mn-ea"/>
                <a:cs typeface="Times New Roman" pitchFamily="18" charset="0"/>
              </a:rPr>
              <a:t> A very dry season</a:t>
            </a: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t="1924" r="1437"/>
          <a:stretch>
            <a:fillRect/>
          </a:stretch>
        </p:blipFill>
        <p:spPr bwMode="auto">
          <a:xfrm>
            <a:off x="393700" y="917575"/>
            <a:ext cx="46132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5176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F07B0A2-D7EC-4CA8-9E51-14F91721FA05}" type="slidenum">
              <a:rPr lang="en-US" altLang="en-US" sz="1400" smtClean="0"/>
              <a:pPr>
                <a:spcBef>
                  <a:spcPct val="0"/>
                </a:spcBef>
                <a:buFontTx/>
                <a:buNone/>
              </a:pPr>
              <a:t>31</a:t>
            </a:fld>
            <a:endParaRPr lang="en-US" altLang="en-US" sz="1400" smtClean="0"/>
          </a:p>
        </p:txBody>
      </p:sp>
      <p:sp>
        <p:nvSpPr>
          <p:cNvPr id="5123" name="Rectangle 2"/>
          <p:cNvSpPr>
            <a:spLocks noGrp="1" noChangeArrowheads="1"/>
          </p:cNvSpPr>
          <p:nvPr>
            <p:ph type="title"/>
          </p:nvPr>
        </p:nvSpPr>
        <p:spPr>
          <a:xfrm>
            <a:off x="5638800" y="350838"/>
            <a:ext cx="3048000" cy="868362"/>
          </a:xfrm>
        </p:spPr>
        <p:txBody>
          <a:bodyPr/>
          <a:lstStyle/>
          <a:p>
            <a:pPr eaLnBrk="1" hangingPunct="1"/>
            <a:r>
              <a:rPr lang="en-US" altLang="en-US" smtClean="0"/>
              <a:t>SPI</a:t>
            </a:r>
          </a:p>
        </p:txBody>
      </p:sp>
      <p:sp>
        <p:nvSpPr>
          <p:cNvPr id="5124" name="Text Box 3"/>
          <p:cNvSpPr txBox="1">
            <a:spLocks noChangeArrowheads="1"/>
          </p:cNvSpPr>
          <p:nvPr/>
        </p:nvSpPr>
        <p:spPr bwMode="auto">
          <a:xfrm>
            <a:off x="5486400" y="1458913"/>
            <a:ext cx="3429000"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500"/>
              </a:spcBef>
              <a:buFontTx/>
              <a:buNone/>
            </a:pPr>
            <a:r>
              <a:rPr lang="en-US" altLang="en-US" sz="2000" b="1">
                <a:solidFill>
                  <a:srgbClr val="0033CC"/>
                </a:solidFill>
                <a:latin typeface="Times New Roman" pitchFamily="18" charset="0"/>
                <a:cs typeface="Times New Roman" pitchFamily="18" charset="0"/>
              </a:rPr>
              <a:t> SPI3:</a:t>
            </a:r>
          </a:p>
          <a:p>
            <a:pPr eaLnBrk="1" hangingPunct="1">
              <a:spcBef>
                <a:spcPts val="500"/>
              </a:spcBef>
            </a:pPr>
            <a:r>
              <a:rPr lang="en-US" altLang="en-US" sz="2000">
                <a:latin typeface="Times New Roman" pitchFamily="18" charset="0"/>
                <a:cs typeface="Times New Roman" pitchFamily="18" charset="0"/>
              </a:rPr>
              <a:t> SPI3 shows  D3-D4 Drought over the Pacific Northwest and California</a:t>
            </a:r>
          </a:p>
          <a:p>
            <a:pPr eaLnBrk="1" hangingPunct="1">
              <a:spcBef>
                <a:spcPts val="500"/>
              </a:spcBef>
            </a:pPr>
            <a:r>
              <a:rPr lang="en-US" altLang="en-US" sz="2000">
                <a:latin typeface="Times New Roman" pitchFamily="18" charset="0"/>
                <a:cs typeface="Times New Roman" pitchFamily="18" charset="0"/>
              </a:rPr>
              <a:t>Drought over the Great Plains</a:t>
            </a:r>
          </a:p>
          <a:p>
            <a:pPr eaLnBrk="1" hangingPunct="1">
              <a:spcBef>
                <a:spcPts val="500"/>
              </a:spcBef>
            </a:pPr>
            <a:r>
              <a:rPr lang="en-US" altLang="en-US" sz="2000">
                <a:solidFill>
                  <a:srgbClr val="6600CC"/>
                </a:solidFill>
                <a:latin typeface="Times New Roman" pitchFamily="18" charset="0"/>
                <a:cs typeface="Times New Roman" pitchFamily="18" charset="0"/>
              </a:rPr>
              <a:t>SPI6:</a:t>
            </a:r>
          </a:p>
          <a:p>
            <a:pPr eaLnBrk="1" hangingPunct="1">
              <a:spcBef>
                <a:spcPts val="500"/>
              </a:spcBef>
            </a:pPr>
            <a:r>
              <a:rPr lang="en-US" altLang="en-US" sz="2000">
                <a:latin typeface="Times New Roman" pitchFamily="18" charset="0"/>
                <a:cs typeface="Times New Roman" pitchFamily="18" charset="0"/>
              </a:rPr>
              <a:t>D3-D4 drought over California, D3 drought over the Central U.S.</a:t>
            </a:r>
          </a:p>
          <a:p>
            <a:pPr eaLnBrk="1" hangingPunct="1">
              <a:spcBef>
                <a:spcPts val="500"/>
              </a:spcBef>
            </a:pPr>
            <a:r>
              <a:rPr lang="en-US" altLang="en-US" sz="2000">
                <a:latin typeface="Times New Roman" pitchFamily="18" charset="0"/>
                <a:cs typeface="Times New Roman" pitchFamily="18" charset="0"/>
              </a:rPr>
              <a:t>dryness over  California appeared in SPI6-24</a:t>
            </a:r>
          </a:p>
        </p:txBody>
      </p:sp>
      <p:sp>
        <p:nvSpPr>
          <p:cNvPr id="5125"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5126" name="AutoShape 8" descr="http://www.cpc.ncep.noaa.gov/products/Drought/Figures/index/spi_plot.gif"/>
          <p:cNvSpPr>
            <a:spLocks noChangeAspect="1" noChangeArrowheads="1"/>
          </p:cNvSpPr>
          <p:nvPr/>
        </p:nvSpPr>
        <p:spPr bwMode="auto">
          <a:xfrm>
            <a:off x="57150" y="-136525"/>
            <a:ext cx="4391025"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latin typeface="Times New Roman" pitchFamily="18" charset="0"/>
            </a:endParaRPr>
          </a:p>
        </p:txBody>
      </p:sp>
      <p:pic>
        <p:nvPicPr>
          <p:cNvPr id="51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463"/>
            <a:ext cx="5297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2362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5E70F04-4696-4050-8142-7575BFFF54D1}" type="slidenum">
              <a:rPr lang="en-US" altLang="en-US" sz="1400" smtClean="0"/>
              <a:pPr>
                <a:spcBef>
                  <a:spcPct val="0"/>
                </a:spcBef>
                <a:buFontTx/>
                <a:buNone/>
              </a:pPr>
              <a:t>32</a:t>
            </a:fld>
            <a:endParaRPr lang="en-US" altLang="en-US" sz="1400" smtClean="0"/>
          </a:p>
        </p:txBody>
      </p:sp>
      <p:sp>
        <p:nvSpPr>
          <p:cNvPr id="13315" name="TextBox 4"/>
          <p:cNvSpPr txBox="1">
            <a:spLocks noChangeArrowheads="1"/>
          </p:cNvSpPr>
          <p:nvPr/>
        </p:nvSpPr>
        <p:spPr bwMode="auto">
          <a:xfrm>
            <a:off x="6348413" y="382588"/>
            <a:ext cx="26431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smtClean="0">
                <a:solidFill>
                  <a:srgbClr val="FF0000"/>
                </a:solidFill>
                <a:latin typeface="Times New Roman" pitchFamily="18" charset="0"/>
              </a:rPr>
              <a:t>Enhanced </a:t>
            </a:r>
            <a:r>
              <a:rPr lang="en-US" altLang="en-US" sz="1800" dirty="0">
                <a:solidFill>
                  <a:srgbClr val="FF0000"/>
                </a:solidFill>
                <a:latin typeface="Times New Roman" pitchFamily="18" charset="0"/>
              </a:rPr>
              <a:t>Convection </a:t>
            </a:r>
            <a:r>
              <a:rPr lang="en-US" altLang="en-US" sz="1800" dirty="0">
                <a:latin typeface="Times New Roman" pitchFamily="18" charset="0"/>
              </a:rPr>
              <a:t>over the  western Pacific centered at 120- 180</a:t>
            </a:r>
          </a:p>
          <a:p>
            <a:pPr>
              <a:spcBef>
                <a:spcPct val="0"/>
              </a:spcBef>
              <a:buFontTx/>
              <a:buNone/>
            </a:pPr>
            <a:r>
              <a:rPr lang="en-US" altLang="en-US" sz="1800" dirty="0">
                <a:solidFill>
                  <a:srgbClr val="FF0000"/>
                </a:solidFill>
                <a:latin typeface="Times New Roman" pitchFamily="18" charset="0"/>
              </a:rPr>
              <a:t>Suppressed </a:t>
            </a:r>
            <a:r>
              <a:rPr lang="en-US" altLang="en-US" sz="1800" dirty="0">
                <a:latin typeface="Times New Roman" pitchFamily="18" charset="0"/>
              </a:rPr>
              <a:t>convection over the Central Pacific </a:t>
            </a:r>
          </a:p>
          <a:p>
            <a:pPr>
              <a:spcBef>
                <a:spcPct val="0"/>
              </a:spcBef>
              <a:buFontTx/>
              <a:buNone/>
            </a:pPr>
            <a:r>
              <a:rPr lang="en-US" altLang="en-US" sz="1800" dirty="0">
                <a:latin typeface="Times New Roman" pitchFamily="18" charset="0"/>
              </a:rPr>
              <a:t>This pattern shifted about 20degrees in comparison to Dec 2013.</a:t>
            </a:r>
          </a:p>
          <a:p>
            <a:pPr>
              <a:spcBef>
                <a:spcPct val="0"/>
              </a:spcBef>
              <a:buFontTx/>
              <a:buNone/>
            </a:pPr>
            <a:r>
              <a:rPr lang="en-US" altLang="en-US" sz="1800" dirty="0">
                <a:solidFill>
                  <a:srgbClr val="FF0000"/>
                </a:solidFill>
                <a:latin typeface="Times New Roman" pitchFamily="18" charset="0"/>
              </a:rPr>
              <a:t>This convection pattern still implies dryness over California </a:t>
            </a:r>
          </a:p>
        </p:txBody>
      </p:sp>
      <p:sp>
        <p:nvSpPr>
          <p:cNvPr id="13316" name="TextBox 1"/>
          <p:cNvSpPr txBox="1">
            <a:spLocks noChangeArrowheads="1"/>
          </p:cNvSpPr>
          <p:nvPr/>
        </p:nvSpPr>
        <p:spPr bwMode="auto">
          <a:xfrm>
            <a:off x="6248400" y="4343400"/>
            <a:ext cx="2362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A PNA type of pattern with positive anomalies over the West Coast, the wave train also shifted inland in comparison to the last month </a:t>
            </a:r>
          </a:p>
        </p:txBody>
      </p:sp>
      <p:pic>
        <p:nvPicPr>
          <p:cNvPr id="13317" name="Picture 1"/>
          <p:cNvPicPr>
            <a:picLocks noChangeAspect="1"/>
          </p:cNvPicPr>
          <p:nvPr/>
        </p:nvPicPr>
        <p:blipFill>
          <a:blip r:embed="rId2">
            <a:extLst>
              <a:ext uri="{28A0092B-C50C-407E-A947-70E740481C1C}">
                <a14:useLocalDpi xmlns:a14="http://schemas.microsoft.com/office/drawing/2010/main" val="0"/>
              </a:ext>
            </a:extLst>
          </a:blip>
          <a:srcRect t="34314" r="-8885" b="23648"/>
          <a:stretch>
            <a:fillRect/>
          </a:stretch>
        </p:blipFill>
        <p:spPr bwMode="auto">
          <a:xfrm>
            <a:off x="822325" y="4572000"/>
            <a:ext cx="50149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r="-2342" b="55112"/>
          <a:stretch>
            <a:fillRect/>
          </a:stretch>
        </p:blipFill>
        <p:spPr bwMode="auto">
          <a:xfrm>
            <a:off x="0" y="2203450"/>
            <a:ext cx="60960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
          <p:cNvPicPr>
            <a:picLocks noChangeAspect="1"/>
          </p:cNvPicPr>
          <p:nvPr/>
        </p:nvPicPr>
        <p:blipFill>
          <a:blip r:embed="rId4">
            <a:extLst>
              <a:ext uri="{28A0092B-C50C-407E-A947-70E740481C1C}">
                <a14:useLocalDpi xmlns:a14="http://schemas.microsoft.com/office/drawing/2010/main" val="0"/>
              </a:ext>
            </a:extLst>
          </a:blip>
          <a:srcRect l="-349" t="-8167" r="-1659" b="67917"/>
          <a:stretch>
            <a:fillRect/>
          </a:stretch>
        </p:blipFill>
        <p:spPr bwMode="auto">
          <a:xfrm>
            <a:off x="55563" y="-584200"/>
            <a:ext cx="59817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6641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ECE508D-0EEF-4EF7-A8D7-2372934F892E}" type="slidenum">
              <a:rPr lang="en-US" altLang="en-US" sz="1400" smtClean="0"/>
              <a:pPr>
                <a:spcBef>
                  <a:spcPct val="0"/>
                </a:spcBef>
                <a:buFontTx/>
                <a:buNone/>
              </a:pPr>
              <a:t>33</a:t>
            </a:fld>
            <a:endParaRPr lang="en-US" altLang="en-US" sz="1400" smtClean="0"/>
          </a:p>
        </p:txBody>
      </p:sp>
      <p:pic>
        <p:nvPicPr>
          <p:cNvPr id="16387"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22225" y="2387600"/>
            <a:ext cx="4070350" cy="3432175"/>
          </a:xfrm>
        </p:spPr>
      </p:pic>
      <p:sp>
        <p:nvSpPr>
          <p:cNvPr id="16388" name="TextBox 3"/>
          <p:cNvSpPr txBox="1">
            <a:spLocks noChangeArrowheads="1"/>
          </p:cNvSpPr>
          <p:nvPr/>
        </p:nvSpPr>
        <p:spPr bwMode="auto">
          <a:xfrm>
            <a:off x="2514600" y="7620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California rainfall</a:t>
            </a:r>
          </a:p>
        </p:txBody>
      </p:sp>
      <p:pic>
        <p:nvPicPr>
          <p:cNvPr id="16389" name="Picture 4"/>
          <p:cNvPicPr>
            <a:picLocks noChangeAspect="1"/>
          </p:cNvPicPr>
          <p:nvPr/>
        </p:nvPicPr>
        <p:blipFill>
          <a:blip r:embed="rId3">
            <a:extLst>
              <a:ext uri="{28A0092B-C50C-407E-A947-70E740481C1C}">
                <a14:useLocalDpi xmlns:a14="http://schemas.microsoft.com/office/drawing/2010/main" val="0"/>
              </a:ext>
            </a:extLst>
          </a:blip>
          <a:srcRect l="-2" r="-6284" b="61385"/>
          <a:stretch>
            <a:fillRect/>
          </a:stretch>
        </p:blipFill>
        <p:spPr bwMode="auto">
          <a:xfrm>
            <a:off x="762000" y="57150"/>
            <a:ext cx="54356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5"/>
          <p:cNvSpPr txBox="1">
            <a:spLocks noChangeArrowheads="1"/>
          </p:cNvSpPr>
          <p:nvPr/>
        </p:nvSpPr>
        <p:spPr bwMode="auto">
          <a:xfrm>
            <a:off x="5791200" y="228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28Jan-8Feb</a:t>
            </a:r>
          </a:p>
        </p:txBody>
      </p:sp>
      <p:cxnSp>
        <p:nvCxnSpPr>
          <p:cNvPr id="8" name="Straight Arrow Connector 7"/>
          <p:cNvCxnSpPr/>
          <p:nvPr/>
        </p:nvCxnSpPr>
        <p:spPr>
          <a:xfrm flipV="1">
            <a:off x="2832100" y="681038"/>
            <a:ext cx="1295400" cy="3698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6392" name="Picture 9" desc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387600"/>
            <a:ext cx="35814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
          <p:cNvSpPr txBox="1">
            <a:spLocks noChangeArrowheads="1"/>
          </p:cNvSpPr>
          <p:nvPr/>
        </p:nvSpPr>
        <p:spPr bwMode="auto">
          <a:xfrm>
            <a:off x="7239000" y="25908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USGS Feb 9</a:t>
            </a:r>
          </a:p>
        </p:txBody>
      </p:sp>
      <p:sp>
        <p:nvSpPr>
          <p:cNvPr id="16394" name="TextBox 2"/>
          <p:cNvSpPr txBox="1">
            <a:spLocks noChangeArrowheads="1"/>
          </p:cNvSpPr>
          <p:nvPr/>
        </p:nvSpPr>
        <p:spPr bwMode="auto">
          <a:xfrm>
            <a:off x="228600" y="586740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smtClean="0">
                <a:solidFill>
                  <a:srgbClr val="FF0000"/>
                </a:solidFill>
                <a:latin typeface="Times New Roman" pitchFamily="18" charset="0"/>
              </a:rPr>
              <a:t>Soil moisture  </a:t>
            </a:r>
            <a:r>
              <a:rPr lang="en-US" altLang="en-US" sz="1800" dirty="0">
                <a:solidFill>
                  <a:srgbClr val="FF0000"/>
                </a:solidFill>
                <a:latin typeface="Times New Roman" pitchFamily="18" charset="0"/>
              </a:rPr>
              <a:t>and </a:t>
            </a:r>
            <a:r>
              <a:rPr lang="en-US" altLang="en-US" sz="1800" dirty="0" smtClean="0">
                <a:solidFill>
                  <a:srgbClr val="FF0000"/>
                </a:solidFill>
                <a:latin typeface="Times New Roman" pitchFamily="18" charset="0"/>
              </a:rPr>
              <a:t>Runoff </a:t>
            </a:r>
            <a:r>
              <a:rPr lang="en-US" altLang="en-US" sz="1800" dirty="0">
                <a:solidFill>
                  <a:srgbClr val="FF0000"/>
                </a:solidFill>
                <a:latin typeface="Times New Roman" pitchFamily="18" charset="0"/>
              </a:rPr>
              <a:t>monthly means </a:t>
            </a:r>
            <a:endParaRPr lang="en-US" altLang="en-US" sz="1800" dirty="0" smtClean="0">
              <a:solidFill>
                <a:srgbClr val="FF0000"/>
              </a:solidFill>
              <a:latin typeface="Times New Roman" pitchFamily="18" charset="0"/>
            </a:endParaRPr>
          </a:p>
          <a:p>
            <a:pPr>
              <a:spcBef>
                <a:spcPct val="0"/>
              </a:spcBef>
              <a:buFontTx/>
              <a:buNone/>
            </a:pPr>
            <a:r>
              <a:rPr lang="en-US" altLang="en-US" sz="1800" dirty="0" smtClean="0">
                <a:solidFill>
                  <a:srgbClr val="FF0000"/>
                </a:solidFill>
                <a:latin typeface="Times New Roman" pitchFamily="18" charset="0"/>
              </a:rPr>
              <a:t>still </a:t>
            </a:r>
            <a:r>
              <a:rPr lang="en-US" altLang="en-US" sz="1800" dirty="0">
                <a:solidFill>
                  <a:srgbClr val="FF0000"/>
                </a:solidFill>
                <a:latin typeface="Times New Roman" pitchFamily="18" charset="0"/>
              </a:rPr>
              <a:t>show dryness ( both NLDAS)</a:t>
            </a:r>
          </a:p>
        </p:txBody>
      </p:sp>
    </p:spTree>
    <p:extLst>
      <p:ext uri="{BB962C8B-B14F-4D97-AF65-F5344CB8AC3E}">
        <p14:creationId xmlns:p14="http://schemas.microsoft.com/office/powerpoint/2010/main" val="24847428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05400" y="274638"/>
            <a:ext cx="3581400" cy="1096962"/>
          </a:xfrm>
        </p:spPr>
        <p:txBody>
          <a:bodyPr>
            <a:normAutofit fontScale="90000"/>
          </a:bodyPr>
          <a:lstStyle/>
          <a:p>
            <a:pPr eaLnBrk="1" hangingPunct="1"/>
            <a:r>
              <a:rPr lang="en-US" sz="4000">
                <a:solidFill>
                  <a:schemeClr val="tx1"/>
                </a:solidFill>
                <a:latin typeface="Arial" charset="0"/>
              </a:rPr>
              <a:t>Drought Outlooks</a:t>
            </a: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1ED1571A-E529-3144-A5F7-FD0DE3AF2DF4}" type="slidenum">
              <a:rPr lang="en-US" sz="1400"/>
              <a:pPr/>
              <a:t>34</a:t>
            </a:fld>
            <a:endParaRPr lang="en-US" sz="1400"/>
          </a:p>
        </p:txBody>
      </p:sp>
      <p:sp>
        <p:nvSpPr>
          <p:cNvPr id="29700" name="TextBox 2"/>
          <p:cNvSpPr txBox="1">
            <a:spLocks noChangeArrowheads="1"/>
          </p:cNvSpPr>
          <p:nvPr/>
        </p:nvSpPr>
        <p:spPr bwMode="auto">
          <a:xfrm>
            <a:off x="76200" y="175895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2800">
                <a:solidFill>
                  <a:srgbClr val="FF0000"/>
                </a:solidFill>
                <a:latin typeface="Times New Roman" charset="0"/>
              </a:rPr>
              <a:t>Seasonal</a:t>
            </a:r>
          </a:p>
        </p:txBody>
      </p:sp>
      <p:sp>
        <p:nvSpPr>
          <p:cNvPr id="29701" name="TextBox 2"/>
          <p:cNvSpPr txBox="1">
            <a:spLocks noChangeArrowheads="1"/>
          </p:cNvSpPr>
          <p:nvPr/>
        </p:nvSpPr>
        <p:spPr bwMode="auto">
          <a:xfrm>
            <a:off x="5334000" y="295433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2800">
                <a:solidFill>
                  <a:srgbClr val="FF0000"/>
                </a:solidFill>
                <a:latin typeface="Times New Roman" charset="0"/>
              </a:rPr>
              <a:t>Monthly</a:t>
            </a:r>
          </a:p>
        </p:txBody>
      </p:sp>
      <p:sp>
        <p:nvSpPr>
          <p:cNvPr id="29702" name="TextBox 1"/>
          <p:cNvSpPr txBox="1">
            <a:spLocks noChangeArrowheads="1"/>
          </p:cNvSpPr>
          <p:nvPr/>
        </p:nvSpPr>
        <p:spPr bwMode="auto">
          <a:xfrm>
            <a:off x="5791200" y="19050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000">
                <a:solidFill>
                  <a:srgbClr val="FF0000"/>
                </a:solidFill>
                <a:latin typeface="Times New Roman" charset="0"/>
              </a:rPr>
              <a:t>Monthly</a:t>
            </a:r>
          </a:p>
        </p:txBody>
      </p:sp>
      <p:pic>
        <p:nvPicPr>
          <p:cNvPr id="29703" name="Picture 10" descr="http://www.cpc.ncep.noaa.gov/products/expert_assessment/month_drou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46338"/>
            <a:ext cx="4230688"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2" descr="http://www.cpc.ncep.noaa.gov/products/expert_assessment/season_drou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433638"/>
            <a:ext cx="43910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6702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4E4E4033-7B28-4D7D-AC14-DE7B45B8224B}" type="slidenum">
              <a:rPr lang="en-US"/>
              <a:pPr/>
              <a:t>35</a:t>
            </a:fld>
            <a:endParaRPr lang="en-US"/>
          </a:p>
        </p:txBody>
      </p:sp>
      <p:sp>
        <p:nvSpPr>
          <p:cNvPr id="45059" name="Rectangle 3"/>
          <p:cNvSpPr>
            <a:spLocks noChangeArrowheads="1"/>
          </p:cNvSpPr>
          <p:nvPr/>
        </p:nvSpPr>
        <p:spPr bwMode="auto">
          <a:xfrm>
            <a:off x="0" y="2362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ctr">
              <a:spcBef>
                <a:spcPct val="20000"/>
              </a:spcBef>
            </a:pPr>
            <a:endParaRPr lang="en-US" sz="3200" dirty="0"/>
          </a:p>
          <a:p>
            <a:pPr marL="609600" indent="-609600" algn="ctr">
              <a:spcBef>
                <a:spcPct val="20000"/>
              </a:spcBef>
            </a:pPr>
            <a:r>
              <a:rPr lang="en-US" sz="3200" dirty="0" smtClean="0">
                <a:solidFill>
                  <a:srgbClr val="0000FF"/>
                </a:solidFill>
              </a:rPr>
              <a:t>Forecast </a:t>
            </a:r>
            <a:r>
              <a:rPr lang="en-US" sz="3200" dirty="0">
                <a:solidFill>
                  <a:srgbClr val="0000FF"/>
                </a:solidFill>
              </a:rPr>
              <a:t>V</a:t>
            </a:r>
            <a:r>
              <a:rPr lang="en-US" sz="3200" dirty="0" smtClean="0">
                <a:solidFill>
                  <a:srgbClr val="0000FF"/>
                </a:solidFill>
              </a:rPr>
              <a:t>erification</a:t>
            </a:r>
            <a:endParaRPr lang="en-US" sz="3200" dirty="0">
              <a:solidFill>
                <a:srgbClr val="0000FF"/>
              </a:solidFill>
            </a:endParaRPr>
          </a:p>
        </p:txBody>
      </p:sp>
    </p:spTree>
    <p:extLst>
      <p:ext uri="{BB962C8B-B14F-4D97-AF65-F5344CB8AC3E}">
        <p14:creationId xmlns:p14="http://schemas.microsoft.com/office/powerpoint/2010/main" val="32174749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cpc.ncep.noaa.gov/products/NMME/archive/2013020800/current/images/nino34.ENSME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716088"/>
            <a:ext cx="4489450"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609600" y="5359400"/>
            <a:ext cx="7696200" cy="59157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2857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Verdana" charset="0"/>
                <a:ea typeface="MS PGothic" charset="0"/>
                <a:cs typeface="Arial Unicode MS"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Verdana" charset="0"/>
                <a:ea typeface="Arial Unicode MS"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Verdana" charset="0"/>
                <a:ea typeface="Arial Unicode MS"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5pPr>
            <a:lvl6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6pPr>
            <a:lvl7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7pPr>
            <a:lvl8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8pPr>
            <a:lvl9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9pPr>
          </a:lstStyle>
          <a:p>
            <a:pPr>
              <a:lnSpc>
                <a:spcPct val="79000"/>
              </a:lnSpc>
              <a:spcBef>
                <a:spcPts val="450"/>
              </a:spcBef>
              <a:buSzPct val="100000"/>
              <a:buFontTx/>
              <a:buChar char="-"/>
            </a:pPr>
            <a:r>
              <a:rPr lang="en-US" sz="2000" b="1">
                <a:solidFill>
                  <a:schemeClr val="tx1"/>
                </a:solidFill>
                <a:cs typeface="Times New Roman" charset="0"/>
              </a:rPr>
              <a:t>All models from NMME forecast the ENSO-neutral 2012/13 winter well.</a:t>
            </a:r>
          </a:p>
        </p:txBody>
      </p:sp>
      <p:sp>
        <p:nvSpPr>
          <p:cNvPr id="22532" name="Rectangle 1"/>
          <p:cNvSpPr>
            <a:spLocks noChangeArrowheads="1"/>
          </p:cNvSpPr>
          <p:nvPr/>
        </p:nvSpPr>
        <p:spPr bwMode="auto">
          <a:xfrm>
            <a:off x="1943100" y="955675"/>
            <a:ext cx="525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a:solidFill>
                  <a:schemeClr val="tx1"/>
                </a:solidFill>
                <a:cs typeface="Arial Unicode MS" charset="0"/>
              </a:rPr>
              <a:t>http://www.cpc.ncep.noaa.gov/products/NMME/</a:t>
            </a:r>
          </a:p>
        </p:txBody>
      </p:sp>
      <p:sp>
        <p:nvSpPr>
          <p:cNvPr id="3" name="Rectangle 2"/>
          <p:cNvSpPr/>
          <p:nvPr/>
        </p:nvSpPr>
        <p:spPr>
          <a:xfrm>
            <a:off x="260350" y="152400"/>
            <a:ext cx="8842375" cy="461963"/>
          </a:xfrm>
          <a:prstGeom prst="rect">
            <a:avLst/>
          </a:prstGeom>
        </p:spPr>
        <p:txBody>
          <a:bodyPr wrap="none">
            <a:spAutoFit/>
          </a:bodyPr>
          <a:lstStyle/>
          <a:p>
            <a:pPr>
              <a:defRPr/>
            </a:pPr>
            <a:r>
              <a:rPr lang="en-US" altLang="en-US" b="1" u="sng" dirty="0">
                <a:solidFill>
                  <a:schemeClr val="tx1"/>
                </a:solidFill>
                <a:latin typeface="+mj-lt"/>
                <a:ea typeface="ＭＳ Ｐゴシック" pitchFamily="34" charset="-128"/>
                <a:cs typeface="Times New Roman" pitchFamily="18" charset="0"/>
              </a:rPr>
              <a:t>The North America Multi-Model Ensemble (NMME)</a:t>
            </a:r>
            <a:endParaRPr lang="en-US" u="sng" dirty="0">
              <a:latin typeface="+mj-lt"/>
              <a:ea typeface="ＭＳ Ｐゴシック" pitchFamily="34" charset="-128"/>
              <a:cs typeface="+mn-cs"/>
            </a:endParaRPr>
          </a:p>
        </p:txBody>
      </p:sp>
      <p:pic>
        <p:nvPicPr>
          <p:cNvPr id="22534" name="Picture 6" descr="http://www.cpc.ncep.noaa.gov/products/NMME/archive/2013050800/current/images/nino34.ENSME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16088"/>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319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rPr>
              <a:t>RT verification: CONUS</a:t>
            </a:r>
            <a:endParaRPr lang="en-US" dirty="0">
              <a:solidFill>
                <a:schemeClr val="bg1"/>
              </a:solidFill>
            </a:endParaRPr>
          </a:p>
        </p:txBody>
      </p:sp>
      <p:sp>
        <p:nvSpPr>
          <p:cNvPr id="4" name="Content Placeholder 3"/>
          <p:cNvSpPr>
            <a:spLocks noGrp="1"/>
          </p:cNvSpPr>
          <p:nvPr>
            <p:ph sz="half" idx="1"/>
          </p:nvPr>
        </p:nvSpPr>
        <p:spPr>
          <a:xfrm>
            <a:off x="990600" y="609600"/>
            <a:ext cx="4038600" cy="4525963"/>
          </a:xfrm>
        </p:spPr>
        <p:txBody>
          <a:bodyPr/>
          <a:lstStyle/>
          <a:p>
            <a:pPr marL="0" indent="0" algn="ctr">
              <a:buNone/>
            </a:pPr>
            <a:r>
              <a:rPr lang="en-US" dirty="0" smtClean="0"/>
              <a:t>Year 1</a:t>
            </a:r>
            <a:endParaRPr lang="en-US" dirty="0"/>
          </a:p>
        </p:txBody>
      </p:sp>
      <p:sp>
        <p:nvSpPr>
          <p:cNvPr id="5" name="Content Placeholder 4"/>
          <p:cNvSpPr>
            <a:spLocks noGrp="1"/>
          </p:cNvSpPr>
          <p:nvPr>
            <p:ph sz="half" idx="2"/>
          </p:nvPr>
        </p:nvSpPr>
        <p:spPr>
          <a:xfrm>
            <a:off x="4191000" y="685800"/>
            <a:ext cx="4038600" cy="4525963"/>
          </a:xfrm>
        </p:spPr>
        <p:txBody>
          <a:bodyPr/>
          <a:lstStyle/>
          <a:p>
            <a:pPr marL="0" indent="0" algn="ctr">
              <a:buNone/>
            </a:pPr>
            <a:r>
              <a:rPr lang="en-US" dirty="0" smtClean="0"/>
              <a:t>Year 2</a:t>
            </a:r>
            <a:endParaRPr lang="en-US" dirty="0"/>
          </a:p>
        </p:txBody>
      </p:sp>
      <p:pic>
        <p:nvPicPr>
          <p:cNvPr id="8194" name="Picture 2" descr="C:\Users\emily.becker\Dropbox\Work\NMME\yr2figs\prate.ld123.seas.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38600"/>
            <a:ext cx="3048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mily.becker\Dropbox\Work\NMME\yr1figs\prate.ld123.seas.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38600"/>
            <a:ext cx="3048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emily.becker\Dropbox\Work\NMME\old\Yr1figs\tmp2m.ld123.seas.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3009901" cy="28327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emily.becker\Dropbox\Work\NMME\yr2figs\tmp2m.ld123.seas.U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219200"/>
            <a:ext cx="3048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400" y="2006024"/>
            <a:ext cx="1143000" cy="584776"/>
          </a:xfrm>
          <a:prstGeom prst="rect">
            <a:avLst/>
          </a:prstGeom>
          <a:noFill/>
        </p:spPr>
        <p:txBody>
          <a:bodyPr wrap="square" rtlCol="0">
            <a:spAutoFit/>
          </a:bodyPr>
          <a:lstStyle/>
          <a:p>
            <a:r>
              <a:rPr lang="en-US" sz="3200" dirty="0" smtClean="0"/>
              <a:t>T2m</a:t>
            </a:r>
            <a:endParaRPr lang="en-US" sz="3200" dirty="0"/>
          </a:p>
        </p:txBody>
      </p:sp>
      <p:sp>
        <p:nvSpPr>
          <p:cNvPr id="12" name="TextBox 11"/>
          <p:cNvSpPr txBox="1"/>
          <p:nvPr/>
        </p:nvSpPr>
        <p:spPr>
          <a:xfrm>
            <a:off x="76200" y="4749224"/>
            <a:ext cx="1143000" cy="584776"/>
          </a:xfrm>
          <a:prstGeom prst="rect">
            <a:avLst/>
          </a:prstGeom>
          <a:noFill/>
        </p:spPr>
        <p:txBody>
          <a:bodyPr wrap="square" rtlCol="0">
            <a:spAutoFit/>
          </a:bodyPr>
          <a:lstStyle/>
          <a:p>
            <a:r>
              <a:rPr lang="en-US" sz="3200" dirty="0" smtClean="0"/>
              <a:t>Prate</a:t>
            </a:r>
            <a:endParaRPr lang="en-US" sz="3200" dirty="0"/>
          </a:p>
        </p:txBody>
      </p:sp>
      <p:sp>
        <p:nvSpPr>
          <p:cNvPr id="13" name="TextBox 3"/>
          <p:cNvSpPr txBox="1">
            <a:spLocks noChangeArrowheads="1"/>
          </p:cNvSpPr>
          <p:nvPr/>
        </p:nvSpPr>
        <p:spPr bwMode="auto">
          <a:xfrm>
            <a:off x="635000" y="73680"/>
            <a:ext cx="8045450" cy="523220"/>
          </a:xfrm>
          <a:prstGeom prst="rect">
            <a:avLst/>
          </a:prstGeom>
          <a:solidFill>
            <a:srgbClr val="0080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smtClean="0">
                <a:solidFill>
                  <a:schemeClr val="bg1"/>
                </a:solidFill>
                <a:cs typeface="Arial" charset="0"/>
              </a:rPr>
              <a:t>NMME Forecast Verification </a:t>
            </a:r>
            <a:r>
              <a:rPr lang="en-US" sz="2800" b="1" smtClean="0">
                <a:solidFill>
                  <a:schemeClr val="bg1"/>
                </a:solidFill>
                <a:cs typeface="Arial" charset="0"/>
              </a:rPr>
              <a:t>for Last 2 </a:t>
            </a:r>
            <a:r>
              <a:rPr lang="en-US" sz="2800" b="1" dirty="0" smtClean="0">
                <a:solidFill>
                  <a:schemeClr val="bg1"/>
                </a:solidFill>
                <a:cs typeface="Arial" charset="0"/>
              </a:rPr>
              <a:t>years</a:t>
            </a:r>
            <a:endParaRPr lang="en-US" sz="2800" b="1" dirty="0">
              <a:solidFill>
                <a:schemeClr val="bg1"/>
              </a:solidFill>
              <a:cs typeface="Arial" charset="0"/>
            </a:endParaRPr>
          </a:p>
        </p:txBody>
      </p:sp>
    </p:spTree>
    <p:extLst>
      <p:ext uri="{BB962C8B-B14F-4D97-AF65-F5344CB8AC3E}">
        <p14:creationId xmlns:p14="http://schemas.microsoft.com/office/powerpoint/2010/main" val="10754022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610600" cy="666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1371600" y="304800"/>
            <a:ext cx="7543800" cy="578790"/>
          </a:xfrm>
          <a:prstGeom prst="rect">
            <a:avLst/>
          </a:prstGeom>
          <a:solidFill>
            <a:srgbClr val="0000FF"/>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charset="0"/>
                <a:ea typeface="MS PGothic" charset="0"/>
              </a:rPr>
              <a:t>NMME Jan. 2014 T2m Forecast Verification</a:t>
            </a:r>
            <a:endParaRPr lang="en-US" b="1" dirty="0">
              <a:solidFill>
                <a:srgbClr val="FFFF00"/>
              </a:solidFill>
              <a:latin typeface="Times New Roman" charset="0"/>
              <a:ea typeface="MS PGothic" charset="0"/>
            </a:endParaRPr>
          </a:p>
        </p:txBody>
      </p:sp>
    </p:spTree>
    <p:extLst>
      <p:ext uri="{BB962C8B-B14F-4D97-AF65-F5344CB8AC3E}">
        <p14:creationId xmlns:p14="http://schemas.microsoft.com/office/powerpoint/2010/main" val="34727518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29600" cy="637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1219200" y="533400"/>
            <a:ext cx="7543800" cy="578790"/>
          </a:xfrm>
          <a:prstGeom prst="rect">
            <a:avLst/>
          </a:prstGeom>
          <a:solidFill>
            <a:srgbClr val="0000FF"/>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charset="0"/>
                <a:ea typeface="MS PGothic" charset="0"/>
              </a:rPr>
              <a:t>NMME Jan. 2014 </a:t>
            </a:r>
            <a:r>
              <a:rPr lang="en-US" b="1" dirty="0" err="1" smtClean="0">
                <a:solidFill>
                  <a:srgbClr val="FFFF00"/>
                </a:solidFill>
                <a:latin typeface="Times New Roman" charset="0"/>
                <a:ea typeface="MS PGothic" charset="0"/>
              </a:rPr>
              <a:t>Precip</a:t>
            </a:r>
            <a:r>
              <a:rPr lang="en-US" b="1" dirty="0" smtClean="0">
                <a:solidFill>
                  <a:srgbClr val="FFFF00"/>
                </a:solidFill>
                <a:latin typeface="Times New Roman" charset="0"/>
                <a:ea typeface="MS PGothic" charset="0"/>
              </a:rPr>
              <a:t> Forecast Verification</a:t>
            </a:r>
            <a:endParaRPr lang="en-US" b="1" dirty="0">
              <a:solidFill>
                <a:srgbClr val="FFFF00"/>
              </a:solidFill>
              <a:latin typeface="Times New Roman" charset="0"/>
              <a:ea typeface="MS PGothic" charset="0"/>
            </a:endParaRPr>
          </a:p>
        </p:txBody>
      </p:sp>
    </p:spTree>
    <p:extLst>
      <p:ext uri="{BB962C8B-B14F-4D97-AF65-F5344CB8AC3E}">
        <p14:creationId xmlns:p14="http://schemas.microsoft.com/office/powerpoint/2010/main" val="3860802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p:cNvPicPr>
          <p:nvPr/>
        </p:nvPicPr>
        <p:blipFill>
          <a:blip r:embed="rId3">
            <a:extLst>
              <a:ext uri="{28A0092B-C50C-407E-A947-70E740481C1C}">
                <a14:useLocalDpi xmlns:a14="http://schemas.microsoft.com/office/drawing/2010/main" val="0"/>
              </a:ext>
            </a:extLst>
          </a:blip>
          <a:srcRect l="12946" t="6667" r="4962" b="14166"/>
          <a:stretch>
            <a:fillRect/>
          </a:stretch>
        </p:blipFill>
        <p:spPr bwMode="auto">
          <a:xfrm>
            <a:off x="749300" y="1193800"/>
            <a:ext cx="4699000" cy="5207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ext Box 380"/>
          <p:cNvSpPr txBox="1">
            <a:spLocks noChangeArrowheads="1"/>
          </p:cNvSpPr>
          <p:nvPr/>
        </p:nvSpPr>
        <p:spPr bwMode="auto">
          <a:xfrm>
            <a:off x="5562600" y="2895600"/>
            <a:ext cx="3581400" cy="16922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sz="1600" b="1" dirty="0">
                <a:cs typeface="Times New Roman" pitchFamily="18" charset="0"/>
              </a:rPr>
              <a:t>During May-September 2013, well below-average SSTs were observed over the eastern half of the Pacific.</a:t>
            </a:r>
          </a:p>
          <a:p>
            <a:pPr eaLnBrk="1" hangingPunct="1">
              <a:spcBef>
                <a:spcPct val="50000"/>
              </a:spcBef>
              <a:buFontTx/>
              <a:buNone/>
            </a:pPr>
            <a:r>
              <a:rPr lang="en-US" altLang="en-US" sz="1600" b="1" dirty="0">
                <a:cs typeface="Times New Roman" pitchFamily="18" charset="0"/>
              </a:rPr>
              <a:t>In the last couple of weeks, SSTs have been below average between 170ºW-110ºW.</a:t>
            </a:r>
          </a:p>
        </p:txBody>
      </p:sp>
      <p:sp>
        <p:nvSpPr>
          <p:cNvPr id="5124" name="Rectangle 3"/>
          <p:cNvSpPr>
            <a:spLocks noGrp="1" noChangeArrowheads="1"/>
          </p:cNvSpPr>
          <p:nvPr>
            <p:ph type="title"/>
          </p:nvPr>
        </p:nvSpPr>
        <p:spPr>
          <a:xfrm>
            <a:off x="1295400" y="0"/>
            <a:ext cx="7239000" cy="1143000"/>
          </a:xfrm>
        </p:spPr>
        <p:txBody>
          <a:bodyPr/>
          <a:lstStyle/>
          <a:p>
            <a:pPr eaLnBrk="1" hangingPunct="1"/>
            <a:r>
              <a:rPr lang="en-US" altLang="en-US" sz="3200" b="1" dirty="0" smtClean="0">
                <a:solidFill>
                  <a:srgbClr val="002060"/>
                </a:solidFill>
              </a:rPr>
              <a:t>Equatorial </a:t>
            </a:r>
            <a:r>
              <a:rPr lang="en-US" altLang="en-US" sz="3200" b="1" dirty="0" smtClean="0">
                <a:solidFill>
                  <a:srgbClr val="002060"/>
                </a:solidFill>
              </a:rPr>
              <a:t>Pacific SST Departures (</a:t>
            </a:r>
            <a:r>
              <a:rPr lang="en-US" altLang="en-US" sz="3200" b="1" baseline="30000" dirty="0" err="1" smtClean="0">
                <a:solidFill>
                  <a:srgbClr val="002060"/>
                </a:solidFill>
              </a:rPr>
              <a:t>o</a:t>
            </a:r>
            <a:r>
              <a:rPr lang="en-US" altLang="en-US" sz="3200" b="1" dirty="0" err="1" smtClean="0">
                <a:solidFill>
                  <a:srgbClr val="002060"/>
                </a:solidFill>
              </a:rPr>
              <a:t>C</a:t>
            </a:r>
            <a:r>
              <a:rPr lang="en-US" altLang="en-US" sz="3200" b="1" dirty="0" smtClean="0">
                <a:solidFill>
                  <a:srgbClr val="002060"/>
                </a:solidFill>
              </a:rPr>
              <a:t>)</a:t>
            </a:r>
          </a:p>
        </p:txBody>
      </p:sp>
      <p:sp>
        <p:nvSpPr>
          <p:cNvPr id="5125" name="Text Box 4"/>
          <p:cNvSpPr txBox="1">
            <a:spLocks noChangeArrowheads="1"/>
          </p:cNvSpPr>
          <p:nvPr/>
        </p:nvSpPr>
        <p:spPr bwMode="auto">
          <a:xfrm>
            <a:off x="1752600" y="6400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1" hangingPunct="1">
              <a:spcBef>
                <a:spcPct val="50000"/>
              </a:spcBef>
              <a:buFontTx/>
              <a:buNone/>
            </a:pPr>
            <a:r>
              <a:rPr lang="en-US" altLang="en-US" sz="2400" b="1">
                <a:solidFill>
                  <a:schemeClr val="bg1"/>
                </a:solidFill>
              </a:rPr>
              <a:t>Longitude</a:t>
            </a:r>
          </a:p>
        </p:txBody>
      </p:sp>
      <p:sp>
        <p:nvSpPr>
          <p:cNvPr id="5126" name="Text Box 290"/>
          <p:cNvSpPr txBox="1">
            <a:spLocks noChangeArrowheads="1"/>
          </p:cNvSpPr>
          <p:nvPr/>
        </p:nvSpPr>
        <p:spPr bwMode="auto">
          <a:xfrm>
            <a:off x="-76200" y="34290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1" hangingPunct="1">
              <a:spcBef>
                <a:spcPct val="50000"/>
              </a:spcBef>
              <a:buFontTx/>
              <a:buNone/>
            </a:pPr>
            <a:r>
              <a:rPr lang="en-US" altLang="en-US" sz="2000" b="1">
                <a:solidFill>
                  <a:schemeClr val="bg1"/>
                </a:solidFill>
              </a:rPr>
              <a:t>Time</a:t>
            </a:r>
          </a:p>
        </p:txBody>
      </p:sp>
      <p:sp>
        <p:nvSpPr>
          <p:cNvPr id="5127" name="Line 291"/>
          <p:cNvSpPr>
            <a:spLocks noChangeShapeType="1"/>
          </p:cNvSpPr>
          <p:nvPr/>
        </p:nvSpPr>
        <p:spPr bwMode="auto">
          <a:xfrm flipH="1">
            <a:off x="457200" y="38100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378"/>
          <p:cNvSpPr>
            <a:spLocks noChangeShapeType="1"/>
          </p:cNvSpPr>
          <p:nvPr/>
        </p:nvSpPr>
        <p:spPr bwMode="auto">
          <a:xfrm flipH="1" flipV="1">
            <a:off x="4724400" y="6086475"/>
            <a:ext cx="914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096932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p:cNvPicPr>
          <p:nvPr/>
        </p:nvPicPr>
        <p:blipFill>
          <a:blip r:embed="rId3">
            <a:extLst>
              <a:ext uri="{28A0092B-C50C-407E-A947-70E740481C1C}">
                <a14:useLocalDpi xmlns:a14="http://schemas.microsoft.com/office/drawing/2010/main" val="0"/>
              </a:ext>
            </a:extLst>
          </a:blip>
          <a:srcRect l="7552" t="5000" r="8630" b="10834"/>
          <a:stretch>
            <a:fillRect/>
          </a:stretch>
        </p:blipFill>
        <p:spPr bwMode="auto">
          <a:xfrm>
            <a:off x="4800600" y="1219200"/>
            <a:ext cx="4343400" cy="5638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914400" y="0"/>
            <a:ext cx="8229600" cy="914400"/>
          </a:xfrm>
        </p:spPr>
        <p:txBody>
          <a:bodyPr>
            <a:normAutofit fontScale="90000"/>
          </a:bodyPr>
          <a:lstStyle/>
          <a:p>
            <a:pPr eaLnBrk="1" hangingPunct="1"/>
            <a:r>
              <a:rPr lang="en-US" altLang="en-US" sz="3200" b="1" dirty="0" smtClean="0">
                <a:solidFill>
                  <a:srgbClr val="002060"/>
                </a:solidFill>
              </a:rPr>
              <a:t>Ni</a:t>
            </a:r>
            <a:r>
              <a:rPr lang="en-US" altLang="en-US" sz="3200" b="1" dirty="0" smtClean="0">
                <a:solidFill>
                  <a:srgbClr val="002060"/>
                </a:solidFill>
                <a:cs typeface="Times New Roman" pitchFamily="18" charset="0"/>
              </a:rPr>
              <a:t>ño Region SST Departures (</a:t>
            </a:r>
            <a:r>
              <a:rPr lang="en-US" altLang="en-US" sz="3200" b="1" baseline="30000" dirty="0" err="1" smtClean="0">
                <a:solidFill>
                  <a:srgbClr val="002060"/>
                </a:solidFill>
                <a:cs typeface="Times New Roman" pitchFamily="18" charset="0"/>
              </a:rPr>
              <a:t>o</a:t>
            </a:r>
            <a:r>
              <a:rPr lang="en-US" altLang="en-US" sz="3200" b="1" dirty="0" err="1" smtClean="0">
                <a:solidFill>
                  <a:srgbClr val="002060"/>
                </a:solidFill>
                <a:cs typeface="Times New Roman" pitchFamily="18" charset="0"/>
              </a:rPr>
              <a:t>C</a:t>
            </a:r>
            <a:r>
              <a:rPr lang="en-US" altLang="en-US" sz="3200" b="1" dirty="0" smtClean="0">
                <a:solidFill>
                  <a:srgbClr val="002060"/>
                </a:solidFill>
                <a:cs typeface="Times New Roman" pitchFamily="18" charset="0"/>
              </a:rPr>
              <a:t>)</a:t>
            </a:r>
            <a:br>
              <a:rPr lang="en-US" altLang="en-US" sz="3200" b="1" dirty="0" smtClean="0">
                <a:solidFill>
                  <a:srgbClr val="002060"/>
                </a:solidFill>
                <a:cs typeface="Times New Roman" pitchFamily="18" charset="0"/>
              </a:rPr>
            </a:br>
            <a:r>
              <a:rPr lang="en-US" altLang="en-US" sz="3200" b="1" dirty="0" smtClean="0">
                <a:solidFill>
                  <a:srgbClr val="002060"/>
                </a:solidFill>
                <a:cs typeface="Times New Roman" pitchFamily="18" charset="0"/>
              </a:rPr>
              <a:t> Recent Evolution</a:t>
            </a:r>
            <a:endParaRPr lang="en-US" altLang="en-US" sz="3200" b="1" dirty="0" smtClean="0">
              <a:solidFill>
                <a:srgbClr val="002060"/>
              </a:solidFill>
            </a:endParaRPr>
          </a:p>
        </p:txBody>
      </p:sp>
      <p:sp>
        <p:nvSpPr>
          <p:cNvPr id="6148" name="Rectangle 108" descr="ENAreaGraphic"/>
          <p:cNvSpPr>
            <a:spLocks noChangeArrowheads="1"/>
          </p:cNvSpPr>
          <p:nvPr/>
        </p:nvSpPr>
        <p:spPr bwMode="auto">
          <a:xfrm>
            <a:off x="0" y="4953000"/>
            <a:ext cx="4343400" cy="1905000"/>
          </a:xfrm>
          <a:prstGeom prst="rect">
            <a:avLst/>
          </a:prstGeom>
          <a:blipFill dpi="0" rotWithShape="0">
            <a:blip r:embed="rId4"/>
            <a:srcRect/>
            <a:stretch>
              <a:fillRect/>
            </a:stretch>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endParaRPr lang="en-US" altLang="en-US" sz="2800"/>
          </a:p>
        </p:txBody>
      </p:sp>
      <p:sp>
        <p:nvSpPr>
          <p:cNvPr id="6149" name="Text Box 4"/>
          <p:cNvSpPr txBox="1">
            <a:spLocks noChangeArrowheads="1"/>
          </p:cNvSpPr>
          <p:nvPr/>
        </p:nvSpPr>
        <p:spPr bwMode="auto">
          <a:xfrm>
            <a:off x="355600" y="2136776"/>
            <a:ext cx="44196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sz="1800" b="1" dirty="0">
                <a:solidFill>
                  <a:srgbClr val="002060"/>
                </a:solidFill>
                <a:cs typeface="Times New Roman" pitchFamily="18" charset="0"/>
              </a:rPr>
              <a:t>The latest weekly SST departures are:</a:t>
            </a:r>
          </a:p>
          <a:p>
            <a:pPr eaLnBrk="1" hangingPunct="1">
              <a:spcBef>
                <a:spcPct val="50000"/>
              </a:spcBef>
              <a:buFontTx/>
              <a:buNone/>
            </a:pPr>
            <a:r>
              <a:rPr lang="en-US" altLang="en-US" sz="1800" b="1" dirty="0">
                <a:solidFill>
                  <a:srgbClr val="002060"/>
                </a:solidFill>
                <a:cs typeface="Times New Roman" pitchFamily="18" charset="0"/>
              </a:rPr>
              <a:t>Niño 4  		-0.2ºC </a:t>
            </a:r>
          </a:p>
          <a:p>
            <a:pPr eaLnBrk="1" hangingPunct="1">
              <a:spcBef>
                <a:spcPct val="50000"/>
              </a:spcBef>
              <a:buFontTx/>
              <a:buNone/>
            </a:pPr>
            <a:r>
              <a:rPr lang="en-US" altLang="en-US" sz="1800" b="1" dirty="0">
                <a:solidFill>
                  <a:srgbClr val="002060"/>
                </a:solidFill>
                <a:cs typeface="Times New Roman" pitchFamily="18" charset="0"/>
              </a:rPr>
              <a:t>Niño 3.4  	-0.7ºC</a:t>
            </a:r>
          </a:p>
          <a:p>
            <a:pPr eaLnBrk="1" hangingPunct="1">
              <a:spcBef>
                <a:spcPct val="50000"/>
              </a:spcBef>
              <a:buFontTx/>
              <a:buNone/>
            </a:pPr>
            <a:r>
              <a:rPr lang="en-US" altLang="en-US" sz="1800" b="1" dirty="0">
                <a:solidFill>
                  <a:srgbClr val="002060"/>
                </a:solidFill>
                <a:cs typeface="Times New Roman" pitchFamily="18" charset="0"/>
              </a:rPr>
              <a:t>Niño 3     	-0.7ºC</a:t>
            </a:r>
          </a:p>
          <a:p>
            <a:pPr eaLnBrk="1" hangingPunct="1">
              <a:spcBef>
                <a:spcPct val="50000"/>
              </a:spcBef>
              <a:buFontTx/>
              <a:buNone/>
            </a:pPr>
            <a:r>
              <a:rPr lang="en-US" altLang="en-US" sz="1800" b="1" dirty="0">
                <a:solidFill>
                  <a:srgbClr val="002060"/>
                </a:solidFill>
                <a:cs typeface="Times New Roman" pitchFamily="18" charset="0"/>
              </a:rPr>
              <a:t>Niño 1+2 	 0.2ºC</a:t>
            </a:r>
          </a:p>
        </p:txBody>
      </p:sp>
    </p:spTree>
    <p:extLst>
      <p:ext uri="{BB962C8B-B14F-4D97-AF65-F5344CB8AC3E}">
        <p14:creationId xmlns:p14="http://schemas.microsoft.com/office/powerpoint/2010/main" val="2837857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p:cNvPicPr>
          <p:nvPr/>
        </p:nvPicPr>
        <p:blipFill>
          <a:blip r:embed="rId3">
            <a:extLst>
              <a:ext uri="{28A0092B-C50C-407E-A947-70E740481C1C}">
                <a14:useLocalDpi xmlns:a14="http://schemas.microsoft.com/office/drawing/2010/main" val="0"/>
              </a:ext>
            </a:extLst>
          </a:blip>
          <a:srcRect l="6471" t="3333" r="1079" b="70833"/>
          <a:stretch>
            <a:fillRect/>
          </a:stretch>
        </p:blipFill>
        <p:spPr bwMode="auto">
          <a:xfrm>
            <a:off x="4953000" y="4419600"/>
            <a:ext cx="3886200" cy="1600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1" name="Picture 1"/>
          <p:cNvPicPr>
            <a:picLocks/>
          </p:cNvPicPr>
          <p:nvPr/>
        </p:nvPicPr>
        <p:blipFill>
          <a:blip r:embed="rId4">
            <a:extLst>
              <a:ext uri="{28A0092B-C50C-407E-A947-70E740481C1C}">
                <a14:useLocalDpi xmlns:a14="http://schemas.microsoft.com/office/drawing/2010/main" val="0"/>
              </a:ext>
            </a:extLst>
          </a:blip>
          <a:srcRect l="3236" t="1666" r="2158" b="10001"/>
          <a:stretch>
            <a:fillRect/>
          </a:stretch>
        </p:blipFill>
        <p:spPr bwMode="auto">
          <a:xfrm>
            <a:off x="869950" y="1447800"/>
            <a:ext cx="3937000" cy="4876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4876800" y="1719263"/>
            <a:ext cx="4191000" cy="218598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spcBef>
                <a:spcPct val="50000"/>
              </a:spcBef>
              <a:buFontTx/>
              <a:buChar char="•"/>
            </a:pPr>
            <a:r>
              <a:rPr lang="en-US" sz="1600" b="1" dirty="0"/>
              <a:t> During the last 2 months, below-average temperatures developed in the eastern Pacific, associated with the upwelling phase of a Kelvin wave.  </a:t>
            </a:r>
          </a:p>
          <a:p>
            <a:pPr>
              <a:spcBef>
                <a:spcPct val="50000"/>
              </a:spcBef>
              <a:buFontTx/>
              <a:buChar char="•"/>
            </a:pPr>
            <a:r>
              <a:rPr lang="en-US" sz="1600" b="1" dirty="0"/>
              <a:t>  Recently, negative subsurface anomalies have persisted in the eastern Pacific, while positive anomalies have shifted slightly eastward in the central Pacific.</a:t>
            </a:r>
          </a:p>
        </p:txBody>
      </p:sp>
      <p:sp>
        <p:nvSpPr>
          <p:cNvPr id="12293" name="Rectangle 5"/>
          <p:cNvSpPr>
            <a:spLocks noGrp="1" noChangeArrowheads="1"/>
          </p:cNvSpPr>
          <p:nvPr>
            <p:ph type="title" idx="4294967295"/>
          </p:nvPr>
        </p:nvSpPr>
        <p:spPr>
          <a:xfrm>
            <a:off x="609600" y="0"/>
            <a:ext cx="7924800" cy="1143000"/>
          </a:xfrm>
        </p:spPr>
        <p:txBody>
          <a:bodyPr/>
          <a:lstStyle/>
          <a:p>
            <a:pPr eaLnBrk="1" hangingPunct="1"/>
            <a:r>
              <a:rPr lang="en-US" sz="3200" b="1" dirty="0">
                <a:solidFill>
                  <a:srgbClr val="000090"/>
                </a:solidFill>
                <a:latin typeface="Times New Roman" charset="0"/>
                <a:ea typeface="MS PGothic" charset="0"/>
              </a:rPr>
              <a:t>Sub-Surface Temperature Departures (</a:t>
            </a:r>
            <a:r>
              <a:rPr lang="en-US" sz="3200" b="1" baseline="30000" dirty="0" err="1">
                <a:solidFill>
                  <a:srgbClr val="000090"/>
                </a:solidFill>
                <a:latin typeface="Times New Roman" charset="0"/>
                <a:ea typeface="MS PGothic" charset="0"/>
              </a:rPr>
              <a:t>o</a:t>
            </a:r>
            <a:r>
              <a:rPr lang="en-US" sz="3200" b="1" dirty="0" err="1">
                <a:solidFill>
                  <a:srgbClr val="000090"/>
                </a:solidFill>
                <a:latin typeface="Times New Roman" charset="0"/>
                <a:ea typeface="MS PGothic" charset="0"/>
              </a:rPr>
              <a:t>C</a:t>
            </a:r>
            <a:r>
              <a:rPr lang="en-US" sz="3200" b="1" dirty="0">
                <a:solidFill>
                  <a:srgbClr val="000090"/>
                </a:solidFill>
                <a:latin typeface="Times New Roman" charset="0"/>
                <a:ea typeface="MS PGothic" charset="0"/>
              </a:rPr>
              <a:t>) </a:t>
            </a:r>
            <a:br>
              <a:rPr lang="en-US" sz="3200" b="1" dirty="0">
                <a:solidFill>
                  <a:srgbClr val="000090"/>
                </a:solidFill>
                <a:latin typeface="Times New Roman" charset="0"/>
                <a:ea typeface="MS PGothic" charset="0"/>
              </a:rPr>
            </a:br>
            <a:r>
              <a:rPr lang="en-US" sz="3200" b="1" dirty="0">
                <a:solidFill>
                  <a:srgbClr val="000090"/>
                </a:solidFill>
                <a:latin typeface="Times New Roman" charset="0"/>
                <a:ea typeface="MS PGothic" charset="0"/>
              </a:rPr>
              <a:t>in  the Equatorial Pacific</a:t>
            </a:r>
          </a:p>
        </p:txBody>
      </p:sp>
      <p:sp>
        <p:nvSpPr>
          <p:cNvPr id="12294" name="Text Box 6"/>
          <p:cNvSpPr txBox="1">
            <a:spLocks noChangeArrowheads="1"/>
          </p:cNvSpPr>
          <p:nvPr/>
        </p:nvSpPr>
        <p:spPr bwMode="auto">
          <a:xfrm>
            <a:off x="4953000" y="6019800"/>
            <a:ext cx="3886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lgn="ctr">
              <a:spcBef>
                <a:spcPct val="50000"/>
              </a:spcBef>
            </a:pPr>
            <a:r>
              <a:rPr lang="en-US" sz="1800" b="1"/>
              <a:t>Most recent pentad analysis</a:t>
            </a:r>
          </a:p>
        </p:txBody>
      </p:sp>
      <p:sp>
        <p:nvSpPr>
          <p:cNvPr id="12295" name="Text Box 7"/>
          <p:cNvSpPr txBox="1">
            <a:spLocks noChangeArrowheads="1"/>
          </p:cNvSpPr>
          <p:nvPr/>
        </p:nvSpPr>
        <p:spPr bwMode="auto">
          <a:xfrm>
            <a:off x="1600200" y="6324600"/>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lgn="ctr"/>
            <a:r>
              <a:rPr lang="en-US" sz="2000" b="1">
                <a:solidFill>
                  <a:schemeClr val="bg1"/>
                </a:solidFill>
              </a:rPr>
              <a:t>Longitude</a:t>
            </a:r>
          </a:p>
        </p:txBody>
      </p:sp>
      <p:sp>
        <p:nvSpPr>
          <p:cNvPr id="12296" name="Text Box 8"/>
          <p:cNvSpPr txBox="1">
            <a:spLocks noChangeArrowheads="1"/>
          </p:cNvSpPr>
          <p:nvPr/>
        </p:nvSpPr>
        <p:spPr bwMode="auto">
          <a:xfrm>
            <a:off x="0" y="34290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lgn="ctr">
              <a:spcBef>
                <a:spcPct val="50000"/>
              </a:spcBef>
            </a:pPr>
            <a:r>
              <a:rPr lang="en-US" sz="2000" b="1">
                <a:solidFill>
                  <a:schemeClr val="bg1"/>
                </a:solidFill>
              </a:rPr>
              <a:t>Time</a:t>
            </a:r>
          </a:p>
        </p:txBody>
      </p:sp>
      <p:sp>
        <p:nvSpPr>
          <p:cNvPr id="12297" name="Line 9"/>
          <p:cNvSpPr>
            <a:spLocks noChangeShapeType="1"/>
          </p:cNvSpPr>
          <p:nvPr/>
        </p:nvSpPr>
        <p:spPr bwMode="auto">
          <a:xfrm flipH="1">
            <a:off x="457200" y="38100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Line 157"/>
          <p:cNvSpPr>
            <a:spLocks noChangeShapeType="1"/>
          </p:cNvSpPr>
          <p:nvPr/>
        </p:nvSpPr>
        <p:spPr bwMode="auto">
          <a:xfrm flipH="1">
            <a:off x="6781800" y="3825875"/>
            <a:ext cx="0" cy="593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Line 157"/>
          <p:cNvSpPr>
            <a:spLocks noChangeShapeType="1"/>
          </p:cNvSpPr>
          <p:nvPr/>
        </p:nvSpPr>
        <p:spPr bwMode="auto">
          <a:xfrm flipH="1">
            <a:off x="4572000" y="2209800"/>
            <a:ext cx="304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Oval 222"/>
          <p:cNvSpPr>
            <a:spLocks noChangeArrowheads="1"/>
          </p:cNvSpPr>
          <p:nvPr/>
        </p:nvSpPr>
        <p:spPr bwMode="auto">
          <a:xfrm rot="-399357">
            <a:off x="6704013" y="4756150"/>
            <a:ext cx="1533525" cy="628650"/>
          </a:xfrm>
          <a:prstGeom prst="ellipse">
            <a:avLst/>
          </a:prstGeom>
          <a:noFill/>
          <a:ln w="2857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12301" name="Oval 222"/>
          <p:cNvSpPr>
            <a:spLocks noChangeArrowheads="1"/>
          </p:cNvSpPr>
          <p:nvPr/>
        </p:nvSpPr>
        <p:spPr bwMode="auto">
          <a:xfrm rot="560630">
            <a:off x="5059363" y="4927600"/>
            <a:ext cx="1785937" cy="628650"/>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Tree>
    <p:extLst>
      <p:ext uri="{BB962C8B-B14F-4D97-AF65-F5344CB8AC3E}">
        <p14:creationId xmlns:p14="http://schemas.microsoft.com/office/powerpoint/2010/main" val="1442441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p:cNvPicPr>
          <p:nvPr/>
        </p:nvPicPr>
        <p:blipFill>
          <a:blip r:embed="rId3">
            <a:extLst>
              <a:ext uri="{28A0092B-C50C-407E-A947-70E740481C1C}">
                <a14:useLocalDpi xmlns:a14="http://schemas.microsoft.com/office/drawing/2010/main" val="0"/>
              </a:ext>
            </a:extLst>
          </a:blip>
          <a:srcRect l="6471" t="35667" r="2158" b="1666"/>
          <a:stretch>
            <a:fillRect/>
          </a:stretch>
        </p:blipFill>
        <p:spPr bwMode="auto">
          <a:xfrm>
            <a:off x="0" y="3048000"/>
            <a:ext cx="3937000" cy="3810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5" name="Picture 1"/>
          <p:cNvPicPr>
            <a:picLocks/>
          </p:cNvPicPr>
          <p:nvPr/>
        </p:nvPicPr>
        <p:blipFill>
          <a:blip r:embed="rId4">
            <a:extLst>
              <a:ext uri="{28A0092B-C50C-407E-A947-70E740481C1C}">
                <a14:useLocalDpi xmlns:a14="http://schemas.microsoft.com/office/drawing/2010/main" val="0"/>
              </a:ext>
            </a:extLst>
          </a:blip>
          <a:srcRect l="6471" t="3333" r="2158" b="65833"/>
          <a:stretch>
            <a:fillRect/>
          </a:stretch>
        </p:blipFill>
        <p:spPr bwMode="auto">
          <a:xfrm>
            <a:off x="0" y="1193800"/>
            <a:ext cx="3937000" cy="1905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Grp="1" noChangeArrowheads="1"/>
          </p:cNvSpPr>
          <p:nvPr>
            <p:ph type="title"/>
          </p:nvPr>
        </p:nvSpPr>
        <p:spPr>
          <a:xfrm>
            <a:off x="457200" y="20021"/>
            <a:ext cx="8229600" cy="990600"/>
          </a:xfrm>
        </p:spPr>
        <p:txBody>
          <a:bodyPr>
            <a:normAutofit fontScale="90000"/>
          </a:bodyPr>
          <a:lstStyle/>
          <a:p>
            <a:pPr eaLnBrk="1" hangingPunct="1"/>
            <a:r>
              <a:rPr lang="en-US" sz="3200" b="1" dirty="0">
                <a:solidFill>
                  <a:srgbClr val="000090"/>
                </a:solidFill>
                <a:latin typeface="Times New Roman" charset="0"/>
                <a:ea typeface="MS PGothic" charset="0"/>
              </a:rPr>
              <a:t>Tropical OLR and Wind Anomalies</a:t>
            </a:r>
            <a:br>
              <a:rPr lang="en-US" sz="3200" b="1" dirty="0">
                <a:solidFill>
                  <a:srgbClr val="000090"/>
                </a:solidFill>
                <a:latin typeface="Times New Roman" charset="0"/>
                <a:ea typeface="MS PGothic" charset="0"/>
              </a:rPr>
            </a:br>
            <a:r>
              <a:rPr lang="en-US" sz="3200" b="1" dirty="0" smtClean="0">
                <a:solidFill>
                  <a:srgbClr val="000090"/>
                </a:solidFill>
                <a:latin typeface="Times New Roman" charset="0"/>
                <a:ea typeface="MS PGothic" charset="0"/>
              </a:rPr>
              <a:t>In January 2014</a:t>
            </a:r>
            <a:endParaRPr lang="en-US" sz="3200" b="1" dirty="0">
              <a:solidFill>
                <a:srgbClr val="000090"/>
              </a:solidFill>
              <a:latin typeface="Times New Roman" charset="0"/>
              <a:ea typeface="MS PGothic" charset="0"/>
            </a:endParaRPr>
          </a:p>
        </p:txBody>
      </p:sp>
      <p:sp>
        <p:nvSpPr>
          <p:cNvPr id="13317" name="Rectangle 10"/>
          <p:cNvSpPr>
            <a:spLocks noChangeArrowheads="1"/>
          </p:cNvSpPr>
          <p:nvPr/>
        </p:nvSpPr>
        <p:spPr bwMode="auto">
          <a:xfrm>
            <a:off x="4267200" y="5588000"/>
            <a:ext cx="449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solidFill>
                  <a:srgbClr val="000090"/>
                </a:solidFill>
              </a:rPr>
              <a:t>Upper-level (200-hPa) westerly wind anomalies were evident over the eastern equatorial Pacific Ocean.</a:t>
            </a:r>
          </a:p>
        </p:txBody>
      </p:sp>
      <p:sp>
        <p:nvSpPr>
          <p:cNvPr id="13318" name="Line 12"/>
          <p:cNvSpPr>
            <a:spLocks noChangeShapeType="1"/>
          </p:cNvSpPr>
          <p:nvPr/>
        </p:nvSpPr>
        <p:spPr bwMode="auto">
          <a:xfrm flipH="1">
            <a:off x="3886200" y="59436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157"/>
          <p:cNvSpPr>
            <a:spLocks noChangeShapeType="1"/>
          </p:cNvSpPr>
          <p:nvPr/>
        </p:nvSpPr>
        <p:spPr bwMode="auto">
          <a:xfrm flipH="1">
            <a:off x="3886200" y="40386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Text Box 668"/>
          <p:cNvSpPr txBox="1">
            <a:spLocks noChangeArrowheads="1"/>
          </p:cNvSpPr>
          <p:nvPr/>
        </p:nvSpPr>
        <p:spPr bwMode="auto">
          <a:xfrm>
            <a:off x="4252913" y="1219200"/>
            <a:ext cx="48910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spcBef>
                <a:spcPct val="50000"/>
              </a:spcBef>
            </a:pPr>
            <a:r>
              <a:rPr lang="en-US" sz="1600" b="1" dirty="0">
                <a:solidFill>
                  <a:srgbClr val="000090"/>
                </a:solidFill>
              </a:rPr>
              <a:t>Negative OLR anomalies (enhanced convection and precipitation, blue shading) were observed over eastern Indonesia, the Philippines, and the equatorial western Pacific. Positive OLR anomalies (suppressed convection and precipitation, red shading) were evident over the central equatorial Pacific.</a:t>
            </a:r>
          </a:p>
        </p:txBody>
      </p:sp>
      <p:sp>
        <p:nvSpPr>
          <p:cNvPr id="13321" name="Text Box 752"/>
          <p:cNvSpPr txBox="1">
            <a:spLocks noChangeArrowheads="1"/>
          </p:cNvSpPr>
          <p:nvPr/>
        </p:nvSpPr>
        <p:spPr bwMode="auto">
          <a:xfrm>
            <a:off x="4221163" y="368300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spcBef>
                <a:spcPct val="50000"/>
              </a:spcBef>
            </a:pPr>
            <a:r>
              <a:rPr lang="en-US" sz="1600" b="1" dirty="0">
                <a:solidFill>
                  <a:srgbClr val="000090"/>
                </a:solidFill>
              </a:rPr>
              <a:t>Anomalous low-level (850-hPa) westerly winds were evident in the far western equatorial Pacific.</a:t>
            </a:r>
          </a:p>
        </p:txBody>
      </p:sp>
      <p:sp>
        <p:nvSpPr>
          <p:cNvPr id="13322" name="Line 763"/>
          <p:cNvSpPr>
            <a:spLocks noChangeShapeType="1"/>
          </p:cNvSpPr>
          <p:nvPr/>
        </p:nvSpPr>
        <p:spPr bwMode="auto">
          <a:xfrm flipH="1">
            <a:off x="3810000" y="19812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3" name="Oval 222"/>
          <p:cNvSpPr>
            <a:spLocks noChangeArrowheads="1"/>
          </p:cNvSpPr>
          <p:nvPr/>
        </p:nvSpPr>
        <p:spPr bwMode="auto">
          <a:xfrm>
            <a:off x="2362200" y="5880100"/>
            <a:ext cx="1066800" cy="292100"/>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13324" name="Oval 222"/>
          <p:cNvSpPr>
            <a:spLocks noChangeArrowheads="1"/>
          </p:cNvSpPr>
          <p:nvPr/>
        </p:nvSpPr>
        <p:spPr bwMode="auto">
          <a:xfrm>
            <a:off x="609600" y="3878263"/>
            <a:ext cx="762000" cy="320675"/>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Tree>
    <p:extLst>
      <p:ext uri="{BB962C8B-B14F-4D97-AF65-F5344CB8AC3E}">
        <p14:creationId xmlns:p14="http://schemas.microsoft.com/office/powerpoint/2010/main" val="26139254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bwMode="auto">
          <a:xfrm>
            <a:off x="2057400" y="533400"/>
            <a:ext cx="4831976"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2438400" y="152400"/>
            <a:ext cx="41148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US" sz="2000" b="1" u="sng" dirty="0">
                <a:solidFill>
                  <a:srgbClr val="0000FF"/>
                </a:solidFill>
                <a:latin typeface="Verdana" charset="0"/>
                <a:ea typeface="ＭＳ Ｐゴシック" charset="0"/>
                <a:cs typeface="+mn-cs"/>
              </a:rPr>
              <a:t>PDO and NINO3.4</a:t>
            </a:r>
          </a:p>
        </p:txBody>
      </p:sp>
      <p:sp>
        <p:nvSpPr>
          <p:cNvPr id="26628" name="Text Box 5"/>
          <p:cNvSpPr txBox="1">
            <a:spLocks noChangeArrowheads="1"/>
          </p:cNvSpPr>
          <p:nvPr/>
        </p:nvSpPr>
        <p:spPr bwMode="auto">
          <a:xfrm>
            <a:off x="762000" y="4191000"/>
            <a:ext cx="7696200" cy="232407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Verdana" charset="0"/>
                <a:ea typeface="MS PGothic" charset="0"/>
                <a:cs typeface="Arial Unicode MS"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Verdana" charset="0"/>
                <a:ea typeface="Arial Unicode MS"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Verdana" charset="0"/>
                <a:ea typeface="Arial Unicode MS"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5pPr>
            <a:lvl6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6pPr>
            <a:lvl7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7pPr>
            <a:lvl8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8pPr>
            <a:lvl9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9pPr>
          </a:lstStyle>
          <a:p>
            <a:pPr>
              <a:lnSpc>
                <a:spcPct val="101000"/>
              </a:lnSpc>
              <a:spcBef>
                <a:spcPts val="625"/>
              </a:spcBef>
              <a:buClr>
                <a:srgbClr val="000000"/>
              </a:buClr>
              <a:buSzPct val="100000"/>
            </a:pPr>
            <a:r>
              <a:rPr lang="en-US" sz="1600" b="1" dirty="0" smtClean="0"/>
              <a:t>There </a:t>
            </a:r>
            <a:r>
              <a:rPr lang="en-US" sz="1600" b="1" dirty="0"/>
              <a:t>was a regime shift of PDO around 1999. </a:t>
            </a:r>
            <a:endParaRPr lang="en-US" sz="1600" b="1" dirty="0" smtClean="0"/>
          </a:p>
          <a:p>
            <a:pPr lvl="1">
              <a:lnSpc>
                <a:spcPct val="101000"/>
              </a:lnSpc>
              <a:spcBef>
                <a:spcPts val="625"/>
              </a:spcBef>
              <a:buClr>
                <a:srgbClr val="000000"/>
              </a:buClr>
              <a:buSzPct val="100000"/>
              <a:buFont typeface="Verdana" charset="0"/>
              <a:buChar char="-"/>
            </a:pPr>
            <a:r>
              <a:rPr lang="en-US" sz="1400" b="1" dirty="0">
                <a:cs typeface="Times New Roman" charset="0"/>
              </a:rPr>
              <a:t>Negative PDO phase since May 2010 </a:t>
            </a:r>
            <a:endParaRPr lang="en-US" sz="1400" b="1" dirty="0" smtClean="0">
              <a:cs typeface="Times New Roman" charset="0"/>
            </a:endParaRPr>
          </a:p>
          <a:p>
            <a:pPr lvl="1">
              <a:lnSpc>
                <a:spcPct val="101000"/>
              </a:lnSpc>
              <a:spcBef>
                <a:spcPts val="625"/>
              </a:spcBef>
              <a:buClr>
                <a:srgbClr val="000000"/>
              </a:buClr>
              <a:buSzPct val="100000"/>
              <a:buFont typeface="Verdana" charset="0"/>
              <a:buChar char="-"/>
            </a:pPr>
            <a:r>
              <a:rPr lang="en-US" sz="1400" b="1" dirty="0" smtClean="0"/>
              <a:t>During </a:t>
            </a:r>
            <a:r>
              <a:rPr lang="en-US" sz="1400" b="1" dirty="0"/>
              <a:t>the positive phase of the PDO, PDO either lagged NINO3.4 (1983-84, 1993-1994) or was in phase with NINO3.4 (1986-87, 1997-98).  </a:t>
            </a:r>
            <a:endParaRPr lang="en-US" sz="1400" b="1" dirty="0" smtClean="0"/>
          </a:p>
          <a:p>
            <a:pPr lvl="1">
              <a:lnSpc>
                <a:spcPct val="101000"/>
              </a:lnSpc>
              <a:spcBef>
                <a:spcPts val="625"/>
              </a:spcBef>
              <a:buClr>
                <a:srgbClr val="000000"/>
              </a:buClr>
              <a:buSzPct val="100000"/>
              <a:buFont typeface="Verdana" charset="0"/>
              <a:buChar char="-"/>
            </a:pPr>
            <a:r>
              <a:rPr lang="en-US" sz="1400" b="1" dirty="0" smtClean="0"/>
              <a:t>The </a:t>
            </a:r>
            <a:r>
              <a:rPr lang="en-US" sz="1400" b="1" dirty="0"/>
              <a:t>correlation between monthly PDO and NINO3.4 at zero lag is 0.3 in 1982-1998 and 0.56 in 1999-2013. The higher correlation since 1999 is partly attributed to the fact that both PDO and NINO3.4 were in prevalent negative phase since 1999</a:t>
            </a:r>
            <a:r>
              <a:rPr lang="en-US" sz="1400" b="1" dirty="0" smtClean="0"/>
              <a:t>.</a:t>
            </a:r>
            <a:endParaRPr lang="en-US" sz="1400" b="1" dirty="0"/>
          </a:p>
        </p:txBody>
      </p:sp>
    </p:spTree>
    <p:extLst>
      <p:ext uri="{BB962C8B-B14F-4D97-AF65-F5344CB8AC3E}">
        <p14:creationId xmlns:p14="http://schemas.microsoft.com/office/powerpoint/2010/main" val="28427484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6"/>
          <p:cNvSpPr txBox="1">
            <a:spLocks noChangeArrowheads="1"/>
          </p:cNvSpPr>
          <p:nvPr/>
        </p:nvSpPr>
        <p:spPr bwMode="auto">
          <a:xfrm>
            <a:off x="265113" y="5105400"/>
            <a:ext cx="8408987" cy="1258888"/>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marL="171450" indent="-171450" eaLnBrk="1" hangingPunct="1">
              <a:lnSpc>
                <a:spcPct val="101000"/>
              </a:lnSpc>
              <a:spcBef>
                <a:spcPts val="625"/>
              </a:spcBef>
              <a:buClr>
                <a:srgbClr val="000000"/>
              </a:buClr>
              <a:buSzPct val="100000"/>
              <a:buFontTx/>
              <a:buChar char="-"/>
              <a:defRPr/>
            </a:pPr>
            <a:r>
              <a:rPr lang="en-US" sz="1400" b="1" dirty="0" smtClean="0">
                <a:solidFill>
                  <a:schemeClr val="tx1"/>
                </a:solidFill>
                <a:latin typeface="+mj-lt"/>
                <a:cs typeface="Times New Roman" pitchFamily="18" charset="0"/>
              </a:rPr>
              <a:t>Most of the models predicted ENSO-neutral to continue into the Northern Hemisphere spring, but some models suggest El Nino will emerge during summer.</a:t>
            </a:r>
          </a:p>
          <a:p>
            <a:pPr marL="171450" indent="-171450" eaLnBrk="1" hangingPunct="1">
              <a:lnSpc>
                <a:spcPct val="101000"/>
              </a:lnSpc>
              <a:spcBef>
                <a:spcPts val="625"/>
              </a:spcBef>
              <a:buClr>
                <a:srgbClr val="000000"/>
              </a:buClr>
              <a:buSzPct val="100000"/>
              <a:buFontTx/>
              <a:buChar char="-"/>
              <a:defRPr/>
            </a:pPr>
            <a:r>
              <a:rPr lang="en-US" sz="1400" b="1" dirty="0" smtClean="0">
                <a:solidFill>
                  <a:schemeClr val="tx1"/>
                </a:solidFill>
                <a:latin typeface="+mj-lt"/>
                <a:cs typeface="Times New Roman" pitchFamily="18" charset="0"/>
              </a:rPr>
              <a:t>The consensus forecast favors ENSO-neutral conditions in spring, and the probability for ENSO-neutral and El Nino is equal in summer.</a:t>
            </a:r>
          </a:p>
        </p:txBody>
      </p:sp>
      <p:sp>
        <p:nvSpPr>
          <p:cNvPr id="43011" name="Rectangle 2"/>
          <p:cNvSpPr txBox="1">
            <a:spLocks noChangeArrowheads="1"/>
          </p:cNvSpPr>
          <p:nvPr/>
        </p:nvSpPr>
        <p:spPr bwMode="auto">
          <a:xfrm>
            <a:off x="49213" y="228600"/>
            <a:ext cx="8839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Verdana" charset="0"/>
                <a:ea typeface="MS PGothic" charset="0"/>
                <a:cs typeface="Arial Unicode MS"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Verdana" charset="0"/>
                <a:ea typeface="Arial Unicode MS"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Verdana" charset="0"/>
                <a:ea typeface="Arial Unicode MS"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5pPr>
            <a:lvl6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6pPr>
            <a:lvl7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7pPr>
            <a:lvl8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8pPr>
            <a:lvl9pPr eaLnBrk="0" hangingPunct="0">
              <a:buFont typeface="Verdana"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Verdana" charset="0"/>
                <a:ea typeface="Arial Unicode MS" charset="0"/>
                <a:cs typeface="Arial Unicode MS" charset="0"/>
              </a:defRPr>
            </a:lvl9pPr>
          </a:lstStyle>
          <a:p>
            <a:pPr algn="ctr">
              <a:lnSpc>
                <a:spcPts val="4363"/>
              </a:lnSpc>
              <a:buClr>
                <a:srgbClr val="000000"/>
              </a:buClr>
              <a:buSzPct val="100000"/>
              <a:buFont typeface="Verdana" charset="0"/>
              <a:buNone/>
            </a:pPr>
            <a:r>
              <a:rPr lang="en-GB" sz="2000" b="1" u="sng"/>
              <a:t>IRI/CPC NINO3.4 Forecast Plume</a:t>
            </a:r>
          </a:p>
        </p:txBody>
      </p:sp>
      <p:pic>
        <p:nvPicPr>
          <p:cNvPr id="43012" name="Picture 5" descr="C:\Users\michelle.lheureux\Documents\fig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954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C:\Users\michelle.lheureux\Documents\figure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066800"/>
            <a:ext cx="43640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07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6926</TotalTime>
  <Words>1828</Words>
  <Application>Microsoft Macintosh PowerPoint</Application>
  <PresentationFormat>On-screen Show (4:3)</PresentationFormat>
  <Paragraphs>243</Paragraphs>
  <Slides>39</Slides>
  <Notes>24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ENSO Neutral</vt:lpstr>
      <vt:lpstr>Equatorial Pacific SST Departures (oC)</vt:lpstr>
      <vt:lpstr>Niño Region SST Departures (oC)  Recent Evolution</vt:lpstr>
      <vt:lpstr>Sub-Surface Temperature Departures (oC)  in  the Equatorial Pacific</vt:lpstr>
      <vt:lpstr>Tropical OLR and Wind Anomalies In January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SST Anomaly (0C) and Anomaly Tendency</vt:lpstr>
      <vt:lpstr>PowerPoint Presentation</vt:lpstr>
      <vt:lpstr>January 2014 Precipitation (Rain gauge)</vt:lpstr>
      <vt:lpstr>January 2014 Temperature and Precip Ranks</vt:lpstr>
      <vt:lpstr>January 2014 500mb Height</vt:lpstr>
      <vt:lpstr>PowerPoint Presentation</vt:lpstr>
      <vt:lpstr>Variability of Mass Transport into Polar Stratosphere and Winter Cold Air Outbreaks in Mid-latitudes</vt:lpstr>
      <vt:lpstr>PowerPoint Presentation</vt:lpstr>
      <vt:lpstr>PowerPoint Presentation</vt:lpstr>
      <vt:lpstr>Survey of mass circulation crossing 60N in winter of 2013-14</vt:lpstr>
      <vt:lpstr>PowerPoint Presentation</vt:lpstr>
      <vt:lpstr>PowerPoint Presentation</vt:lpstr>
      <vt:lpstr>PowerPoint Presentation</vt:lpstr>
      <vt:lpstr>PowerPoint Presentation</vt:lpstr>
      <vt:lpstr>SPI</vt:lpstr>
      <vt:lpstr>PowerPoint Presentation</vt:lpstr>
      <vt:lpstr>PowerPoint Presentation</vt:lpstr>
      <vt:lpstr>Drought Outlooks</vt:lpstr>
      <vt:lpstr>PowerPoint Presentation</vt:lpstr>
      <vt:lpstr>PowerPoint Presentation</vt:lpstr>
      <vt:lpstr>RT verification: CONUS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Wanqiu Wang</dc:creator>
  <cp:lastModifiedBy>Jin</cp:lastModifiedBy>
  <cp:revision>551</cp:revision>
  <dcterms:created xsi:type="dcterms:W3CDTF">2013-03-28T20:18:00Z</dcterms:created>
  <dcterms:modified xsi:type="dcterms:W3CDTF">2014-02-14T01:27:07Z</dcterms:modified>
</cp:coreProperties>
</file>