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6" r:id="rId16"/>
    <p:sldId id="287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282B9-6085-4744-914A-D5D0963E4EF0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AAC03-CA5A-4AF3-95B7-39DF5AA79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7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10800000" flipH="1">
            <a:off x="-348182" y="-4700"/>
            <a:ext cx="1723519" cy="6862700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58990"/>
            <a:ext cx="8229600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buClr>
                <a:schemeClr val="dk2"/>
              </a:buClr>
              <a:buSzPct val="166666"/>
              <a:buFont typeface="Arial"/>
              <a:buChar char="•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285750" algn="l" rtl="0">
              <a:spcBef>
                <a:spcPts val="560"/>
              </a:spcBef>
              <a:buClr>
                <a:schemeClr val="dk2"/>
              </a:buClr>
              <a:buSzPct val="100000"/>
              <a:buFont typeface="Courier New"/>
              <a:buChar char="o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228600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28600" algn="l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28600" algn="l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 rot="10800000" flipH="1">
            <a:off x="-1118653" y="-4700"/>
            <a:ext cx="3100650" cy="6862700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9" name="Shape 19"/>
          <p:cNvSpPr/>
          <p:nvPr/>
        </p:nvSpPr>
        <p:spPr>
          <a:xfrm rot="10800000">
            <a:off x="8088846" y="-6969"/>
            <a:ext cx="1100667" cy="6864969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234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2/7/2013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</a:t>
            </a:r>
            <a:r>
              <a:rPr lang="en-US" dirty="0" smtClean="0"/>
              <a:t>8, 2013</a:t>
            </a:r>
          </a:p>
          <a:p>
            <a:r>
              <a:rPr lang="en-US" dirty="0" smtClean="0"/>
              <a:t>Steve Baxter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Monthly Climate Review</a:t>
            </a:r>
            <a:br>
              <a:rPr lang="en-US" dirty="0" smtClean="0"/>
            </a:br>
            <a:r>
              <a:rPr lang="en-US" sz="3600" dirty="0" smtClean="0"/>
              <a:t>January 2013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88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806450"/>
          </a:xfrm>
        </p:spPr>
        <p:txBody>
          <a:bodyPr/>
          <a:lstStyle/>
          <a:p>
            <a:r>
              <a:rPr lang="en-US" dirty="0" smtClean="0"/>
              <a:t>Global Precipitation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2438400" cy="44958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Interior eastern US was wet; West Coast generally dry. 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MJO-related precipitation anomalies were observed over much of the Maritime Continent.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western Atlantic seemed especially dry.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38200"/>
            <a:ext cx="440055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9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806450"/>
          </a:xfrm>
        </p:spPr>
        <p:txBody>
          <a:bodyPr/>
          <a:lstStyle/>
          <a:p>
            <a:r>
              <a:rPr lang="en-US" dirty="0" smtClean="0"/>
              <a:t>US </a:t>
            </a:r>
            <a:r>
              <a:rPr lang="en-US" dirty="0" smtClean="0"/>
              <a:t>Precipitation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76032"/>
            <a:ext cx="70866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31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806450"/>
          </a:xfrm>
        </p:spPr>
        <p:txBody>
          <a:bodyPr>
            <a:noAutofit/>
          </a:bodyPr>
          <a:lstStyle/>
          <a:p>
            <a:r>
              <a:rPr lang="en-US" sz="2800" dirty="0" smtClean="0"/>
              <a:t>NH 500-hPa Height Anomalies and Sea-level Pressure Anomalies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40576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17600"/>
            <a:ext cx="4019550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3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MJO Index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86" y="1447800"/>
            <a:ext cx="451531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94" y="1524000"/>
            <a:ext cx="3857625" cy="501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3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99" y="22860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Teleconnections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4" y="1447800"/>
            <a:ext cx="8667750" cy="511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9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Stratospheric Sudden Warming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54424" y="1676400"/>
            <a:ext cx="1905000" cy="44958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Major stratospheric warming occurred on January 6.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This is seen as the spike in 10-hPa temperature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628056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7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1500"/>
            <a:ext cx="77724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42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Monthly, Seasonal, Week-2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1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Shape 213"/>
          <p:cNvGrpSpPr/>
          <p:nvPr/>
        </p:nvGrpSpPr>
        <p:grpSpPr>
          <a:xfrm>
            <a:off x="594486" y="859187"/>
            <a:ext cx="8147981" cy="333300"/>
            <a:chOff x="594486" y="935387"/>
            <a:chExt cx="8147981" cy="333300"/>
          </a:xfrm>
        </p:grpSpPr>
        <p:sp>
          <p:nvSpPr>
            <p:cNvPr id="214" name="Shape 214"/>
            <p:cNvSpPr txBox="1"/>
            <p:nvPr/>
          </p:nvSpPr>
          <p:spPr>
            <a:xfrm>
              <a:off x="594486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>
                  <a:solidFill>
                    <a:srgbClr val="FFFFFF"/>
                  </a:solidFill>
                </a:rPr>
                <a:t>Official</a:t>
              </a:r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3521444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>
                  <a:solidFill>
                    <a:srgbClr val="FFFFFF"/>
                  </a:solidFill>
                </a:rPr>
                <a:t>Revised</a:t>
              </a:r>
            </a:p>
          </p:txBody>
        </p:sp>
        <p:sp>
          <p:nvSpPr>
            <p:cNvPr id="216" name="Shape 216"/>
            <p:cNvSpPr txBox="1"/>
            <p:nvPr/>
          </p:nvSpPr>
          <p:spPr>
            <a:xfrm>
              <a:off x="6587568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>
                  <a:solidFill>
                    <a:srgbClr val="FFFFFF"/>
                  </a:solidFill>
                </a:rPr>
                <a:t>Obs</a:t>
              </a:r>
            </a:p>
          </p:txBody>
        </p:sp>
      </p:grpSp>
      <p:grpSp>
        <p:nvGrpSpPr>
          <p:cNvPr id="217" name="Shape 217"/>
          <p:cNvGrpSpPr/>
          <p:nvPr/>
        </p:nvGrpSpPr>
        <p:grpSpPr>
          <a:xfrm>
            <a:off x="594486" y="3766760"/>
            <a:ext cx="8147981" cy="333300"/>
            <a:chOff x="594486" y="935387"/>
            <a:chExt cx="8147981" cy="333300"/>
          </a:xfrm>
        </p:grpSpPr>
        <p:sp>
          <p:nvSpPr>
            <p:cNvPr id="218" name="Shape 218"/>
            <p:cNvSpPr txBox="1"/>
            <p:nvPr/>
          </p:nvSpPr>
          <p:spPr>
            <a:xfrm>
              <a:off x="594486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>
                  <a:solidFill>
                    <a:srgbClr val="FFFFFF"/>
                  </a:solidFill>
                </a:rPr>
                <a:t>Official</a:t>
              </a:r>
            </a:p>
          </p:txBody>
        </p:sp>
        <p:sp>
          <p:nvSpPr>
            <p:cNvPr id="219" name="Shape 219"/>
            <p:cNvSpPr txBox="1"/>
            <p:nvPr/>
          </p:nvSpPr>
          <p:spPr>
            <a:xfrm>
              <a:off x="3521444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>
                  <a:solidFill>
                    <a:srgbClr val="FFFFFF"/>
                  </a:solidFill>
                </a:rPr>
                <a:t>Revised</a:t>
              </a:r>
            </a:p>
          </p:txBody>
        </p:sp>
        <p:sp>
          <p:nvSpPr>
            <p:cNvPr id="220" name="Shape 220"/>
            <p:cNvSpPr txBox="1"/>
            <p:nvPr/>
          </p:nvSpPr>
          <p:spPr>
            <a:xfrm>
              <a:off x="6587568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>
                  <a:solidFill>
                    <a:srgbClr val="FFFFFF"/>
                  </a:solidFill>
                </a:rPr>
                <a:t>Obs</a:t>
              </a:r>
            </a:p>
          </p:txBody>
        </p:sp>
      </p:grpSp>
      <p:sp>
        <p:nvSpPr>
          <p:cNvPr id="221" name="Shape 221"/>
          <p:cNvSpPr txBox="1"/>
          <p:nvPr/>
        </p:nvSpPr>
        <p:spPr>
          <a:xfrm>
            <a:off x="228600" y="536537"/>
            <a:ext cx="1145999" cy="553968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2400" b="1" dirty="0" smtClean="0">
                <a:solidFill>
                  <a:srgbClr val="FF0000"/>
                </a:solidFill>
              </a:rPr>
              <a:t>Temp</a:t>
            </a:r>
            <a:endParaRPr lang="en" sz="2400" b="1" dirty="0">
              <a:solidFill>
                <a:srgbClr val="FF0000"/>
              </a:solidFill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237067" y="3566974"/>
            <a:ext cx="1145999" cy="553968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2400" b="1" dirty="0">
                <a:solidFill>
                  <a:srgbClr val="00B050"/>
                </a:solidFill>
              </a:rPr>
              <a:t>Precip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94844" y="3006155"/>
            <a:ext cx="3011700" cy="646300"/>
          </a:xfrm>
          <a:prstGeom prst="rect">
            <a:avLst/>
          </a:prstGeom>
          <a:solidFill>
            <a:srgbClr val="EAD1DC"/>
          </a:solidFill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1000" b="1" dirty="0"/>
              <a:t>Non-Equal Chance(non EC) forecasts: </a:t>
            </a:r>
            <a:r>
              <a:rPr lang="en" sz="1000" b="1" dirty="0" smtClean="0"/>
              <a:t>-50.0</a:t>
            </a:r>
            <a:endParaRPr lang="en" sz="1000" b="1" dirty="0"/>
          </a:p>
          <a:p>
            <a:pPr lvl="0" rtl="0">
              <a:buNone/>
            </a:pPr>
            <a:r>
              <a:rPr lang="en" sz="1000" b="1" dirty="0"/>
              <a:t>All forecasts: </a:t>
            </a:r>
            <a:r>
              <a:rPr lang="en" sz="1000" b="1" dirty="0" smtClean="0"/>
              <a:t>-11.64</a:t>
            </a:r>
            <a:endParaRPr lang="en" sz="1000" b="1" dirty="0"/>
          </a:p>
          <a:p>
            <a:pPr lvl="0" rtl="0">
              <a:buNone/>
            </a:pPr>
            <a:r>
              <a:rPr lang="en" sz="1000" b="1" dirty="0"/>
              <a:t>% coverage not Equal Chance forecasts : </a:t>
            </a:r>
            <a:r>
              <a:rPr lang="en" sz="1000" b="1" dirty="0" smtClean="0"/>
              <a:t>23.3</a:t>
            </a:r>
            <a:endParaRPr lang="en" sz="1000" b="1" dirty="0"/>
          </a:p>
        </p:txBody>
      </p:sp>
      <p:sp>
        <p:nvSpPr>
          <p:cNvPr id="224" name="Shape 224"/>
          <p:cNvSpPr txBox="1"/>
          <p:nvPr/>
        </p:nvSpPr>
        <p:spPr>
          <a:xfrm>
            <a:off x="3093045" y="3006155"/>
            <a:ext cx="3011699" cy="646300"/>
          </a:xfrm>
          <a:prstGeom prst="rect">
            <a:avLst/>
          </a:prstGeom>
          <a:solidFill>
            <a:srgbClr val="EAD1DC"/>
          </a:solidFill>
        </p:spPr>
        <p:txBody>
          <a:bodyPr wrap="square"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1000" b="1" dirty="0"/>
              <a:t>Non-Equal Chance(non EC) forecasts: </a:t>
            </a:r>
            <a:r>
              <a:rPr lang="en" sz="1000" b="1" dirty="0" smtClean="0"/>
              <a:t>52.44</a:t>
            </a:r>
            <a:endParaRPr lang="en" sz="1000" b="1" dirty="0"/>
          </a:p>
          <a:p>
            <a:pPr lvl="0" rtl="0">
              <a:buNone/>
            </a:pPr>
            <a:r>
              <a:rPr lang="en" sz="1000" b="1" dirty="0"/>
              <a:t>All forecasts: </a:t>
            </a:r>
            <a:r>
              <a:rPr lang="en" sz="1000" b="1" dirty="0" smtClean="0"/>
              <a:t>37.07</a:t>
            </a:r>
            <a:endParaRPr lang="en" sz="1000" b="1" dirty="0"/>
          </a:p>
          <a:p>
            <a:pPr lvl="0" rtl="0">
              <a:buNone/>
            </a:pPr>
            <a:r>
              <a:rPr lang="en" sz="1000" b="1" dirty="0"/>
              <a:t>% coverage not Equal Chance forecasts : </a:t>
            </a:r>
            <a:r>
              <a:rPr lang="en" sz="1000" b="1" dirty="0" smtClean="0"/>
              <a:t>70.7</a:t>
            </a:r>
            <a:endParaRPr lang="en" sz="1000" b="1" dirty="0"/>
          </a:p>
        </p:txBody>
      </p:sp>
      <p:sp>
        <p:nvSpPr>
          <p:cNvPr id="225" name="Shape 225"/>
          <p:cNvSpPr txBox="1"/>
          <p:nvPr/>
        </p:nvSpPr>
        <p:spPr>
          <a:xfrm>
            <a:off x="94844" y="5936868"/>
            <a:ext cx="3011700" cy="646300"/>
          </a:xfrm>
          <a:prstGeom prst="rect">
            <a:avLst/>
          </a:prstGeom>
          <a:solidFill>
            <a:srgbClr val="EAD1DC"/>
          </a:solidFill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1000" b="1" dirty="0"/>
              <a:t>Non-Equal Chance(non EC) forecasts: </a:t>
            </a:r>
            <a:r>
              <a:rPr lang="en" sz="1000" b="1" dirty="0" smtClean="0"/>
              <a:t>8.12</a:t>
            </a:r>
            <a:endParaRPr lang="en" sz="1000" b="1" dirty="0"/>
          </a:p>
          <a:p>
            <a:pPr lvl="0" rtl="0">
              <a:buNone/>
            </a:pPr>
            <a:r>
              <a:rPr lang="en" sz="1000" b="1" dirty="0"/>
              <a:t>All forecasts: </a:t>
            </a:r>
            <a:r>
              <a:rPr lang="en" sz="1000" b="1" dirty="0" smtClean="0"/>
              <a:t>2.8</a:t>
            </a:r>
            <a:endParaRPr lang="en" sz="1000" b="1" dirty="0"/>
          </a:p>
          <a:p>
            <a:pPr lvl="0" rtl="0">
              <a:buNone/>
            </a:pPr>
            <a:r>
              <a:rPr lang="en" sz="1000" b="1" dirty="0"/>
              <a:t>% coverage not Equal Chance forecasts : </a:t>
            </a:r>
            <a:r>
              <a:rPr lang="en" sz="1000" b="1" dirty="0" smtClean="0"/>
              <a:t>34.5</a:t>
            </a:r>
            <a:endParaRPr lang="en" sz="1000" b="1" dirty="0"/>
          </a:p>
        </p:txBody>
      </p:sp>
      <p:sp>
        <p:nvSpPr>
          <p:cNvPr id="226" name="Shape 226"/>
          <p:cNvSpPr txBox="1"/>
          <p:nvPr/>
        </p:nvSpPr>
        <p:spPr>
          <a:xfrm>
            <a:off x="3093044" y="5936868"/>
            <a:ext cx="3011700" cy="646300"/>
          </a:xfrm>
          <a:prstGeom prst="rect">
            <a:avLst/>
          </a:prstGeom>
          <a:solidFill>
            <a:srgbClr val="EAD1DC"/>
          </a:solidFill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1000" b="1" dirty="0"/>
              <a:t>Non-Equal Chance(non EC) forecasts: </a:t>
            </a:r>
            <a:r>
              <a:rPr lang="en" sz="1000" b="1" dirty="0" smtClean="0"/>
              <a:t>19.2</a:t>
            </a:r>
            <a:endParaRPr lang="en" sz="1000" b="1" dirty="0"/>
          </a:p>
          <a:p>
            <a:pPr lvl="0" rtl="0">
              <a:buNone/>
            </a:pPr>
            <a:r>
              <a:rPr lang="en" sz="1000" b="1" dirty="0"/>
              <a:t>All forecasts: </a:t>
            </a:r>
            <a:r>
              <a:rPr lang="en" sz="1000" b="1" dirty="0" smtClean="0"/>
              <a:t>7.54</a:t>
            </a:r>
            <a:endParaRPr lang="en" sz="1000" b="1" dirty="0"/>
          </a:p>
          <a:p>
            <a:pPr lvl="0" rtl="0">
              <a:buNone/>
            </a:pPr>
            <a:r>
              <a:rPr lang="en" sz="1000" b="1" dirty="0"/>
              <a:t>% coverage not Equal Chance forecasts : </a:t>
            </a:r>
            <a:r>
              <a:rPr lang="en" sz="1000" b="1" dirty="0" smtClean="0"/>
              <a:t>39.2</a:t>
            </a:r>
            <a:endParaRPr lang="en" sz="10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09" y="1081454"/>
            <a:ext cx="2902635" cy="181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98973"/>
            <a:ext cx="2874605" cy="179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35" y="1098973"/>
            <a:ext cx="2874604" cy="179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7" y="4122284"/>
            <a:ext cx="2734733" cy="170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117" y="4105700"/>
            <a:ext cx="2787802" cy="174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18" y="4086425"/>
            <a:ext cx="2903334" cy="181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7400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Shape 213"/>
          <p:cNvGrpSpPr/>
          <p:nvPr/>
        </p:nvGrpSpPr>
        <p:grpSpPr>
          <a:xfrm>
            <a:off x="594486" y="859187"/>
            <a:ext cx="8147981" cy="333300"/>
            <a:chOff x="594486" y="935387"/>
            <a:chExt cx="8147981" cy="333300"/>
          </a:xfrm>
        </p:grpSpPr>
        <p:sp>
          <p:nvSpPr>
            <p:cNvPr id="214" name="Shape 214"/>
            <p:cNvSpPr txBox="1"/>
            <p:nvPr/>
          </p:nvSpPr>
          <p:spPr>
            <a:xfrm>
              <a:off x="594486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>
                  <a:solidFill>
                    <a:srgbClr val="FFFFFF"/>
                  </a:solidFill>
                </a:rPr>
                <a:t>Official</a:t>
              </a:r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3521444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>
                  <a:solidFill>
                    <a:srgbClr val="FFFFFF"/>
                  </a:solidFill>
                </a:rPr>
                <a:t>Revised</a:t>
              </a:r>
            </a:p>
          </p:txBody>
        </p:sp>
        <p:sp>
          <p:nvSpPr>
            <p:cNvPr id="216" name="Shape 216"/>
            <p:cNvSpPr txBox="1"/>
            <p:nvPr/>
          </p:nvSpPr>
          <p:spPr>
            <a:xfrm>
              <a:off x="6587568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>
                  <a:solidFill>
                    <a:srgbClr val="FFFFFF"/>
                  </a:solidFill>
                </a:rPr>
                <a:t>Obs</a:t>
              </a:r>
            </a:p>
          </p:txBody>
        </p:sp>
      </p:grpSp>
      <p:grpSp>
        <p:nvGrpSpPr>
          <p:cNvPr id="217" name="Shape 217"/>
          <p:cNvGrpSpPr/>
          <p:nvPr/>
        </p:nvGrpSpPr>
        <p:grpSpPr>
          <a:xfrm>
            <a:off x="594486" y="3766760"/>
            <a:ext cx="8147981" cy="333300"/>
            <a:chOff x="594486" y="935387"/>
            <a:chExt cx="8147981" cy="333300"/>
          </a:xfrm>
        </p:grpSpPr>
        <p:sp>
          <p:nvSpPr>
            <p:cNvPr id="218" name="Shape 218"/>
            <p:cNvSpPr txBox="1"/>
            <p:nvPr/>
          </p:nvSpPr>
          <p:spPr>
            <a:xfrm>
              <a:off x="594486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>
                  <a:solidFill>
                    <a:srgbClr val="FFFFFF"/>
                  </a:solidFill>
                </a:rPr>
                <a:t>Official</a:t>
              </a:r>
            </a:p>
          </p:txBody>
        </p:sp>
        <p:sp>
          <p:nvSpPr>
            <p:cNvPr id="219" name="Shape 219"/>
            <p:cNvSpPr txBox="1"/>
            <p:nvPr/>
          </p:nvSpPr>
          <p:spPr>
            <a:xfrm>
              <a:off x="3521444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>
                  <a:solidFill>
                    <a:srgbClr val="FFFFFF"/>
                  </a:solidFill>
                </a:rPr>
                <a:t>Revised</a:t>
              </a:r>
            </a:p>
          </p:txBody>
        </p:sp>
        <p:sp>
          <p:nvSpPr>
            <p:cNvPr id="220" name="Shape 220"/>
            <p:cNvSpPr txBox="1"/>
            <p:nvPr/>
          </p:nvSpPr>
          <p:spPr>
            <a:xfrm>
              <a:off x="6587568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 dirty="0">
                  <a:solidFill>
                    <a:srgbClr val="FFFFFF"/>
                  </a:solidFill>
                </a:rPr>
                <a:t>Obs</a:t>
              </a:r>
            </a:p>
          </p:txBody>
        </p:sp>
      </p:grpSp>
      <p:sp>
        <p:nvSpPr>
          <p:cNvPr id="221" name="Shape 221"/>
          <p:cNvSpPr txBox="1"/>
          <p:nvPr/>
        </p:nvSpPr>
        <p:spPr>
          <a:xfrm>
            <a:off x="228600" y="536537"/>
            <a:ext cx="1145999" cy="553968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2400" b="1" dirty="0" smtClean="0">
                <a:solidFill>
                  <a:srgbClr val="FF0000"/>
                </a:solidFill>
              </a:rPr>
              <a:t>Temp</a:t>
            </a:r>
            <a:endParaRPr lang="en" sz="2400" b="1" dirty="0">
              <a:solidFill>
                <a:srgbClr val="FF0000"/>
              </a:solidFill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237067" y="3566974"/>
            <a:ext cx="1145999" cy="553968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2400" b="1" dirty="0">
                <a:solidFill>
                  <a:srgbClr val="00B050"/>
                </a:solidFill>
              </a:rPr>
              <a:t>Precip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442938" y="2904033"/>
            <a:ext cx="3011700" cy="800189"/>
          </a:xfrm>
          <a:prstGeom prst="rect">
            <a:avLst/>
          </a:prstGeom>
          <a:solidFill>
            <a:srgbClr val="EAD1DC"/>
          </a:solidFill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1000" b="1" dirty="0"/>
              <a:t>Non-Equal Chance(non EC) forecasts: </a:t>
            </a:r>
            <a:r>
              <a:rPr lang="en" sz="1000" b="1" dirty="0" smtClean="0"/>
              <a:t>45.60</a:t>
            </a:r>
            <a:endParaRPr lang="en" sz="1000" b="1" dirty="0" smtClean="0"/>
          </a:p>
          <a:p>
            <a:pPr lvl="0" rtl="0">
              <a:buNone/>
            </a:pPr>
            <a:r>
              <a:rPr lang="en" sz="1000" b="1" dirty="0" smtClean="0"/>
              <a:t>All </a:t>
            </a:r>
            <a:r>
              <a:rPr lang="en" sz="1000" b="1" dirty="0"/>
              <a:t>forecasts: </a:t>
            </a:r>
            <a:r>
              <a:rPr lang="en" sz="1000" b="1" dirty="0" smtClean="0"/>
              <a:t>17.89</a:t>
            </a:r>
            <a:endParaRPr lang="en" sz="1000" b="1" dirty="0"/>
          </a:p>
          <a:p>
            <a:pPr lvl="0" rtl="0">
              <a:buNone/>
            </a:pPr>
            <a:r>
              <a:rPr lang="en" sz="1000" b="1" dirty="0"/>
              <a:t>% coverage not Equal Chance forecasts : </a:t>
            </a:r>
            <a:r>
              <a:rPr lang="en" sz="1000" b="1" dirty="0" smtClean="0"/>
              <a:t>39.22</a:t>
            </a:r>
            <a:endParaRPr lang="en" sz="1000" b="1" dirty="0"/>
          </a:p>
        </p:txBody>
      </p:sp>
      <p:sp>
        <p:nvSpPr>
          <p:cNvPr id="225" name="Shape 225"/>
          <p:cNvSpPr txBox="1"/>
          <p:nvPr/>
        </p:nvSpPr>
        <p:spPr>
          <a:xfrm>
            <a:off x="455868" y="5895528"/>
            <a:ext cx="3011700" cy="800189"/>
          </a:xfrm>
          <a:prstGeom prst="rect">
            <a:avLst/>
          </a:prstGeom>
          <a:solidFill>
            <a:srgbClr val="EAD1DC"/>
          </a:solidFill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1000" b="1" dirty="0"/>
              <a:t>Non-Equal Chance(non EC) forecasts: </a:t>
            </a:r>
            <a:r>
              <a:rPr lang="en" sz="1000" b="1" dirty="0" smtClean="0"/>
              <a:t>-16.42</a:t>
            </a:r>
            <a:endParaRPr lang="en" sz="1000" b="1" dirty="0"/>
          </a:p>
          <a:p>
            <a:pPr lvl="0" rtl="0">
              <a:buNone/>
            </a:pPr>
            <a:r>
              <a:rPr lang="en" sz="1000" b="1" dirty="0"/>
              <a:t>All forecasts: </a:t>
            </a:r>
            <a:r>
              <a:rPr lang="en" sz="1000" b="1" dirty="0" smtClean="0"/>
              <a:t>-4.74</a:t>
            </a:r>
            <a:endParaRPr lang="en" sz="1000" b="1" dirty="0"/>
          </a:p>
          <a:p>
            <a:pPr lvl="0" rtl="0">
              <a:buNone/>
            </a:pPr>
            <a:r>
              <a:rPr lang="en" sz="1000" b="1" dirty="0"/>
              <a:t>% coverage not Equal Chance forecasts : </a:t>
            </a:r>
            <a:r>
              <a:rPr lang="en" sz="1000" b="1" dirty="0" smtClean="0"/>
              <a:t>28.88</a:t>
            </a:r>
            <a:endParaRPr lang="en" sz="10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94" y="1059129"/>
            <a:ext cx="3119449" cy="177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868" y="914400"/>
            <a:ext cx="3306949" cy="206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8" y="4100061"/>
            <a:ext cx="3011700" cy="171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333" y="3969286"/>
            <a:ext cx="3160484" cy="197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2169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2590800" cy="44958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Sea surface temperatures were </a:t>
            </a:r>
            <a:r>
              <a:rPr lang="en-US" dirty="0" smtClean="0"/>
              <a:t>near to slightly below </a:t>
            </a:r>
            <a:r>
              <a:rPr lang="en-US" dirty="0" smtClean="0"/>
              <a:t>normal across most of the equatorial Pacific.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ENSO neutral conditions persist.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46863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0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8-14 Day Temperature and Precipitation Scores</a:t>
            </a:r>
            <a:endParaRPr lang="en-US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83851"/>
            <a:ext cx="488144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67556"/>
            <a:ext cx="4624388" cy="282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69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Predictions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Monthly, Seasonal, ENSO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72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808038"/>
          </a:xfrm>
        </p:spPr>
        <p:txBody>
          <a:bodyPr/>
          <a:lstStyle/>
          <a:p>
            <a:pPr algn="ctr"/>
            <a:r>
              <a:rPr lang="en-US" dirty="0" smtClean="0"/>
              <a:t>February </a:t>
            </a:r>
            <a:r>
              <a:rPr lang="en-US" dirty="0" smtClean="0"/>
              <a:t>2013 Revised Outlook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2660"/>
            <a:ext cx="4290471" cy="398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65" y="1652659"/>
            <a:ext cx="4290473" cy="398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9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884238"/>
          </a:xfrm>
        </p:spPr>
        <p:txBody>
          <a:bodyPr/>
          <a:lstStyle/>
          <a:p>
            <a:pPr algn="ctr"/>
            <a:r>
              <a:rPr lang="en-US" dirty="0" smtClean="0"/>
              <a:t>FMA </a:t>
            </a:r>
            <a:r>
              <a:rPr lang="en-US" dirty="0" smtClean="0"/>
              <a:t>2013 Seasonal Outlook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467500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081" y="1524001"/>
            <a:ext cx="456751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0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036638"/>
          </a:xfrm>
        </p:spPr>
        <p:txBody>
          <a:bodyPr/>
          <a:lstStyle/>
          <a:p>
            <a:r>
              <a:rPr lang="en-US" dirty="0" smtClean="0"/>
              <a:t>ENSO Forecast Plume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7482"/>
            <a:ext cx="6324600" cy="537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2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500-hPa Pattern</a:t>
            </a:r>
            <a:endParaRPr lang="en-US" dirty="0"/>
          </a:p>
        </p:txBody>
      </p:sp>
      <p:pic>
        <p:nvPicPr>
          <p:cNvPr id="5" name="z500_nh_30d_anim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2600" y="1905000"/>
            <a:ext cx="55054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8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1" y="609600"/>
            <a:ext cx="878305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75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63917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2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793750"/>
          </a:xfrm>
        </p:spPr>
        <p:txBody>
          <a:bodyPr/>
          <a:lstStyle/>
          <a:p>
            <a:r>
              <a:rPr lang="en-US" dirty="0" smtClean="0"/>
              <a:t>Outgoing </a:t>
            </a:r>
            <a:r>
              <a:rPr lang="en-US" dirty="0" err="1" smtClean="0"/>
              <a:t>Longwave</a:t>
            </a:r>
            <a:r>
              <a:rPr lang="en-US" dirty="0" smtClean="0"/>
              <a:t> Radiation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2895600" cy="44958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OLR evolution was dominated mainly by robust MJO activity.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Convection became more persistent late in the month near the Dat</a:t>
            </a:r>
            <a:r>
              <a:rPr lang="en-US" dirty="0" smtClean="0"/>
              <a:t>e Line.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9565"/>
            <a:ext cx="44196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486400" y="4876800"/>
            <a:ext cx="106680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SST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0612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267200" y="5029200"/>
            <a:ext cx="1524000" cy="3048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200-hPa Wind Anomalies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09600" y="1905000"/>
            <a:ext cx="2209800" cy="449580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East Asian jet stream appeared to be near climatology; likely as a result of shift between a retracted jet early and an extension late.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Strongest anomalies were over the Americas. Late-month subtropical trough dominates in the mean over the southeastern North Pacific.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1524000"/>
            <a:ext cx="5994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71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200-hPa Velocity Potential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2286000"/>
            <a:ext cx="2362200" cy="34290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Velocity potential pattern nicely combines strong MJO activity with the persistent late-month convection near the Date Line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0"/>
            <a:ext cx="58420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4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Temperatures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2743200" cy="449580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Continued cold from December over much of northern and eastern Asia.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Late-month cold over much of northern CONUS not nearly enough to tip the monthly mean.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Parts of the interior Western CONUS were quite cold.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Note the extreme heat over Australia.  There was an intense heat wave associated with the delayed onset of the monsoon there.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46094"/>
            <a:ext cx="437589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5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2840</TotalTime>
  <Words>426</Words>
  <Application>Microsoft Office PowerPoint</Application>
  <PresentationFormat>On-screen Show (4:3)</PresentationFormat>
  <Paragraphs>74</Paragraphs>
  <Slides>25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Equity</vt:lpstr>
      <vt:lpstr>Monthly Climate Review January 2013</vt:lpstr>
      <vt:lpstr>ENSO</vt:lpstr>
      <vt:lpstr>PowerPoint Presentation</vt:lpstr>
      <vt:lpstr>PowerPoint Presentation</vt:lpstr>
      <vt:lpstr>Outgoing Longwave Radiation</vt:lpstr>
      <vt:lpstr>Global SST</vt:lpstr>
      <vt:lpstr>200-hPa Wind Anomalies</vt:lpstr>
      <vt:lpstr>200-hPa Velocity Potential</vt:lpstr>
      <vt:lpstr>Global Temperatures</vt:lpstr>
      <vt:lpstr>Global Precipitation</vt:lpstr>
      <vt:lpstr>US Precipitation</vt:lpstr>
      <vt:lpstr>NH 500-hPa Height Anomalies and Sea-level Pressure Anomalies</vt:lpstr>
      <vt:lpstr>MJO Index</vt:lpstr>
      <vt:lpstr>Teleconnections</vt:lpstr>
      <vt:lpstr>Stratospheric Sudden Warming</vt:lpstr>
      <vt:lpstr>PowerPoint Presentation</vt:lpstr>
      <vt:lpstr>Verification </vt:lpstr>
      <vt:lpstr>PowerPoint Presentation</vt:lpstr>
      <vt:lpstr>PowerPoint Presentation</vt:lpstr>
      <vt:lpstr>8-14 Day Temperature and Precipitation Scores</vt:lpstr>
      <vt:lpstr>Current Predictions</vt:lpstr>
      <vt:lpstr>February 2013 Revised Outlook</vt:lpstr>
      <vt:lpstr>FMA 2013 Seasonal Outlook</vt:lpstr>
      <vt:lpstr>ENSO Forecast Plume</vt:lpstr>
      <vt:lpstr>Evolution of 500-hPa Pattern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Climate Review December 2012</dc:title>
  <dc:creator>Steven Baxter</dc:creator>
  <cp:lastModifiedBy>Steven Baxter</cp:lastModifiedBy>
  <cp:revision>52</cp:revision>
  <dcterms:created xsi:type="dcterms:W3CDTF">2013-01-07T16:24:01Z</dcterms:created>
  <dcterms:modified xsi:type="dcterms:W3CDTF">2013-02-08T15:13:08Z</dcterms:modified>
</cp:coreProperties>
</file>