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82" r:id="rId1"/>
  </p:sldMasterIdLst>
  <p:notesMasterIdLst>
    <p:notesMasterId r:id="rId46"/>
  </p:notesMasterIdLst>
  <p:sldIdLst>
    <p:sldId id="594" r:id="rId2"/>
    <p:sldId id="301" r:id="rId3"/>
    <p:sldId id="614" r:id="rId4"/>
    <p:sldId id="718" r:id="rId5"/>
    <p:sldId id="660" r:id="rId6"/>
    <p:sldId id="719" r:id="rId7"/>
    <p:sldId id="720" r:id="rId8"/>
    <p:sldId id="651" r:id="rId9"/>
    <p:sldId id="515" r:id="rId10"/>
    <p:sldId id="695" r:id="rId11"/>
    <p:sldId id="694" r:id="rId12"/>
    <p:sldId id="696" r:id="rId13"/>
    <p:sldId id="623" r:id="rId14"/>
    <p:sldId id="697" r:id="rId15"/>
    <p:sldId id="698" r:id="rId16"/>
    <p:sldId id="710" r:id="rId17"/>
    <p:sldId id="466" r:id="rId18"/>
    <p:sldId id="699" r:id="rId19"/>
    <p:sldId id="721" r:id="rId20"/>
    <p:sldId id="722" r:id="rId21"/>
    <p:sldId id="723" r:id="rId22"/>
    <p:sldId id="724" r:id="rId23"/>
    <p:sldId id="467" r:id="rId24"/>
    <p:sldId id="630" r:id="rId25"/>
    <p:sldId id="495" r:id="rId26"/>
    <p:sldId id="627" r:id="rId27"/>
    <p:sldId id="704" r:id="rId28"/>
    <p:sldId id="705" r:id="rId29"/>
    <p:sldId id="706" r:id="rId30"/>
    <p:sldId id="647" r:id="rId31"/>
    <p:sldId id="646" r:id="rId32"/>
    <p:sldId id="533" r:id="rId33"/>
    <p:sldId id="278" r:id="rId34"/>
    <p:sldId id="291" r:id="rId35"/>
    <p:sldId id="324" r:id="rId36"/>
    <p:sldId id="325" r:id="rId37"/>
    <p:sldId id="638" r:id="rId38"/>
    <p:sldId id="662" r:id="rId39"/>
    <p:sldId id="709" r:id="rId40"/>
    <p:sldId id="652" r:id="rId41"/>
    <p:sldId id="653" r:id="rId42"/>
    <p:sldId id="716" r:id="rId43"/>
    <p:sldId id="717" r:id="rId44"/>
    <p:sldId id="655" r:id="rId4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CCD04"/>
    <a:srgbClr val="2E02E8"/>
    <a:srgbClr val="FF9900"/>
    <a:srgbClr val="008000"/>
    <a:srgbClr val="CC0099"/>
    <a:srgbClr val="FFCC00"/>
    <a:srgbClr val="9900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93880" autoAdjust="0"/>
  </p:normalViewPr>
  <p:slideViewPr>
    <p:cSldViewPr showGuides="1">
      <p:cViewPr varScale="1">
        <p:scale>
          <a:sx n="106" d="100"/>
          <a:sy n="106" d="100"/>
        </p:scale>
        <p:origin x="-4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E3601F5B-A1F0-4FE8-88E3-39E201085B3A}" type="datetimeFigureOut">
              <a:rPr lang="en-US"/>
              <a:pPr>
                <a:defRPr/>
              </a:pPr>
              <a:t>7/20/2013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0F4B8F21-A98A-43D2-A0DE-9AE70B67EFBB}" type="slidenum">
              <a:rPr lang="en-US"/>
              <a:pPr>
                <a:defRPr/>
              </a:pPr>
              <a:t>‹#›</a:t>
            </a:fld>
            <a:endParaRPr lang="en-US"/>
          </a:p>
        </p:txBody>
      </p:sp>
    </p:spTree>
    <p:extLst>
      <p:ext uri="{BB962C8B-B14F-4D97-AF65-F5344CB8AC3E}">
        <p14:creationId xmlns:p14="http://schemas.microsoft.com/office/powerpoint/2010/main" val="1270266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4" tIns="45723" rIns="91444" bIns="45723"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338"/>
              </a:lnSpc>
              <a:buClr>
                <a:srgbClr val="000000"/>
              </a:buClr>
              <a:buSzPct val="100000"/>
            </a:pPr>
            <a:endParaRPr lang="en-US">
              <a:solidFill>
                <a:srgbClr val="FFFFFF"/>
              </a:solidFill>
            </a:endParaRPr>
          </a:p>
        </p:txBody>
      </p:sp>
      <p:sp>
        <p:nvSpPr>
          <p:cNvPr id="59395" name="Rectangle 2"/>
          <p:cNvSpPr>
            <a:spLocks noGrp="1" noChangeArrowheads="1"/>
          </p:cNvSpPr>
          <p:nvPr>
            <p:ph type="body"/>
          </p:nvPr>
        </p:nvSpPr>
        <p:spPr>
          <a:xfrm>
            <a:off x="701676" y="4416426"/>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338"/>
              </a:lnSpc>
              <a:buClr>
                <a:srgbClr val="000000"/>
              </a:buClr>
              <a:buSzPct val="100000"/>
            </a:pPr>
            <a:endParaRPr lang="en-US"/>
          </a:p>
        </p:txBody>
      </p:sp>
      <p:sp>
        <p:nvSpPr>
          <p:cNvPr id="63491" name="Rectangle 2"/>
          <p:cNvSpPr>
            <a:spLocks noGrp="1" noChangeArrowheads="1"/>
          </p:cNvSpPr>
          <p:nvPr>
            <p:ph type="body"/>
          </p:nvPr>
        </p:nvSpPr>
        <p:spPr>
          <a:xfrm>
            <a:off x="701675" y="4416425"/>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73412" name="Slide Number Placeholder 3"/>
          <p:cNvSpPr>
            <a:spLocks noGrp="1"/>
          </p:cNvSpPr>
          <p:nvPr>
            <p:ph type="sldNum" sz="quarter" idx="5"/>
          </p:nvPr>
        </p:nvSpPr>
        <p:spPr bwMode="auto">
          <a:noFill/>
          <a:ln>
            <a:miter lim="800000"/>
            <a:headEnd/>
            <a:tailEnd/>
          </a:ln>
        </p:spPr>
        <p:txBody>
          <a:bodyPr/>
          <a:lstStyle/>
          <a:p>
            <a:fld id="{87982020-E991-40C2-9F10-BBB3F0BFACFC}" type="slidenum">
              <a:rPr lang="en-US" smtClean="0"/>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precipitation and temperature are monthly data over the globe from CPC </a:t>
            </a:r>
            <a:r>
              <a:rPr lang="en-US" dirty="0" err="1"/>
              <a:t>PRECipitation</a:t>
            </a:r>
            <a:r>
              <a:rPr lang="en-US" dirty="0"/>
              <a:t> </a:t>
            </a:r>
            <a:r>
              <a:rPr lang="en-US" dirty="0" err="1"/>
              <a:t>REConstruction</a:t>
            </a:r>
            <a:r>
              <a:rPr lang="en-US" dirty="0"/>
              <a:t> over Land (Chen, M., P. </a:t>
            </a:r>
            <a:r>
              <a:rPr lang="en-US" dirty="0" err="1"/>
              <a:t>Xie</a:t>
            </a:r>
            <a:r>
              <a:rPr lang="en-US" dirty="0"/>
              <a:t>, J. E. </a:t>
            </a:r>
            <a:r>
              <a:rPr lang="en-US" dirty="0" err="1"/>
              <a:t>Janowiak</a:t>
            </a:r>
            <a:r>
              <a:rPr lang="en-US" dirty="0"/>
              <a:t> and P. A. </a:t>
            </a:r>
            <a:r>
              <a:rPr lang="en-US" dirty="0" err="1"/>
              <a:t>Arkin</a:t>
            </a:r>
            <a:r>
              <a:rPr lang="en-US" dirty="0"/>
              <a:t>, 2002: Global land precipitation: A 50-yr monthly analysis based on gauge observations. J. Hydrometeor., 3, 249-266)</a:t>
            </a:r>
            <a:endParaRPr lang="en-US" dirty="0"/>
          </a:p>
        </p:txBody>
      </p:sp>
      <p:sp>
        <p:nvSpPr>
          <p:cNvPr id="4" name="Slide Number Placeholder 3"/>
          <p:cNvSpPr>
            <a:spLocks noGrp="1"/>
          </p:cNvSpPr>
          <p:nvPr>
            <p:ph type="sldNum" sz="quarter" idx="10"/>
          </p:nvPr>
        </p:nvSpPr>
        <p:spPr/>
        <p:txBody>
          <a:bodyPr/>
          <a:lstStyle/>
          <a:p>
            <a:pPr>
              <a:defRPr/>
            </a:pPr>
            <a:fld id="{0F4B8F21-A98A-43D2-A0DE-9AE70B67EFBB}" type="slidenum">
              <a:rPr lang="en-US" smtClean="0"/>
              <a:pPr>
                <a:defRPr/>
              </a:pPr>
              <a:t>24</a:t>
            </a:fld>
            <a:endParaRPr lang="en-US"/>
          </a:p>
        </p:txBody>
      </p:sp>
    </p:spTree>
    <p:extLst>
      <p:ext uri="{BB962C8B-B14F-4D97-AF65-F5344CB8AC3E}">
        <p14:creationId xmlns:p14="http://schemas.microsoft.com/office/powerpoint/2010/main" val="207825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http://www.cpc.ncep.noaa.gov/products/tanal/temp_analyses.php</a:t>
            </a:r>
          </a:p>
        </p:txBody>
      </p:sp>
      <p:sp>
        <p:nvSpPr>
          <p:cNvPr id="274436" name="Slide Number Placeholder 3"/>
          <p:cNvSpPr>
            <a:spLocks noGrp="1"/>
          </p:cNvSpPr>
          <p:nvPr>
            <p:ph type="sldNum" sz="quarter" idx="5"/>
          </p:nvPr>
        </p:nvSpPr>
        <p:spPr bwMode="auto">
          <a:noFill/>
          <a:ln>
            <a:miter lim="800000"/>
            <a:headEnd/>
            <a:tailEnd/>
          </a:ln>
        </p:spPr>
        <p:txBody>
          <a:bodyPr/>
          <a:lstStyle/>
          <a:p>
            <a:fld id="{953CC72F-291C-4B97-8DB1-20B60A0B2E13}"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web site</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09" indent="-285734" eaLnBrk="0" hangingPunct="0">
              <a:defRPr>
                <a:solidFill>
                  <a:schemeClr val="tx1"/>
                </a:solidFill>
                <a:latin typeface="Times New Roman" pitchFamily="18" charset="0"/>
                <a:cs typeface="Arial" pitchFamily="34" charset="0"/>
              </a:defRPr>
            </a:lvl2pPr>
            <a:lvl3pPr marL="1142937" indent="-228587" eaLnBrk="0" hangingPunct="0">
              <a:defRPr>
                <a:solidFill>
                  <a:schemeClr val="tx1"/>
                </a:solidFill>
                <a:latin typeface="Times New Roman" pitchFamily="18" charset="0"/>
                <a:cs typeface="Arial" pitchFamily="34" charset="0"/>
              </a:defRPr>
            </a:lvl3pPr>
            <a:lvl4pPr marL="1600111" indent="-228587" eaLnBrk="0" hangingPunct="0">
              <a:defRPr>
                <a:solidFill>
                  <a:schemeClr val="tx1"/>
                </a:solidFill>
                <a:latin typeface="Times New Roman" pitchFamily="18" charset="0"/>
                <a:cs typeface="Arial" pitchFamily="34" charset="0"/>
              </a:defRPr>
            </a:lvl4pPr>
            <a:lvl5pPr marL="2057287" indent="-228587" eaLnBrk="0" hangingPunct="0">
              <a:defRPr>
                <a:solidFill>
                  <a:schemeClr val="tx1"/>
                </a:solidFill>
                <a:latin typeface="Times New Roman" pitchFamily="18" charset="0"/>
                <a:cs typeface="Arial" pitchFamily="34" charset="0"/>
              </a:defRPr>
            </a:lvl5pPr>
            <a:lvl6pPr marL="2514461" indent="-228587" eaLnBrk="0" fontAlgn="base" hangingPunct="0">
              <a:spcBef>
                <a:spcPct val="0"/>
              </a:spcBef>
              <a:spcAft>
                <a:spcPct val="0"/>
              </a:spcAft>
              <a:defRPr>
                <a:solidFill>
                  <a:schemeClr val="tx1"/>
                </a:solidFill>
                <a:latin typeface="Times New Roman" pitchFamily="18" charset="0"/>
                <a:cs typeface="Arial" pitchFamily="34" charset="0"/>
              </a:defRPr>
            </a:lvl6pPr>
            <a:lvl7pPr marL="2971635" indent="-228587" eaLnBrk="0" fontAlgn="base" hangingPunct="0">
              <a:spcBef>
                <a:spcPct val="0"/>
              </a:spcBef>
              <a:spcAft>
                <a:spcPct val="0"/>
              </a:spcAft>
              <a:defRPr>
                <a:solidFill>
                  <a:schemeClr val="tx1"/>
                </a:solidFill>
                <a:latin typeface="Times New Roman" pitchFamily="18" charset="0"/>
                <a:cs typeface="Arial" pitchFamily="34" charset="0"/>
              </a:defRPr>
            </a:lvl7pPr>
            <a:lvl8pPr marL="3428811" indent="-228587" eaLnBrk="0" fontAlgn="base" hangingPunct="0">
              <a:spcBef>
                <a:spcPct val="0"/>
              </a:spcBef>
              <a:spcAft>
                <a:spcPct val="0"/>
              </a:spcAft>
              <a:defRPr>
                <a:solidFill>
                  <a:schemeClr val="tx1"/>
                </a:solidFill>
                <a:latin typeface="Times New Roman" pitchFamily="18" charset="0"/>
                <a:cs typeface="Arial" pitchFamily="34" charset="0"/>
              </a:defRPr>
            </a:lvl8pPr>
            <a:lvl9pPr marL="3885985" indent="-228587"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AB47D653-B55B-4E74-80D5-D171F917FFFD}" type="slidenum">
              <a:rPr lang="en-US" smtClean="0">
                <a:latin typeface="Arial" pitchFamily="34" charset="0"/>
              </a:rPr>
              <a:pPr eaLnBrk="1" hangingPunct="1"/>
              <a:t>31</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6484" name="Slide Number Placeholder 3"/>
          <p:cNvSpPr>
            <a:spLocks noGrp="1"/>
          </p:cNvSpPr>
          <p:nvPr>
            <p:ph type="sldNum" sz="quarter" idx="5"/>
          </p:nvPr>
        </p:nvSpPr>
        <p:spPr bwMode="auto">
          <a:noFill/>
          <a:ln>
            <a:miter lim="800000"/>
            <a:headEnd/>
            <a:tailEnd/>
          </a:ln>
        </p:spPr>
        <p:txBody>
          <a:bodyPr/>
          <a:lstStyle/>
          <a:p>
            <a:fld id="{C975383C-E7E3-4386-BED9-758FCFADF920}" type="slidenum">
              <a:rPr lang="en-US" smtClean="0"/>
              <a:pPr/>
              <a:t>33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7508" name="Slide Number Placeholder 3"/>
          <p:cNvSpPr>
            <a:spLocks noGrp="1"/>
          </p:cNvSpPr>
          <p:nvPr>
            <p:ph type="sldNum" sz="quarter" idx="5"/>
          </p:nvPr>
        </p:nvSpPr>
        <p:spPr bwMode="auto">
          <a:noFill/>
          <a:ln>
            <a:miter lim="800000"/>
            <a:headEnd/>
            <a:tailEnd/>
          </a:ln>
        </p:spPr>
        <p:txBody>
          <a:bodyPr/>
          <a:lstStyle/>
          <a:p>
            <a:fld id="{CD0FB5A5-0553-49E4-9B50-CE55FDA674D6}" type="slidenum">
              <a:rPr lang="en-US" smtClean="0"/>
              <a:pPr/>
              <a:t>34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8532" name="Slide Number Placeholder 3"/>
          <p:cNvSpPr>
            <a:spLocks noGrp="1"/>
          </p:cNvSpPr>
          <p:nvPr>
            <p:ph type="sldNum" sz="quarter" idx="5"/>
          </p:nvPr>
        </p:nvSpPr>
        <p:spPr bwMode="auto">
          <a:noFill/>
          <a:ln>
            <a:miter lim="800000"/>
            <a:headEnd/>
            <a:tailEnd/>
          </a:ln>
        </p:spPr>
        <p:txBody>
          <a:bodyPr/>
          <a:lstStyle/>
          <a:p>
            <a:fld id="{3D0F5A8E-D32F-4662-B656-5345441DDC59}" type="slidenum">
              <a:rPr lang="en-US" smtClean="0"/>
              <a:pPr/>
              <a:t>35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9556" name="Slide Number Placeholder 3"/>
          <p:cNvSpPr>
            <a:spLocks noGrp="1"/>
          </p:cNvSpPr>
          <p:nvPr>
            <p:ph type="sldNum" sz="quarter" idx="5"/>
          </p:nvPr>
        </p:nvSpPr>
        <p:spPr bwMode="auto">
          <a:noFill/>
          <a:ln>
            <a:miter lim="800000"/>
            <a:headEnd/>
            <a:tailEnd/>
          </a:ln>
        </p:spPr>
        <p:txBody>
          <a:bodyPr/>
          <a:lstStyle/>
          <a:p>
            <a:fld id="{E87352BB-477C-47C4-A698-46FDD388B8FF}" type="slidenum">
              <a:rPr lang="en-US" smtClean="0"/>
              <a:pPr/>
              <a:t>36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4" tIns="45723" rIns="91444" bIns="45723"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338"/>
              </a:lnSpc>
              <a:buClr>
                <a:srgbClr val="000000"/>
              </a:buClr>
              <a:buSzPct val="100000"/>
            </a:pPr>
            <a:endParaRPr lang="en-US"/>
          </a:p>
        </p:txBody>
      </p:sp>
      <p:sp>
        <p:nvSpPr>
          <p:cNvPr id="58371" name="Text Box 2"/>
          <p:cNvSpPr>
            <a:spLocks noGrp="1" noChangeArrowheads="1"/>
          </p:cNvSpPr>
          <p:nvPr>
            <p:ph type="body"/>
          </p:nvPr>
        </p:nvSpPr>
        <p:spPr>
          <a:xfrm>
            <a:off x="701675" y="4416426"/>
            <a:ext cx="5608638"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4000"/>
              </a:lnSpc>
              <a:spcBef>
                <a:spcPts val="450"/>
              </a:spcBef>
              <a:tabLst>
                <a:tab pos="0" algn="l"/>
                <a:tab pos="457174" algn="l"/>
                <a:tab pos="914350" algn="l"/>
                <a:tab pos="1371524" algn="l"/>
                <a:tab pos="1828698" algn="l"/>
                <a:tab pos="2285874" algn="l"/>
                <a:tab pos="2743048" algn="l"/>
                <a:tab pos="3200224" algn="l"/>
                <a:tab pos="3657398" algn="l"/>
                <a:tab pos="4114572" algn="l"/>
                <a:tab pos="4571748" algn="l"/>
                <a:tab pos="5028922" algn="l"/>
                <a:tab pos="5486096" algn="l"/>
                <a:tab pos="5943272" algn="l"/>
                <a:tab pos="6400446" algn="l"/>
                <a:tab pos="6857620" algn="l"/>
                <a:tab pos="7314796" algn="l"/>
                <a:tab pos="7771970" algn="l"/>
                <a:tab pos="8229144" algn="l"/>
                <a:tab pos="8686320" algn="l"/>
                <a:tab pos="9143494" algn="l"/>
              </a:tabLst>
            </a:pPr>
            <a:endParaRPr lang="en-US" smtClean="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4" tIns="45723" rIns="91444" bIns="45723"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338"/>
              </a:lnSpc>
              <a:buClr>
                <a:srgbClr val="000000"/>
              </a:buClr>
              <a:buSzPct val="100000"/>
            </a:pPr>
            <a:endParaRPr lang="en-US">
              <a:solidFill>
                <a:srgbClr val="FFFFFF"/>
              </a:solidFill>
            </a:endParaRPr>
          </a:p>
        </p:txBody>
      </p:sp>
      <p:sp>
        <p:nvSpPr>
          <p:cNvPr id="59395" name="Rectangle 2"/>
          <p:cNvSpPr>
            <a:spLocks noGrp="1" noChangeArrowheads="1"/>
          </p:cNvSpPr>
          <p:nvPr>
            <p:ph type="body"/>
          </p:nvPr>
        </p:nvSpPr>
        <p:spPr>
          <a:xfrm>
            <a:off x="701676" y="4416426"/>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44036" name="Slide Number Placeholder 3"/>
          <p:cNvSpPr txBox="1">
            <a:spLocks noGrp="1"/>
          </p:cNvSpPr>
          <p:nvPr/>
        </p:nvSpPr>
        <p:spPr bwMode="auto">
          <a:xfrm>
            <a:off x="3970339"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1" tIns="44062" rIns="88121" bIns="44062" anchor="b"/>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r" eaLnBrk="1" hangingPunct="1"/>
            <a:fld id="{E2750511-A5C2-4CCA-A5C7-9B2F7401164A}" type="slidenum">
              <a:rPr lang="en-US" sz="1200"/>
              <a:pPr algn="r" eaLnBrk="1" hangingPunct="1"/>
              <a:t>10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41988" name="Slide Number Placeholder 3"/>
          <p:cNvSpPr txBox="1">
            <a:spLocks noGrp="1"/>
          </p:cNvSpPr>
          <p:nvPr/>
        </p:nvSpPr>
        <p:spPr bwMode="auto">
          <a:xfrm>
            <a:off x="3970339"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1" tIns="44062" rIns="88121" bIns="44062" anchor="b"/>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r" eaLnBrk="1" hangingPunct="1"/>
            <a:fld id="{FCB8F5B4-4982-4D6C-BCC7-0596B44718AA}" type="slidenum">
              <a:rPr lang="en-US" sz="1200"/>
              <a:pPr algn="r" eaLnBrk="1" hangingPunct="1"/>
              <a:t>11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kkkss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09" indent="-285734">
              <a:defRPr>
                <a:solidFill>
                  <a:schemeClr val="tx1"/>
                </a:solidFill>
                <a:latin typeface="Arial" pitchFamily="34" charset="0"/>
              </a:defRPr>
            </a:lvl2pPr>
            <a:lvl3pPr marL="1142937" indent="-228587">
              <a:defRPr>
                <a:solidFill>
                  <a:schemeClr val="tx1"/>
                </a:solidFill>
                <a:latin typeface="Arial" pitchFamily="34" charset="0"/>
              </a:defRPr>
            </a:lvl3pPr>
            <a:lvl4pPr marL="1600111" indent="-228587">
              <a:defRPr>
                <a:solidFill>
                  <a:schemeClr val="tx1"/>
                </a:solidFill>
                <a:latin typeface="Arial" pitchFamily="34" charset="0"/>
              </a:defRPr>
            </a:lvl4pPr>
            <a:lvl5pPr marL="2057287" indent="-228587">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fld id="{A761B366-F084-474A-8F7F-88800031E88D}"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71364" name="Slide Number Placeholder 3"/>
          <p:cNvSpPr>
            <a:spLocks noGrp="1"/>
          </p:cNvSpPr>
          <p:nvPr>
            <p:ph type="sldNum" sz="quarter" idx="5"/>
          </p:nvPr>
        </p:nvSpPr>
        <p:spPr bwMode="auto">
          <a:noFill/>
          <a:ln>
            <a:miter lim="800000"/>
            <a:headEnd/>
            <a:tailEnd/>
          </a:ln>
        </p:spPr>
        <p:txBody>
          <a:bodyPr/>
          <a:lstStyle/>
          <a:p>
            <a:fld id="{A9EC362A-327F-4BA1-BDAD-5482EE3AB7C3}" type="slidenum">
              <a:rPr lang="en-US" smtClean="0"/>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4" tIns="45723" rIns="91444" bIns="45723"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338"/>
              </a:lnSpc>
              <a:buClr>
                <a:srgbClr val="000000"/>
              </a:buClr>
              <a:buSzPct val="100000"/>
            </a:pPr>
            <a:endParaRPr lang="en-US"/>
          </a:p>
        </p:txBody>
      </p:sp>
      <p:sp>
        <p:nvSpPr>
          <p:cNvPr id="51203" name="Rectangle 2"/>
          <p:cNvSpPr>
            <a:spLocks noGrp="1" noChangeArrowheads="1"/>
          </p:cNvSpPr>
          <p:nvPr>
            <p:ph type="body"/>
          </p:nvPr>
        </p:nvSpPr>
        <p:spPr>
          <a:xfrm>
            <a:off x="701676" y="4416426"/>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vmlDrawing" Target="../drawings/vmlDrawing13.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1713"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261D4259-F1DD-4946-AA07-22027FB3A1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0929"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AFE40C88-8F20-4D7A-84E1-E63E41BF2D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1953"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86893D32-7D8F-4D53-8D98-96982B778A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2977"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
        <p:nvSpPr>
          <p:cNvPr id="7" name="Footer Placeholder 5"/>
          <p:cNvSpPr>
            <a:spLocks noGrp="1"/>
          </p:cNvSpPr>
          <p:nvPr>
            <p:ph type="ftr" sz="quarter" idx="13"/>
          </p:nvPr>
        </p:nvSpPr>
        <p:spPr/>
        <p:txBody>
          <a:bodyPr/>
          <a:lstStyle>
            <a:lvl1pPr>
              <a:defRPr/>
            </a:lvl1pPr>
          </a:lstStyle>
          <a:p>
            <a:pPr>
              <a:defRPr/>
            </a:pPr>
            <a:endParaRPr lang="en-US"/>
          </a:p>
        </p:txBody>
      </p:sp>
      <p:sp>
        <p:nvSpPr>
          <p:cNvPr id="8" name="Slide Number Placeholder 6"/>
          <p:cNvSpPr>
            <a:spLocks noGrp="1"/>
          </p:cNvSpPr>
          <p:nvPr>
            <p:ph type="sldNum" sz="quarter" idx="14"/>
          </p:nvPr>
        </p:nvSpPr>
        <p:spPr/>
        <p:txBody>
          <a:bodyPr/>
          <a:lstStyle>
            <a:lvl1pPr>
              <a:defRPr/>
            </a:lvl1pPr>
          </a:lstStyle>
          <a:p>
            <a:pPr>
              <a:defRPr/>
            </a:pPr>
            <a:fld id="{6C7A95E6-4F78-4EBB-AC5C-1CCFBF7C45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2737"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60CCEAD0-D8D1-49D4-BFD1-A8B87E28C4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3761"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48433BF1-1A7F-4D2A-9ED1-62A9D1A3D1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4785"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F997D9A9-EDF3-4BC9-B582-1FCA9F204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5809"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4"/>
          <p:cNvSpPr>
            <a:spLocks noGrp="1" noChangeArrowheads="1"/>
          </p:cNvSpPr>
          <p:nvPr>
            <p:ph type="dt" sz="half" idx="11"/>
          </p:nvPr>
        </p:nvSpPr>
        <p:spPr/>
        <p:txBody>
          <a:bodyPr/>
          <a:lstStyle>
            <a:lvl1pPr>
              <a:defRPr/>
            </a:lvl1pPr>
          </a:lstStyle>
          <a:p>
            <a:pPr>
              <a:defRPr/>
            </a:pPr>
            <a:endParaRPr lang="en-US"/>
          </a:p>
        </p:txBody>
      </p:sp>
      <p:sp>
        <p:nvSpPr>
          <p:cNvPr id="10" name="Rectangle 5"/>
          <p:cNvSpPr>
            <a:spLocks noGrp="1" noChangeArrowheads="1"/>
          </p:cNvSpPr>
          <p:nvPr>
            <p:ph type="ftr" sz="quarter" idx="12"/>
          </p:nvPr>
        </p:nvSpPr>
        <p:spPr/>
        <p:txBody>
          <a:bodyPr/>
          <a:lstStyle>
            <a:lvl1pPr>
              <a:defRPr/>
            </a:lvl1pPr>
          </a:lstStyle>
          <a:p>
            <a:pPr>
              <a:defRPr/>
            </a:pPr>
            <a:endParaRPr lang="en-US"/>
          </a:p>
        </p:txBody>
      </p:sp>
      <p:sp>
        <p:nvSpPr>
          <p:cNvPr id="11" name="Rectangle 5"/>
          <p:cNvSpPr>
            <a:spLocks noGrp="1" noChangeArrowheads="1"/>
          </p:cNvSpPr>
          <p:nvPr>
            <p:ph type="ftr" sz="quarter" idx="13"/>
          </p:nvPr>
        </p:nvSpPr>
        <p:spPr/>
        <p:txBody>
          <a:bodyPr/>
          <a:lstStyle>
            <a:lvl1pPr>
              <a:defRPr/>
            </a:lvl1pPr>
          </a:lstStyle>
          <a:p>
            <a:pPr>
              <a:defRPr/>
            </a:pPr>
            <a:endParaRPr lang="en-US"/>
          </a:p>
        </p:txBody>
      </p:sp>
      <p:sp>
        <p:nvSpPr>
          <p:cNvPr id="12" name="Rectangle 6"/>
          <p:cNvSpPr>
            <a:spLocks noGrp="1" noChangeArrowheads="1"/>
          </p:cNvSpPr>
          <p:nvPr>
            <p:ph type="sldNum" sz="quarter" idx="14"/>
          </p:nvPr>
        </p:nvSpPr>
        <p:spPr/>
        <p:txBody>
          <a:bodyPr/>
          <a:lstStyle>
            <a:lvl1pPr>
              <a:defRPr/>
            </a:lvl1pPr>
          </a:lstStyle>
          <a:p>
            <a:pPr>
              <a:defRPr/>
            </a:pPr>
            <a:fld id="{3C5B0FFC-D2B2-42EC-8728-D6EC85157A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6833"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5"/>
          <p:cNvSpPr>
            <a:spLocks noGrp="1" noChangeArrowheads="1"/>
          </p:cNvSpPr>
          <p:nvPr>
            <p:ph type="ftr" sz="quarter" idx="13"/>
          </p:nvPr>
        </p:nvSpPr>
        <p:spPr/>
        <p:txBody>
          <a:bodyPr/>
          <a:lstStyle>
            <a:lvl1pPr>
              <a:defRPr/>
            </a:lvl1pPr>
          </a:lstStyle>
          <a:p>
            <a:pPr>
              <a:defRPr/>
            </a:pPr>
            <a:endParaRPr lang="en-US"/>
          </a:p>
        </p:txBody>
      </p:sp>
      <p:sp>
        <p:nvSpPr>
          <p:cNvPr id="8" name="Rectangle 6"/>
          <p:cNvSpPr>
            <a:spLocks noGrp="1" noChangeArrowheads="1"/>
          </p:cNvSpPr>
          <p:nvPr>
            <p:ph type="sldNum" sz="quarter" idx="14"/>
          </p:nvPr>
        </p:nvSpPr>
        <p:spPr/>
        <p:txBody>
          <a:bodyPr/>
          <a:lstStyle>
            <a:lvl1pPr>
              <a:defRPr/>
            </a:lvl1pPr>
          </a:lstStyle>
          <a:p>
            <a:pPr>
              <a:defRPr/>
            </a:pPr>
            <a:fld id="{6CE49BBF-EEBA-4559-86B6-AF87FB9616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7857"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
        <p:nvSpPr>
          <p:cNvPr id="5" name="Rectangle 5"/>
          <p:cNvSpPr>
            <a:spLocks noGrp="1" noChangeArrowheads="1"/>
          </p:cNvSpPr>
          <p:nvPr>
            <p:ph type="ftr" sz="quarter" idx="12"/>
          </p:nvPr>
        </p:nvSpPr>
        <p:spPr/>
        <p:txBody>
          <a:bodyPr/>
          <a:lstStyle>
            <a:lvl1pPr>
              <a:defRPr/>
            </a:lvl1pPr>
          </a:lstStyle>
          <a:p>
            <a:pPr>
              <a:defRPr/>
            </a:pPr>
            <a:endParaRPr lang="en-US"/>
          </a:p>
        </p:txBody>
      </p:sp>
      <p:sp>
        <p:nvSpPr>
          <p:cNvPr id="6" name="Rectangle 5"/>
          <p:cNvSpPr>
            <a:spLocks noGrp="1" noChangeArrowheads="1"/>
          </p:cNvSpPr>
          <p:nvPr>
            <p:ph type="ftr" sz="quarter" idx="13"/>
          </p:nvPr>
        </p:nvSpPr>
        <p:spPr/>
        <p:txBody>
          <a:bodyPr/>
          <a:lstStyle>
            <a:lvl1pPr>
              <a:defRPr/>
            </a:lvl1pPr>
          </a:lstStyle>
          <a:p>
            <a:pPr>
              <a:defRPr/>
            </a:pPr>
            <a:endParaRPr lang="en-US"/>
          </a:p>
        </p:txBody>
      </p:sp>
      <p:sp>
        <p:nvSpPr>
          <p:cNvPr id="7" name="Rectangle 6"/>
          <p:cNvSpPr>
            <a:spLocks noGrp="1" noChangeArrowheads="1"/>
          </p:cNvSpPr>
          <p:nvPr>
            <p:ph type="sldNum" sz="quarter" idx="14"/>
          </p:nvPr>
        </p:nvSpPr>
        <p:spPr/>
        <p:txBody>
          <a:bodyPr/>
          <a:lstStyle>
            <a:lvl1pPr>
              <a:defRPr/>
            </a:lvl1pPr>
          </a:lstStyle>
          <a:p>
            <a:pPr>
              <a:defRPr/>
            </a:pPr>
            <a:fld id="{9E948B2B-5910-48B7-B3FE-3D68F95BF3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8881"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69178D67-4DC8-42FA-861C-EE0FA293D1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9905"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B909AAD7-C3D9-4F76-ADD1-F0AC9D465B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7B966E87-EFAF-4F3C-83F9-3C6273D26FD5}" type="slidenum">
              <a:rPr lang="en-US"/>
              <a:pPr>
                <a:defRPr/>
              </a:pPr>
              <a:t>‹#›</a:t>
            </a:fld>
            <a:endParaRPr lang="en-US"/>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160" name="CorelPhotoPaint.Image.10" r:id="rId15" imgW="1625397" imgH="1625397" progId="">
                  <p:embed/>
                </p:oleObj>
              </mc:Choice>
              <mc:Fallback>
                <p:oleObj name="CorelPhotoPaint.Image.10" r:id="rId15" imgW="1625397" imgH="1625397" progId="">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174" r:id="rId1"/>
    <p:sldLayoutId id="2147486175" r:id="rId2"/>
    <p:sldLayoutId id="2147486176" r:id="rId3"/>
    <p:sldLayoutId id="2147486177" r:id="rId4"/>
    <p:sldLayoutId id="2147486178" r:id="rId5"/>
    <p:sldLayoutId id="2147486179" r:id="rId6"/>
    <p:sldLayoutId id="2147486180" r:id="rId7"/>
    <p:sldLayoutId id="2147486181" r:id="rId8"/>
    <p:sldLayoutId id="2147486182" r:id="rId9"/>
    <p:sldLayoutId id="2147486183" r:id="rId10"/>
    <p:sldLayoutId id="2147486184" r:id="rId11"/>
    <p:sldLayoutId id="2147486185" r:id="rId12"/>
  </p:sldLayoutIdLst>
  <p:hf hdr="0" ftr="0" dt="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4.gif"/><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7.xml"/><Relationship Id="rId5" Type="http://schemas.openxmlformats.org/officeDocument/2006/relationships/image" Target="../media/image53.gif"/><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8.gif"/><Relationship Id="rId4" Type="http://schemas.openxmlformats.org/officeDocument/2006/relationships/image" Target="../media/image57.gif"/></Relationships>
</file>

<file path=ppt/slides/_rels/slide3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1.gif"/><Relationship Id="rId4" Type="http://schemas.openxmlformats.org/officeDocument/2006/relationships/image" Target="../media/image60.gif"/></Relationships>
</file>

<file path=ppt/slides/_rels/slide3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3.gif"/></Relationships>
</file>

<file path=ppt/slides/_rels/slide3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2400" cy="1470025"/>
          </a:xfrm>
        </p:spPr>
        <p:txBody>
          <a:bodyPr/>
          <a:lstStyle/>
          <a:p>
            <a:r>
              <a:rPr lang="en-US" b="1" dirty="0" smtClean="0">
                <a:solidFill>
                  <a:srgbClr val="FFFF00"/>
                </a:solidFill>
                <a:ea typeface="ＭＳ Ｐゴシック" pitchFamily="34" charset="-128"/>
                <a:cs typeface="Arial" charset="0"/>
              </a:rPr>
              <a:t>July </a:t>
            </a:r>
            <a:r>
              <a:rPr lang="en-US" b="1" dirty="0">
                <a:solidFill>
                  <a:srgbClr val="FFFF00"/>
                </a:solidFill>
                <a:ea typeface="ＭＳ Ｐゴシック" pitchFamily="34" charset="-128"/>
                <a:cs typeface="Arial" charset="0"/>
              </a:rPr>
              <a:t>2013</a:t>
            </a:r>
            <a:br>
              <a:rPr lang="en-US" b="1" dirty="0">
                <a:solidFill>
                  <a:srgbClr val="FFFF00"/>
                </a:solidFill>
                <a:ea typeface="ＭＳ Ｐゴシック" pitchFamily="34" charset="-128"/>
                <a:cs typeface="Arial" charset="0"/>
              </a:rPr>
            </a:br>
            <a:r>
              <a:rPr lang="en-US" b="1" dirty="0">
                <a:solidFill>
                  <a:srgbClr val="FFFF00"/>
                </a:solidFill>
                <a:ea typeface="ＭＳ Ｐゴシック" pitchFamily="34" charset="-128"/>
                <a:cs typeface="Arial" charset="0"/>
              </a:rPr>
              <a:t>Monthly Climate Review</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chemeClr val="bg1"/>
                </a:solidFill>
              </a:rPr>
              <a:t>Qin Ginger Zhang</a:t>
            </a:r>
            <a:endParaRPr lang="en-US" dirty="0">
              <a:solidFill>
                <a:schemeClr val="bg1"/>
              </a:solidFill>
            </a:endParaRPr>
          </a:p>
        </p:txBody>
      </p:sp>
      <p:sp>
        <p:nvSpPr>
          <p:cNvPr id="4" name="Rectangle 3"/>
          <p:cNvSpPr/>
          <p:nvPr/>
        </p:nvSpPr>
        <p:spPr>
          <a:xfrm>
            <a:off x="1403648" y="4797152"/>
            <a:ext cx="6408712" cy="1200329"/>
          </a:xfrm>
          <a:prstGeom prst="rect">
            <a:avLst/>
          </a:prstGeom>
        </p:spPr>
        <p:txBody>
          <a:bodyPr wrap="square">
            <a:spAutoFit/>
          </a:bodyPr>
          <a:lstStyle/>
          <a:p>
            <a:pPr eaLnBrk="1" hangingPunct="1"/>
            <a:r>
              <a:rPr lang="en-US" b="1" i="1" dirty="0">
                <a:solidFill>
                  <a:schemeClr val="bg1"/>
                </a:solidFill>
              </a:rPr>
              <a:t>Appreciations: </a:t>
            </a:r>
            <a:r>
              <a:rPr lang="en-US" b="1" i="1" dirty="0" err="1" smtClean="0">
                <a:solidFill>
                  <a:schemeClr val="bg1"/>
                </a:solidFill>
              </a:rPr>
              <a:t>Kingtse</a:t>
            </a:r>
            <a:r>
              <a:rPr lang="en-US" b="1" i="1" dirty="0" smtClean="0">
                <a:solidFill>
                  <a:schemeClr val="bg1"/>
                </a:solidFill>
              </a:rPr>
              <a:t> Mo, </a:t>
            </a:r>
            <a:r>
              <a:rPr lang="en-US" b="1" i="1" dirty="0" err="1" smtClean="0">
                <a:solidFill>
                  <a:schemeClr val="bg1"/>
                </a:solidFill>
              </a:rPr>
              <a:t>Caihong</a:t>
            </a:r>
            <a:r>
              <a:rPr lang="en-US" b="1" i="1" dirty="0" smtClean="0">
                <a:solidFill>
                  <a:schemeClr val="bg1"/>
                </a:solidFill>
              </a:rPr>
              <a:t> Wen, Wei Shi, Luck He, </a:t>
            </a:r>
            <a:r>
              <a:rPr lang="en-US" b="1" i="1" dirty="0" err="1" smtClean="0">
                <a:solidFill>
                  <a:schemeClr val="bg1"/>
                </a:solidFill>
              </a:rPr>
              <a:t>Yunyun</a:t>
            </a:r>
            <a:r>
              <a:rPr lang="en-US" b="1" i="1" dirty="0" smtClean="0">
                <a:solidFill>
                  <a:schemeClr val="bg1"/>
                </a:solidFill>
              </a:rPr>
              <a:t> Liu and </a:t>
            </a:r>
            <a:r>
              <a:rPr lang="en-US" b="1" i="1" dirty="0" smtClean="0">
                <a:solidFill>
                  <a:schemeClr val="bg1"/>
                </a:solidFill>
              </a:rPr>
              <a:t>others </a:t>
            </a:r>
            <a:endParaRPr lang="en-US" sz="1800" b="1" dirty="0">
              <a:solidFill>
                <a:schemeClr val="bg1"/>
              </a:solidFill>
            </a:endParaRPr>
          </a:p>
          <a:p>
            <a:pPr eaLnBrk="1" hangingPunct="1"/>
            <a:endParaRPr lang="en-US" b="1" i="1" dirty="0">
              <a:solidFill>
                <a:schemeClr val="bg1"/>
              </a:solidFill>
            </a:endParaRPr>
          </a:p>
        </p:txBody>
      </p:sp>
    </p:spTree>
    <p:extLst>
      <p:ext uri="{BB962C8B-B14F-4D97-AF65-F5344CB8AC3E}">
        <p14:creationId xmlns:p14="http://schemas.microsoft.com/office/powerpoint/2010/main" val="338691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p:cNvPicPr>
          <p:nvPr/>
        </p:nvPicPr>
        <p:blipFill>
          <a:blip r:embed="rId3">
            <a:extLst>
              <a:ext uri="{28A0092B-C50C-407E-A947-70E740481C1C}">
                <a14:useLocalDpi xmlns:a14="http://schemas.microsoft.com/office/drawing/2010/main" val="0"/>
              </a:ext>
            </a:extLst>
          </a:blip>
          <a:srcRect l="7777" r="7777" b="17935"/>
          <a:stretch>
            <a:fillRect/>
          </a:stretch>
        </p:blipFill>
        <p:spPr bwMode="auto">
          <a:xfrm>
            <a:off x="1119188" y="1422400"/>
            <a:ext cx="3870325" cy="4951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1903413" y="0"/>
            <a:ext cx="48910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r>
              <a:rPr lang="en-US" sz="3200" b="1" u="sng">
                <a:solidFill>
                  <a:srgbClr val="FFFF00"/>
                </a:solidFill>
              </a:rPr>
              <a:t>200-hPa Velocity Potential </a:t>
            </a:r>
          </a:p>
          <a:p>
            <a:pPr algn="ctr" eaLnBrk="1" hangingPunct="1"/>
            <a:r>
              <a:rPr lang="en-US" sz="3200" b="1" u="sng">
                <a:solidFill>
                  <a:srgbClr val="FFFF00"/>
                </a:solidFill>
              </a:rPr>
              <a:t>Anomalies (5°S-5°N)</a:t>
            </a:r>
          </a:p>
        </p:txBody>
      </p:sp>
      <p:sp>
        <p:nvSpPr>
          <p:cNvPr id="21508" name="Text Box 5"/>
          <p:cNvSpPr txBox="1">
            <a:spLocks noChangeArrowheads="1"/>
          </p:cNvSpPr>
          <p:nvPr/>
        </p:nvSpPr>
        <p:spPr bwMode="auto">
          <a:xfrm>
            <a:off x="6934200" y="838200"/>
            <a:ext cx="2057400" cy="274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endParaRPr lang="en-US" sz="1200" b="1">
              <a:solidFill>
                <a:srgbClr val="FFFF00"/>
              </a:solidFill>
            </a:endParaRPr>
          </a:p>
        </p:txBody>
      </p:sp>
      <p:sp>
        <p:nvSpPr>
          <p:cNvPr id="21509" name="Text Box 19"/>
          <p:cNvSpPr txBox="1">
            <a:spLocks noChangeArrowheads="1"/>
          </p:cNvSpPr>
          <p:nvPr/>
        </p:nvSpPr>
        <p:spPr bwMode="auto">
          <a:xfrm>
            <a:off x="6781800" y="152400"/>
            <a:ext cx="2286000" cy="13049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en-US" sz="1200" b="1" u="sng">
                <a:solidFill>
                  <a:srgbClr val="FFFF00"/>
                </a:solidFill>
              </a:rPr>
              <a:t>Positive</a:t>
            </a:r>
            <a:r>
              <a:rPr lang="en-US" sz="1200" b="1">
                <a:solidFill>
                  <a:srgbClr val="FFFF00"/>
                </a:solidFill>
              </a:rPr>
              <a:t> anomalies (brown shading) indicate unfavorable conditions for precipitation</a:t>
            </a:r>
          </a:p>
          <a:p>
            <a:pPr eaLnBrk="1" hangingPunct="1">
              <a:spcBef>
                <a:spcPct val="50000"/>
              </a:spcBef>
            </a:pPr>
            <a:r>
              <a:rPr lang="en-US" sz="1200" b="1" u="sng">
                <a:solidFill>
                  <a:srgbClr val="FFFF00"/>
                </a:solidFill>
              </a:rPr>
              <a:t>Negative</a:t>
            </a:r>
            <a:r>
              <a:rPr lang="en-US" sz="1200" b="1">
                <a:solidFill>
                  <a:srgbClr val="FFFF00"/>
                </a:solidFill>
              </a:rPr>
              <a:t> anomalies (green shading) indicate favorable conditions for precipitation</a:t>
            </a:r>
          </a:p>
        </p:txBody>
      </p:sp>
      <p:sp>
        <p:nvSpPr>
          <p:cNvPr id="21510" name="Text Box 128"/>
          <p:cNvSpPr txBox="1">
            <a:spLocks noChangeArrowheads="1"/>
          </p:cNvSpPr>
          <p:nvPr/>
        </p:nvSpPr>
        <p:spPr bwMode="auto">
          <a:xfrm>
            <a:off x="5026025" y="1635125"/>
            <a:ext cx="4114800" cy="44005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endParaRPr lang="en-US" sz="1400" b="1">
              <a:solidFill>
                <a:schemeClr val="bg1"/>
              </a:solidFill>
            </a:endParaRPr>
          </a:p>
          <a:p>
            <a:pPr eaLnBrk="1" hangingPunct="1">
              <a:spcBef>
                <a:spcPct val="50000"/>
              </a:spcBef>
            </a:pPr>
            <a:endParaRPr lang="en-US" sz="1400" b="1">
              <a:solidFill>
                <a:schemeClr val="bg1"/>
              </a:solidFill>
            </a:endParaRPr>
          </a:p>
          <a:p>
            <a:pPr eaLnBrk="1" hangingPunct="1">
              <a:spcBef>
                <a:spcPct val="50000"/>
              </a:spcBef>
            </a:pPr>
            <a:r>
              <a:rPr lang="en-US" sz="1400" b="1">
                <a:solidFill>
                  <a:schemeClr val="bg1"/>
                </a:solidFill>
              </a:rPr>
              <a:t>A MJO signal is evident in late February and early March. Anomalies increased in magnitude with more robust eastward propagation indicated during April 2013.</a:t>
            </a:r>
          </a:p>
          <a:p>
            <a:pPr eaLnBrk="1" hangingPunct="1">
              <a:spcBef>
                <a:spcPct val="50000"/>
              </a:spcBef>
            </a:pPr>
            <a:endParaRPr lang="en-US" sz="1400" b="1">
              <a:solidFill>
                <a:schemeClr val="bg1"/>
              </a:solidFill>
            </a:endParaRPr>
          </a:p>
          <a:p>
            <a:pPr eaLnBrk="1" hangingPunct="1">
              <a:spcBef>
                <a:spcPct val="50000"/>
              </a:spcBef>
            </a:pPr>
            <a:endParaRPr lang="en-US" sz="1400" b="1">
              <a:solidFill>
                <a:schemeClr val="bg1"/>
              </a:solidFill>
            </a:endParaRPr>
          </a:p>
          <a:p>
            <a:pPr eaLnBrk="1" hangingPunct="1">
              <a:spcBef>
                <a:spcPct val="50000"/>
              </a:spcBef>
            </a:pPr>
            <a:r>
              <a:rPr lang="en-US" sz="1400" b="1">
                <a:solidFill>
                  <a:schemeClr val="bg1"/>
                </a:solidFill>
              </a:rPr>
              <a:t>The velocity potential anomalies were more coherent only briefly during early to mid-May.</a:t>
            </a:r>
          </a:p>
          <a:p>
            <a:pPr eaLnBrk="1" hangingPunct="1">
              <a:spcBef>
                <a:spcPct val="50000"/>
              </a:spcBef>
            </a:pPr>
            <a:endParaRPr lang="en-US" sz="1400" b="1">
              <a:solidFill>
                <a:schemeClr val="bg1"/>
              </a:solidFill>
            </a:endParaRPr>
          </a:p>
          <a:p>
            <a:pPr eaLnBrk="1" hangingPunct="1">
              <a:spcBef>
                <a:spcPct val="50000"/>
              </a:spcBef>
            </a:pPr>
            <a:endParaRPr lang="en-US" sz="1400" b="1">
              <a:solidFill>
                <a:schemeClr val="bg1"/>
              </a:solidFill>
            </a:endParaRPr>
          </a:p>
          <a:p>
            <a:pPr eaLnBrk="1" hangingPunct="1">
              <a:spcBef>
                <a:spcPct val="50000"/>
              </a:spcBef>
            </a:pPr>
            <a:r>
              <a:rPr lang="en-US" sz="1400" b="1">
                <a:solidFill>
                  <a:schemeClr val="bg1"/>
                </a:solidFill>
              </a:rPr>
              <a:t>During late June and the first half of July, the signal was more coherent and consistent with a canonical MJO footprint.  More recently, a more stationary pattern is noted.</a:t>
            </a:r>
          </a:p>
        </p:txBody>
      </p:sp>
      <p:sp>
        <p:nvSpPr>
          <p:cNvPr id="21511" name="Text Box 7"/>
          <p:cNvSpPr txBox="1">
            <a:spLocks noChangeArrowheads="1"/>
          </p:cNvSpPr>
          <p:nvPr/>
        </p:nvSpPr>
        <p:spPr bwMode="auto">
          <a:xfrm>
            <a:off x="15240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spcBef>
                <a:spcPct val="50000"/>
              </a:spcBef>
            </a:pPr>
            <a:r>
              <a:rPr lang="en-US" sz="2000" b="1">
                <a:solidFill>
                  <a:schemeClr val="bg1"/>
                </a:solidFill>
              </a:rPr>
              <a:t>Time</a:t>
            </a:r>
          </a:p>
        </p:txBody>
      </p:sp>
      <p:sp>
        <p:nvSpPr>
          <p:cNvPr id="21512" name="Line 8"/>
          <p:cNvSpPr>
            <a:spLocks noChangeShapeType="1"/>
          </p:cNvSpPr>
          <p:nvPr/>
        </p:nvSpPr>
        <p:spPr bwMode="auto">
          <a:xfrm flipH="1">
            <a:off x="6096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 Box 5"/>
          <p:cNvSpPr txBox="1">
            <a:spLocks noChangeArrowheads="1"/>
          </p:cNvSpPr>
          <p:nvPr/>
        </p:nvSpPr>
        <p:spPr bwMode="auto">
          <a:xfrm>
            <a:off x="1905000" y="64611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r>
              <a:rPr lang="en-US" sz="2000" b="1">
                <a:solidFill>
                  <a:schemeClr val="bg1"/>
                </a:solidFill>
              </a:rPr>
              <a:t>Longitude</a:t>
            </a:r>
          </a:p>
        </p:txBody>
      </p:sp>
      <p:sp>
        <p:nvSpPr>
          <p:cNvPr id="21514" name="Freeform 21"/>
          <p:cNvSpPr>
            <a:spLocks/>
          </p:cNvSpPr>
          <p:nvPr/>
        </p:nvSpPr>
        <p:spPr bwMode="auto">
          <a:xfrm>
            <a:off x="3462338" y="1828800"/>
            <a:ext cx="1071562" cy="20637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5" name="Freeform 20"/>
          <p:cNvSpPr>
            <a:spLocks/>
          </p:cNvSpPr>
          <p:nvPr/>
        </p:nvSpPr>
        <p:spPr bwMode="auto">
          <a:xfrm rot="160644">
            <a:off x="2917825" y="1865313"/>
            <a:ext cx="1577975" cy="307975"/>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Freeform 21"/>
          <p:cNvSpPr>
            <a:spLocks/>
          </p:cNvSpPr>
          <p:nvPr/>
        </p:nvSpPr>
        <p:spPr bwMode="auto">
          <a:xfrm>
            <a:off x="2209800" y="1828800"/>
            <a:ext cx="2262188" cy="110172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7" name="Freeform 20"/>
          <p:cNvSpPr>
            <a:spLocks/>
          </p:cNvSpPr>
          <p:nvPr/>
        </p:nvSpPr>
        <p:spPr bwMode="auto">
          <a:xfrm rot="160644">
            <a:off x="2028825" y="2343150"/>
            <a:ext cx="2466975" cy="876300"/>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Freeform 21"/>
          <p:cNvSpPr>
            <a:spLocks/>
          </p:cNvSpPr>
          <p:nvPr/>
        </p:nvSpPr>
        <p:spPr bwMode="auto">
          <a:xfrm>
            <a:off x="1935163" y="2971800"/>
            <a:ext cx="2611437" cy="969963"/>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Freeform 21"/>
          <p:cNvSpPr>
            <a:spLocks/>
          </p:cNvSpPr>
          <p:nvPr/>
        </p:nvSpPr>
        <p:spPr bwMode="auto">
          <a:xfrm>
            <a:off x="1903413" y="3733800"/>
            <a:ext cx="2554287" cy="731838"/>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0" name="Freeform 20"/>
          <p:cNvSpPr>
            <a:spLocks/>
          </p:cNvSpPr>
          <p:nvPr/>
        </p:nvSpPr>
        <p:spPr bwMode="auto">
          <a:xfrm rot="160644">
            <a:off x="1905000" y="3476625"/>
            <a:ext cx="2041525" cy="534988"/>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1" name="Freeform 21"/>
          <p:cNvSpPr>
            <a:spLocks/>
          </p:cNvSpPr>
          <p:nvPr/>
        </p:nvSpPr>
        <p:spPr bwMode="auto">
          <a:xfrm>
            <a:off x="1900238" y="4572000"/>
            <a:ext cx="2644775" cy="70167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2" name="Freeform 20"/>
          <p:cNvSpPr>
            <a:spLocks/>
          </p:cNvSpPr>
          <p:nvPr/>
        </p:nvSpPr>
        <p:spPr bwMode="auto">
          <a:xfrm rot="160644">
            <a:off x="2274888" y="5081588"/>
            <a:ext cx="2251075" cy="428625"/>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3" name="Freeform 21"/>
          <p:cNvSpPr>
            <a:spLocks/>
          </p:cNvSpPr>
          <p:nvPr/>
        </p:nvSpPr>
        <p:spPr bwMode="auto">
          <a:xfrm>
            <a:off x="1847850" y="5181600"/>
            <a:ext cx="895350" cy="350838"/>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06052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16000"/>
            <a:ext cx="4699000" cy="55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2133600" y="0"/>
            <a:ext cx="5546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3200" b="1" u="sng">
                <a:solidFill>
                  <a:srgbClr val="FFFF00"/>
                </a:solidFill>
              </a:rPr>
              <a:t>OLR Anomalies – Past 30 days</a:t>
            </a:r>
          </a:p>
        </p:txBody>
      </p:sp>
      <p:sp>
        <p:nvSpPr>
          <p:cNvPr id="19460" name="Text Box 13"/>
          <p:cNvSpPr txBox="1">
            <a:spLocks noChangeArrowheads="1"/>
          </p:cNvSpPr>
          <p:nvPr/>
        </p:nvSpPr>
        <p:spPr bwMode="auto">
          <a:xfrm>
            <a:off x="5924550" y="660400"/>
            <a:ext cx="291465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spcBef>
                <a:spcPct val="50000"/>
              </a:spcBef>
            </a:pPr>
            <a:r>
              <a:rPr lang="en-US" sz="1200" b="1">
                <a:solidFill>
                  <a:srgbClr val="FFFF00"/>
                </a:solidFill>
              </a:rPr>
              <a:t>Drier-than-normal conditions, positive OLR anomalies (yellow/red shading) </a:t>
            </a:r>
          </a:p>
          <a:p>
            <a:pPr algn="ctr" eaLnBrk="1" hangingPunct="1">
              <a:spcBef>
                <a:spcPct val="50000"/>
              </a:spcBef>
            </a:pPr>
            <a:r>
              <a:rPr lang="en-US" sz="1200" b="1">
                <a:solidFill>
                  <a:srgbClr val="FFFF00"/>
                </a:solidFill>
              </a:rPr>
              <a:t>Wetter-than-normal conditions, negative OLR anomalies (blue shading)</a:t>
            </a:r>
          </a:p>
        </p:txBody>
      </p:sp>
      <p:sp>
        <p:nvSpPr>
          <p:cNvPr id="19461" name="Text Box 144"/>
          <p:cNvSpPr txBox="1">
            <a:spLocks noChangeArrowheads="1"/>
          </p:cNvSpPr>
          <p:nvPr/>
        </p:nvSpPr>
        <p:spPr bwMode="auto">
          <a:xfrm>
            <a:off x="5715000" y="1717675"/>
            <a:ext cx="3429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sz="1400" b="1">
                <a:solidFill>
                  <a:schemeClr val="bg1"/>
                </a:solidFill>
              </a:rPr>
              <a:t>During early to mid-July, the MJO enhanced phase propagated over the Indian Ocean to the Maritime Continent, promoting increased convection.</a:t>
            </a:r>
          </a:p>
          <a:p>
            <a:endParaRPr lang="en-US" sz="1400" b="1">
              <a:solidFill>
                <a:schemeClr val="bg1"/>
              </a:solidFill>
            </a:endParaRPr>
          </a:p>
          <a:p>
            <a:endParaRPr lang="en-US" sz="1400" b="1">
              <a:solidFill>
                <a:schemeClr val="bg1"/>
              </a:solidFill>
            </a:endParaRPr>
          </a:p>
          <a:p>
            <a:endParaRPr lang="en-US" sz="1400" b="1">
              <a:solidFill>
                <a:schemeClr val="bg1"/>
              </a:solidFill>
            </a:endParaRPr>
          </a:p>
          <a:p>
            <a:r>
              <a:rPr lang="en-US" sz="1400" b="1">
                <a:solidFill>
                  <a:schemeClr val="bg1"/>
                </a:solidFill>
              </a:rPr>
              <a:t>The MJO signal began to weakened during mid-July. Enhanced convections shifted northeast across Southeast Asia and the Maritime Continent. Enhanced (suppressed) convection continued across the North American monsoon region (central Pacific).</a:t>
            </a:r>
          </a:p>
          <a:p>
            <a:endParaRPr lang="en-US" sz="1400" b="1">
              <a:solidFill>
                <a:schemeClr val="bg1"/>
              </a:solidFill>
            </a:endParaRPr>
          </a:p>
          <a:p>
            <a:r>
              <a:rPr lang="en-US" sz="1400" b="1">
                <a:solidFill>
                  <a:schemeClr val="bg1"/>
                </a:solidFill>
              </a:rPr>
              <a:t>During late July and early August, other modes of variability influenced anomalous convection with enhanced convection persisting across Southeast Asia and the Maritime Continent. Drier conditions are noted across Mexico and the Caribbean region.</a:t>
            </a:r>
          </a:p>
          <a:p>
            <a:endParaRPr lang="en-US" sz="1400" b="1">
              <a:solidFill>
                <a:schemeClr val="bg1"/>
              </a:solidFill>
            </a:endParaRPr>
          </a:p>
          <a:p>
            <a:endParaRPr lang="en-US" sz="1400" b="1">
              <a:solidFill>
                <a:schemeClr val="bg1"/>
              </a:solidFill>
            </a:endParaRPr>
          </a:p>
        </p:txBody>
      </p:sp>
      <p:sp>
        <p:nvSpPr>
          <p:cNvPr id="19462" name="Oval 221"/>
          <p:cNvSpPr>
            <a:spLocks noChangeArrowheads="1"/>
          </p:cNvSpPr>
          <p:nvPr/>
        </p:nvSpPr>
        <p:spPr bwMode="auto">
          <a:xfrm rot="1676908">
            <a:off x="2159498" y="3673204"/>
            <a:ext cx="591011" cy="4191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3" name="Oval 221"/>
          <p:cNvSpPr>
            <a:spLocks noChangeArrowheads="1"/>
          </p:cNvSpPr>
          <p:nvPr/>
        </p:nvSpPr>
        <p:spPr bwMode="auto">
          <a:xfrm>
            <a:off x="3855903" y="3359278"/>
            <a:ext cx="577847" cy="40282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4" name="Oval 221"/>
          <p:cNvSpPr>
            <a:spLocks noChangeArrowheads="1"/>
          </p:cNvSpPr>
          <p:nvPr/>
        </p:nvSpPr>
        <p:spPr bwMode="auto">
          <a:xfrm>
            <a:off x="2781300" y="1828800"/>
            <a:ext cx="2036896" cy="3429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5" name="Oval 221"/>
          <p:cNvSpPr>
            <a:spLocks noChangeArrowheads="1"/>
          </p:cNvSpPr>
          <p:nvPr/>
        </p:nvSpPr>
        <p:spPr bwMode="auto">
          <a:xfrm rot="1162206">
            <a:off x="2165350" y="5467350"/>
            <a:ext cx="766763" cy="43815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6" name="Oval 221"/>
          <p:cNvSpPr>
            <a:spLocks noChangeArrowheads="1"/>
          </p:cNvSpPr>
          <p:nvPr/>
        </p:nvSpPr>
        <p:spPr bwMode="auto">
          <a:xfrm>
            <a:off x="1665288" y="1828800"/>
            <a:ext cx="1039812" cy="46355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7" name="Oval 221"/>
          <p:cNvSpPr>
            <a:spLocks noChangeArrowheads="1"/>
          </p:cNvSpPr>
          <p:nvPr/>
        </p:nvSpPr>
        <p:spPr bwMode="auto">
          <a:xfrm rot="512897">
            <a:off x="3879850" y="5418138"/>
            <a:ext cx="914400" cy="3905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Tree>
    <p:extLst>
      <p:ext uri="{BB962C8B-B14F-4D97-AF65-F5344CB8AC3E}">
        <p14:creationId xmlns:p14="http://schemas.microsoft.com/office/powerpoint/2010/main" val="1735892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p:cNvPicPr>
          <p:nvPr/>
        </p:nvPicPr>
        <p:blipFill>
          <a:blip r:embed="rId3">
            <a:extLst>
              <a:ext uri="{28A0092B-C50C-407E-A947-70E740481C1C}">
                <a14:useLocalDpi xmlns:a14="http://schemas.microsoft.com/office/drawing/2010/main" val="0"/>
              </a:ext>
            </a:extLst>
          </a:blip>
          <a:srcRect l="6943" t="479" r="2873" b="2394"/>
          <a:stretch>
            <a:fillRect/>
          </a:stretch>
        </p:blipFill>
        <p:spPr bwMode="auto">
          <a:xfrm>
            <a:off x="1" y="1295400"/>
            <a:ext cx="5029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51" name="Text Box 2"/>
          <p:cNvSpPr txBox="1">
            <a:spLocks noChangeArrowheads="1"/>
          </p:cNvSpPr>
          <p:nvPr/>
        </p:nvSpPr>
        <p:spPr bwMode="auto">
          <a:xfrm>
            <a:off x="1905000" y="0"/>
            <a:ext cx="5749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3200" b="1" u="sng">
                <a:solidFill>
                  <a:srgbClr val="FFFF00"/>
                </a:solidFill>
              </a:rPr>
              <a:t>MJO Index -- Recent Evolution </a:t>
            </a:r>
          </a:p>
        </p:txBody>
      </p:sp>
      <p:sp>
        <p:nvSpPr>
          <p:cNvPr id="27652" name="Text Box 3"/>
          <p:cNvSpPr txBox="1">
            <a:spLocks noChangeArrowheads="1"/>
          </p:cNvSpPr>
          <p:nvPr/>
        </p:nvSpPr>
        <p:spPr bwMode="auto">
          <a:xfrm>
            <a:off x="5441950" y="4346575"/>
            <a:ext cx="2711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None/>
            </a:pPr>
            <a:r>
              <a:rPr lang="en-US" sz="1400" b="1" dirty="0">
                <a:solidFill>
                  <a:schemeClr val="bg1"/>
                </a:solidFill>
              </a:rPr>
              <a:t>During the previous </a:t>
            </a:r>
            <a:r>
              <a:rPr lang="en-US" sz="1400" b="1" dirty="0" smtClean="0">
                <a:solidFill>
                  <a:schemeClr val="bg1"/>
                </a:solidFill>
              </a:rPr>
              <a:t>month, </a:t>
            </a:r>
            <a:r>
              <a:rPr lang="en-US" sz="1400" b="1" dirty="0">
                <a:solidFill>
                  <a:schemeClr val="bg1"/>
                </a:solidFill>
              </a:rPr>
              <a:t>the Wheeler-Hendon Index indicated a weak MJO signal.</a:t>
            </a:r>
          </a:p>
        </p:txBody>
      </p:sp>
      <p:sp>
        <p:nvSpPr>
          <p:cNvPr id="27653" name="Text Box 14"/>
          <p:cNvSpPr txBox="1">
            <a:spLocks noChangeArrowheads="1"/>
          </p:cNvSpPr>
          <p:nvPr/>
        </p:nvSpPr>
        <p:spPr bwMode="auto">
          <a:xfrm>
            <a:off x="5029200" y="762000"/>
            <a:ext cx="3962400" cy="2822575"/>
          </a:xfrm>
          <a:prstGeom prst="rect">
            <a:avLst/>
          </a:prstGeom>
          <a:solidFill>
            <a:srgbClr val="CCFFFF"/>
          </a:solidFill>
          <a:ln w="25400" algn="ctr">
            <a:solidFill>
              <a:schemeClr val="tx1"/>
            </a:solidFill>
            <a:miter lim="800000"/>
            <a:headEnd/>
            <a:tailEnd/>
          </a:ln>
        </p:spPr>
        <p:txBody>
          <a:bodyPr tIns="0" bIns="0">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
            </a:pPr>
            <a:r>
              <a:rPr lang="en-US" sz="1600" b="1"/>
              <a:t> </a:t>
            </a:r>
            <a:r>
              <a:rPr lang="en-US" sz="1400" b="1"/>
              <a:t>The axes (RMM1 and RMM2) represent daily values of the principal components from the two leading modes </a:t>
            </a:r>
          </a:p>
          <a:p>
            <a:pPr eaLnBrk="1" hangingPunct="1">
              <a:spcBef>
                <a:spcPct val="50000"/>
              </a:spcBef>
              <a:buFont typeface="Wingdings" pitchFamily="2" charset="2"/>
              <a:buChar char="§"/>
            </a:pPr>
            <a:r>
              <a:rPr lang="en-US" sz="1400" b="1"/>
              <a:t> The triangular areas indicate the location of the enhanced phase of the MJO</a:t>
            </a:r>
          </a:p>
          <a:p>
            <a:pPr eaLnBrk="1" hangingPunct="1">
              <a:spcBef>
                <a:spcPct val="50000"/>
              </a:spcBef>
              <a:buFont typeface="Wingdings" pitchFamily="2" charset="2"/>
              <a:buChar char="§"/>
            </a:pPr>
            <a:r>
              <a:rPr lang="en-US" sz="1400" b="1"/>
              <a:t> Counter-clockwise motion is indicative of eastward propagation. Large dot most recent observation.</a:t>
            </a:r>
          </a:p>
          <a:p>
            <a:pPr eaLnBrk="1" hangingPunct="1">
              <a:spcBef>
                <a:spcPct val="50000"/>
              </a:spcBef>
              <a:buFont typeface="Wingdings" pitchFamily="2" charset="2"/>
              <a:buChar char="§"/>
            </a:pPr>
            <a:r>
              <a:rPr lang="en-US" sz="1400" b="1"/>
              <a:t> Distance from the origin is proportional to MJO strength</a:t>
            </a:r>
          </a:p>
          <a:p>
            <a:pPr eaLnBrk="1" hangingPunct="1">
              <a:spcBef>
                <a:spcPct val="50000"/>
              </a:spcBef>
              <a:buFont typeface="Wingdings" pitchFamily="2" charset="2"/>
              <a:buChar char="§"/>
            </a:pPr>
            <a:r>
              <a:rPr lang="en-US" sz="1400" b="1"/>
              <a:t> Line colors distinguish different months</a:t>
            </a:r>
          </a:p>
        </p:txBody>
      </p:sp>
      <p:sp>
        <p:nvSpPr>
          <p:cNvPr id="27654" name="Line 35"/>
          <p:cNvSpPr>
            <a:spLocks noChangeShapeType="1"/>
          </p:cNvSpPr>
          <p:nvPr/>
        </p:nvSpPr>
        <p:spPr bwMode="auto">
          <a:xfrm flipH="1" flipV="1">
            <a:off x="3124200" y="4038600"/>
            <a:ext cx="2317750" cy="54133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43757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13</a:t>
            </a:fld>
            <a:endParaRPr lang="en-US"/>
          </a:p>
        </p:txBody>
      </p:sp>
      <p:sp>
        <p:nvSpPr>
          <p:cNvPr id="6" name="TextBox 5"/>
          <p:cNvSpPr txBox="1"/>
          <p:nvPr/>
        </p:nvSpPr>
        <p:spPr>
          <a:xfrm>
            <a:off x="1259632" y="404664"/>
            <a:ext cx="7344816" cy="830997"/>
          </a:xfrm>
          <a:prstGeom prst="rect">
            <a:avLst/>
          </a:prstGeom>
          <a:noFill/>
        </p:spPr>
        <p:txBody>
          <a:bodyPr wrap="square" rtlCol="0">
            <a:spAutoFit/>
          </a:bodyPr>
          <a:lstStyle/>
          <a:p>
            <a:pPr algn="ctr"/>
            <a:r>
              <a:rPr lang="en-US" b="1" dirty="0" smtClean="0">
                <a:solidFill>
                  <a:srgbClr val="FFFF00"/>
                </a:solidFill>
              </a:rPr>
              <a:t>CFSv2 MJO forecast for 30-day WH-MJO Index and 45-day Velocity Potential Anomaly</a:t>
            </a:r>
            <a:endParaRPr lang="en-US" b="1" dirty="0">
              <a:solidFill>
                <a:srgbClr val="FFFF00"/>
              </a:solidFill>
            </a:endParaRPr>
          </a:p>
        </p:txBody>
      </p:sp>
      <p:pic>
        <p:nvPicPr>
          <p:cNvPr id="507906" name="Picture 2" descr="http://www.cpc.ncep.noaa.gov/products/people/wd52qz/mjoindex/index/diagram_40days_forecastCFSv2_member16.gif"/>
          <p:cNvPicPr>
            <a:picLocks noChangeAspect="1" noChangeArrowheads="1"/>
          </p:cNvPicPr>
          <p:nvPr/>
        </p:nvPicPr>
        <p:blipFill rotWithShape="1">
          <a:blip r:embed="rId2">
            <a:extLst>
              <a:ext uri="{28A0092B-C50C-407E-A947-70E740481C1C}">
                <a14:useLocalDpi xmlns:a14="http://schemas.microsoft.com/office/drawing/2010/main" val="0"/>
              </a:ext>
            </a:extLst>
          </a:blip>
          <a:srcRect l="5474"/>
          <a:stretch/>
        </p:blipFill>
        <p:spPr bwMode="auto">
          <a:xfrm>
            <a:off x="0" y="1436059"/>
            <a:ext cx="4667475" cy="4937760"/>
          </a:xfrm>
          <a:prstGeom prst="rect">
            <a:avLst/>
          </a:prstGeom>
          <a:noFill/>
          <a:extLst>
            <a:ext uri="{909E8E84-426E-40DD-AFC4-6F175D3DCCD1}">
              <a14:hiddenFill xmlns:a14="http://schemas.microsoft.com/office/drawing/2010/main">
                <a:solidFill>
                  <a:srgbClr val="FFFFFF"/>
                </a:solidFill>
              </a14:hiddenFill>
            </a:ext>
          </a:extLst>
        </p:spPr>
      </p:pic>
      <p:pic>
        <p:nvPicPr>
          <p:cNvPr id="507908" name="Picture 4" descr="http://www.cpc.ncep.noaa.gov/products/people/wd52qz/mjo/chi/cfs.gif"/>
          <p:cNvPicPr>
            <a:picLocks noChangeAspect="1" noChangeArrowheads="1"/>
          </p:cNvPicPr>
          <p:nvPr/>
        </p:nvPicPr>
        <p:blipFill rotWithShape="1">
          <a:blip r:embed="rId3">
            <a:extLst>
              <a:ext uri="{28A0092B-C50C-407E-A947-70E740481C1C}">
                <a14:useLocalDpi xmlns:a14="http://schemas.microsoft.com/office/drawing/2010/main" val="0"/>
              </a:ext>
            </a:extLst>
          </a:blip>
          <a:srcRect b="8366"/>
          <a:stretch/>
        </p:blipFill>
        <p:spPr bwMode="auto">
          <a:xfrm>
            <a:off x="4570368" y="1235661"/>
            <a:ext cx="457363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72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19200" y="188640"/>
            <a:ext cx="7239000" cy="1143000"/>
          </a:xfrm>
        </p:spPr>
        <p:txBody>
          <a:bodyPr/>
          <a:lstStyle/>
          <a:p>
            <a:r>
              <a:rPr lang="en-US" dirty="0" smtClean="0">
                <a:solidFill>
                  <a:schemeClr val="bg1"/>
                </a:solidFill>
              </a:rPr>
              <a:t>Hurricane </a:t>
            </a:r>
            <a:r>
              <a:rPr lang="en-US" dirty="0" smtClean="0">
                <a:solidFill>
                  <a:schemeClr val="bg1"/>
                </a:solidFill>
              </a:rPr>
              <a:t>Outlooks Update</a:t>
            </a:r>
            <a:endParaRPr lang="en-US" dirty="0" smtClean="0">
              <a:solidFill>
                <a:schemeClr val="bg1"/>
              </a:solidFill>
            </a:endParaRPr>
          </a:p>
        </p:txBody>
      </p:sp>
      <p:pic>
        <p:nvPicPr>
          <p:cNvPr id="1331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235075"/>
            <a:ext cx="7192963" cy="5394325"/>
          </a:xfrm>
        </p:spPr>
      </p:pic>
    </p:spTree>
    <p:extLst>
      <p:ext uri="{BB962C8B-B14F-4D97-AF65-F5344CB8AC3E}">
        <p14:creationId xmlns:p14="http://schemas.microsoft.com/office/powerpoint/2010/main" val="1134303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292080" y="116632"/>
            <a:ext cx="3657600" cy="1281112"/>
          </a:xfrm>
        </p:spPr>
        <p:txBody>
          <a:bodyPr/>
          <a:lstStyle/>
          <a:p>
            <a:r>
              <a:rPr lang="en-US" sz="2800" dirty="0" smtClean="0">
                <a:solidFill>
                  <a:schemeClr val="bg1"/>
                </a:solidFill>
              </a:rPr>
              <a:t>Tropical storms/hurricanes</a:t>
            </a:r>
          </a:p>
        </p:txBody>
      </p:sp>
      <p:sp>
        <p:nvSpPr>
          <p:cNvPr id="4" name="Slide Number Placeholder 3"/>
          <p:cNvSpPr>
            <a:spLocks noGrp="1"/>
          </p:cNvSpPr>
          <p:nvPr>
            <p:ph type="sldNum" sz="quarter" idx="12"/>
          </p:nvPr>
        </p:nvSpPr>
        <p:spPr/>
        <p:txBody>
          <a:bodyPr/>
          <a:lstStyle/>
          <a:p>
            <a:pPr>
              <a:defRPr/>
            </a:pPr>
            <a:fld id="{2EC2FF9E-5D05-4AD0-9BB8-D98CF9953712}" type="slidenum">
              <a:rPr lang="en-US" smtClean="0"/>
              <a:pPr>
                <a:defRPr/>
              </a:pPr>
              <a:t>15</a:t>
            </a:fld>
            <a:endParaRPr lang="en-US" dirty="0"/>
          </a:p>
        </p:txBody>
      </p:sp>
      <p:sp>
        <p:nvSpPr>
          <p:cNvPr id="14340" name="TextBox 6"/>
          <p:cNvSpPr txBox="1">
            <a:spLocks noChangeArrowheads="1"/>
          </p:cNvSpPr>
          <p:nvPr/>
        </p:nvSpPr>
        <p:spPr bwMode="auto">
          <a:xfrm>
            <a:off x="5436096" y="1224896"/>
            <a:ext cx="2808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400" dirty="0">
                <a:solidFill>
                  <a:srgbClr val="C00000"/>
                </a:solidFill>
              </a:rPr>
              <a:t>Atlantic: 4 TCs</a:t>
            </a:r>
          </a:p>
          <a:p>
            <a:pPr eaLnBrk="1" hangingPunct="1"/>
            <a:r>
              <a:rPr lang="en-US" dirty="0" smtClean="0">
                <a:solidFill>
                  <a:schemeClr val="bg1"/>
                </a:solidFill>
              </a:rPr>
              <a:t>Andrea, Barry, </a:t>
            </a:r>
            <a:r>
              <a:rPr lang="en-US" dirty="0" err="1" smtClean="0">
                <a:solidFill>
                  <a:schemeClr val="bg1"/>
                </a:solidFill>
              </a:rPr>
              <a:t>Chantal,Dorian</a:t>
            </a:r>
            <a:endParaRPr lang="en-US" dirty="0">
              <a:solidFill>
                <a:schemeClr val="bg1"/>
              </a:solidFill>
            </a:endParaRPr>
          </a:p>
        </p:txBody>
      </p:sp>
      <p:sp>
        <p:nvSpPr>
          <p:cNvPr id="14341" name="TextBox 7"/>
          <p:cNvSpPr txBox="1">
            <a:spLocks noChangeArrowheads="1"/>
          </p:cNvSpPr>
          <p:nvPr/>
        </p:nvSpPr>
        <p:spPr bwMode="auto">
          <a:xfrm>
            <a:off x="5417622" y="2636840"/>
            <a:ext cx="35052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dirty="0">
                <a:solidFill>
                  <a:srgbClr val="C00000"/>
                </a:solidFill>
              </a:rPr>
              <a:t>Eastern Pacific</a:t>
            </a:r>
          </a:p>
          <a:p>
            <a:pPr eaLnBrk="1" hangingPunct="1"/>
            <a:r>
              <a:rPr lang="en-US" dirty="0">
                <a:solidFill>
                  <a:srgbClr val="FF0000"/>
                </a:solidFill>
              </a:rPr>
              <a:t>5 Hurricanes and  </a:t>
            </a:r>
            <a:r>
              <a:rPr lang="en-US" dirty="0" smtClean="0">
                <a:solidFill>
                  <a:srgbClr val="FF0000"/>
                </a:solidFill>
              </a:rPr>
              <a:t>2 TCs in July</a:t>
            </a:r>
            <a:endParaRPr lang="en-US" dirty="0">
              <a:solidFill>
                <a:srgbClr val="FF0000"/>
              </a:solidFill>
            </a:endParaRPr>
          </a:p>
          <a:p>
            <a:pPr eaLnBrk="1" hangingPunct="1"/>
            <a:r>
              <a:rPr lang="en-US" dirty="0" smtClean="0">
                <a:solidFill>
                  <a:schemeClr val="bg1"/>
                </a:solidFill>
              </a:rPr>
              <a:t>Hurricanes:</a:t>
            </a:r>
            <a:endParaRPr lang="en-US" dirty="0">
              <a:solidFill>
                <a:schemeClr val="bg1"/>
              </a:solidFill>
            </a:endParaRPr>
          </a:p>
          <a:p>
            <a:pPr eaLnBrk="1" hangingPunct="1"/>
            <a:r>
              <a:rPr lang="en-US" dirty="0" err="1" smtClean="0">
                <a:solidFill>
                  <a:schemeClr val="bg1"/>
                </a:solidFill>
              </a:rPr>
              <a:t>Barnara</a:t>
            </a:r>
            <a:r>
              <a:rPr lang="en-US" dirty="0" smtClean="0">
                <a:solidFill>
                  <a:schemeClr val="bg1"/>
                </a:solidFill>
              </a:rPr>
              <a:t>, </a:t>
            </a:r>
            <a:r>
              <a:rPr lang="en-US" dirty="0" err="1" smtClean="0">
                <a:solidFill>
                  <a:schemeClr val="bg1"/>
                </a:solidFill>
              </a:rPr>
              <a:t>Cosme</a:t>
            </a:r>
            <a:r>
              <a:rPr lang="en-US" dirty="0" smtClean="0">
                <a:solidFill>
                  <a:schemeClr val="bg1"/>
                </a:solidFill>
              </a:rPr>
              <a:t>, </a:t>
            </a:r>
            <a:r>
              <a:rPr lang="en-US" dirty="0" err="1" smtClean="0">
                <a:solidFill>
                  <a:schemeClr val="bg1"/>
                </a:solidFill>
              </a:rPr>
              <a:t>Dalila</a:t>
            </a:r>
            <a:r>
              <a:rPr lang="en-US" dirty="0" smtClean="0">
                <a:solidFill>
                  <a:schemeClr val="bg1"/>
                </a:solidFill>
              </a:rPr>
              <a:t>, Erick, Gil</a:t>
            </a:r>
            <a:endParaRPr lang="en-US" dirty="0">
              <a:solidFill>
                <a:schemeClr val="bg1"/>
              </a:solidFill>
            </a:endParaRPr>
          </a:p>
          <a:p>
            <a:pPr eaLnBrk="1" hangingPunct="1"/>
            <a:r>
              <a:rPr lang="en-US" dirty="0">
                <a:solidFill>
                  <a:schemeClr val="bg1"/>
                </a:solidFill>
              </a:rPr>
              <a:t>TCs</a:t>
            </a:r>
            <a:r>
              <a:rPr lang="en-US" dirty="0" smtClean="0">
                <a:solidFill>
                  <a:schemeClr val="bg1"/>
                </a:solidFill>
              </a:rPr>
              <a:t>:</a:t>
            </a:r>
          </a:p>
          <a:p>
            <a:pPr eaLnBrk="1" hangingPunct="1"/>
            <a:r>
              <a:rPr lang="en-US" dirty="0" smtClean="0">
                <a:solidFill>
                  <a:schemeClr val="bg1"/>
                </a:solidFill>
              </a:rPr>
              <a:t>Alvin and  </a:t>
            </a:r>
            <a:endParaRPr lang="en-US" dirty="0">
              <a:solidFill>
                <a:schemeClr val="bg1"/>
              </a:solidFill>
            </a:endParaRPr>
          </a:p>
          <a:p>
            <a:pPr eaLnBrk="1" hangingPunct="1"/>
            <a:r>
              <a:rPr lang="en-US" dirty="0" smtClean="0">
                <a:solidFill>
                  <a:schemeClr val="bg1"/>
                </a:solidFill>
              </a:rPr>
              <a:t>Flossie (25-30Jul </a:t>
            </a:r>
            <a:r>
              <a:rPr lang="en-US" dirty="0">
                <a:solidFill>
                  <a:schemeClr val="bg1"/>
                </a:solidFill>
              </a:rPr>
              <a:t>hit </a:t>
            </a:r>
            <a:r>
              <a:rPr lang="en-US" dirty="0" smtClean="0">
                <a:solidFill>
                  <a:schemeClr val="bg1"/>
                </a:solidFill>
              </a:rPr>
              <a:t>Hawaii)</a:t>
            </a:r>
            <a:endParaRPr lang="en-US" dirty="0">
              <a:solidFill>
                <a:schemeClr val="bg1"/>
              </a:solidFill>
            </a:endParaRPr>
          </a:p>
          <a:p>
            <a:pPr eaLnBrk="1" hangingPunct="1"/>
            <a:r>
              <a:rPr lang="en-US" dirty="0">
                <a:solidFill>
                  <a:schemeClr val="bg1"/>
                </a:solidFill>
              </a:rPr>
              <a:t> </a:t>
            </a:r>
          </a:p>
        </p:txBody>
      </p:sp>
      <p:pic>
        <p:nvPicPr>
          <p:cNvPr id="143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63888"/>
            <a:ext cx="4775200"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0"/>
            <a:ext cx="4740275" cy="3568700"/>
          </a:xfrm>
        </p:spPr>
      </p:pic>
      <p:sp>
        <p:nvSpPr>
          <p:cNvPr id="9" name="TextBox 8"/>
          <p:cNvSpPr txBox="1"/>
          <p:nvPr/>
        </p:nvSpPr>
        <p:spPr>
          <a:xfrm>
            <a:off x="7812360" y="55657"/>
            <a:ext cx="1327448" cy="276999"/>
          </a:xfrm>
          <a:prstGeom prst="rect">
            <a:avLst/>
          </a:prstGeom>
          <a:noFill/>
        </p:spPr>
        <p:txBody>
          <a:bodyPr wrap="square" rtlCol="0">
            <a:spAutoFit/>
          </a:bodyPr>
          <a:lstStyle/>
          <a:p>
            <a:r>
              <a:rPr lang="en-US" sz="1200" dirty="0" smtClean="0">
                <a:solidFill>
                  <a:schemeClr val="bg1"/>
                </a:solidFill>
              </a:rPr>
              <a:t>Drought Briefing</a:t>
            </a:r>
            <a:endParaRPr lang="en-US" sz="1200" dirty="0">
              <a:solidFill>
                <a:schemeClr val="bg1"/>
              </a:solidFill>
            </a:endParaRPr>
          </a:p>
        </p:txBody>
      </p:sp>
    </p:spTree>
    <p:extLst>
      <p:ext uri="{BB962C8B-B14F-4D97-AF65-F5344CB8AC3E}">
        <p14:creationId xmlns:p14="http://schemas.microsoft.com/office/powerpoint/2010/main" val="286042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651033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838200" y="5197475"/>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chemeClr val="bg1"/>
                </a:solidFill>
              </a:rPr>
              <a:t>Flossie made a brief, but eventful, pass through the Central North Pacific Ocean. Tropical Storm Flossie</a:t>
            </a:r>
          </a:p>
          <a:p>
            <a:r>
              <a:rPr lang="en-US" sz="1200" dirty="0">
                <a:solidFill>
                  <a:schemeClr val="bg1"/>
                </a:solidFill>
              </a:rPr>
              <a:t>entered the Central Pacific Hurricane Center’s area of responsibility in the early morning hours of July 27th. It became the first storm to trigger tropical cyclone related warnings for the state of Hawaii since a previous incarnation of Flossie in 2007. Initial data suggest that the center of Flossie never made and fall, but came close on </a:t>
            </a:r>
            <a:r>
              <a:rPr lang="en-US" sz="1200" dirty="0" err="1">
                <a:solidFill>
                  <a:schemeClr val="bg1"/>
                </a:solidFill>
              </a:rPr>
              <a:t>Kaua’i</a:t>
            </a:r>
            <a:r>
              <a:rPr lang="en-US" sz="1200" dirty="0">
                <a:solidFill>
                  <a:schemeClr val="bg1"/>
                </a:solidFill>
              </a:rPr>
              <a:t> in the early morning hours of July 30</a:t>
            </a:r>
            <a:r>
              <a:rPr lang="en-US" sz="1200" baseline="30000" dirty="0">
                <a:solidFill>
                  <a:schemeClr val="bg1"/>
                </a:solidFill>
              </a:rPr>
              <a:t>th</a:t>
            </a:r>
            <a:r>
              <a:rPr lang="en-US" sz="1200" dirty="0">
                <a:solidFill>
                  <a:schemeClr val="bg1"/>
                </a:solidFill>
              </a:rPr>
              <a:t>.</a:t>
            </a:r>
          </a:p>
        </p:txBody>
      </p:sp>
      <p:sp>
        <p:nvSpPr>
          <p:cNvPr id="4" name="TextBox 3"/>
          <p:cNvSpPr txBox="1"/>
          <p:nvPr/>
        </p:nvSpPr>
        <p:spPr>
          <a:xfrm>
            <a:off x="8069088" y="55657"/>
            <a:ext cx="1327448" cy="276999"/>
          </a:xfrm>
          <a:prstGeom prst="rect">
            <a:avLst/>
          </a:prstGeom>
          <a:noFill/>
        </p:spPr>
        <p:txBody>
          <a:bodyPr wrap="square" rtlCol="0">
            <a:spAutoFit/>
          </a:bodyPr>
          <a:lstStyle/>
          <a:p>
            <a:r>
              <a:rPr lang="en-US" sz="1200" dirty="0" smtClean="0">
                <a:solidFill>
                  <a:schemeClr val="bg1"/>
                </a:solidFill>
              </a:rPr>
              <a:t>Luck He</a:t>
            </a:r>
            <a:endParaRPr lang="en-US" sz="1200" dirty="0">
              <a:solidFill>
                <a:schemeClr val="bg1"/>
              </a:solidFill>
            </a:endParaRPr>
          </a:p>
        </p:txBody>
      </p:sp>
    </p:spTree>
    <p:extLst>
      <p:ext uri="{BB962C8B-B14F-4D97-AF65-F5344CB8AC3E}">
        <p14:creationId xmlns:p14="http://schemas.microsoft.com/office/powerpoint/2010/main" val="207565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2"/>
          <p:cNvSpPr>
            <a:spLocks noGrp="1"/>
          </p:cNvSpPr>
          <p:nvPr>
            <p:ph type="sldNum" sz="quarter" idx="14"/>
          </p:nvPr>
        </p:nvSpPr>
        <p:spPr>
          <a:noFill/>
        </p:spPr>
        <p:txBody>
          <a:bodyPr/>
          <a:lstStyle/>
          <a:p>
            <a:fld id="{91D01136-FAD6-41AE-ACD9-DF76CBF7F4F1}" type="slidenum">
              <a:rPr lang="en-US" smtClean="0">
                <a:latin typeface="Arial" charset="0"/>
              </a:rPr>
              <a:pPr/>
              <a:t>17</a:t>
            </a:fld>
            <a:endParaRPr lang="en-US" smtClean="0">
              <a:latin typeface="Arial" charset="0"/>
            </a:endParaRPr>
          </a:p>
        </p:txBody>
      </p:sp>
      <p:sp>
        <p:nvSpPr>
          <p:cNvPr id="209923" name="Rectangle 2"/>
          <p:cNvSpPr>
            <a:spLocks noGrp="1"/>
          </p:cNvSpPr>
          <p:nvPr>
            <p:ph type="title" idx="4294967295"/>
          </p:nvPr>
        </p:nvSpPr>
        <p:spPr>
          <a:xfrm>
            <a:off x="1907704" y="692696"/>
            <a:ext cx="5400600" cy="1143000"/>
          </a:xfrm>
        </p:spPr>
        <p:txBody>
          <a:bodyPr/>
          <a:lstStyle/>
          <a:p>
            <a:r>
              <a:rPr lang="en-US" sz="4000" dirty="0" smtClean="0">
                <a:solidFill>
                  <a:schemeClr val="bg1"/>
                </a:solidFill>
                <a:ea typeface="ＭＳ Ｐゴシック" pitchFamily="34" charset="-128"/>
                <a:cs typeface="Arial" charset="0"/>
              </a:rPr>
              <a:t>Global Overview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p:cNvPicPr>
          <p:nvPr/>
        </p:nvPicPr>
        <p:blipFill>
          <a:blip r:embed="rId3">
            <a:extLst>
              <a:ext uri="{28A0092B-C50C-407E-A947-70E740481C1C}">
                <a14:useLocalDpi xmlns:a14="http://schemas.microsoft.com/office/drawing/2010/main" val="0"/>
              </a:ext>
            </a:extLst>
          </a:blip>
          <a:srcRect l="6471" t="2499" r="6471" b="20000"/>
          <a:stretch>
            <a:fillRect/>
          </a:stretch>
        </p:blipFill>
        <p:spPr bwMode="auto">
          <a:xfrm>
            <a:off x="254000" y="764704"/>
            <a:ext cx="4457700" cy="5524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7" name="Text Box 14"/>
          <p:cNvSpPr txBox="1">
            <a:spLocks noChangeArrowheads="1"/>
          </p:cNvSpPr>
          <p:nvPr/>
        </p:nvSpPr>
        <p:spPr bwMode="auto">
          <a:xfrm>
            <a:off x="5676900" y="5638800"/>
            <a:ext cx="3124200" cy="1027113"/>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SimSun" pitchFamily="2" charset="-122"/>
              </a:rPr>
              <a:t>Fig. G1. Sea surface temperature anomalies (top) and anomaly tendency (bottom). Data are derived from the NCEP OI SST analysis, and a</a:t>
            </a:r>
            <a:r>
              <a:rPr lang="en-GB" sz="1000" b="1" dirty="0">
                <a:latin typeface="Verdana" pitchFamily="34" charset="0"/>
                <a:cs typeface="Times New Roman" pitchFamily="18" charset="0"/>
              </a:rPr>
              <a:t>nomalies are departures from the 1981-2010 base period means.</a:t>
            </a:r>
          </a:p>
        </p:txBody>
      </p:sp>
      <p:sp>
        <p:nvSpPr>
          <p:cNvPr id="6148" name="Rectangle 2"/>
          <p:cNvSpPr>
            <a:spLocks noGrp="1" noChangeArrowheads="1"/>
          </p:cNvSpPr>
          <p:nvPr>
            <p:ph type="title"/>
          </p:nvPr>
        </p:nvSpPr>
        <p:spPr>
          <a:xfrm>
            <a:off x="565720" y="177899"/>
            <a:ext cx="86868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chemeClr val="bg1"/>
                </a:solidFill>
              </a:rPr>
              <a:t>Global SST Anomaly (</a:t>
            </a:r>
            <a:r>
              <a:rPr lang="en-GB" sz="2400" b="1" u="sng" baseline="30000" dirty="0" smtClean="0">
                <a:solidFill>
                  <a:schemeClr val="bg1"/>
                </a:solidFill>
              </a:rPr>
              <a:t>0</a:t>
            </a:r>
            <a:r>
              <a:rPr lang="en-GB" sz="2400" b="1" u="sng" dirty="0" smtClean="0">
                <a:solidFill>
                  <a:schemeClr val="bg1"/>
                </a:solidFill>
              </a:rPr>
              <a:t>C) and Anomaly Tendency</a:t>
            </a:r>
          </a:p>
        </p:txBody>
      </p:sp>
      <p:sp>
        <p:nvSpPr>
          <p:cNvPr id="6149" name="Text Box 5"/>
          <p:cNvSpPr txBox="1">
            <a:spLocks noChangeArrowheads="1"/>
          </p:cNvSpPr>
          <p:nvPr/>
        </p:nvSpPr>
        <p:spPr bwMode="auto">
          <a:xfrm>
            <a:off x="5022850" y="1287463"/>
            <a:ext cx="3975100" cy="149225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GB" sz="1400" b="1">
                <a:solidFill>
                  <a:srgbClr val="000000"/>
                </a:solidFill>
                <a:latin typeface="Verdana" pitchFamily="34" charset="0"/>
                <a:ea typeface="SimSun" pitchFamily="2" charset="-122"/>
                <a:cs typeface="Times New Roman" pitchFamily="18" charset="0"/>
              </a:rPr>
              <a:t> </a:t>
            </a:r>
            <a:r>
              <a:rPr lang="en-GB" sz="1100" b="1">
                <a:solidFill>
                  <a:schemeClr val="tx1"/>
                </a:solidFill>
                <a:latin typeface="Verdana" pitchFamily="34" charset="0"/>
                <a:ea typeface="SimSun" pitchFamily="2" charset="-122"/>
                <a:cs typeface="Times New Roman" pitchFamily="18" charset="0"/>
              </a:rPr>
              <a:t>SST was near-normal across the western-central tropical Pacific and below average across the eastern Pacific.</a:t>
            </a:r>
          </a:p>
          <a:p>
            <a:pPr eaLnBrk="1" hangingPunct="1">
              <a:lnSpc>
                <a:spcPct val="101000"/>
              </a:lnSpc>
              <a:spcBef>
                <a:spcPts val="625"/>
              </a:spcBef>
              <a:buClr>
                <a:srgbClr val="000000"/>
              </a:buClr>
              <a:buSzPct val="100000"/>
              <a:buFont typeface="Verdana" pitchFamily="34" charset="0"/>
              <a:buChar char="-"/>
            </a:pPr>
            <a:r>
              <a:rPr lang="en-GB" sz="1100" b="1">
                <a:solidFill>
                  <a:schemeClr val="tx1"/>
                </a:solidFill>
                <a:latin typeface="Verdana" pitchFamily="34" charset="0"/>
                <a:ea typeface="SimSun" pitchFamily="2" charset="-122"/>
                <a:cs typeface="Times New Roman" pitchFamily="18" charset="0"/>
              </a:rPr>
              <a:t> Strong positive SST anomalies were observed in the high latitudes of North Pacific, North Atlantic, and Arctic Oceans.</a:t>
            </a:r>
          </a:p>
          <a:p>
            <a:pPr eaLnBrk="1" hangingPunct="1">
              <a:lnSpc>
                <a:spcPct val="101000"/>
              </a:lnSpc>
              <a:spcBef>
                <a:spcPts val="625"/>
              </a:spcBef>
              <a:buClr>
                <a:srgbClr val="000000"/>
              </a:buClr>
              <a:buSzPct val="100000"/>
              <a:buFont typeface="Verdana" pitchFamily="34" charset="0"/>
              <a:buChar char="-"/>
            </a:pPr>
            <a:endParaRPr lang="en-GB" sz="1100" b="1">
              <a:solidFill>
                <a:schemeClr val="tx1"/>
              </a:solidFill>
              <a:latin typeface="Verdana" pitchFamily="34" charset="0"/>
              <a:ea typeface="SimSun" pitchFamily="2" charset="-122"/>
              <a:cs typeface="Times New Roman" pitchFamily="18" charset="0"/>
            </a:endParaRPr>
          </a:p>
        </p:txBody>
      </p:sp>
      <p:sp>
        <p:nvSpPr>
          <p:cNvPr id="6150" name="Text Box 5"/>
          <p:cNvSpPr txBox="1">
            <a:spLocks noChangeArrowheads="1"/>
          </p:cNvSpPr>
          <p:nvPr/>
        </p:nvSpPr>
        <p:spPr bwMode="auto">
          <a:xfrm>
            <a:off x="5334000" y="4048125"/>
            <a:ext cx="3352800" cy="593725"/>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US" sz="1100" b="1">
                <a:solidFill>
                  <a:schemeClr val="tx1"/>
                </a:solidFill>
                <a:latin typeface="Verdana" pitchFamily="34" charset="0"/>
                <a:ea typeface="SimSun" pitchFamily="2" charset="-122"/>
                <a:cs typeface="Times New Roman" pitchFamily="18" charset="0"/>
              </a:rPr>
              <a:t> A strong warming tendency was observed in the high latitudes of North Pacific, North Atlantic and Artic Oceans. </a:t>
            </a:r>
          </a:p>
        </p:txBody>
      </p:sp>
      <p:sp>
        <p:nvSpPr>
          <p:cNvPr id="6151" name="Oval 24"/>
          <p:cNvSpPr>
            <a:spLocks noChangeArrowheads="1"/>
          </p:cNvSpPr>
          <p:nvPr/>
        </p:nvSpPr>
        <p:spPr bwMode="auto">
          <a:xfrm>
            <a:off x="3111500" y="1676400"/>
            <a:ext cx="622300" cy="35718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2" name="Oval 24"/>
          <p:cNvSpPr>
            <a:spLocks noChangeArrowheads="1"/>
          </p:cNvSpPr>
          <p:nvPr/>
        </p:nvSpPr>
        <p:spPr bwMode="auto">
          <a:xfrm>
            <a:off x="1431925" y="4495800"/>
            <a:ext cx="1196975"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3" name="Oval 24"/>
          <p:cNvSpPr>
            <a:spLocks noChangeArrowheads="1"/>
          </p:cNvSpPr>
          <p:nvPr/>
        </p:nvSpPr>
        <p:spPr bwMode="auto">
          <a:xfrm>
            <a:off x="2308225" y="2286000"/>
            <a:ext cx="803275" cy="2587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4" name="Oval 24"/>
          <p:cNvSpPr>
            <a:spLocks noChangeArrowheads="1"/>
          </p:cNvSpPr>
          <p:nvPr/>
        </p:nvSpPr>
        <p:spPr bwMode="auto">
          <a:xfrm>
            <a:off x="512763" y="4114800"/>
            <a:ext cx="1836737" cy="257175"/>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5" name="Oval 24"/>
          <p:cNvSpPr>
            <a:spLocks noChangeArrowheads="1"/>
          </p:cNvSpPr>
          <p:nvPr/>
        </p:nvSpPr>
        <p:spPr bwMode="auto">
          <a:xfrm>
            <a:off x="1597025" y="1563688"/>
            <a:ext cx="1031875" cy="45085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6" name="Oval 24"/>
          <p:cNvSpPr>
            <a:spLocks noChangeArrowheads="1"/>
          </p:cNvSpPr>
          <p:nvPr/>
        </p:nvSpPr>
        <p:spPr bwMode="auto">
          <a:xfrm>
            <a:off x="3148013" y="4495800"/>
            <a:ext cx="738187" cy="3984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7" name="Oval 24"/>
          <p:cNvSpPr>
            <a:spLocks noChangeArrowheads="1"/>
          </p:cNvSpPr>
          <p:nvPr/>
        </p:nvSpPr>
        <p:spPr bwMode="auto">
          <a:xfrm>
            <a:off x="527050" y="1268413"/>
            <a:ext cx="622300" cy="35718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4" name="TextBox 13"/>
          <p:cNvSpPr txBox="1"/>
          <p:nvPr/>
        </p:nvSpPr>
        <p:spPr>
          <a:xfrm>
            <a:off x="7956376" y="44624"/>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21622666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96888" y="0"/>
            <a:ext cx="8189912" cy="685800"/>
          </a:xfrm>
        </p:spPr>
        <p:txBody>
          <a:bodyPr/>
          <a:lstStyle/>
          <a:p>
            <a:pPr eaLnBrk="1" hangingPunct="1"/>
            <a:r>
              <a:rPr lang="en-US" sz="2800" b="1" u="sng" dirty="0" smtClean="0">
                <a:solidFill>
                  <a:schemeClr val="bg1"/>
                </a:solidFill>
              </a:rPr>
              <a:t>Pacific Decadal Oscillation Index</a:t>
            </a:r>
          </a:p>
        </p:txBody>
      </p:sp>
      <p:sp>
        <p:nvSpPr>
          <p:cNvPr id="17411" name="Text Box 30"/>
          <p:cNvSpPr txBox="1">
            <a:spLocks noChangeArrowheads="1"/>
          </p:cNvSpPr>
          <p:nvPr/>
        </p:nvSpPr>
        <p:spPr bwMode="auto">
          <a:xfrm>
            <a:off x="152400" y="6070600"/>
            <a:ext cx="8458200" cy="635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spcBef>
                <a:spcPts val="600"/>
              </a:spcBef>
              <a:buClr>
                <a:srgbClr val="000000"/>
              </a:buClr>
              <a:buSzPct val="100000"/>
              <a:buFont typeface="Verdana" pitchFamily="34" charset="0"/>
              <a:buChar char="-"/>
            </a:pPr>
            <a:r>
              <a:rPr lang="en-GB" sz="1000" b="1" dirty="0">
                <a:latin typeface="Verdana" pitchFamily="34" charset="0"/>
                <a:cs typeface="Times New Roman" pitchFamily="18" charset="0"/>
              </a:rPr>
              <a:t> Pacific Decadal Oscillation is defined as the 1</a:t>
            </a:r>
            <a:r>
              <a:rPr lang="en-GB" sz="1000" b="1" baseline="30000" dirty="0">
                <a:latin typeface="Verdana" pitchFamily="34" charset="0"/>
                <a:cs typeface="Times New Roman" pitchFamily="18" charset="0"/>
              </a:rPr>
              <a:t>st</a:t>
            </a:r>
            <a:r>
              <a:rPr lang="en-GB" sz="1000" b="1" dirty="0">
                <a:latin typeface="Verdana" pitchFamily="34" charset="0"/>
                <a:cs typeface="Times New Roman" pitchFamily="18" charset="0"/>
              </a:rPr>
              <a:t> EOF of monthly ERSST v3b in the North Pacific for the period 1900-1993. </a:t>
            </a:r>
            <a:r>
              <a:rPr lang="en-US" sz="1000" b="1" dirty="0">
                <a:latin typeface="Verdana" pitchFamily="34" charset="0"/>
                <a:cs typeface="Times New Roman" pitchFamily="18" charset="0"/>
              </a:rPr>
              <a:t>PDO index is the standardized projection of the monthly SST anomalies onto  the 1st EOF pattern.</a:t>
            </a:r>
            <a:endParaRPr lang="en-GB" sz="1000" b="1" dirty="0">
              <a:latin typeface="Verdana" pitchFamily="34" charset="0"/>
              <a:cs typeface="Times New Roman" pitchFamily="18" charset="0"/>
            </a:endParaRPr>
          </a:p>
          <a:p>
            <a:pPr eaLnBrk="1" hangingPunct="1">
              <a:spcBef>
                <a:spcPts val="600"/>
              </a:spcBef>
              <a:buClr>
                <a:srgbClr val="000000"/>
              </a:buClr>
              <a:buSzPct val="100000"/>
              <a:buFont typeface="Verdana" pitchFamily="34" charset="0"/>
              <a:buChar char="-"/>
            </a:pPr>
            <a:r>
              <a:rPr lang="en-GB" sz="1000" b="1" dirty="0">
                <a:latin typeface="Verdana" pitchFamily="34" charset="0"/>
                <a:cs typeface="Times New Roman" pitchFamily="18" charset="0"/>
              </a:rPr>
              <a:t> The PDO index differs slightly from that of JISAO, which uses a blend of UKMET and OIv1 and OIv2 SST.</a:t>
            </a:r>
          </a:p>
        </p:txBody>
      </p:sp>
      <p:sp>
        <p:nvSpPr>
          <p:cNvPr id="17412" name="Text Box 37"/>
          <p:cNvSpPr txBox="1">
            <a:spLocks noChangeArrowheads="1"/>
          </p:cNvSpPr>
          <p:nvPr/>
        </p:nvSpPr>
        <p:spPr bwMode="auto">
          <a:xfrm>
            <a:off x="5416550" y="2582863"/>
            <a:ext cx="3071813" cy="2017712"/>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spcBef>
                <a:spcPts val="600"/>
              </a:spcBef>
              <a:buClr>
                <a:srgbClr val="000000"/>
              </a:buClr>
              <a:buSzPct val="100000"/>
              <a:buFontTx/>
              <a:buChar char="-"/>
            </a:pPr>
            <a:r>
              <a:rPr lang="en-US" sz="1200" b="1">
                <a:solidFill>
                  <a:srgbClr val="000000"/>
                </a:solidFill>
                <a:latin typeface="Verdana" pitchFamily="34" charset="0"/>
                <a:cs typeface="Times New Roman" pitchFamily="18" charset="0"/>
              </a:rPr>
              <a:t>Negative PDO phase since May 2010 has persisted for more than 3 years (39 months) now, and the PDO index slightly  strengthened in July 2013 with PDO </a:t>
            </a:r>
            <a:r>
              <a:rPr lang="en-US" sz="1200" b="1">
                <a:solidFill>
                  <a:schemeClr val="tx1"/>
                </a:solidFill>
                <a:latin typeface="Verdana" pitchFamily="34" charset="0"/>
                <a:cs typeface="Times New Roman" pitchFamily="18" charset="0"/>
              </a:rPr>
              <a:t>index  = -1.5.</a:t>
            </a:r>
            <a:endParaRPr lang="en-US" sz="1200" b="1">
              <a:solidFill>
                <a:srgbClr val="000000"/>
              </a:solidFill>
              <a:latin typeface="Verdana" pitchFamily="34" charset="0"/>
              <a:cs typeface="Times New Roman" pitchFamily="18" charset="0"/>
            </a:endParaRPr>
          </a:p>
          <a:p>
            <a:pPr eaLnBrk="1" hangingPunct="1">
              <a:spcBef>
                <a:spcPts val="600"/>
              </a:spcBef>
              <a:buClr>
                <a:srgbClr val="000000"/>
              </a:buClr>
              <a:buSzPct val="100000"/>
              <a:buFontTx/>
              <a:buChar char="-"/>
            </a:pPr>
            <a:r>
              <a:rPr lang="en-US" sz="1200" b="1">
                <a:solidFill>
                  <a:srgbClr val="000000"/>
                </a:solidFill>
                <a:latin typeface="Verdana" pitchFamily="34" charset="0"/>
                <a:cs typeface="Times New Roman" pitchFamily="18" charset="0"/>
              </a:rPr>
              <a:t> The apparent connection between NINO3.4 and PDO index suggest connections between tropics and extratropics.</a:t>
            </a:r>
          </a:p>
        </p:txBody>
      </p:sp>
      <p:sp>
        <p:nvSpPr>
          <p:cNvPr id="17413" name="Rectangle 1"/>
          <p:cNvSpPr>
            <a:spLocks noChangeArrowheads="1"/>
          </p:cNvSpPr>
          <p:nvPr/>
        </p:nvSpPr>
        <p:spPr bwMode="auto">
          <a:xfrm>
            <a:off x="2133600" y="3932238"/>
            <a:ext cx="1276350" cy="1587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ts val="5338"/>
              </a:lnSpc>
              <a:buClr>
                <a:srgbClr val="000000"/>
              </a:buClr>
              <a:buSzPct val="100000"/>
              <a:buFont typeface="Times New Roman" pitchFamily="18" charset="0"/>
              <a:buNone/>
            </a:pPr>
            <a:endParaRPr lang="en-US"/>
          </a:p>
        </p:txBody>
      </p:sp>
      <p:pic>
        <p:nvPicPr>
          <p:cNvPr id="1741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2708275"/>
            <a:ext cx="4956175"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13" descr="http://origin.cpc.ncep.noaa.gov/products/people/yxue/ocean_briefing_new/mnth_pdo_4yr.gif"/>
          <p:cNvPicPr>
            <a:picLocks noChangeAspect="1" noChangeArrowheads="1"/>
          </p:cNvPicPr>
          <p:nvPr/>
        </p:nvPicPr>
        <p:blipFill>
          <a:blip r:embed="rId3">
            <a:extLst>
              <a:ext uri="{28A0092B-C50C-407E-A947-70E740481C1C}">
                <a14:useLocalDpi xmlns:a14="http://schemas.microsoft.com/office/drawing/2010/main" val="0"/>
              </a:ext>
            </a:extLst>
          </a:blip>
          <a:srcRect l="5399" t="6401" b="70357"/>
          <a:stretch>
            <a:fillRect/>
          </a:stretch>
        </p:blipFill>
        <p:spPr bwMode="auto">
          <a:xfrm>
            <a:off x="223838" y="625475"/>
            <a:ext cx="4495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5" descr="http://origin.cpc.ncep.noaa.gov/products/people/zzhu/HU_mnth_Nino_Index_10yr.gif"/>
          <p:cNvPicPr>
            <a:picLocks noChangeAspect="1" noChangeArrowheads="1"/>
          </p:cNvPicPr>
          <p:nvPr/>
        </p:nvPicPr>
        <p:blipFill>
          <a:blip r:embed="rId4">
            <a:extLst>
              <a:ext uri="{28A0092B-C50C-407E-A947-70E740481C1C}">
                <a14:useLocalDpi xmlns:a14="http://schemas.microsoft.com/office/drawing/2010/main" val="0"/>
              </a:ext>
            </a:extLst>
          </a:blip>
          <a:srcRect l="2751" t="29979" b="47604"/>
          <a:stretch>
            <a:fillRect/>
          </a:stretch>
        </p:blipFill>
        <p:spPr bwMode="auto">
          <a:xfrm>
            <a:off x="4648200" y="676275"/>
            <a:ext cx="41290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956376" y="44624"/>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377096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02E8"/>
        </a:solidFill>
        <a:effectLst/>
      </p:bgPr>
    </p:bg>
    <p:spTree>
      <p:nvGrpSpPr>
        <p:cNvPr id="1" name=""/>
        <p:cNvGrpSpPr/>
        <p:nvPr/>
      </p:nvGrpSpPr>
      <p:grpSpPr>
        <a:xfrm>
          <a:off x="0" y="0"/>
          <a:ext cx="0" cy="0"/>
          <a:chOff x="0" y="0"/>
          <a:chExt cx="0" cy="0"/>
        </a:xfrm>
      </p:grpSpPr>
      <p:sp>
        <p:nvSpPr>
          <p:cNvPr id="186370" name="Rectangle 2"/>
          <p:cNvSpPr>
            <a:spLocks noGrp="1"/>
          </p:cNvSpPr>
          <p:nvPr>
            <p:ph type="title"/>
          </p:nvPr>
        </p:nvSpPr>
        <p:spPr>
          <a:xfrm>
            <a:off x="2664296" y="0"/>
            <a:ext cx="3779912" cy="1143000"/>
          </a:xfrm>
        </p:spPr>
        <p:txBody>
          <a:bodyPr/>
          <a:lstStyle/>
          <a:p>
            <a:pPr eaLnBrk="1" hangingPunct="1"/>
            <a:r>
              <a:rPr lang="en-US" sz="4000" dirty="0" smtClean="0">
                <a:solidFill>
                  <a:schemeClr val="bg1"/>
                </a:solidFill>
                <a:latin typeface="Arial" pitchFamily="34" charset="0"/>
                <a:ea typeface="ＭＳ Ｐゴシック" pitchFamily="34" charset="-128"/>
                <a:cs typeface="Arial" pitchFamily="34" charset="0"/>
              </a:rPr>
              <a:t>Outline</a:t>
            </a:r>
          </a:p>
        </p:txBody>
      </p:sp>
      <p:sp>
        <p:nvSpPr>
          <p:cNvPr id="186371" name="Rectangle 3"/>
          <p:cNvSpPr>
            <a:spLocks noGrp="1"/>
          </p:cNvSpPr>
          <p:nvPr>
            <p:ph idx="1"/>
          </p:nvPr>
        </p:nvSpPr>
        <p:spPr>
          <a:xfrm>
            <a:off x="485775" y="928688"/>
            <a:ext cx="8229600" cy="5740672"/>
          </a:xfrm>
        </p:spPr>
        <p:txBody>
          <a:bodyPr/>
          <a:lstStyle/>
          <a:p>
            <a:pPr eaLnBrk="1" hangingPunct="1">
              <a:buFontTx/>
              <a:buNone/>
            </a:pPr>
            <a:endParaRPr lang="en-US" dirty="0" smtClean="0">
              <a:latin typeface="Arial" pitchFamily="34" charset="0"/>
              <a:ea typeface="ＭＳ Ｐゴシック" pitchFamily="34" charset="-128"/>
              <a:cs typeface="Arial" pitchFamily="34" charset="0"/>
            </a:endParaRPr>
          </a:p>
          <a:p>
            <a:pPr eaLnBrk="1" hangingPunct="1"/>
            <a:r>
              <a:rPr lang="en-US" sz="2800" b="1" dirty="0" smtClean="0">
                <a:solidFill>
                  <a:schemeClr val="bg1"/>
                </a:solidFill>
                <a:latin typeface="Arial" pitchFamily="34" charset="0"/>
                <a:ea typeface="ＭＳ Ｐゴシック" pitchFamily="34" charset="-128"/>
                <a:cs typeface="Arial" pitchFamily="34" charset="0"/>
              </a:rPr>
              <a:t>Tropical Overview:</a:t>
            </a:r>
          </a:p>
          <a:p>
            <a:pPr lvl="1" eaLnBrk="1" hangingPunct="1"/>
            <a:r>
              <a:rPr lang="en-US" sz="2400" b="1" dirty="0" smtClean="0">
                <a:solidFill>
                  <a:schemeClr val="bg1"/>
                </a:solidFill>
                <a:latin typeface="Arial" pitchFamily="34" charset="0"/>
                <a:ea typeface="ＭＳ Ｐゴシック" pitchFamily="34" charset="-128"/>
                <a:cs typeface="Arial" pitchFamily="34" charset="0"/>
              </a:rPr>
              <a:t>ENSO conditions</a:t>
            </a:r>
          </a:p>
          <a:p>
            <a:pPr lvl="1" eaLnBrk="1" hangingPunct="1"/>
            <a:r>
              <a:rPr lang="en-US" sz="2400" b="1" dirty="0" smtClean="0">
                <a:solidFill>
                  <a:schemeClr val="bg1"/>
                </a:solidFill>
                <a:latin typeface="Arial" pitchFamily="34" charset="0"/>
                <a:ea typeface="ＭＳ Ｐゴシック" pitchFamily="34" charset="-128"/>
                <a:cs typeface="Arial" pitchFamily="34" charset="0"/>
              </a:rPr>
              <a:t>MJO and Tropical Storms</a:t>
            </a:r>
          </a:p>
          <a:p>
            <a:pPr eaLnBrk="1" hangingPunct="1"/>
            <a:r>
              <a:rPr lang="en-US" sz="2800" b="1" dirty="0" smtClean="0">
                <a:solidFill>
                  <a:schemeClr val="bg1"/>
                </a:solidFill>
                <a:latin typeface="Arial" pitchFamily="34" charset="0"/>
                <a:ea typeface="ＭＳ Ｐゴシック" pitchFamily="34" charset="-128"/>
                <a:cs typeface="Arial" pitchFamily="34" charset="0"/>
              </a:rPr>
              <a:t>Global Overview</a:t>
            </a:r>
          </a:p>
          <a:p>
            <a:pPr eaLnBrk="1" hangingPunct="1"/>
            <a:r>
              <a:rPr lang="en-US" sz="2800" b="1" dirty="0" smtClean="0">
                <a:solidFill>
                  <a:schemeClr val="bg1"/>
                </a:solidFill>
                <a:latin typeface="Arial" pitchFamily="34" charset="0"/>
                <a:ea typeface="ＭＳ Ｐゴシック" pitchFamily="34" charset="-128"/>
                <a:cs typeface="Arial" pitchFamily="34" charset="0"/>
              </a:rPr>
              <a:t>U.S. Climate</a:t>
            </a:r>
          </a:p>
          <a:p>
            <a:pPr eaLnBrk="1" hangingPunct="1"/>
            <a:r>
              <a:rPr lang="en-US" sz="2800" b="1" dirty="0" smtClean="0">
                <a:solidFill>
                  <a:schemeClr val="bg1"/>
                </a:solidFill>
                <a:latin typeface="Arial" pitchFamily="34" charset="0"/>
                <a:ea typeface="ＭＳ Ｐゴシック" pitchFamily="34" charset="-128"/>
                <a:cs typeface="Arial" pitchFamily="34" charset="0"/>
              </a:rPr>
              <a:t>Forecast Verification (</a:t>
            </a:r>
            <a:r>
              <a:rPr lang="en-US" sz="2800" b="1" dirty="0" smtClean="0">
                <a:solidFill>
                  <a:schemeClr val="bg1"/>
                </a:solidFill>
                <a:latin typeface="Arial" pitchFamily="34" charset="0"/>
                <a:ea typeface="ＭＳ Ｐゴシック" pitchFamily="34" charset="-128"/>
                <a:cs typeface="Arial" pitchFamily="34" charset="0"/>
              </a:rPr>
              <a:t>Monthly/Seasonal)</a:t>
            </a:r>
            <a:endParaRPr lang="en-US" sz="2800" b="1" dirty="0" smtClean="0">
              <a:solidFill>
                <a:schemeClr val="bg1"/>
              </a:solidFill>
              <a:latin typeface="Arial" pitchFamily="34" charset="0"/>
              <a:ea typeface="ＭＳ Ｐゴシック" pitchFamily="34" charset="-128"/>
              <a:cs typeface="Arial" pitchFamily="34" charset="0"/>
            </a:endParaRPr>
          </a:p>
          <a:p>
            <a:pPr eaLnBrk="1" hangingPunct="1"/>
            <a:r>
              <a:rPr lang="en-US" sz="2800" b="1" dirty="0">
                <a:solidFill>
                  <a:schemeClr val="bg1"/>
                </a:solidFill>
                <a:latin typeface="Arial" pitchFamily="34" charset="0"/>
                <a:ea typeface="ＭＳ Ｐゴシック" pitchFamily="34" charset="-128"/>
                <a:cs typeface="Arial" pitchFamily="34" charset="0"/>
              </a:rPr>
              <a:t>Notable events and outlooks</a:t>
            </a:r>
          </a:p>
          <a:p>
            <a:pPr eaLnBrk="1" hangingPunct="1">
              <a:buFontTx/>
              <a:buNone/>
            </a:pPr>
            <a:endParaRPr lang="en-US" dirty="0" smtClean="0">
              <a:latin typeface="Arial" pitchFamily="34" charset="0"/>
              <a:ea typeface="ＭＳ Ｐゴシック" pitchFamily="34" charset="-128"/>
              <a:cs typeface="Arial" pitchFamily="34" charset="0"/>
            </a:endParaRPr>
          </a:p>
        </p:txBody>
      </p:sp>
      <p:sp>
        <p:nvSpPr>
          <p:cNvPr id="186372" name="Slide Number Placeholder 3"/>
          <p:cNvSpPr>
            <a:spLocks noGrp="1"/>
          </p:cNvSpPr>
          <p:nvPr>
            <p:ph type="sldNum" sz="quarter" idx="14"/>
          </p:nvPr>
        </p:nvSpPr>
        <p:spPr>
          <a:noFill/>
        </p:spPr>
        <p:txBody>
          <a:bodyPr/>
          <a:lstStyle/>
          <a:p>
            <a:fld id="{A23B74B5-5FB8-4EE3-BACA-AE00D4563A8B}" type="slidenum">
              <a:rPr lang="en-US" smtClean="0">
                <a:latin typeface="Arial" charset="0"/>
              </a:rPr>
              <a:pPr/>
              <a:t>2</a:t>
            </a:fld>
            <a:endParaRPr lang="en-US"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p:cNvPicPr>
          <p:nvPr/>
        </p:nvPicPr>
        <p:blipFill>
          <a:blip r:embed="rId2">
            <a:extLst>
              <a:ext uri="{28A0092B-C50C-407E-A947-70E740481C1C}">
                <a14:useLocalDpi xmlns:a14="http://schemas.microsoft.com/office/drawing/2010/main" val="0"/>
              </a:ext>
            </a:extLst>
          </a:blip>
          <a:srcRect b="3236"/>
          <a:stretch>
            <a:fillRect/>
          </a:stretch>
        </p:blipFill>
        <p:spPr bwMode="auto">
          <a:xfrm>
            <a:off x="304800" y="704850"/>
            <a:ext cx="6565900" cy="4762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684212" y="44624"/>
            <a:ext cx="84963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algn="ctr" eaLnBrk="1" hangingPunct="1">
              <a:lnSpc>
                <a:spcPct val="101000"/>
              </a:lnSpc>
              <a:buClr>
                <a:srgbClr val="000000"/>
              </a:buClr>
              <a:buSzPct val="100000"/>
              <a:buFont typeface="Verdana" pitchFamily="34" charset="0"/>
              <a:buNone/>
            </a:pPr>
            <a:r>
              <a:rPr lang="en-GB" sz="2000" b="1" u="sng" dirty="0">
                <a:latin typeface="Verdana" pitchFamily="34" charset="0"/>
              </a:rPr>
              <a:t>North Pacific &amp; Arctic Ocean: SST </a:t>
            </a:r>
            <a:r>
              <a:rPr lang="en-GB" sz="2000" b="1" u="sng" dirty="0" err="1">
                <a:latin typeface="Verdana" pitchFamily="34" charset="0"/>
              </a:rPr>
              <a:t>Anom</a:t>
            </a:r>
            <a:r>
              <a:rPr lang="en-GB" sz="2000" b="1" u="sng" dirty="0">
                <a:latin typeface="Verdana" pitchFamily="34" charset="0"/>
              </a:rPr>
              <a:t>., SST </a:t>
            </a:r>
            <a:r>
              <a:rPr lang="en-GB" sz="2000" b="1" u="sng" dirty="0" err="1">
                <a:latin typeface="Verdana" pitchFamily="34" charset="0"/>
              </a:rPr>
              <a:t>Anom</a:t>
            </a:r>
            <a:r>
              <a:rPr lang="en-GB" sz="2000" b="1" u="sng" dirty="0">
                <a:latin typeface="Verdana" pitchFamily="34" charset="0"/>
              </a:rPr>
              <a:t>. Tendency, OLR, SLP, </a:t>
            </a:r>
            <a:r>
              <a:rPr lang="en-GB" sz="2000" b="1" u="sng" dirty="0" err="1">
                <a:latin typeface="Verdana" pitchFamily="34" charset="0"/>
              </a:rPr>
              <a:t>Sfc</a:t>
            </a:r>
            <a:r>
              <a:rPr lang="en-GB" sz="2000" b="1" u="sng" dirty="0">
                <a:latin typeface="Verdana" pitchFamily="34" charset="0"/>
              </a:rPr>
              <a:t> Rad, </a:t>
            </a:r>
            <a:r>
              <a:rPr lang="en-GB" sz="2000" b="1" u="sng" dirty="0" err="1">
                <a:latin typeface="Verdana" pitchFamily="34" charset="0"/>
              </a:rPr>
              <a:t>Sfc</a:t>
            </a:r>
            <a:r>
              <a:rPr lang="en-GB" sz="2000" b="1" u="sng" dirty="0">
                <a:latin typeface="Verdana" pitchFamily="34" charset="0"/>
              </a:rPr>
              <a:t> </a:t>
            </a:r>
            <a:r>
              <a:rPr lang="en-GB" sz="2000" b="1" u="sng" dirty="0" err="1">
                <a:latin typeface="Verdana" pitchFamily="34" charset="0"/>
              </a:rPr>
              <a:t>Flx</a:t>
            </a:r>
            <a:endParaRPr lang="en-GB" sz="2000" b="1" u="sng" dirty="0">
              <a:latin typeface="Verdana" pitchFamily="34" charset="0"/>
            </a:endParaRPr>
          </a:p>
        </p:txBody>
      </p:sp>
      <p:sp>
        <p:nvSpPr>
          <p:cNvPr id="18436" name="Text Box 10"/>
          <p:cNvSpPr txBox="1">
            <a:spLocks noChangeArrowheads="1"/>
          </p:cNvSpPr>
          <p:nvPr/>
        </p:nvSpPr>
        <p:spPr bwMode="auto">
          <a:xfrm>
            <a:off x="228600" y="5638800"/>
            <a:ext cx="8380413" cy="1027113"/>
          </a:xfrm>
          <a:prstGeom prst="rect">
            <a:avLst/>
          </a:prstGeom>
          <a:noFill/>
          <a:ln w="9398">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SimSun" pitchFamily="2" charset="-122"/>
              </a:rPr>
              <a:t>Fig. NP1. Sea surface temperature (SST) anomalies (top-left), anomaly tendency (top-right), Outgoing Long-wave Radiation (OLR) anomalies (middle-left), sea surface pressure anomalies (middle-right), sum of net surface short- and long-wave radiation anomalies (bottom-left), sum of latent and sensible heat flux anomalies (bottom-right). SST are derived from the NCEP OI SST analysis, OLR </a:t>
            </a:r>
            <a:r>
              <a:rPr lang="en-GB" sz="1000" b="1" dirty="0">
                <a:latin typeface="Verdana" pitchFamily="34" charset="0"/>
                <a:cs typeface="Times New Roman" pitchFamily="18" charset="0"/>
              </a:rPr>
              <a:t>from the NOAA 18 AVHRR IR window channel measurements by NESDIS, sea surface pressure and surface radiation and heat fluxes from the NCEP CDAS. Anomalies are  departures from the 1981-2010  base period means.</a:t>
            </a:r>
          </a:p>
        </p:txBody>
      </p:sp>
      <p:sp>
        <p:nvSpPr>
          <p:cNvPr id="18437" name="Text Box 37"/>
          <p:cNvSpPr txBox="1">
            <a:spLocks noChangeArrowheads="1"/>
          </p:cNvSpPr>
          <p:nvPr/>
        </p:nvSpPr>
        <p:spPr bwMode="auto">
          <a:xfrm>
            <a:off x="6553200" y="2286000"/>
            <a:ext cx="2362200" cy="238760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spcBef>
                <a:spcPts val="600"/>
              </a:spcBef>
              <a:buClr>
                <a:srgbClr val="000000"/>
              </a:buClr>
              <a:buSzPct val="100000"/>
              <a:buFontTx/>
              <a:buChar char="-"/>
            </a:pPr>
            <a:r>
              <a:rPr lang="en-US" sz="1200" b="1">
                <a:solidFill>
                  <a:srgbClr val="000000"/>
                </a:solidFill>
                <a:latin typeface="Verdana" pitchFamily="34" charset="0"/>
                <a:cs typeface="Times New Roman" pitchFamily="18" charset="0"/>
              </a:rPr>
              <a:t> Large positive SSTA were observed in the North Pacific and Artic Oceans.</a:t>
            </a:r>
          </a:p>
          <a:p>
            <a:pPr eaLnBrk="1" hangingPunct="1">
              <a:spcBef>
                <a:spcPts val="600"/>
              </a:spcBef>
              <a:buClr>
                <a:srgbClr val="000000"/>
              </a:buClr>
              <a:buSzPct val="100000"/>
              <a:buFontTx/>
              <a:buChar char="-"/>
            </a:pPr>
            <a:r>
              <a:rPr lang="en-US" sz="1200" b="1">
                <a:solidFill>
                  <a:srgbClr val="000000"/>
                </a:solidFill>
                <a:latin typeface="Verdana" pitchFamily="34" charset="0"/>
                <a:cs typeface="Times New Roman" pitchFamily="18" charset="0"/>
              </a:rPr>
              <a:t> Large positive SW+LW anomalies were observed  in the Artic Ocean and the high latitudes of North Pacific, leading to significant warming in these regions.</a:t>
            </a:r>
          </a:p>
        </p:txBody>
      </p:sp>
    </p:spTree>
    <p:extLst>
      <p:ext uri="{BB962C8B-B14F-4D97-AF65-F5344CB8AC3E}">
        <p14:creationId xmlns:p14="http://schemas.microsoft.com/office/powerpoint/2010/main" val="752159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p:cNvPicPr>
          <p:nvPr/>
        </p:nvPicPr>
        <p:blipFill>
          <a:blip r:embed="rId3">
            <a:extLst>
              <a:ext uri="{28A0092B-C50C-407E-A947-70E740481C1C}">
                <a14:useLocalDpi xmlns:a14="http://schemas.microsoft.com/office/drawing/2010/main" val="0"/>
              </a:ext>
            </a:extLst>
          </a:blip>
          <a:srcRect t="2499" r="19502" b="42500"/>
          <a:stretch>
            <a:fillRect/>
          </a:stretch>
        </p:blipFill>
        <p:spPr bwMode="auto">
          <a:xfrm>
            <a:off x="5718175" y="546100"/>
            <a:ext cx="3232150" cy="4386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9699" name="Group 4"/>
          <p:cNvGrpSpPr>
            <a:grpSpLocks/>
          </p:cNvGrpSpPr>
          <p:nvPr/>
        </p:nvGrpSpPr>
        <p:grpSpPr bwMode="auto">
          <a:xfrm>
            <a:off x="304800" y="-152400"/>
            <a:ext cx="8645526" cy="949326"/>
            <a:chOff x="192" y="-96"/>
            <a:chExt cx="5446" cy="598"/>
          </a:xfrm>
        </p:grpSpPr>
        <p:sp>
          <p:nvSpPr>
            <p:cNvPr id="29704" name="AutoShape 5"/>
            <p:cNvSpPr>
              <a:spLocks noChangeArrowheads="1"/>
            </p:cNvSpPr>
            <p:nvPr/>
          </p:nvSpPr>
          <p:spPr bwMode="auto">
            <a:xfrm>
              <a:off x="192" y="-96"/>
              <a:ext cx="5446" cy="598"/>
            </a:xfrm>
            <a:prstGeom prst="roundRect">
              <a:avLst>
                <a:gd name="adj" fmla="val 16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29705" name="Text Box 6"/>
            <p:cNvSpPr txBox="1">
              <a:spLocks noChangeArrowheads="1"/>
            </p:cNvSpPr>
            <p:nvPr/>
          </p:nvSpPr>
          <p:spPr bwMode="auto">
            <a:xfrm>
              <a:off x="192" y="62"/>
              <a:ext cx="544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algn="ctr" eaLnBrk="1" hangingPunct="1">
                <a:lnSpc>
                  <a:spcPct val="101000"/>
                </a:lnSpc>
                <a:buClr>
                  <a:srgbClr val="000000"/>
                </a:buClr>
                <a:buSzPct val="100000"/>
                <a:buFont typeface="Verdana" pitchFamily="34" charset="0"/>
                <a:buNone/>
              </a:pPr>
              <a:r>
                <a:rPr lang="en-GB" b="1" u="sng" dirty="0">
                  <a:latin typeface="Verdana" pitchFamily="34" charset="0"/>
                </a:rPr>
                <a:t>NAO and SST Anomaly in North Atlantic</a:t>
              </a:r>
            </a:p>
          </p:txBody>
        </p:sp>
      </p:grpSp>
      <p:sp>
        <p:nvSpPr>
          <p:cNvPr id="29700" name="Text Box 12"/>
          <p:cNvSpPr txBox="1">
            <a:spLocks noChangeArrowheads="1"/>
          </p:cNvSpPr>
          <p:nvPr/>
        </p:nvSpPr>
        <p:spPr bwMode="auto">
          <a:xfrm>
            <a:off x="20638" y="6207125"/>
            <a:ext cx="8380412" cy="703976"/>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SimSun" pitchFamily="2" charset="-122"/>
              </a:rPr>
              <a:t>Fig. NA2. Monthly standardized NAO index (top) derived from monthly standardized 500-mb height anomalies obtained from the NCEP CDAS in 20ºN-90ºN (http://www.cpc.ncep.noaa.gov).  Time-Latitude section of SST anomalies averaged between 80ºW and 20ºW (bottom). SST are derived from the NCEP OI SST analysis, and a</a:t>
            </a:r>
            <a:r>
              <a:rPr lang="en-GB" sz="1000" b="1" dirty="0">
                <a:latin typeface="Verdana" pitchFamily="34" charset="0"/>
                <a:cs typeface="Times New Roman" pitchFamily="18" charset="0"/>
              </a:rPr>
              <a:t>nomalies are departures from the 1981-2010 base period means.</a:t>
            </a:r>
          </a:p>
        </p:txBody>
      </p:sp>
      <p:pic>
        <p:nvPicPr>
          <p:cNvPr id="29701" name="Picture 16" descr="http://origin.cpc.ncep.noaa.gov/products/people/zzhu/HU_mnth_Atlantic_ZonalMeanSST_4yr.gif"/>
          <p:cNvPicPr>
            <a:picLocks noChangeAspect="1" noChangeArrowheads="1"/>
          </p:cNvPicPr>
          <p:nvPr/>
        </p:nvPicPr>
        <p:blipFill>
          <a:blip r:embed="rId4">
            <a:extLst>
              <a:ext uri="{28A0092B-C50C-407E-A947-70E740481C1C}">
                <a14:useLocalDpi xmlns:a14="http://schemas.microsoft.com/office/drawing/2010/main" val="0"/>
              </a:ext>
            </a:extLst>
          </a:blip>
          <a:srcRect l="6218" r="3854" b="47549"/>
          <a:stretch>
            <a:fillRect/>
          </a:stretch>
        </p:blipFill>
        <p:spPr bwMode="auto">
          <a:xfrm>
            <a:off x="304800" y="2209800"/>
            <a:ext cx="51054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04800" y="4811713"/>
            <a:ext cx="8458200" cy="1295400"/>
          </a:xfrm>
          <a:prstGeom prst="rect">
            <a:avLst/>
          </a:prstGeom>
          <a:solidFill>
            <a:schemeClr val="accent1">
              <a:lumMod val="20000"/>
              <a:lumOff val="80000"/>
            </a:schemeClr>
          </a:solidFill>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625"/>
              </a:spcBef>
              <a:buClr>
                <a:srgbClr val="000000"/>
              </a:buClr>
              <a:buSzPct val="100000"/>
              <a:buFontTx/>
              <a:buChar char="-"/>
            </a:pPr>
            <a:r>
              <a:rPr lang="en-US" sz="1000" b="1">
                <a:solidFill>
                  <a:schemeClr val="tx1"/>
                </a:solidFill>
                <a:latin typeface="Verdana" pitchFamily="34" charset="0"/>
                <a:ea typeface="SimSun" pitchFamily="2" charset="-122"/>
                <a:cs typeface="Times New Roman" pitchFamily="18" charset="0"/>
              </a:rPr>
              <a:t> </a:t>
            </a:r>
            <a:r>
              <a:rPr lang="en-US" sz="1100" b="1">
                <a:solidFill>
                  <a:schemeClr val="tx1"/>
                </a:solidFill>
                <a:latin typeface="Verdana" pitchFamily="34" charset="0"/>
                <a:ea typeface="SimSun" pitchFamily="2" charset="-122"/>
                <a:cs typeface="Times New Roman" pitchFamily="18" charset="0"/>
              </a:rPr>
              <a:t>High-latitude North Atlantic SSTA is generally closely related to NAO index (negative NAO  leads to SST warming and positive NAO leads to SST cooling). </a:t>
            </a:r>
          </a:p>
          <a:p>
            <a:pPr eaLnBrk="1" hangingPunct="1">
              <a:lnSpc>
                <a:spcPct val="124000"/>
              </a:lnSpc>
              <a:spcBef>
                <a:spcPts val="625"/>
              </a:spcBef>
              <a:buClr>
                <a:srgbClr val="000000"/>
              </a:buClr>
              <a:buSzPct val="100000"/>
              <a:buFontTx/>
              <a:buChar char="-"/>
            </a:pPr>
            <a:r>
              <a:rPr lang="en-GB" sz="1100" b="1">
                <a:solidFill>
                  <a:srgbClr val="000000"/>
                </a:solidFill>
                <a:latin typeface="Verdana" pitchFamily="34" charset="0"/>
                <a:ea typeface="SimSun" pitchFamily="2" charset="-122"/>
                <a:cs typeface="Times New Roman" pitchFamily="18" charset="0"/>
              </a:rPr>
              <a:t> NAO continued to be positive in July 2013. </a:t>
            </a:r>
          </a:p>
          <a:p>
            <a:pPr eaLnBrk="1" hangingPunct="1">
              <a:lnSpc>
                <a:spcPct val="124000"/>
              </a:lnSpc>
              <a:spcBef>
                <a:spcPts val="625"/>
              </a:spcBef>
              <a:buClr>
                <a:srgbClr val="000000"/>
              </a:buClr>
              <a:buSzPct val="100000"/>
              <a:buFontTx/>
              <a:buChar char="-"/>
            </a:pPr>
            <a:r>
              <a:rPr lang="en-US" sz="1100" b="1">
                <a:solidFill>
                  <a:schemeClr val="tx1"/>
                </a:solidFill>
                <a:latin typeface="Verdana" pitchFamily="34" charset="0"/>
                <a:ea typeface="SimSun" pitchFamily="2" charset="-122"/>
                <a:cs typeface="Times New Roman" pitchFamily="18" charset="0"/>
              </a:rPr>
              <a:t>In the past three hurricane seasons,  positive SSTA in MDR was strong in 2010, and became weakening in subsequent two years.</a:t>
            </a:r>
            <a:endParaRPr lang="en-GB" sz="1100" b="1">
              <a:solidFill>
                <a:schemeClr val="tx1"/>
              </a:solidFill>
              <a:latin typeface="Verdana" pitchFamily="34" charset="0"/>
              <a:ea typeface="SimSun" pitchFamily="2" charset="-122"/>
              <a:cs typeface="Times New Roman" pitchFamily="18" charset="0"/>
            </a:endParaRPr>
          </a:p>
        </p:txBody>
      </p:sp>
      <p:pic>
        <p:nvPicPr>
          <p:cNvPr id="29703" name="Picture 18" descr="http://origin.cpc.ncep.noaa.gov/products/GODAS/ocean_briefing_new/mnth_nao_4yr.gif"/>
          <p:cNvPicPr>
            <a:picLocks noChangeAspect="1" noChangeArrowheads="1"/>
          </p:cNvPicPr>
          <p:nvPr/>
        </p:nvPicPr>
        <p:blipFill>
          <a:blip r:embed="rId5">
            <a:extLst>
              <a:ext uri="{28A0092B-C50C-407E-A947-70E740481C1C}">
                <a14:useLocalDpi xmlns:a14="http://schemas.microsoft.com/office/drawing/2010/main" val="0"/>
              </a:ext>
            </a:extLst>
          </a:blip>
          <a:srcRect l="6030" t="5911" b="70424"/>
          <a:stretch>
            <a:fillRect/>
          </a:stretch>
        </p:blipFill>
        <p:spPr bwMode="auto">
          <a:xfrm>
            <a:off x="304800" y="546100"/>
            <a:ext cx="5105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5565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descr="http://www.cpc.ncep.noaa.gov/products/precip/CWlink/pna/nao.spr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8" y="1184412"/>
            <a:ext cx="4480942" cy="5484948"/>
          </a:xfrm>
          <a:prstGeom prst="rect">
            <a:avLst/>
          </a:prstGeom>
          <a:noFill/>
          <a:extLst>
            <a:ext uri="{909E8E84-426E-40DD-AFC4-6F175D3DCCD1}">
              <a14:hiddenFill xmlns:a14="http://schemas.microsoft.com/office/drawing/2010/main">
                <a:solidFill>
                  <a:srgbClr val="FFFFFF"/>
                </a:solidFill>
              </a14:hiddenFill>
            </a:ext>
          </a:extLst>
        </p:spPr>
      </p:pic>
      <p:sp>
        <p:nvSpPr>
          <p:cNvPr id="219138" name="Title 7"/>
          <p:cNvSpPr>
            <a:spLocks noGrp="1"/>
          </p:cNvSpPr>
          <p:nvPr>
            <p:ph type="title"/>
          </p:nvPr>
        </p:nvSpPr>
        <p:spPr>
          <a:xfrm>
            <a:off x="1214438" y="0"/>
            <a:ext cx="7239000" cy="1143000"/>
          </a:xfrm>
        </p:spPr>
        <p:txBody>
          <a:bodyPr/>
          <a:lstStyle/>
          <a:p>
            <a:r>
              <a:rPr lang="en-US" sz="4000" smtClean="0">
                <a:solidFill>
                  <a:schemeClr val="bg1"/>
                </a:solidFill>
                <a:cs typeface="Arial" charset="0"/>
              </a:rPr>
              <a:t>NAO Index</a:t>
            </a:r>
          </a:p>
        </p:txBody>
      </p:sp>
      <p:pic>
        <p:nvPicPr>
          <p:cNvPr id="219139" name="Picture 10" descr="NAO Associated Temperature Patterns"/>
          <p:cNvPicPr>
            <a:picLocks noChangeAspect="1" noChangeArrowheads="1"/>
          </p:cNvPicPr>
          <p:nvPr/>
        </p:nvPicPr>
        <p:blipFill rotWithShape="1">
          <a:blip r:embed="rId3" cstate="print"/>
          <a:srcRect t="50000" r="50000"/>
          <a:stretch/>
        </p:blipFill>
        <p:spPr bwMode="auto">
          <a:xfrm>
            <a:off x="4644008" y="1184412"/>
            <a:ext cx="4320479" cy="5429013"/>
          </a:xfrm>
          <a:prstGeom prst="rect">
            <a:avLst/>
          </a:prstGeom>
          <a:noFill/>
          <a:ln w="9525">
            <a:noFill/>
            <a:miter lim="800000"/>
            <a:headEnd/>
            <a:tailEnd/>
          </a:ln>
        </p:spPr>
      </p:pic>
      <p:cxnSp>
        <p:nvCxnSpPr>
          <p:cNvPr id="5" name="Straight Connector 4"/>
          <p:cNvCxnSpPr/>
          <p:nvPr/>
        </p:nvCxnSpPr>
        <p:spPr>
          <a:xfrm rot="16200000" flipH="1">
            <a:off x="325836" y="4146773"/>
            <a:ext cx="4634656" cy="30758"/>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277691" y="4167212"/>
            <a:ext cx="4598466" cy="26070"/>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4"/>
          </p:nvPr>
        </p:nvSpPr>
        <p:spPr/>
        <p:txBody>
          <a:bodyPr/>
          <a:lstStyle/>
          <a:p>
            <a:pPr>
              <a:defRPr/>
            </a:pPr>
            <a:fld id="{6CE49BBF-EEBA-4559-86B6-AF87FB96160B}" type="slidenum">
              <a:rPr lang="en-US" smtClean="0"/>
              <a:pPr>
                <a:defRPr/>
              </a:pPr>
              <a:t>22</a:t>
            </a:fld>
            <a:endParaRPr lang="en-US"/>
          </a:p>
        </p:txBody>
      </p:sp>
    </p:spTree>
    <p:extLst>
      <p:ext uri="{BB962C8B-B14F-4D97-AF65-F5344CB8AC3E}">
        <p14:creationId xmlns:p14="http://schemas.microsoft.com/office/powerpoint/2010/main" val="3809492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6" name="Picture 4" descr="http://origin.cpc.ncep.noaa.gov/products/analysis_monitoring/bulletin_tmp/fige1.gif"/>
          <p:cNvPicPr>
            <a:picLocks noChangeAspect="1" noChangeArrowheads="1"/>
          </p:cNvPicPr>
          <p:nvPr/>
        </p:nvPicPr>
        <p:blipFill rotWithShape="1">
          <a:blip r:embed="rId3">
            <a:extLst>
              <a:ext uri="{28A0092B-C50C-407E-A947-70E740481C1C}">
                <a14:useLocalDpi xmlns:a14="http://schemas.microsoft.com/office/drawing/2010/main" val="0"/>
              </a:ext>
            </a:extLst>
          </a:blip>
          <a:srcRect l="7963" r="11851" b="6479"/>
          <a:stretch/>
        </p:blipFill>
        <p:spPr bwMode="auto">
          <a:xfrm>
            <a:off x="1380565" y="730860"/>
            <a:ext cx="6293224" cy="5683194"/>
          </a:xfrm>
          <a:prstGeom prst="rect">
            <a:avLst/>
          </a:prstGeom>
          <a:noFill/>
          <a:extLst>
            <a:ext uri="{909E8E84-426E-40DD-AFC4-6F175D3DCCD1}">
              <a14:hiddenFill xmlns:a14="http://schemas.microsoft.com/office/drawing/2010/main">
                <a:solidFill>
                  <a:srgbClr val="FFFFFF"/>
                </a:solidFill>
              </a14:hiddenFill>
            </a:ext>
          </a:extLst>
        </p:spPr>
      </p:pic>
      <p:sp>
        <p:nvSpPr>
          <p:cNvPr id="211970" name="Slide Number Placeholder 2"/>
          <p:cNvSpPr>
            <a:spLocks noGrp="1"/>
          </p:cNvSpPr>
          <p:nvPr>
            <p:ph type="sldNum" sz="quarter" idx="14"/>
          </p:nvPr>
        </p:nvSpPr>
        <p:spPr>
          <a:noFill/>
        </p:spPr>
        <p:txBody>
          <a:bodyPr/>
          <a:lstStyle/>
          <a:p>
            <a:fld id="{C112A6E6-64A5-45E6-B69F-FEF6FCBDA307}" type="slidenum">
              <a:rPr lang="en-US" smtClean="0">
                <a:latin typeface="Arial" charset="0"/>
              </a:rPr>
              <a:pPr/>
              <a:t>23</a:t>
            </a:fld>
            <a:endParaRPr lang="en-US" smtClean="0">
              <a:latin typeface="Arial" charset="0"/>
            </a:endParaRPr>
          </a:p>
        </p:txBody>
      </p:sp>
      <p:sp>
        <p:nvSpPr>
          <p:cNvPr id="211975" name="Oval 45"/>
          <p:cNvSpPr>
            <a:spLocks noChangeArrowheads="1"/>
          </p:cNvSpPr>
          <p:nvPr/>
        </p:nvSpPr>
        <p:spPr bwMode="auto">
          <a:xfrm rot="10148047" flipV="1">
            <a:off x="5201112" y="4398788"/>
            <a:ext cx="2063686" cy="425876"/>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11" name="Oval 45"/>
          <p:cNvSpPr>
            <a:spLocks noChangeArrowheads="1"/>
          </p:cNvSpPr>
          <p:nvPr/>
        </p:nvSpPr>
        <p:spPr bwMode="auto">
          <a:xfrm rot="1279549">
            <a:off x="2738938" y="4333312"/>
            <a:ext cx="896958" cy="360040"/>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2" name="TextBox 1"/>
          <p:cNvSpPr txBox="1"/>
          <p:nvPr/>
        </p:nvSpPr>
        <p:spPr>
          <a:xfrm>
            <a:off x="1551715" y="246976"/>
            <a:ext cx="6912768" cy="461665"/>
          </a:xfrm>
          <a:prstGeom prst="rect">
            <a:avLst/>
          </a:prstGeom>
          <a:noFill/>
        </p:spPr>
        <p:txBody>
          <a:bodyPr wrap="square" rtlCol="0">
            <a:spAutoFit/>
          </a:bodyPr>
          <a:lstStyle/>
          <a:p>
            <a:r>
              <a:rPr lang="en-US" b="1" dirty="0" smtClean="0">
                <a:solidFill>
                  <a:srgbClr val="FFFF00"/>
                </a:solidFill>
              </a:rPr>
              <a:t>Global Monthly Mean Temperature Anomaly </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origin.cpc.ncep.noaa.gov/products/analysis_monitoring/bulletin_tmp/fige3.gif"/>
          <p:cNvPicPr>
            <a:picLocks noChangeAspect="1" noChangeArrowheads="1"/>
          </p:cNvPicPr>
          <p:nvPr/>
        </p:nvPicPr>
        <p:blipFill rotWithShape="1">
          <a:blip r:embed="rId3">
            <a:extLst>
              <a:ext uri="{28A0092B-C50C-407E-A947-70E740481C1C}">
                <a14:useLocalDpi xmlns:a14="http://schemas.microsoft.com/office/drawing/2010/main" val="0"/>
              </a:ext>
            </a:extLst>
          </a:blip>
          <a:srcRect l="6414" r="9646" b="6914"/>
          <a:stretch/>
        </p:blipFill>
        <p:spPr bwMode="auto">
          <a:xfrm>
            <a:off x="1475654" y="811948"/>
            <a:ext cx="6330291" cy="58727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24</a:t>
            </a:fld>
            <a:endParaRPr lang="en-US"/>
          </a:p>
        </p:txBody>
      </p:sp>
      <p:sp>
        <p:nvSpPr>
          <p:cNvPr id="3" name="TextBox 2"/>
          <p:cNvSpPr txBox="1"/>
          <p:nvPr/>
        </p:nvSpPr>
        <p:spPr>
          <a:xfrm>
            <a:off x="1547664" y="188640"/>
            <a:ext cx="6912768" cy="461665"/>
          </a:xfrm>
          <a:prstGeom prst="rect">
            <a:avLst/>
          </a:prstGeom>
          <a:noFill/>
        </p:spPr>
        <p:txBody>
          <a:bodyPr wrap="square" rtlCol="0">
            <a:spAutoFit/>
          </a:bodyPr>
          <a:lstStyle/>
          <a:p>
            <a:r>
              <a:rPr lang="en-US" b="1" dirty="0" smtClean="0">
                <a:solidFill>
                  <a:srgbClr val="FFFF00"/>
                </a:solidFill>
              </a:rPr>
              <a:t>Global Monthly Mean Precipitation Anomaly</a:t>
            </a:r>
            <a:endParaRPr lang="en-US" b="1" dirty="0">
              <a:solidFill>
                <a:srgbClr val="FFFF00"/>
              </a:solidFill>
            </a:endParaRPr>
          </a:p>
        </p:txBody>
      </p:sp>
      <p:sp>
        <p:nvSpPr>
          <p:cNvPr id="5" name="Oval 45"/>
          <p:cNvSpPr>
            <a:spLocks noChangeArrowheads="1"/>
          </p:cNvSpPr>
          <p:nvPr/>
        </p:nvSpPr>
        <p:spPr bwMode="auto">
          <a:xfrm rot="292510">
            <a:off x="5614363" y="4754946"/>
            <a:ext cx="1327534" cy="544633"/>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11" name="Oval 45"/>
          <p:cNvSpPr>
            <a:spLocks noChangeArrowheads="1"/>
          </p:cNvSpPr>
          <p:nvPr/>
        </p:nvSpPr>
        <p:spPr bwMode="auto">
          <a:xfrm rot="10800000" flipV="1">
            <a:off x="5474439" y="1900664"/>
            <a:ext cx="1488199" cy="592231"/>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14" name="Oval 45"/>
          <p:cNvSpPr>
            <a:spLocks noChangeArrowheads="1"/>
          </p:cNvSpPr>
          <p:nvPr/>
        </p:nvSpPr>
        <p:spPr bwMode="auto">
          <a:xfrm rot="20315655" flipH="1">
            <a:off x="6178252" y="1465454"/>
            <a:ext cx="735449" cy="384791"/>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165803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4"/>
          <p:cNvSpPr>
            <a:spLocks noGrp="1"/>
          </p:cNvSpPr>
          <p:nvPr>
            <p:ph type="title"/>
          </p:nvPr>
        </p:nvSpPr>
        <p:spPr>
          <a:xfrm>
            <a:off x="1214438" y="2500313"/>
            <a:ext cx="7239000" cy="1143000"/>
          </a:xfrm>
        </p:spPr>
        <p:txBody>
          <a:bodyPr/>
          <a:lstStyle/>
          <a:p>
            <a:r>
              <a:rPr lang="en-US" sz="4000" dirty="0" smtClean="0">
                <a:solidFill>
                  <a:schemeClr val="bg1"/>
                </a:solidFill>
                <a:cs typeface="Arial" charset="0"/>
              </a:rPr>
              <a:t>US Climate: </a:t>
            </a:r>
            <a:r>
              <a:rPr lang="en-US" sz="4000" dirty="0" smtClean="0">
                <a:solidFill>
                  <a:schemeClr val="bg1"/>
                </a:solidFill>
                <a:cs typeface="Arial" charset="0"/>
              </a:rPr>
              <a:t>July </a:t>
            </a:r>
            <a:r>
              <a:rPr lang="en-US" sz="4000" dirty="0" smtClean="0">
                <a:solidFill>
                  <a:schemeClr val="bg1"/>
                </a:solidFill>
                <a:cs typeface="Arial" charset="0"/>
              </a:rPr>
              <a:t>2013</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26</a:t>
            </a:fld>
            <a:endParaRPr lang="en-US"/>
          </a:p>
        </p:txBody>
      </p:sp>
      <p:sp>
        <p:nvSpPr>
          <p:cNvPr id="3" name="Title 1"/>
          <p:cNvSpPr txBox="1">
            <a:spLocks/>
          </p:cNvSpPr>
          <p:nvPr/>
        </p:nvSpPr>
        <p:spPr>
          <a:xfrm>
            <a:off x="1214438" y="0"/>
            <a:ext cx="7239000" cy="642938"/>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b="1" kern="0" dirty="0" smtClean="0">
                <a:solidFill>
                  <a:srgbClr val="FFFF00"/>
                </a:solidFill>
                <a:latin typeface="+mn-lt"/>
                <a:cs typeface="Arial" charset="0"/>
              </a:rPr>
              <a:t>July Monthly </a:t>
            </a:r>
            <a:r>
              <a:rPr lang="en-US" sz="2800" b="1" kern="0" dirty="0" smtClean="0">
                <a:solidFill>
                  <a:srgbClr val="FFFF00"/>
                </a:solidFill>
                <a:latin typeface="+mn-lt"/>
                <a:cs typeface="Arial" charset="0"/>
              </a:rPr>
              <a:t>Mean Temperature</a:t>
            </a:r>
          </a:p>
        </p:txBody>
      </p:sp>
      <p:pic>
        <p:nvPicPr>
          <p:cNvPr id="505860" name="Picture 4" descr="Monthly Mean Temperature (C)"/>
          <p:cNvPicPr>
            <a:picLocks noChangeAspect="1" noChangeArrowheads="1"/>
          </p:cNvPicPr>
          <p:nvPr/>
        </p:nvPicPr>
        <p:blipFill rotWithShape="1">
          <a:blip r:embed="rId2">
            <a:extLst>
              <a:ext uri="{28A0092B-C50C-407E-A947-70E740481C1C}">
                <a14:useLocalDpi xmlns:a14="http://schemas.microsoft.com/office/drawing/2010/main" val="0"/>
              </a:ext>
            </a:extLst>
          </a:blip>
          <a:srcRect t="13360" b="4521"/>
          <a:stretch/>
        </p:blipFill>
        <p:spPr bwMode="auto">
          <a:xfrm>
            <a:off x="0" y="692696"/>
            <a:ext cx="4753671" cy="3222607"/>
          </a:xfrm>
          <a:prstGeom prst="rect">
            <a:avLst/>
          </a:prstGeom>
          <a:noFill/>
          <a:extLst>
            <a:ext uri="{909E8E84-426E-40DD-AFC4-6F175D3DCCD1}">
              <a14:hiddenFill xmlns:a14="http://schemas.microsoft.com/office/drawing/2010/main">
                <a:solidFill>
                  <a:srgbClr val="FFFFFF"/>
                </a:solidFill>
              </a14:hiddenFill>
            </a:ext>
          </a:extLst>
        </p:spPr>
      </p:pic>
      <p:pic>
        <p:nvPicPr>
          <p:cNvPr id="505862" name="Picture 6" descr="Monthly Anomaly Temperature (C)"/>
          <p:cNvPicPr>
            <a:picLocks noChangeAspect="1" noChangeArrowheads="1"/>
          </p:cNvPicPr>
          <p:nvPr/>
        </p:nvPicPr>
        <p:blipFill rotWithShape="1">
          <a:blip r:embed="rId3">
            <a:extLst>
              <a:ext uri="{28A0092B-C50C-407E-A947-70E740481C1C}">
                <a14:useLocalDpi xmlns:a14="http://schemas.microsoft.com/office/drawing/2010/main" val="0"/>
              </a:ext>
            </a:extLst>
          </a:blip>
          <a:srcRect t="13439" b="5008"/>
          <a:stretch/>
        </p:blipFill>
        <p:spPr bwMode="auto">
          <a:xfrm>
            <a:off x="4499992" y="692696"/>
            <a:ext cx="462201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05864" name="Picture 8" descr="Monthly Temperature Percentile"/>
          <p:cNvPicPr>
            <a:picLocks noChangeAspect="1" noChangeArrowheads="1"/>
          </p:cNvPicPr>
          <p:nvPr/>
        </p:nvPicPr>
        <p:blipFill rotWithShape="1">
          <a:blip r:embed="rId4">
            <a:extLst>
              <a:ext uri="{28A0092B-C50C-407E-A947-70E740481C1C}">
                <a14:useLocalDpi xmlns:a14="http://schemas.microsoft.com/office/drawing/2010/main" val="0"/>
              </a:ext>
            </a:extLst>
          </a:blip>
          <a:srcRect t="13375" b="5757"/>
          <a:stretch/>
        </p:blipFill>
        <p:spPr bwMode="auto">
          <a:xfrm>
            <a:off x="2376835" y="3711878"/>
            <a:ext cx="4715446" cy="317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14438" y="0"/>
            <a:ext cx="7239000" cy="642938"/>
          </a:xfrm>
        </p:spPr>
        <p:txBody>
          <a:bodyPr/>
          <a:lstStyle/>
          <a:p>
            <a:r>
              <a:rPr lang="en-US" sz="2800" b="1" dirty="0" smtClean="0">
                <a:solidFill>
                  <a:srgbClr val="FFFF00"/>
                </a:solidFill>
                <a:latin typeface="+mn-lt"/>
                <a:cs typeface="Arial" charset="0"/>
              </a:rPr>
              <a:t>July Monthly </a:t>
            </a:r>
            <a:r>
              <a:rPr lang="en-US" sz="2800" b="1" dirty="0" smtClean="0">
                <a:solidFill>
                  <a:srgbClr val="FFFF00"/>
                </a:solidFill>
                <a:latin typeface="+mn-lt"/>
                <a:cs typeface="Arial" charset="0"/>
              </a:rPr>
              <a:t>Mean Precipitation</a:t>
            </a:r>
          </a:p>
        </p:txBody>
      </p:sp>
      <p:sp>
        <p:nvSpPr>
          <p:cNvPr id="6" name="Slide Number Placeholder 5"/>
          <p:cNvSpPr>
            <a:spLocks noGrp="1"/>
          </p:cNvSpPr>
          <p:nvPr>
            <p:ph type="sldNum" sz="quarter" idx="14"/>
          </p:nvPr>
        </p:nvSpPr>
        <p:spPr/>
        <p:txBody>
          <a:bodyPr/>
          <a:lstStyle/>
          <a:p>
            <a:pPr>
              <a:defRPr/>
            </a:pPr>
            <a:fld id="{6CE49BBF-EEBA-4559-86B6-AF87FB96160B}" type="slidenum">
              <a:rPr lang="en-US" smtClean="0"/>
              <a:pPr>
                <a:defRPr/>
              </a:pPr>
              <a:t>27</a:t>
            </a:fld>
            <a:endParaRPr lang="en-US"/>
          </a:p>
        </p:txBody>
      </p:sp>
      <p:pic>
        <p:nvPicPr>
          <p:cNvPr id="506882" name="Picture 2" descr="Monthly Total Precipitation (mm)"/>
          <p:cNvPicPr>
            <a:picLocks noChangeAspect="1" noChangeArrowheads="1"/>
          </p:cNvPicPr>
          <p:nvPr/>
        </p:nvPicPr>
        <p:blipFill rotWithShape="1">
          <a:blip r:embed="rId3">
            <a:extLst>
              <a:ext uri="{28A0092B-C50C-407E-A947-70E740481C1C}">
                <a14:useLocalDpi xmlns:a14="http://schemas.microsoft.com/office/drawing/2010/main" val="0"/>
              </a:ext>
            </a:extLst>
          </a:blip>
          <a:srcRect t="13424" b="5022"/>
          <a:stretch/>
        </p:blipFill>
        <p:spPr bwMode="auto">
          <a:xfrm>
            <a:off x="35496" y="836712"/>
            <a:ext cx="461310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06884" name="Picture 4" descr="Monthly Anomaly Precipitation (mm)"/>
          <p:cNvPicPr>
            <a:picLocks noChangeAspect="1" noChangeArrowheads="1"/>
          </p:cNvPicPr>
          <p:nvPr/>
        </p:nvPicPr>
        <p:blipFill rotWithShape="1">
          <a:blip r:embed="rId4">
            <a:extLst>
              <a:ext uri="{28A0092B-C50C-407E-A947-70E740481C1C}">
                <a14:useLocalDpi xmlns:a14="http://schemas.microsoft.com/office/drawing/2010/main" val="0"/>
              </a:ext>
            </a:extLst>
          </a:blip>
          <a:srcRect t="13417" b="4573"/>
          <a:stretch/>
        </p:blipFill>
        <p:spPr bwMode="auto">
          <a:xfrm>
            <a:off x="4427984" y="836712"/>
            <a:ext cx="4644008" cy="3218329"/>
          </a:xfrm>
          <a:prstGeom prst="rect">
            <a:avLst/>
          </a:prstGeom>
          <a:noFill/>
          <a:extLst>
            <a:ext uri="{909E8E84-426E-40DD-AFC4-6F175D3DCCD1}">
              <a14:hiddenFill xmlns:a14="http://schemas.microsoft.com/office/drawing/2010/main">
                <a:solidFill>
                  <a:srgbClr val="FFFFFF"/>
                </a:solidFill>
              </a14:hiddenFill>
            </a:ext>
          </a:extLst>
        </p:spPr>
      </p:pic>
      <p:pic>
        <p:nvPicPr>
          <p:cNvPr id="506886" name="Picture 6" descr="Monthly Precipitation Percentile"/>
          <p:cNvPicPr>
            <a:picLocks noChangeAspect="1" noChangeArrowheads="1"/>
          </p:cNvPicPr>
          <p:nvPr/>
        </p:nvPicPr>
        <p:blipFill rotWithShape="1">
          <a:blip r:embed="rId5">
            <a:extLst>
              <a:ext uri="{28A0092B-C50C-407E-A947-70E740481C1C}">
                <a14:useLocalDpi xmlns:a14="http://schemas.microsoft.com/office/drawing/2010/main" val="0"/>
              </a:ext>
            </a:extLst>
          </a:blip>
          <a:srcRect t="12676" b="4628"/>
          <a:stretch/>
        </p:blipFill>
        <p:spPr bwMode="auto">
          <a:xfrm>
            <a:off x="2267744" y="3640160"/>
            <a:ext cx="4824536" cy="32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54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7" descr="AM_map_30d"/>
          <p:cNvPicPr>
            <a:picLocks noChangeAspect="1" noChangeArrowheads="1"/>
          </p:cNvPicPr>
          <p:nvPr/>
        </p:nvPicPr>
        <p:blipFill>
          <a:blip r:embed="rId2">
            <a:extLst>
              <a:ext uri="{28A0092B-C50C-407E-A947-70E740481C1C}">
                <a14:useLocalDpi xmlns:a14="http://schemas.microsoft.com/office/drawing/2010/main" val="0"/>
              </a:ext>
            </a:extLst>
          </a:blip>
          <a:srcRect l="18823" t="17455" r="37646" b="59636"/>
          <a:stretch>
            <a:fillRect/>
          </a:stretch>
        </p:blipFill>
        <p:spPr bwMode="auto">
          <a:xfrm>
            <a:off x="2527300" y="696763"/>
            <a:ext cx="3886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p:nvPr>
        </p:nvSpPr>
        <p:spPr>
          <a:xfrm>
            <a:off x="1257300" y="-171400"/>
            <a:ext cx="7995220" cy="1143000"/>
          </a:xfrm>
        </p:spPr>
        <p:txBody>
          <a:bodyPr/>
          <a:lstStyle/>
          <a:p>
            <a:r>
              <a:rPr lang="en-US" sz="3200" dirty="0" smtClean="0">
                <a:solidFill>
                  <a:schemeClr val="bg1"/>
                </a:solidFill>
              </a:rPr>
              <a:t>Northern American Monsoon P </a:t>
            </a:r>
            <a:r>
              <a:rPr lang="en-US" sz="3200" dirty="0" smtClean="0">
                <a:solidFill>
                  <a:schemeClr val="bg1"/>
                </a:solidFill>
              </a:rPr>
              <a:t>time series</a:t>
            </a:r>
          </a:p>
        </p:txBody>
      </p:sp>
      <p:pic>
        <p:nvPicPr>
          <p:cNvPr id="614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73575" y="2852936"/>
            <a:ext cx="4306888" cy="4005064"/>
          </a:xfrm>
        </p:spPr>
      </p:pic>
      <p:sp>
        <p:nvSpPr>
          <p:cNvPr id="4" name="Slide Number Placeholder 3"/>
          <p:cNvSpPr>
            <a:spLocks noGrp="1"/>
          </p:cNvSpPr>
          <p:nvPr>
            <p:ph type="sldNum" sz="quarter" idx="12"/>
          </p:nvPr>
        </p:nvSpPr>
        <p:spPr/>
        <p:txBody>
          <a:bodyPr/>
          <a:lstStyle/>
          <a:p>
            <a:pPr>
              <a:defRPr/>
            </a:pPr>
            <a:fld id="{F571050C-12A4-4DD8-9503-DFE4A607A9EF}" type="slidenum">
              <a:rPr lang="en-US" smtClean="0"/>
              <a:pPr>
                <a:defRPr/>
              </a:pPr>
              <a:t>28</a:t>
            </a:fld>
            <a:endParaRPr lang="en-US" dirty="0"/>
          </a:p>
        </p:txBody>
      </p:sp>
      <p:cxnSp>
        <p:nvCxnSpPr>
          <p:cNvPr id="8" name="Straight Connector 7"/>
          <p:cNvCxnSpPr/>
          <p:nvPr/>
        </p:nvCxnSpPr>
        <p:spPr>
          <a:xfrm flipV="1">
            <a:off x="3352800" y="3352800"/>
            <a:ext cx="0" cy="29718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Elbow Connector 10"/>
          <p:cNvCxnSpPr/>
          <p:nvPr/>
        </p:nvCxnSpPr>
        <p:spPr>
          <a:xfrm rot="5400000" flipH="1" flipV="1">
            <a:off x="6185917" y="4731767"/>
            <a:ext cx="2893566" cy="12700"/>
          </a:xfrm>
          <a:prstGeom prst="bentConnector3">
            <a:avLst/>
          </a:prstGeom>
        </p:spPr>
        <p:style>
          <a:lnRef idx="2">
            <a:schemeClr val="accent2"/>
          </a:lnRef>
          <a:fillRef idx="0">
            <a:schemeClr val="accent2"/>
          </a:fillRef>
          <a:effectRef idx="1">
            <a:schemeClr val="accent2"/>
          </a:effectRef>
          <a:fontRef idx="minor">
            <a:schemeClr val="tx1"/>
          </a:fontRef>
        </p:style>
      </p:cxnSp>
      <p:sp>
        <p:nvSpPr>
          <p:cNvPr id="6151" name="TextBox 13"/>
          <p:cNvSpPr txBox="1">
            <a:spLocks noChangeArrowheads="1"/>
          </p:cNvSpPr>
          <p:nvPr/>
        </p:nvSpPr>
        <p:spPr bwMode="auto">
          <a:xfrm>
            <a:off x="1143000" y="2438818"/>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dirty="0">
                <a:solidFill>
                  <a:schemeClr val="bg1"/>
                </a:solidFill>
              </a:rPr>
              <a:t>Arizona </a:t>
            </a:r>
          </a:p>
        </p:txBody>
      </p:sp>
      <p:sp>
        <p:nvSpPr>
          <p:cNvPr id="6152" name="TextBox 14"/>
          <p:cNvSpPr txBox="1">
            <a:spLocks noChangeArrowheads="1"/>
          </p:cNvSpPr>
          <p:nvPr/>
        </p:nvSpPr>
        <p:spPr bwMode="auto">
          <a:xfrm>
            <a:off x="6448814" y="2456747"/>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dirty="0">
                <a:solidFill>
                  <a:schemeClr val="bg1"/>
                </a:solidFill>
              </a:rPr>
              <a:t>New Mexico</a:t>
            </a:r>
          </a:p>
        </p:txBody>
      </p:sp>
      <p:pic>
        <p:nvPicPr>
          <p:cNvPr id="6154" name="Picture 12" descr="http://www.cpc.ncep.noaa.gov/products/Global_Monsoons/American_Monsoons/click_map_ts/grid_115W30N_30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3850"/>
            <a:ext cx="4470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3048000" y="3284984"/>
            <a:ext cx="0" cy="3111500"/>
          </a:xfrm>
          <a:prstGeom prst="line">
            <a:avLst/>
          </a:prstGeom>
        </p:spPr>
        <p:style>
          <a:lnRef idx="2">
            <a:schemeClr val="accent2"/>
          </a:lnRef>
          <a:fillRef idx="0">
            <a:schemeClr val="accent2"/>
          </a:fillRef>
          <a:effectRef idx="1">
            <a:schemeClr val="accent2"/>
          </a:effectRef>
          <a:fontRef idx="minor">
            <a:schemeClr val="tx1"/>
          </a:fontRef>
        </p:style>
      </p:cxnSp>
      <p:sp>
        <p:nvSpPr>
          <p:cNvPr id="6156" name="TextBox 5"/>
          <p:cNvSpPr txBox="1">
            <a:spLocks noChangeArrowheads="1"/>
          </p:cNvSpPr>
          <p:nvPr/>
        </p:nvSpPr>
        <p:spPr bwMode="auto">
          <a:xfrm>
            <a:off x="838200" y="1633538"/>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dirty="0">
                <a:solidFill>
                  <a:schemeClr val="bg1"/>
                </a:solidFill>
              </a:rPr>
              <a:t>WET July</a:t>
            </a:r>
          </a:p>
        </p:txBody>
      </p:sp>
      <p:sp>
        <p:nvSpPr>
          <p:cNvPr id="14" name="Line 62"/>
          <p:cNvSpPr>
            <a:spLocks noChangeShapeType="1"/>
          </p:cNvSpPr>
          <p:nvPr/>
        </p:nvSpPr>
        <p:spPr bwMode="auto">
          <a:xfrm flipV="1">
            <a:off x="2915816" y="1556792"/>
            <a:ext cx="513184" cy="147518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62"/>
          <p:cNvSpPr>
            <a:spLocks noChangeShapeType="1"/>
          </p:cNvSpPr>
          <p:nvPr/>
        </p:nvSpPr>
        <p:spPr bwMode="auto">
          <a:xfrm flipH="1" flipV="1">
            <a:off x="3851920" y="1556792"/>
            <a:ext cx="1800200" cy="147518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88648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315416"/>
            <a:ext cx="8153400" cy="1143000"/>
          </a:xfrm>
        </p:spPr>
        <p:txBody>
          <a:bodyPr/>
          <a:lstStyle/>
          <a:p>
            <a:r>
              <a:rPr lang="en-US" sz="3200" dirty="0" smtClean="0">
                <a:solidFill>
                  <a:schemeClr val="bg1"/>
                </a:solidFill>
              </a:rPr>
              <a:t>NAM P </a:t>
            </a:r>
            <a:r>
              <a:rPr lang="en-US" sz="3200" dirty="0" smtClean="0">
                <a:solidFill>
                  <a:schemeClr val="bg1"/>
                </a:solidFill>
              </a:rPr>
              <a:t>time series (Texas)</a:t>
            </a:r>
          </a:p>
        </p:txBody>
      </p:sp>
      <p:pic>
        <p:nvPicPr>
          <p:cNvPr id="717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722240"/>
            <a:ext cx="4699000" cy="4163144"/>
          </a:xfrm>
        </p:spPr>
      </p:pic>
      <p:sp>
        <p:nvSpPr>
          <p:cNvPr id="4" name="Slide Number Placeholder 3"/>
          <p:cNvSpPr>
            <a:spLocks noGrp="1"/>
          </p:cNvSpPr>
          <p:nvPr>
            <p:ph type="sldNum" sz="quarter" idx="12"/>
          </p:nvPr>
        </p:nvSpPr>
        <p:spPr/>
        <p:txBody>
          <a:bodyPr/>
          <a:lstStyle/>
          <a:p>
            <a:pPr>
              <a:defRPr/>
            </a:pPr>
            <a:fld id="{07D9C0B2-BD77-4C87-9844-B2B0513D6E04}" type="slidenum">
              <a:rPr lang="en-US" smtClean="0"/>
              <a:pPr>
                <a:defRPr/>
              </a:pPr>
              <a:t>29</a:t>
            </a:fld>
            <a:endParaRPr lang="en-US" dirty="0"/>
          </a:p>
        </p:txBody>
      </p:sp>
      <p:pic>
        <p:nvPicPr>
          <p:cNvPr id="71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22240"/>
            <a:ext cx="4487863" cy="41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6"/>
          <p:cNvSpPr txBox="1">
            <a:spLocks noChangeArrowheads="1"/>
          </p:cNvSpPr>
          <p:nvPr/>
        </p:nvSpPr>
        <p:spPr bwMode="auto">
          <a:xfrm>
            <a:off x="316632" y="2247255"/>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dirty="0">
                <a:solidFill>
                  <a:schemeClr val="bg1"/>
                </a:solidFill>
              </a:rPr>
              <a:t>Western Texas</a:t>
            </a:r>
          </a:p>
        </p:txBody>
      </p:sp>
      <p:sp>
        <p:nvSpPr>
          <p:cNvPr id="7175" name="TextBox 7"/>
          <p:cNvSpPr txBox="1">
            <a:spLocks noChangeArrowheads="1"/>
          </p:cNvSpPr>
          <p:nvPr/>
        </p:nvSpPr>
        <p:spPr bwMode="auto">
          <a:xfrm>
            <a:off x="6804248" y="2234480"/>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dirty="0">
                <a:solidFill>
                  <a:schemeClr val="bg1"/>
                </a:solidFill>
              </a:rPr>
              <a:t>Eastern Texas</a:t>
            </a:r>
          </a:p>
        </p:txBody>
      </p:sp>
      <p:pic>
        <p:nvPicPr>
          <p:cNvPr id="9" name="Picture 57" descr="AM_map_30d"/>
          <p:cNvPicPr>
            <a:picLocks noChangeAspect="1" noChangeArrowheads="1"/>
          </p:cNvPicPr>
          <p:nvPr/>
        </p:nvPicPr>
        <p:blipFill>
          <a:blip r:embed="rId4">
            <a:extLst>
              <a:ext uri="{28A0092B-C50C-407E-A947-70E740481C1C}">
                <a14:useLocalDpi xmlns:a14="http://schemas.microsoft.com/office/drawing/2010/main" val="0"/>
              </a:ext>
            </a:extLst>
          </a:blip>
          <a:srcRect l="18823" t="17455" r="37646" b="59636"/>
          <a:stretch>
            <a:fillRect/>
          </a:stretch>
        </p:blipFill>
        <p:spPr bwMode="auto">
          <a:xfrm>
            <a:off x="2627784" y="476672"/>
            <a:ext cx="3886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62"/>
          <p:cNvSpPr>
            <a:spLocks noChangeShapeType="1"/>
          </p:cNvSpPr>
          <p:nvPr/>
        </p:nvSpPr>
        <p:spPr bwMode="auto">
          <a:xfrm flipV="1">
            <a:off x="3131840" y="1412776"/>
            <a:ext cx="1089248" cy="147518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62"/>
          <p:cNvSpPr>
            <a:spLocks noChangeShapeType="1"/>
          </p:cNvSpPr>
          <p:nvPr/>
        </p:nvSpPr>
        <p:spPr bwMode="auto">
          <a:xfrm flipH="1" flipV="1">
            <a:off x="4601516" y="1496888"/>
            <a:ext cx="1410644" cy="139107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1206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 descr="http://origin.cpc.ncep.noaa.gov/products/people/zzhu/HU_mnth_Nino_Index_10y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026" y="546100"/>
            <a:ext cx="478472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title"/>
          </p:nvPr>
        </p:nvSpPr>
        <p:spPr>
          <a:xfrm>
            <a:off x="179512" y="0"/>
            <a:ext cx="8229600" cy="533400"/>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Evolution of Pacific NINO SST Indices</a:t>
            </a:r>
          </a:p>
        </p:txBody>
      </p:sp>
      <p:sp>
        <p:nvSpPr>
          <p:cNvPr id="15365" name="Text Box 6"/>
          <p:cNvSpPr txBox="1">
            <a:spLocks noChangeArrowheads="1"/>
          </p:cNvSpPr>
          <p:nvPr/>
        </p:nvSpPr>
        <p:spPr bwMode="auto">
          <a:xfrm>
            <a:off x="6084168" y="1105747"/>
            <a:ext cx="2995078" cy="3963778"/>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171450" indent="-1714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750"/>
              </a:spcBef>
              <a:buClr>
                <a:srgbClr val="000000"/>
              </a:buClr>
              <a:buSzPct val="100000"/>
              <a:buFontTx/>
              <a:buChar char="-"/>
            </a:pPr>
            <a:r>
              <a:rPr lang="en-US" sz="1600" b="1" dirty="0" smtClean="0">
                <a:solidFill>
                  <a:srgbClr val="000000"/>
                </a:solidFill>
                <a:latin typeface="Verdana" pitchFamily="34" charset="0"/>
                <a:cs typeface="Times New Roman" pitchFamily="18" charset="0"/>
              </a:rPr>
              <a:t>All Nino indices were negative, with Nino </a:t>
            </a:r>
            <a:r>
              <a:rPr lang="en-US" sz="1600" b="1" dirty="0">
                <a:solidFill>
                  <a:srgbClr val="000000"/>
                </a:solidFill>
                <a:latin typeface="Verdana" pitchFamily="34" charset="0"/>
                <a:cs typeface="Times New Roman" pitchFamily="18" charset="0"/>
              </a:rPr>
              <a:t>3.4 = -</a:t>
            </a:r>
            <a:r>
              <a:rPr lang="en-US" sz="1600" b="1" dirty="0" smtClean="0">
                <a:solidFill>
                  <a:srgbClr val="000000"/>
                </a:solidFill>
                <a:latin typeface="Verdana" pitchFamily="34" charset="0"/>
                <a:cs typeface="Times New Roman" pitchFamily="18" charset="0"/>
              </a:rPr>
              <a:t>0.3 </a:t>
            </a:r>
            <a:r>
              <a:rPr lang="en-US" sz="1600" b="1" baseline="30000" dirty="0" err="1">
                <a:solidFill>
                  <a:srgbClr val="000000"/>
                </a:solidFill>
                <a:latin typeface="Verdana" pitchFamily="34" charset="0"/>
                <a:cs typeface="Times New Roman" pitchFamily="18" charset="0"/>
              </a:rPr>
              <a:t>o</a:t>
            </a:r>
            <a:r>
              <a:rPr lang="en-US" sz="1600" b="1" dirty="0" err="1">
                <a:solidFill>
                  <a:srgbClr val="000000"/>
                </a:solidFill>
                <a:latin typeface="Verdana" pitchFamily="34" charset="0"/>
                <a:cs typeface="Times New Roman" pitchFamily="18" charset="0"/>
              </a:rPr>
              <a:t>C</a:t>
            </a:r>
            <a:endParaRPr lang="en-US" sz="1600" b="1" dirty="0">
              <a:solidFill>
                <a:srgbClr val="000000"/>
              </a:solidFill>
              <a:latin typeface="Verdana" pitchFamily="34" charset="0"/>
              <a:cs typeface="Times New Roman" pitchFamily="18" charset="0"/>
            </a:endParaRPr>
          </a:p>
          <a:p>
            <a:pPr eaLnBrk="1" hangingPunct="1">
              <a:lnSpc>
                <a:spcPct val="124000"/>
              </a:lnSpc>
              <a:spcBef>
                <a:spcPts val="750"/>
              </a:spcBef>
              <a:buClr>
                <a:srgbClr val="000000"/>
              </a:buClr>
              <a:buSzPct val="100000"/>
              <a:buFontTx/>
              <a:buChar char="-"/>
            </a:pPr>
            <a:r>
              <a:rPr lang="en-US" sz="1600" b="1" dirty="0">
                <a:solidFill>
                  <a:srgbClr val="000000"/>
                </a:solidFill>
                <a:latin typeface="Verdana" pitchFamily="34" charset="0"/>
                <a:cs typeface="Times New Roman" pitchFamily="18" charset="0"/>
              </a:rPr>
              <a:t>ENSO-neutral conditions continued in </a:t>
            </a:r>
            <a:r>
              <a:rPr lang="en-US" sz="1600" b="1" dirty="0" smtClean="0">
                <a:solidFill>
                  <a:srgbClr val="000000"/>
                </a:solidFill>
                <a:latin typeface="Verdana" pitchFamily="34" charset="0"/>
                <a:cs typeface="Times New Roman" pitchFamily="18" charset="0"/>
              </a:rPr>
              <a:t>July </a:t>
            </a:r>
            <a:r>
              <a:rPr lang="en-US" sz="1600" b="1" dirty="0">
                <a:solidFill>
                  <a:srgbClr val="000000"/>
                </a:solidFill>
                <a:latin typeface="Verdana" pitchFamily="34" charset="0"/>
                <a:cs typeface="Times New Roman" pitchFamily="18" charset="0"/>
              </a:rPr>
              <a:t>2013.</a:t>
            </a:r>
          </a:p>
          <a:p>
            <a:pPr eaLnBrk="1" hangingPunct="1">
              <a:lnSpc>
                <a:spcPct val="124000"/>
              </a:lnSpc>
              <a:spcBef>
                <a:spcPts val="750"/>
              </a:spcBef>
              <a:buClr>
                <a:srgbClr val="000000"/>
              </a:buClr>
              <a:buSzPct val="100000"/>
              <a:buFontTx/>
              <a:buChar char="-"/>
            </a:pPr>
            <a:r>
              <a:rPr lang="en-GB" sz="1600" b="1" dirty="0">
                <a:solidFill>
                  <a:srgbClr val="000000"/>
                </a:solidFill>
                <a:latin typeface="Verdana" pitchFamily="34" charset="0"/>
                <a:cs typeface="Times New Roman" pitchFamily="18" charset="0"/>
              </a:rPr>
              <a:t>The indices were calculated based on OISST. They may have some differences compared with those based on ERSST.v3b</a:t>
            </a:r>
            <a:r>
              <a:rPr lang="en-GB" sz="1600" b="1" dirty="0" smtClean="0">
                <a:solidFill>
                  <a:srgbClr val="000000"/>
                </a:solidFill>
                <a:latin typeface="Verdana" pitchFamily="34" charset="0"/>
                <a:cs typeface="Times New Roman" pitchFamily="18" charset="0"/>
              </a:rPr>
              <a:t>.</a:t>
            </a:r>
            <a:endParaRPr lang="en-GB" sz="1600" b="1" dirty="0">
              <a:solidFill>
                <a:srgbClr val="000000"/>
              </a:solidFill>
              <a:latin typeface="Verdana" pitchFamily="34" charset="0"/>
              <a:cs typeface="Times New Roman" pitchFamily="18" charset="0"/>
            </a:endParaRPr>
          </a:p>
        </p:txBody>
      </p:sp>
      <p:sp>
        <p:nvSpPr>
          <p:cNvPr id="15366"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7"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8" name="Text Box 19"/>
          <p:cNvSpPr txBox="1">
            <a:spLocks noChangeArrowheads="1"/>
          </p:cNvSpPr>
          <p:nvPr/>
        </p:nvSpPr>
        <p:spPr bwMode="auto">
          <a:xfrm>
            <a:off x="77788" y="6096000"/>
            <a:ext cx="8761412" cy="5635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SimSun" pitchFamily="2" charset="-122"/>
              </a:rPr>
              <a:t>Fig. P1a. Nino region indices, calculated as the area-averaged monthly mean sea surface temperature anomalies (</a:t>
            </a:r>
            <a:r>
              <a:rPr lang="en-GB" sz="1000" b="1" baseline="30000" dirty="0" err="1">
                <a:latin typeface="Verdana" pitchFamily="34" charset="0"/>
                <a:ea typeface="SimSun" pitchFamily="2" charset="-122"/>
              </a:rPr>
              <a:t>o</a:t>
            </a:r>
            <a:r>
              <a:rPr lang="en-GB" sz="1000" b="1" dirty="0" err="1">
                <a:latin typeface="Verdana" pitchFamily="34" charset="0"/>
                <a:ea typeface="SimSun" pitchFamily="2" charset="-122"/>
              </a:rPr>
              <a:t>C</a:t>
            </a:r>
            <a:r>
              <a:rPr lang="en-GB" sz="1000" b="1" dirty="0">
                <a:latin typeface="Verdana" pitchFamily="34" charset="0"/>
                <a:ea typeface="SimSun" pitchFamily="2" charset="-122"/>
              </a:rPr>
              <a:t>) for the specified region. Data are derived from the NCEP OI SST analysis, and a</a:t>
            </a:r>
            <a:r>
              <a:rPr lang="en-GB" sz="1000" b="1" dirty="0">
                <a:latin typeface="Verdana" pitchFamily="34" charset="0"/>
                <a:cs typeface="Times New Roman" pitchFamily="18" charset="0"/>
              </a:rPr>
              <a:t>nomalies are departures from the 1981-2010 (bar) and last ten year (green line) means.</a:t>
            </a:r>
          </a:p>
        </p:txBody>
      </p:sp>
      <p:sp>
        <p:nvSpPr>
          <p:cNvPr id="2" name="TextBox 1"/>
          <p:cNvSpPr txBox="1"/>
          <p:nvPr/>
        </p:nvSpPr>
        <p:spPr>
          <a:xfrm>
            <a:off x="7956376" y="55657"/>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cxnSp>
        <p:nvCxnSpPr>
          <p:cNvPr id="20" name="Straight Connector 19"/>
          <p:cNvCxnSpPr/>
          <p:nvPr/>
        </p:nvCxnSpPr>
        <p:spPr>
          <a:xfrm rot="16200000" flipH="1">
            <a:off x="2990131" y="3409371"/>
            <a:ext cx="4634656" cy="30758"/>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936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30</a:t>
            </a:fld>
            <a:endParaRPr lang="en-US"/>
          </a:p>
        </p:txBody>
      </p:sp>
      <p:pic>
        <p:nvPicPr>
          <p:cNvPr id="5" name="Picture 9" descr="map legend"/>
          <p:cNvPicPr>
            <a:picLocks noChangeAspect="1" noChangeArrowheads="1"/>
          </p:cNvPicPr>
          <p:nvPr/>
        </p:nvPicPr>
        <p:blipFill>
          <a:blip r:embed="rId2" cstate="print"/>
          <a:srcRect/>
          <a:stretch>
            <a:fillRect/>
          </a:stretch>
        </p:blipFill>
        <p:spPr bwMode="auto">
          <a:xfrm>
            <a:off x="6181650" y="44624"/>
            <a:ext cx="2926854" cy="595666"/>
          </a:xfrm>
          <a:prstGeom prst="rect">
            <a:avLst/>
          </a:prstGeom>
          <a:noFill/>
        </p:spPr>
      </p:pic>
      <p:pic>
        <p:nvPicPr>
          <p:cNvPr id="661510" name="Picture 6" descr="map leg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805264"/>
            <a:ext cx="4371975" cy="9048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541784" y="1052736"/>
            <a:ext cx="3886200" cy="1096963"/>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800" kern="0" dirty="0" err="1" smtClean="0">
                <a:solidFill>
                  <a:srgbClr val="FFFF00"/>
                </a:solidFill>
              </a:rPr>
              <a:t>Streamflow</a:t>
            </a:r>
            <a:r>
              <a:rPr lang="en-US" sz="2800" kern="0" dirty="0" smtClean="0">
                <a:solidFill>
                  <a:srgbClr val="FFFF00"/>
                </a:solidFill>
              </a:rPr>
              <a:t> </a:t>
            </a:r>
            <a:r>
              <a:rPr lang="en-US" sz="2800" kern="0" dirty="0" smtClean="0">
                <a:solidFill>
                  <a:srgbClr val="FFFF00"/>
                </a:solidFill>
              </a:rPr>
              <a:t>Percentile </a:t>
            </a:r>
            <a:r>
              <a:rPr lang="en-US" sz="2800" kern="0" dirty="0" smtClean="0">
                <a:solidFill>
                  <a:srgbClr val="FFFF00"/>
                </a:solidFill>
              </a:rPr>
              <a:t>(USGS)</a:t>
            </a:r>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1" y="2300064"/>
            <a:ext cx="46085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4565848" y="4566027"/>
            <a:ext cx="461466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buFont typeface="Wingdings" pitchFamily="2" charset="2"/>
              <a:buChar char="Ø"/>
            </a:pPr>
            <a:r>
              <a:rPr lang="en-US" sz="1800" b="1" i="1" dirty="0">
                <a:solidFill>
                  <a:schemeClr val="bg1"/>
                </a:solidFill>
                <a:latin typeface="+mj-lt"/>
              </a:rPr>
              <a:t>Drought improved over the Great Plains and California, Texas.</a:t>
            </a:r>
          </a:p>
          <a:p>
            <a:pPr eaLnBrk="1" hangingPunct="1">
              <a:buFont typeface="Wingdings" pitchFamily="2" charset="2"/>
              <a:buChar char="Ø"/>
            </a:pPr>
            <a:r>
              <a:rPr lang="en-US" sz="1800" b="1" i="1" dirty="0">
                <a:solidFill>
                  <a:schemeClr val="bg1"/>
                </a:solidFill>
                <a:latin typeface="+mj-lt"/>
              </a:rPr>
              <a:t> Above normal  rain caused flooding over the Southeast and the Northeast. </a:t>
            </a:r>
          </a:p>
          <a:p>
            <a:pPr eaLnBrk="1" hangingPunct="1">
              <a:buFont typeface="Wingdings" pitchFamily="2" charset="2"/>
              <a:buChar char="Ø"/>
            </a:pPr>
            <a:r>
              <a:rPr lang="en-US" sz="1800" b="1" i="1" dirty="0">
                <a:solidFill>
                  <a:schemeClr val="bg1"/>
                </a:solidFill>
                <a:latin typeface="+mj-lt"/>
              </a:rPr>
              <a:t>Good monsoon rainfall over the Southwest improved drought conditions over AZ and western NM</a:t>
            </a:r>
          </a:p>
        </p:txBody>
      </p:sp>
      <p:sp>
        <p:nvSpPr>
          <p:cNvPr id="14" name="Oval 45"/>
          <p:cNvSpPr>
            <a:spLocks noChangeArrowheads="1"/>
          </p:cNvSpPr>
          <p:nvPr/>
        </p:nvSpPr>
        <p:spPr bwMode="auto">
          <a:xfrm rot="10800000" flipV="1">
            <a:off x="6444206" y="2348880"/>
            <a:ext cx="1200869" cy="648072"/>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pic>
        <p:nvPicPr>
          <p:cNvPr id="509954" name="Picture 2" descr="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677788"/>
            <a:ext cx="468052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29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3" y="68263"/>
            <a:ext cx="51260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a:spLocks noGrp="1"/>
          </p:cNvSpPr>
          <p:nvPr>
            <p:ph type="sldNum" sz="quarter" idx="12"/>
          </p:nvPr>
        </p:nvSpPr>
        <p:spPr/>
        <p:txBody>
          <a:bodyPr/>
          <a:lstStyle/>
          <a:p>
            <a:pPr>
              <a:defRPr/>
            </a:pPr>
            <a:fld id="{407DB868-4CDC-41F7-B4E3-2236574BB3D6}" type="slidenum">
              <a:rPr lang="en-US"/>
              <a:pPr>
                <a:defRPr/>
              </a:pPr>
              <a:t>31</a:t>
            </a:fld>
            <a:endParaRPr lang="en-US" dirty="0"/>
          </a:p>
        </p:txBody>
      </p:sp>
      <p:sp>
        <p:nvSpPr>
          <p:cNvPr id="13315" name="Text Box 3"/>
          <p:cNvSpPr txBox="1">
            <a:spLocks noChangeArrowheads="1"/>
          </p:cNvSpPr>
          <p:nvPr/>
        </p:nvSpPr>
        <p:spPr bwMode="auto">
          <a:xfrm>
            <a:off x="5181600" y="304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latin typeface="Arial" pitchFamily="34" charset="0"/>
              </a:rPr>
              <a:t>Drought   monitor</a:t>
            </a:r>
          </a:p>
        </p:txBody>
      </p:sp>
      <p:sp>
        <p:nvSpPr>
          <p:cNvPr id="13316" name="Rectangle 6"/>
          <p:cNvSpPr>
            <a:spLocks noChangeArrowheads="1"/>
          </p:cNvSpPr>
          <p:nvPr/>
        </p:nvSpPr>
        <p:spPr bwMode="auto">
          <a:xfrm>
            <a:off x="464820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b="1">
                <a:solidFill>
                  <a:srgbClr val="FF0000"/>
                </a:solidFill>
                <a:latin typeface="hey"/>
              </a:rPr>
              <a:t> </a:t>
            </a:r>
            <a:endParaRPr lang="en-US" b="1">
              <a:latin typeface="hey"/>
            </a:endParaRPr>
          </a:p>
          <a:p>
            <a:pPr marL="342900" indent="-342900"/>
            <a:r>
              <a:rPr lang="en-US" b="1">
                <a:latin typeface="hey"/>
              </a:rPr>
              <a:t> </a:t>
            </a:r>
            <a:r>
              <a:rPr lang="en-US" b="1">
                <a:solidFill>
                  <a:srgbClr val="FF0000"/>
                </a:solidFill>
                <a:latin typeface="hey"/>
              </a:rPr>
              <a:t> </a:t>
            </a:r>
            <a:endParaRPr lang="en-US" b="1">
              <a:latin typeface="hey"/>
            </a:endParaRPr>
          </a:p>
        </p:txBody>
      </p:sp>
      <p:sp>
        <p:nvSpPr>
          <p:cNvPr id="10" name="TextBox 9"/>
          <p:cNvSpPr txBox="1"/>
          <p:nvPr/>
        </p:nvSpPr>
        <p:spPr>
          <a:xfrm>
            <a:off x="7812360" y="55657"/>
            <a:ext cx="1327448" cy="276999"/>
          </a:xfrm>
          <a:prstGeom prst="rect">
            <a:avLst/>
          </a:prstGeom>
          <a:noFill/>
        </p:spPr>
        <p:txBody>
          <a:bodyPr wrap="square" rtlCol="0">
            <a:spAutoFit/>
          </a:bodyPr>
          <a:lstStyle/>
          <a:p>
            <a:r>
              <a:rPr lang="en-US" sz="1200" dirty="0" smtClean="0">
                <a:solidFill>
                  <a:schemeClr val="bg1"/>
                </a:solidFill>
              </a:rPr>
              <a:t>Drought Briefing</a:t>
            </a:r>
            <a:endParaRPr lang="en-US" sz="1200" dirty="0">
              <a:solidFill>
                <a:schemeClr val="bg1"/>
              </a:solidFill>
            </a:endParaRPr>
          </a:p>
        </p:txBody>
      </p:sp>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8" y="3019425"/>
            <a:ext cx="51435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8"/>
          <p:cNvSpPr txBox="1">
            <a:spLocks noChangeArrowheads="1"/>
          </p:cNvSpPr>
          <p:nvPr/>
        </p:nvSpPr>
        <p:spPr bwMode="auto">
          <a:xfrm>
            <a:off x="5129213" y="1235075"/>
            <a:ext cx="4114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Ø"/>
            </a:pPr>
            <a:r>
              <a:rPr lang="en-US" sz="2400" dirty="0">
                <a:solidFill>
                  <a:schemeClr val="bg1"/>
                </a:solidFill>
              </a:rPr>
              <a:t>The pattern is similar to the DM last month but the intensity decreases</a:t>
            </a:r>
          </a:p>
          <a:p>
            <a:pPr eaLnBrk="1" hangingPunct="1">
              <a:spcBef>
                <a:spcPct val="50000"/>
              </a:spcBef>
              <a:buFont typeface="Wingdings" pitchFamily="2" charset="2"/>
              <a:buChar char="Ø"/>
            </a:pPr>
            <a:r>
              <a:rPr lang="en-US" sz="2400" dirty="0">
                <a:solidFill>
                  <a:schemeClr val="bg1"/>
                </a:solidFill>
              </a:rPr>
              <a:t>the  Western  States are still under drought  except  Washington  and  Montana</a:t>
            </a:r>
          </a:p>
        </p:txBody>
      </p:sp>
    </p:spTree>
    <p:extLst>
      <p:ext uri="{BB962C8B-B14F-4D97-AF65-F5344CB8AC3E}">
        <p14:creationId xmlns:p14="http://schemas.microsoft.com/office/powerpoint/2010/main" val="2256141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900113" y="2636838"/>
            <a:ext cx="7239000" cy="1143000"/>
          </a:xfrm>
        </p:spPr>
        <p:txBody>
          <a:bodyPr/>
          <a:lstStyle/>
          <a:p>
            <a:r>
              <a:rPr lang="en-US" sz="3600" dirty="0" smtClean="0">
                <a:solidFill>
                  <a:schemeClr val="bg1"/>
                </a:solidFill>
              </a:rPr>
              <a:t>Forecast Verification:</a:t>
            </a:r>
            <a:br>
              <a:rPr lang="en-US" sz="3600" dirty="0" smtClean="0">
                <a:solidFill>
                  <a:schemeClr val="bg1"/>
                </a:solidFill>
              </a:rPr>
            </a:br>
            <a:r>
              <a:rPr lang="en-US" sz="3600" dirty="0" smtClean="0">
                <a:solidFill>
                  <a:schemeClr val="bg1"/>
                </a:solidFill>
              </a:rPr>
              <a:t>July </a:t>
            </a:r>
            <a:r>
              <a:rPr lang="en-US" sz="3600" dirty="0" smtClean="0">
                <a:solidFill>
                  <a:schemeClr val="bg1"/>
                </a:solidFill>
              </a:rPr>
              <a:t>and </a:t>
            </a:r>
            <a:r>
              <a:rPr lang="en-US" sz="3600" dirty="0" smtClean="0">
                <a:solidFill>
                  <a:schemeClr val="bg1"/>
                </a:solidFill>
              </a:rPr>
              <a:t>MJJ</a:t>
            </a:r>
            <a:endParaRPr lang="en-US" sz="3600" dirty="0" smtClean="0">
              <a:solidFill>
                <a:schemeClr val="bg1"/>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61256" y="0"/>
            <a:ext cx="7283152"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July </a:t>
            </a:r>
            <a:r>
              <a:rPr lang="en-US" sz="2800" b="1" dirty="0" smtClean="0">
                <a:solidFill>
                  <a:srgbClr val="FFFF00"/>
                </a:solidFill>
                <a:latin typeface="+mn-lt"/>
                <a:ea typeface="+mj-ea"/>
                <a:cs typeface="Arial" pitchFamily="34" charset="0"/>
              </a:rPr>
              <a:t>Temperature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7811" name="TextBox 9"/>
          <p:cNvSpPr txBox="1">
            <a:spLocks noChangeArrowheads="1"/>
          </p:cNvSpPr>
          <p:nvPr/>
        </p:nvSpPr>
        <p:spPr bwMode="auto">
          <a:xfrm>
            <a:off x="-180528" y="3047194"/>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Original Forecast</a:t>
            </a:r>
          </a:p>
        </p:txBody>
      </p:sp>
      <p:sp>
        <p:nvSpPr>
          <p:cNvPr id="247812" name="TextBox 10"/>
          <p:cNvSpPr txBox="1">
            <a:spLocks noChangeArrowheads="1"/>
          </p:cNvSpPr>
          <p:nvPr/>
        </p:nvSpPr>
        <p:spPr bwMode="auto">
          <a:xfrm>
            <a:off x="3200400" y="404664"/>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7813" name="TextBox 11"/>
          <p:cNvSpPr txBox="1">
            <a:spLocks noChangeArrowheads="1"/>
          </p:cNvSpPr>
          <p:nvPr/>
        </p:nvSpPr>
        <p:spPr bwMode="auto">
          <a:xfrm>
            <a:off x="6660232" y="3072386"/>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Revised Forecast</a:t>
            </a:r>
          </a:p>
        </p:txBody>
      </p:sp>
      <p:sp>
        <p:nvSpPr>
          <p:cNvPr id="247814" name="TextBox 12"/>
          <p:cNvSpPr txBox="1">
            <a:spLocks noChangeArrowheads="1"/>
          </p:cNvSpPr>
          <p:nvPr/>
        </p:nvSpPr>
        <p:spPr bwMode="auto">
          <a:xfrm>
            <a:off x="0" y="6290156"/>
            <a:ext cx="4572000" cy="523220"/>
          </a:xfrm>
          <a:prstGeom prst="rect">
            <a:avLst/>
          </a:prstGeom>
          <a:noFill/>
          <a:ln w="9525">
            <a:noFill/>
            <a:miter lim="800000"/>
            <a:headEnd/>
            <a:tailEnd/>
          </a:ln>
        </p:spPr>
        <p:txBody>
          <a:bodyPr>
            <a:spAutoFit/>
          </a:bodyPr>
          <a:lstStyle/>
          <a:p>
            <a:pPr algn="ctr"/>
            <a:r>
              <a:rPr lang="en-US" sz="1400" b="1" dirty="0" smtClean="0">
                <a:solidFill>
                  <a:srgbClr val="FFFF00"/>
                </a:solidFill>
                <a:latin typeface="+mn-lt"/>
              </a:rPr>
              <a:t>Non-EC </a:t>
            </a:r>
            <a:r>
              <a:rPr lang="en-US" sz="1400" b="1" dirty="0">
                <a:solidFill>
                  <a:srgbClr val="FFFF00"/>
                </a:solidFill>
                <a:latin typeface="+mn-lt"/>
              </a:rPr>
              <a:t>Skill Score: </a:t>
            </a:r>
            <a:r>
              <a:rPr lang="en-US" sz="1400" b="1" dirty="0" smtClean="0">
                <a:solidFill>
                  <a:srgbClr val="FFFF00"/>
                </a:solidFill>
                <a:latin typeface="+mn-lt"/>
              </a:rPr>
              <a:t>25.63; </a:t>
            </a:r>
            <a:r>
              <a:rPr lang="en-US" sz="1400" b="1" dirty="0">
                <a:solidFill>
                  <a:srgbClr val="FFFF00"/>
                </a:solidFill>
                <a:latin typeface="+mn-lt"/>
              </a:rPr>
              <a:t>non-EC coverage:  </a:t>
            </a:r>
            <a:r>
              <a:rPr lang="en-US" sz="1400" b="1" dirty="0" smtClean="0">
                <a:solidFill>
                  <a:srgbClr val="FFFF00"/>
                </a:solidFill>
                <a:latin typeface="+mn-lt"/>
              </a:rPr>
              <a:t>51.29%</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13.15</a:t>
            </a:r>
            <a:endParaRPr lang="en-US" sz="1400" b="1" dirty="0">
              <a:solidFill>
                <a:srgbClr val="FFFF00"/>
              </a:solidFill>
              <a:latin typeface="+mn-lt"/>
            </a:endParaRPr>
          </a:p>
        </p:txBody>
      </p:sp>
      <p:sp>
        <p:nvSpPr>
          <p:cNvPr id="247815" name="TextBox 13"/>
          <p:cNvSpPr txBox="1">
            <a:spLocks noChangeArrowheads="1"/>
          </p:cNvSpPr>
          <p:nvPr/>
        </p:nvSpPr>
        <p:spPr bwMode="auto">
          <a:xfrm>
            <a:off x="4572000" y="6290156"/>
            <a:ext cx="4572000"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60.13; </a:t>
            </a:r>
            <a:r>
              <a:rPr lang="en-US" sz="1400" b="1" dirty="0">
                <a:solidFill>
                  <a:srgbClr val="FFFF00"/>
                </a:solidFill>
                <a:latin typeface="+mn-lt"/>
              </a:rPr>
              <a:t>non-EC coverage: </a:t>
            </a:r>
            <a:r>
              <a:rPr lang="en-US" sz="1400" b="1" dirty="0" smtClean="0">
                <a:solidFill>
                  <a:srgbClr val="FFFF00"/>
                </a:solidFill>
                <a:latin typeface="+mn-lt"/>
              </a:rPr>
              <a:t>34.05%</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20.47</a:t>
            </a:r>
            <a:endParaRPr lang="en-US" sz="1400" b="1" dirty="0">
              <a:solidFill>
                <a:srgbClr val="FFFF00"/>
              </a:solidFill>
              <a:latin typeface="+mn-lt"/>
            </a:endParaRPr>
          </a:p>
        </p:txBody>
      </p:sp>
      <p:pic>
        <p:nvPicPr>
          <p:cNvPr id="473090" name="Picture 2" descr="http://www.cpc.ncep.noaa.gov/products/predictions/long_range/tools/briefing/verification/2013/obs_Temp.14.2013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750912"/>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3092" name="Picture 4" descr="http://www.cpc.ncep.noaa.gov/products/predictions/long_range/tools/briefing/verification/2013/fcst_Temp.14.20130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 y="3546956"/>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3094" name="Picture 6" descr="http://www.cpc.ncep.noaa.gov/products/predictions/long_range/tools/briefing/verification/2013/fcst_Temp.15.20130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832" y="3546956"/>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July </a:t>
            </a:r>
            <a:r>
              <a:rPr lang="en-US" sz="2800" b="1" dirty="0" smtClean="0">
                <a:solidFill>
                  <a:srgbClr val="FFFF00"/>
                </a:solidFill>
                <a:latin typeface="+mn-lt"/>
                <a:ea typeface="+mj-ea"/>
                <a:cs typeface="Arial" pitchFamily="34" charset="0"/>
              </a:rPr>
              <a:t>Precipitation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8835" name="TextBox 9"/>
          <p:cNvSpPr txBox="1">
            <a:spLocks noChangeArrowheads="1"/>
          </p:cNvSpPr>
          <p:nvPr/>
        </p:nvSpPr>
        <p:spPr bwMode="auto">
          <a:xfrm>
            <a:off x="20283" y="3182759"/>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Original Forecast</a:t>
            </a:r>
          </a:p>
        </p:txBody>
      </p:sp>
      <p:sp>
        <p:nvSpPr>
          <p:cNvPr id="248836" name="TextBox 10"/>
          <p:cNvSpPr txBox="1">
            <a:spLocks noChangeArrowheads="1"/>
          </p:cNvSpPr>
          <p:nvPr/>
        </p:nvSpPr>
        <p:spPr bwMode="auto">
          <a:xfrm>
            <a:off x="3196952" y="332656"/>
            <a:ext cx="2743200" cy="366712"/>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8837" name="TextBox 11"/>
          <p:cNvSpPr txBox="1">
            <a:spLocks noChangeArrowheads="1"/>
          </p:cNvSpPr>
          <p:nvPr/>
        </p:nvSpPr>
        <p:spPr bwMode="auto">
          <a:xfrm>
            <a:off x="6400800" y="3191468"/>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Revised Forecast</a:t>
            </a:r>
          </a:p>
        </p:txBody>
      </p:sp>
      <p:sp>
        <p:nvSpPr>
          <p:cNvPr id="248838" name="TextBox 12"/>
          <p:cNvSpPr txBox="1">
            <a:spLocks noChangeArrowheads="1"/>
          </p:cNvSpPr>
          <p:nvPr/>
        </p:nvSpPr>
        <p:spPr bwMode="auto">
          <a:xfrm>
            <a:off x="0" y="6248400"/>
            <a:ext cx="4643438"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57.55; </a:t>
            </a:r>
            <a:r>
              <a:rPr lang="en-US" sz="1400" b="1" dirty="0">
                <a:solidFill>
                  <a:srgbClr val="FFFF00"/>
                </a:solidFill>
                <a:latin typeface="+mn-lt"/>
              </a:rPr>
              <a:t>non-EC coverage: </a:t>
            </a:r>
            <a:r>
              <a:rPr lang="en-US" sz="1400" b="1" dirty="0" smtClean="0">
                <a:solidFill>
                  <a:srgbClr val="FFFF00"/>
                </a:solidFill>
                <a:latin typeface="+mn-lt"/>
              </a:rPr>
              <a:t>22.84% </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13.15</a:t>
            </a:r>
            <a:endParaRPr lang="en-US" sz="1400" b="1" dirty="0">
              <a:solidFill>
                <a:srgbClr val="FFFF00"/>
              </a:solidFill>
              <a:latin typeface="+mn-lt"/>
            </a:endParaRPr>
          </a:p>
        </p:txBody>
      </p:sp>
      <p:sp>
        <p:nvSpPr>
          <p:cNvPr id="248839" name="TextBox 13"/>
          <p:cNvSpPr txBox="1">
            <a:spLocks noChangeArrowheads="1"/>
          </p:cNvSpPr>
          <p:nvPr/>
        </p:nvSpPr>
        <p:spPr bwMode="auto">
          <a:xfrm>
            <a:off x="4643438" y="6288088"/>
            <a:ext cx="4500562"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75.41; </a:t>
            </a:r>
            <a:r>
              <a:rPr lang="en-US" sz="1400" b="1" dirty="0">
                <a:solidFill>
                  <a:srgbClr val="FFFF00"/>
                </a:solidFill>
                <a:latin typeface="+mn-lt"/>
              </a:rPr>
              <a:t>non-EC coverage: </a:t>
            </a:r>
            <a:r>
              <a:rPr lang="en-US" sz="1400" b="1" dirty="0" smtClean="0">
                <a:solidFill>
                  <a:srgbClr val="FFFF00"/>
                </a:solidFill>
                <a:latin typeface="+mn-lt"/>
              </a:rPr>
              <a:t>26.29%</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19.83</a:t>
            </a:r>
            <a:endParaRPr lang="en-US" sz="1400" b="1" dirty="0">
              <a:solidFill>
                <a:srgbClr val="FFFF00"/>
              </a:solidFill>
              <a:latin typeface="+mn-lt"/>
            </a:endParaRPr>
          </a:p>
        </p:txBody>
      </p:sp>
      <p:pic>
        <p:nvPicPr>
          <p:cNvPr id="474114" name="Picture 2" descr="http://www.cpc.ncep.noaa.gov/products/predictions/long_range/tools/briefing/verification/2013/obs_Prec.14.2013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992" y="704111"/>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4116" name="Picture 4" descr="http://www.cpc.ncep.noaa.gov/products/predictions/long_range/tools/briefing/verification/2013/fcst_Prec.14.20130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9" y="3522124"/>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4118" name="Picture 6" descr="http://www.cpc.ncep.noaa.gov/products/predictions/long_range/tools/briefing/verification/2013/fcst_Prec.15.20130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1008"/>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MJJ </a:t>
            </a:r>
            <a:r>
              <a:rPr lang="en-US" sz="2800" b="1" dirty="0">
                <a:solidFill>
                  <a:srgbClr val="FFFF00"/>
                </a:solidFill>
                <a:latin typeface="+mn-lt"/>
                <a:ea typeface="+mj-ea"/>
                <a:cs typeface="Arial" pitchFamily="34" charset="0"/>
              </a:rPr>
              <a:t>Temperature 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9859" name="TextBox 9"/>
          <p:cNvSpPr txBox="1">
            <a:spLocks noChangeArrowheads="1"/>
          </p:cNvSpPr>
          <p:nvPr/>
        </p:nvSpPr>
        <p:spPr bwMode="auto">
          <a:xfrm>
            <a:off x="5379779" y="3566343"/>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Official Forecast</a:t>
            </a:r>
          </a:p>
        </p:txBody>
      </p:sp>
      <p:sp>
        <p:nvSpPr>
          <p:cNvPr id="249860" name="TextBox 10"/>
          <p:cNvSpPr txBox="1">
            <a:spLocks noChangeArrowheads="1"/>
          </p:cNvSpPr>
          <p:nvPr/>
        </p:nvSpPr>
        <p:spPr bwMode="auto">
          <a:xfrm>
            <a:off x="1403648" y="758031"/>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9861" name="TextBox 12"/>
          <p:cNvSpPr txBox="1">
            <a:spLocks noChangeArrowheads="1"/>
          </p:cNvSpPr>
          <p:nvPr/>
        </p:nvSpPr>
        <p:spPr bwMode="auto">
          <a:xfrm>
            <a:off x="-252536" y="4274203"/>
            <a:ext cx="5214937" cy="830997"/>
          </a:xfrm>
          <a:prstGeom prst="rect">
            <a:avLst/>
          </a:prstGeom>
          <a:noFill/>
          <a:ln w="9525">
            <a:noFill/>
            <a:miter lim="800000"/>
            <a:headEnd/>
            <a:tailEnd/>
          </a:ln>
        </p:spPr>
        <p:txBody>
          <a:bodyPr>
            <a:spAutoFit/>
          </a:bodyPr>
          <a:lstStyle/>
          <a:p>
            <a:pPr algn="ctr"/>
            <a:r>
              <a:rPr lang="en-US" sz="1600" b="1" dirty="0">
                <a:solidFill>
                  <a:srgbClr val="FFFF00"/>
                </a:solidFill>
                <a:latin typeface="+mn-lt"/>
              </a:rPr>
              <a:t>Non-EC Skill Score: </a:t>
            </a:r>
            <a:r>
              <a:rPr lang="en-US" sz="1600" b="1" dirty="0" smtClean="0">
                <a:solidFill>
                  <a:srgbClr val="FFFF00"/>
                </a:solidFill>
                <a:latin typeface="+mn-lt"/>
              </a:rPr>
              <a:t>0.60;</a:t>
            </a:r>
            <a:endParaRPr lang="en-US" sz="1600" b="1" dirty="0" smtClean="0">
              <a:solidFill>
                <a:srgbClr val="FFFF00"/>
              </a:solidFill>
              <a:latin typeface="+mn-lt"/>
            </a:endParaRPr>
          </a:p>
          <a:p>
            <a:pPr algn="ctr"/>
            <a:r>
              <a:rPr lang="en-US" sz="1600" b="1" dirty="0" smtClean="0">
                <a:solidFill>
                  <a:srgbClr val="FFFF00"/>
                </a:solidFill>
                <a:latin typeface="+mn-lt"/>
              </a:rPr>
              <a:t> </a:t>
            </a:r>
            <a:r>
              <a:rPr lang="en-US" sz="1600" b="1" dirty="0">
                <a:solidFill>
                  <a:srgbClr val="FFFF00"/>
                </a:solidFill>
                <a:latin typeface="+mn-lt"/>
              </a:rPr>
              <a:t>non-EC coverage: </a:t>
            </a:r>
            <a:r>
              <a:rPr lang="en-US" sz="1600" b="1" dirty="0" smtClean="0">
                <a:solidFill>
                  <a:srgbClr val="FFFF00"/>
                </a:solidFill>
                <a:latin typeface="+mn-lt"/>
              </a:rPr>
              <a:t>71.55% </a:t>
            </a:r>
            <a:endParaRPr lang="en-US" sz="1600" b="1" dirty="0">
              <a:solidFill>
                <a:srgbClr val="FFFF00"/>
              </a:solidFill>
              <a:latin typeface="+mn-lt"/>
            </a:endParaRPr>
          </a:p>
          <a:p>
            <a:pPr algn="ctr"/>
            <a:r>
              <a:rPr lang="en-US" sz="1600" b="1" dirty="0">
                <a:solidFill>
                  <a:srgbClr val="FFFF00"/>
                </a:solidFill>
                <a:latin typeface="+mn-lt"/>
              </a:rPr>
              <a:t>All Forecasts:  </a:t>
            </a:r>
            <a:r>
              <a:rPr lang="en-US" sz="1600" b="1" dirty="0" smtClean="0">
                <a:solidFill>
                  <a:srgbClr val="FFFF00"/>
                </a:solidFill>
                <a:latin typeface="+mn-lt"/>
              </a:rPr>
              <a:t>0.43</a:t>
            </a:r>
            <a:endParaRPr lang="en-US" sz="1600" b="1" dirty="0">
              <a:solidFill>
                <a:srgbClr val="FFFF00"/>
              </a:solidFill>
              <a:latin typeface="+mn-lt"/>
            </a:endParaRPr>
          </a:p>
        </p:txBody>
      </p:sp>
      <p:sp>
        <p:nvSpPr>
          <p:cNvPr id="8" name="Slide Number Placeholder 7"/>
          <p:cNvSpPr>
            <a:spLocks noGrp="1"/>
          </p:cNvSpPr>
          <p:nvPr>
            <p:ph type="sldNum" sz="quarter" idx="14"/>
          </p:nvPr>
        </p:nvSpPr>
        <p:spPr/>
        <p:txBody>
          <a:bodyPr/>
          <a:lstStyle/>
          <a:p>
            <a:pPr>
              <a:defRPr/>
            </a:pPr>
            <a:fld id="{9E948B2B-5910-48B7-B3FE-3D68F95BF305}" type="slidenum">
              <a:rPr lang="en-US" smtClean="0"/>
              <a:pPr>
                <a:defRPr/>
              </a:pPr>
              <a:t>35</a:t>
            </a:fld>
            <a:endParaRPr lang="en-US"/>
          </a:p>
        </p:txBody>
      </p:sp>
      <p:pic>
        <p:nvPicPr>
          <p:cNvPr id="475138" name="Picture 2" descr="http://www.cpc.ncep.noaa.gov/products/predictions/long_range/tools/briefing/verification/2013/obs_Temp.01.2013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2781"/>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5140" name="Picture 4" descr="http://www.cpc.ncep.noaa.gov/products/predictions/long_range/tools/briefing/verification/2013/fcst_Temp.01.2013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680" y="3955981"/>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MJJ </a:t>
            </a:r>
            <a:r>
              <a:rPr lang="en-US" sz="2800" b="1" dirty="0" smtClean="0">
                <a:solidFill>
                  <a:srgbClr val="FFFF00"/>
                </a:solidFill>
                <a:latin typeface="+mn-lt"/>
                <a:ea typeface="+mj-ea"/>
                <a:cs typeface="Arial" pitchFamily="34" charset="0"/>
              </a:rPr>
              <a:t>Precipitation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50883" name="TextBox 9"/>
          <p:cNvSpPr txBox="1">
            <a:spLocks noChangeArrowheads="1"/>
          </p:cNvSpPr>
          <p:nvPr/>
        </p:nvSpPr>
        <p:spPr bwMode="auto">
          <a:xfrm>
            <a:off x="5501208" y="3595575"/>
            <a:ext cx="2743200" cy="366712"/>
          </a:xfrm>
          <a:prstGeom prst="rect">
            <a:avLst/>
          </a:prstGeom>
          <a:noFill/>
          <a:ln w="9525">
            <a:noFill/>
            <a:miter lim="800000"/>
            <a:headEnd/>
            <a:tailEnd/>
          </a:ln>
        </p:spPr>
        <p:txBody>
          <a:bodyPr>
            <a:spAutoFit/>
          </a:bodyPr>
          <a:lstStyle/>
          <a:p>
            <a:pPr algn="ctr"/>
            <a:r>
              <a:rPr lang="en-US" sz="1800" b="1" dirty="0">
                <a:solidFill>
                  <a:schemeClr val="bg1"/>
                </a:solidFill>
                <a:latin typeface="+mn-lt"/>
              </a:rPr>
              <a:t>Official Forecast</a:t>
            </a:r>
          </a:p>
        </p:txBody>
      </p:sp>
      <p:sp>
        <p:nvSpPr>
          <p:cNvPr id="250884" name="TextBox 10"/>
          <p:cNvSpPr txBox="1">
            <a:spLocks noChangeArrowheads="1"/>
          </p:cNvSpPr>
          <p:nvPr/>
        </p:nvSpPr>
        <p:spPr bwMode="auto">
          <a:xfrm>
            <a:off x="1403648" y="758202"/>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50885" name="TextBox 12"/>
          <p:cNvSpPr txBox="1">
            <a:spLocks noChangeArrowheads="1"/>
          </p:cNvSpPr>
          <p:nvPr/>
        </p:nvSpPr>
        <p:spPr bwMode="auto">
          <a:xfrm>
            <a:off x="-396552" y="4437112"/>
            <a:ext cx="5184775" cy="830997"/>
          </a:xfrm>
          <a:prstGeom prst="rect">
            <a:avLst/>
          </a:prstGeom>
          <a:noFill/>
          <a:ln w="9525">
            <a:noFill/>
            <a:miter lim="800000"/>
            <a:headEnd/>
            <a:tailEnd/>
          </a:ln>
        </p:spPr>
        <p:txBody>
          <a:bodyPr>
            <a:spAutoFit/>
          </a:bodyPr>
          <a:lstStyle/>
          <a:p>
            <a:pPr algn="ctr"/>
            <a:r>
              <a:rPr lang="en-US" sz="1600" b="1" dirty="0">
                <a:solidFill>
                  <a:srgbClr val="FFFF00"/>
                </a:solidFill>
                <a:latin typeface="+mn-lt"/>
              </a:rPr>
              <a:t>Non-EC Skill Score: </a:t>
            </a:r>
            <a:r>
              <a:rPr lang="en-US" sz="1600" b="1" dirty="0" smtClean="0">
                <a:solidFill>
                  <a:srgbClr val="FFFF00"/>
                </a:solidFill>
                <a:latin typeface="+mn-lt"/>
              </a:rPr>
              <a:t>30.77; </a:t>
            </a:r>
            <a:endParaRPr lang="en-US" sz="1600" b="1" dirty="0" smtClean="0">
              <a:solidFill>
                <a:srgbClr val="FFFF00"/>
              </a:solidFill>
              <a:latin typeface="+mn-lt"/>
            </a:endParaRPr>
          </a:p>
          <a:p>
            <a:pPr algn="ctr"/>
            <a:r>
              <a:rPr lang="en-US" sz="1600" b="1" dirty="0" smtClean="0">
                <a:solidFill>
                  <a:srgbClr val="FFFF00"/>
                </a:solidFill>
                <a:latin typeface="+mn-lt"/>
              </a:rPr>
              <a:t>non-EC </a:t>
            </a:r>
            <a:r>
              <a:rPr lang="en-US" sz="1600" b="1" dirty="0">
                <a:solidFill>
                  <a:srgbClr val="FFFF00"/>
                </a:solidFill>
                <a:latin typeface="+mn-lt"/>
              </a:rPr>
              <a:t>coverage: </a:t>
            </a:r>
            <a:r>
              <a:rPr lang="en-US" sz="1600" b="1" dirty="0" smtClean="0">
                <a:solidFill>
                  <a:srgbClr val="FFFF00"/>
                </a:solidFill>
                <a:latin typeface="+mn-lt"/>
              </a:rPr>
              <a:t>28.02%</a:t>
            </a:r>
            <a:endParaRPr lang="en-US" sz="1600" b="1" dirty="0">
              <a:solidFill>
                <a:srgbClr val="FFFF00"/>
              </a:solidFill>
              <a:latin typeface="+mn-lt"/>
            </a:endParaRPr>
          </a:p>
          <a:p>
            <a:pPr algn="ctr"/>
            <a:r>
              <a:rPr lang="en-US" sz="1600" b="1" dirty="0">
                <a:solidFill>
                  <a:srgbClr val="FFFF00"/>
                </a:solidFill>
                <a:latin typeface="+mn-lt"/>
              </a:rPr>
              <a:t>All Forecasts:  </a:t>
            </a:r>
            <a:r>
              <a:rPr lang="en-US" sz="1600" b="1" dirty="0" smtClean="0">
                <a:solidFill>
                  <a:srgbClr val="FFFF00"/>
                </a:solidFill>
                <a:latin typeface="+mn-lt"/>
              </a:rPr>
              <a:t>8.62</a:t>
            </a:r>
            <a:endParaRPr lang="en-US" sz="1600" b="1" dirty="0">
              <a:solidFill>
                <a:srgbClr val="FFFF00"/>
              </a:solidFill>
              <a:latin typeface="+mn-lt"/>
            </a:endParaRPr>
          </a:p>
        </p:txBody>
      </p:sp>
      <p:sp>
        <p:nvSpPr>
          <p:cNvPr id="8" name="Slide Number Placeholder 7"/>
          <p:cNvSpPr>
            <a:spLocks noGrp="1"/>
          </p:cNvSpPr>
          <p:nvPr>
            <p:ph type="sldNum" sz="quarter" idx="14"/>
          </p:nvPr>
        </p:nvSpPr>
        <p:spPr/>
        <p:txBody>
          <a:bodyPr/>
          <a:lstStyle/>
          <a:p>
            <a:pPr>
              <a:defRPr/>
            </a:pPr>
            <a:fld id="{9E948B2B-5910-48B7-B3FE-3D68F95BF305}" type="slidenum">
              <a:rPr lang="en-US" smtClean="0"/>
              <a:pPr>
                <a:defRPr/>
              </a:pPr>
              <a:t>36</a:t>
            </a:fld>
            <a:endParaRPr lang="en-US"/>
          </a:p>
        </p:txBody>
      </p:sp>
      <p:pic>
        <p:nvPicPr>
          <p:cNvPr id="476162" name="Picture 2" descr="http://www.cpc.ncep.noaa.gov/products/predictions/long_range/tools/briefing/verification/2013/obs_Prec.01.2013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219087"/>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6164" name="Picture 4" descr="http://www.cpc.ncep.noaa.gov/products/predictions/long_range/tools/briefing/verification/2013/fcst_Prec.01.2013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962287"/>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a:xfrm>
            <a:off x="1116013" y="2205038"/>
            <a:ext cx="7239000" cy="1143000"/>
          </a:xfrm>
        </p:spPr>
        <p:txBody>
          <a:bodyPr/>
          <a:lstStyle/>
          <a:p>
            <a:r>
              <a:rPr lang="en-US" sz="3600" dirty="0" smtClean="0">
                <a:solidFill>
                  <a:schemeClr val="bg1"/>
                </a:solidFill>
              </a:rPr>
              <a:t>Notable Events and Outlooks</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37</a:t>
            </a:fld>
            <a:endParaRPr lang="en-US"/>
          </a:p>
        </p:txBody>
      </p:sp>
    </p:spTree>
    <p:extLst>
      <p:ext uri="{BB962C8B-B14F-4D97-AF65-F5344CB8AC3E}">
        <p14:creationId xmlns:p14="http://schemas.microsoft.com/office/powerpoint/2010/main" val="3792179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www.cpc.ncep.noaa.gov/products/Precip_Monitoring/Figures/Asia_Aust/p.30day.fig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852936"/>
            <a:ext cx="45291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88719" y="190381"/>
            <a:ext cx="7977309" cy="646331"/>
          </a:xfrm>
          <a:prstGeom prst="rect">
            <a:avLst/>
          </a:prstGeom>
          <a:noFill/>
        </p:spPr>
        <p:txBody>
          <a:bodyPr wrap="square">
            <a:spAutoFit/>
          </a:bodyPr>
          <a:lstStyle/>
          <a:p>
            <a:pPr algn="ctr" fontAlgn="auto">
              <a:spcBef>
                <a:spcPts val="0"/>
              </a:spcBef>
              <a:spcAft>
                <a:spcPts val="0"/>
              </a:spcAft>
              <a:defRPr/>
            </a:pPr>
            <a:r>
              <a:rPr lang="en-US" sz="3600" b="1" dirty="0">
                <a:solidFill>
                  <a:srgbClr val="FFFF00"/>
                </a:solidFill>
                <a:latin typeface="Times New Roman" pitchFamily="18" charset="0"/>
                <a:ea typeface="+mn-ea"/>
                <a:cs typeface="Times New Roman" pitchFamily="18" charset="0"/>
              </a:rPr>
              <a:t>Status of  </a:t>
            </a:r>
            <a:r>
              <a:rPr lang="en-US" sz="3600" b="1" dirty="0" smtClean="0">
                <a:solidFill>
                  <a:srgbClr val="FFFF00"/>
                </a:solidFill>
                <a:latin typeface="Times New Roman" pitchFamily="18" charset="0"/>
                <a:ea typeface="+mn-ea"/>
                <a:cs typeface="Times New Roman" pitchFamily="18" charset="0"/>
              </a:rPr>
              <a:t>2013 </a:t>
            </a:r>
            <a:r>
              <a:rPr lang="en-US" sz="3600" b="1" dirty="0" smtClean="0">
                <a:solidFill>
                  <a:srgbClr val="FFFF00"/>
                </a:solidFill>
                <a:latin typeface="Times New Roman" pitchFamily="18" charset="0"/>
                <a:ea typeface="+mn-ea"/>
                <a:cs typeface="Times New Roman" pitchFamily="18" charset="0"/>
              </a:rPr>
              <a:t>Asian </a:t>
            </a:r>
            <a:r>
              <a:rPr lang="en-US" sz="3600" b="1" dirty="0" smtClean="0">
                <a:solidFill>
                  <a:srgbClr val="FFFF00"/>
                </a:solidFill>
                <a:latin typeface="Times New Roman" pitchFamily="18" charset="0"/>
                <a:ea typeface="+mn-ea"/>
                <a:cs typeface="Times New Roman" pitchFamily="18" charset="0"/>
              </a:rPr>
              <a:t>Summer </a:t>
            </a:r>
            <a:r>
              <a:rPr lang="en-US" sz="3600" b="1" dirty="0">
                <a:solidFill>
                  <a:srgbClr val="FFFF00"/>
                </a:solidFill>
                <a:latin typeface="Times New Roman" pitchFamily="18" charset="0"/>
                <a:ea typeface="+mn-ea"/>
                <a:cs typeface="Times New Roman" pitchFamily="18" charset="0"/>
              </a:rPr>
              <a:t>Monsoon </a:t>
            </a:r>
          </a:p>
        </p:txBody>
      </p:sp>
      <p:sp>
        <p:nvSpPr>
          <p:cNvPr id="10" name="Oval 45"/>
          <p:cNvSpPr>
            <a:spLocks noChangeArrowheads="1"/>
          </p:cNvSpPr>
          <p:nvPr/>
        </p:nvSpPr>
        <p:spPr bwMode="auto">
          <a:xfrm>
            <a:off x="5796136" y="3501008"/>
            <a:ext cx="648072" cy="720080"/>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pic>
        <p:nvPicPr>
          <p:cNvPr id="6" name="Picture 8" descr="http://www.cpc.ncep.noaa.gov/products/Precip_Monitoring/Figures/Asia_Aust/p.30day.fig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35" y="1211929"/>
            <a:ext cx="45291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85725" y="5016500"/>
            <a:ext cx="45762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lnSpc>
                <a:spcPct val="90000"/>
              </a:lnSpc>
              <a:spcBef>
                <a:spcPct val="50000"/>
              </a:spcBef>
            </a:pPr>
            <a:r>
              <a:rPr lang="en-US" sz="1600" dirty="0">
                <a:solidFill>
                  <a:schemeClr val="bg1"/>
                </a:solidFill>
                <a:latin typeface="Arial" pitchFamily="34" charset="0"/>
              </a:rPr>
              <a:t>The </a:t>
            </a:r>
            <a:r>
              <a:rPr lang="en-US" sz="1600" dirty="0" smtClean="0">
                <a:solidFill>
                  <a:schemeClr val="bg1"/>
                </a:solidFill>
                <a:latin typeface="Arial" pitchFamily="34" charset="0"/>
              </a:rPr>
              <a:t>July </a:t>
            </a:r>
            <a:r>
              <a:rPr lang="en-US" sz="1600" dirty="0">
                <a:solidFill>
                  <a:schemeClr val="bg1"/>
                </a:solidFill>
                <a:latin typeface="Arial" pitchFamily="34" charset="0"/>
              </a:rPr>
              <a:t>anomalous rainfall pattern over monsoon Asia is very similar to </a:t>
            </a:r>
            <a:r>
              <a:rPr lang="en-US" sz="1600" dirty="0" smtClean="0">
                <a:solidFill>
                  <a:schemeClr val="bg1"/>
                </a:solidFill>
                <a:latin typeface="Arial" pitchFamily="34" charset="0"/>
              </a:rPr>
              <a:t>June pattern.  </a:t>
            </a:r>
            <a:r>
              <a:rPr lang="en-US" sz="1600" dirty="0">
                <a:solidFill>
                  <a:schemeClr val="bg1"/>
                </a:solidFill>
                <a:latin typeface="Arial" pitchFamily="34" charset="0"/>
              </a:rPr>
              <a:t>Central and Northern India continues to receive above normal monsoon rainfall, even though east central India is deficient. </a:t>
            </a:r>
          </a:p>
        </p:txBody>
      </p:sp>
      <p:sp>
        <p:nvSpPr>
          <p:cNvPr id="9" name="Oval 45"/>
          <p:cNvSpPr>
            <a:spLocks noChangeArrowheads="1"/>
          </p:cNvSpPr>
          <p:nvPr/>
        </p:nvSpPr>
        <p:spPr bwMode="auto">
          <a:xfrm rot="20084903">
            <a:off x="6444208" y="3212976"/>
            <a:ext cx="1224136" cy="720081"/>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735013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0" y="-99392"/>
            <a:ext cx="8388424" cy="1143000"/>
          </a:xfrm>
        </p:spPr>
        <p:txBody>
          <a:bodyPr/>
          <a:lstStyle/>
          <a:p>
            <a:r>
              <a:rPr lang="en-US" sz="3600" dirty="0" smtClean="0">
                <a:solidFill>
                  <a:schemeClr val="bg1"/>
                </a:solidFill>
              </a:rPr>
              <a:t>Hot and Dry in Southeastern China</a:t>
            </a:r>
            <a:endParaRPr lang="en-US" sz="3600" dirty="0">
              <a:solidFill>
                <a:schemeClr val="bg1"/>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39</a:t>
            </a:fld>
            <a:endParaRPr lang="en-US"/>
          </a:p>
        </p:txBody>
      </p:sp>
      <p:pic>
        <p:nvPicPr>
          <p:cNvPr id="4" name="Picture 3" descr="\\10.28.16.116\服务室\业务值班\2013\7月\专题材料\郑局长来气候中心-0730\资料图表\全国降水量距平百分率分布图0701-07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3021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0.28.16.116\服务室\业务值班\2013\7月\专题材料\郑局长来气候中心-0730\资料图表\全国平均气温距平分布图0701-07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709392"/>
            <a:ext cx="42783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pub.creaders.net/upload_files/image/201308/20130811_48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194943"/>
            <a:ext cx="4302125" cy="255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10956" y="1412776"/>
            <a:ext cx="3744416" cy="1569660"/>
          </a:xfrm>
          <a:prstGeom prst="rect">
            <a:avLst/>
          </a:prstGeom>
          <a:noFill/>
        </p:spPr>
        <p:txBody>
          <a:bodyPr wrap="square" rtlCol="0">
            <a:spAutoFit/>
          </a:bodyPr>
          <a:lstStyle/>
          <a:p>
            <a:r>
              <a:rPr lang="en-US" dirty="0" smtClean="0">
                <a:solidFill>
                  <a:schemeClr val="bg1"/>
                </a:solidFill>
              </a:rPr>
              <a:t>Having 19 days in July, the maxima temperature was higher than </a:t>
            </a:r>
            <a:r>
              <a:rPr lang="en-US" altLang="zh-CN" dirty="0" smtClean="0">
                <a:solidFill>
                  <a:schemeClr val="bg1"/>
                </a:solidFill>
              </a:rPr>
              <a:t>100 ºF in Shanghai, China</a:t>
            </a:r>
            <a:r>
              <a:rPr lang="en-US" dirty="0" smtClean="0">
                <a:solidFill>
                  <a:schemeClr val="bg1"/>
                </a:solidFill>
              </a:rPr>
              <a:t> </a:t>
            </a:r>
            <a:endParaRPr lang="en-US" dirty="0">
              <a:solidFill>
                <a:schemeClr val="bg1"/>
              </a:solidFill>
            </a:endParaRPr>
          </a:p>
        </p:txBody>
      </p:sp>
      <p:sp>
        <p:nvSpPr>
          <p:cNvPr id="8" name="TextBox 7"/>
          <p:cNvSpPr txBox="1"/>
          <p:nvPr/>
        </p:nvSpPr>
        <p:spPr>
          <a:xfrm>
            <a:off x="323528" y="852681"/>
            <a:ext cx="4346176" cy="400110"/>
          </a:xfrm>
          <a:prstGeom prst="rect">
            <a:avLst/>
          </a:prstGeom>
          <a:noFill/>
        </p:spPr>
        <p:txBody>
          <a:bodyPr wrap="square" rtlCol="0">
            <a:spAutoFit/>
          </a:bodyPr>
          <a:lstStyle/>
          <a:p>
            <a:r>
              <a:rPr lang="en-US" sz="2000" dirty="0" smtClean="0">
                <a:solidFill>
                  <a:srgbClr val="FF0000"/>
                </a:solidFill>
              </a:rPr>
              <a:t>Precipitation Percentile of July 2013</a:t>
            </a:r>
            <a:endParaRPr lang="en-US" sz="2000" dirty="0">
              <a:solidFill>
                <a:srgbClr val="FF0000"/>
              </a:solidFill>
            </a:endParaRPr>
          </a:p>
        </p:txBody>
      </p:sp>
      <p:sp>
        <p:nvSpPr>
          <p:cNvPr id="9" name="TextBox 8"/>
          <p:cNvSpPr txBox="1"/>
          <p:nvPr/>
        </p:nvSpPr>
        <p:spPr>
          <a:xfrm>
            <a:off x="4644008" y="3316922"/>
            <a:ext cx="4392488" cy="400110"/>
          </a:xfrm>
          <a:prstGeom prst="rect">
            <a:avLst/>
          </a:prstGeom>
          <a:noFill/>
        </p:spPr>
        <p:txBody>
          <a:bodyPr wrap="square" rtlCol="0">
            <a:spAutoFit/>
          </a:bodyPr>
          <a:lstStyle/>
          <a:p>
            <a:r>
              <a:rPr lang="en-US" sz="2000" dirty="0" smtClean="0">
                <a:solidFill>
                  <a:srgbClr val="FF0000"/>
                </a:solidFill>
              </a:rPr>
              <a:t>Temperature Anomalies in July 2013</a:t>
            </a:r>
            <a:endParaRPr lang="en-US" sz="2000" dirty="0">
              <a:solidFill>
                <a:srgbClr val="FF0000"/>
              </a:solidFill>
            </a:endParaRPr>
          </a:p>
        </p:txBody>
      </p:sp>
    </p:spTree>
    <p:extLst>
      <p:ext uri="{BB962C8B-B14F-4D97-AF65-F5344CB8AC3E}">
        <p14:creationId xmlns:p14="http://schemas.microsoft.com/office/powerpoint/2010/main" val="361939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08720"/>
            <a:ext cx="7632848" cy="44644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Rectangle 3"/>
          <p:cNvSpPr>
            <a:spLocks noGrp="1" noChangeArrowheads="1"/>
          </p:cNvSpPr>
          <p:nvPr>
            <p:ph type="title"/>
          </p:nvPr>
        </p:nvSpPr>
        <p:spPr>
          <a:xfrm>
            <a:off x="1155004" y="224954"/>
            <a:ext cx="7737476" cy="539750"/>
          </a:xfrm>
        </p:spPr>
        <p:txBody>
          <a:bodyPr/>
          <a:lstStyle/>
          <a:p>
            <a:pPr eaLnBrk="1" hangingPunct="1">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Equatorial Pacific SST (ºC), HC300 (ºC)</a:t>
            </a:r>
            <a:r>
              <a:rPr lang="en-GB" sz="2400" b="1" u="sng" dirty="0" smtClean="0">
                <a:solidFill>
                  <a:srgbClr val="FFFF00"/>
                </a:solidFill>
                <a:ea typeface="SimSun" pitchFamily="2" charset="-122"/>
              </a:rPr>
              <a:t>, </a:t>
            </a:r>
            <a:r>
              <a:rPr lang="en-GB" sz="2400" b="1" u="sng" dirty="0" smtClean="0">
                <a:solidFill>
                  <a:srgbClr val="FFFF00"/>
                </a:solidFill>
              </a:rPr>
              <a:t>u850  (m/s)</a:t>
            </a:r>
          </a:p>
        </p:txBody>
      </p:sp>
      <p:sp>
        <p:nvSpPr>
          <p:cNvPr id="26" name="Oval 25"/>
          <p:cNvSpPr/>
          <p:nvPr/>
        </p:nvSpPr>
        <p:spPr bwMode="auto">
          <a:xfrm rot="5400000">
            <a:off x="5031386" y="3896632"/>
            <a:ext cx="628650" cy="98279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chemeClr val="bg1"/>
              </a:solidFill>
              <a:latin typeface="Times New Roman" pitchFamily="18" charset="0"/>
            </a:endParaRPr>
          </a:p>
        </p:txBody>
      </p:sp>
      <p:sp>
        <p:nvSpPr>
          <p:cNvPr id="24" name="Oval 23"/>
          <p:cNvSpPr/>
          <p:nvPr/>
        </p:nvSpPr>
        <p:spPr bwMode="auto">
          <a:xfrm>
            <a:off x="3059832" y="3814354"/>
            <a:ext cx="864096" cy="91079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rgbClr val="C00000"/>
              </a:solidFill>
              <a:latin typeface="Times New Roman" pitchFamily="18" charset="0"/>
            </a:endParaRPr>
          </a:p>
        </p:txBody>
      </p:sp>
      <p:sp>
        <p:nvSpPr>
          <p:cNvPr id="11" name="TextBox 10"/>
          <p:cNvSpPr txBox="1"/>
          <p:nvPr/>
        </p:nvSpPr>
        <p:spPr>
          <a:xfrm>
            <a:off x="7956376" y="-27384"/>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
        <p:nvSpPr>
          <p:cNvPr id="9" name="Text Box 6"/>
          <p:cNvSpPr txBox="1">
            <a:spLocks noChangeArrowheads="1"/>
          </p:cNvSpPr>
          <p:nvPr/>
        </p:nvSpPr>
        <p:spPr bwMode="auto">
          <a:xfrm>
            <a:off x="421704" y="5626249"/>
            <a:ext cx="8686800" cy="827087"/>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400"/>
              </a:spcBef>
              <a:buClr>
                <a:srgbClr val="000000"/>
              </a:buClr>
              <a:buSzPct val="100000"/>
              <a:buFont typeface="Verdana" pitchFamily="34" charset="0"/>
              <a:buChar char="-"/>
            </a:pPr>
            <a:r>
              <a:rPr lang="en-GB" sz="900" b="1" dirty="0">
                <a:solidFill>
                  <a:schemeClr val="tx1"/>
                </a:solidFill>
                <a:latin typeface="Verdana" pitchFamily="34" charset="0"/>
              </a:rPr>
              <a:t> </a:t>
            </a:r>
            <a:r>
              <a:rPr lang="en-GB" sz="1100" b="1" dirty="0">
                <a:solidFill>
                  <a:schemeClr val="tx1"/>
                </a:solidFill>
                <a:latin typeface="Verdana" pitchFamily="34" charset="0"/>
              </a:rPr>
              <a:t>Below average SSTs was observed in the eastern Pacific since May 2013.</a:t>
            </a:r>
          </a:p>
          <a:p>
            <a:pPr eaLnBrk="1" hangingPunct="1">
              <a:lnSpc>
                <a:spcPct val="124000"/>
              </a:lnSpc>
              <a:spcBef>
                <a:spcPts val="400"/>
              </a:spcBef>
              <a:buClr>
                <a:srgbClr val="000000"/>
              </a:buClr>
              <a:buSzPct val="100000"/>
              <a:buFont typeface="Verdana" pitchFamily="34" charset="0"/>
              <a:buChar char="-"/>
            </a:pPr>
            <a:r>
              <a:rPr lang="en-GB" sz="1100" b="1" dirty="0">
                <a:solidFill>
                  <a:schemeClr val="tx1"/>
                </a:solidFill>
                <a:latin typeface="Verdana" pitchFamily="34" charset="0"/>
              </a:rPr>
              <a:t> Positive HC300 anomalies in the east-central Pacific continued in July 2013.</a:t>
            </a:r>
          </a:p>
          <a:p>
            <a:pPr eaLnBrk="1" hangingPunct="1">
              <a:lnSpc>
                <a:spcPct val="124000"/>
              </a:lnSpc>
              <a:spcBef>
                <a:spcPts val="400"/>
              </a:spcBef>
              <a:buClr>
                <a:srgbClr val="000000"/>
              </a:buClr>
              <a:buSzPct val="100000"/>
              <a:buFont typeface="Verdana" pitchFamily="34" charset="0"/>
              <a:buChar char="-"/>
            </a:pPr>
            <a:r>
              <a:rPr lang="en-US" sz="1100" b="1" dirty="0">
                <a:solidFill>
                  <a:schemeClr val="tx1"/>
                </a:solidFill>
                <a:latin typeface="Verdana" pitchFamily="34" charset="0"/>
              </a:rPr>
              <a:t> Low-level zonal wind anomalies were near normal in July 2013.</a:t>
            </a:r>
          </a:p>
        </p:txBody>
      </p:sp>
    </p:spTree>
    <p:extLst>
      <p:ext uri="{BB962C8B-B14F-4D97-AF65-F5344CB8AC3E}">
        <p14:creationId xmlns:p14="http://schemas.microsoft.com/office/powerpoint/2010/main" val="23418951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15416"/>
            <a:ext cx="8028384" cy="1143000"/>
          </a:xfrm>
        </p:spPr>
        <p:txBody>
          <a:bodyPr/>
          <a:lstStyle/>
          <a:p>
            <a:r>
              <a:rPr lang="en-US" dirty="0" smtClean="0">
                <a:solidFill>
                  <a:srgbClr val="FFFF00"/>
                </a:solidFill>
              </a:rPr>
              <a:t>NMME/IMME Forecast for Spt.</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40</a:t>
            </a:fld>
            <a:endParaRPr lang="en-US"/>
          </a:p>
        </p:txBody>
      </p:sp>
      <p:pic>
        <p:nvPicPr>
          <p:cNvPr id="513026" name="Picture 2" descr="http://www.cpc.ncep.noaa.gov/products/NMME/current/images/NMME_ensemble_tmp2m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640120"/>
            <a:ext cx="414291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3028" name="Picture 4" descr="http://www.cpc.ncep.noaa.gov/products/NMME/current/imme/IMME_tmp2m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260" y="3684984"/>
            <a:ext cx="418962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3032" name="Picture 8" descr="http://www.cpc.ncep.noaa.gov/products/NMME/prob/images/prob_ensemble_tmp2m_us_le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8" y="640120"/>
            <a:ext cx="418962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3034" name="Picture 10" descr="http://www.cpc.ncep.noaa.gov/products/NMME/current/images/skill_NMME_ensemble_tmp2m_us_lea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38" y="3684984"/>
            <a:ext cx="414291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60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4280"/>
            <a:ext cx="7817296" cy="1143000"/>
          </a:xfrm>
        </p:spPr>
        <p:txBody>
          <a:bodyPr/>
          <a:lstStyle/>
          <a:p>
            <a:r>
              <a:rPr lang="en-US" dirty="0" smtClean="0">
                <a:solidFill>
                  <a:srgbClr val="FFFF00"/>
                </a:solidFill>
              </a:rPr>
              <a:t>NMME/IMME Forecast for Spt. </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41</a:t>
            </a:fld>
            <a:endParaRPr lang="en-US"/>
          </a:p>
        </p:txBody>
      </p:sp>
      <p:pic>
        <p:nvPicPr>
          <p:cNvPr id="518146" name="Picture 2" descr="http://www.cpc.ncep.noaa.gov/products/NMME/current/images/NMME_ensemble_prate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73" y="700463"/>
            <a:ext cx="414291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8148" name="Picture 4" descr="http://www.cpc.ncep.noaa.gov/products/NMME/current/imme/IMME_prate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906" y="3657600"/>
            <a:ext cx="418962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pc.ncep.noaa.gov/products/NMME/prob/images/prob_ensemble_prate_us_le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00463"/>
            <a:ext cx="418962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8150" name="Picture 6" descr="http://www.cpc.ncep.noaa.gov/products/NMME/current/images/skill_NMME_ensemble_prate_us_lea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72" y="3684984"/>
            <a:ext cx="414291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45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15416"/>
            <a:ext cx="8028384" cy="1143000"/>
          </a:xfrm>
        </p:spPr>
        <p:txBody>
          <a:bodyPr/>
          <a:lstStyle/>
          <a:p>
            <a:r>
              <a:rPr lang="en-US" dirty="0" smtClean="0">
                <a:solidFill>
                  <a:srgbClr val="FFFF00"/>
                </a:solidFill>
              </a:rPr>
              <a:t>NMME/IMME Forecast for SON</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42</a:t>
            </a:fld>
            <a:endParaRPr lang="en-US"/>
          </a:p>
        </p:txBody>
      </p:sp>
      <p:pic>
        <p:nvPicPr>
          <p:cNvPr id="520194" name="Picture 2" descr="http://www.cpc.ncep.noaa.gov/products/NMME/current/images/NMME_ensemble_tmp2m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09" y="640120"/>
            <a:ext cx="414291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20196" name="Picture 4" descr="http://www.cpc.ncep.noaa.gov/products/NMME/current/imme/IMME_tmp2m_us_seas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626" y="3684984"/>
            <a:ext cx="418962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20198" name="Picture 6" descr="http://www.cpc.ncep.noaa.gov/products/NMME/prob/images/prob_ensemble_tmp2m_us_sea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627" y="649248"/>
            <a:ext cx="420285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20200" name="Picture 8" descr="http://www.cpc.ncep.noaa.gov/products/NMME/current/images/skill_NMME_ensemble_tmp2m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08" y="3658054"/>
            <a:ext cx="414291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67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15416"/>
            <a:ext cx="8028384" cy="1143000"/>
          </a:xfrm>
        </p:spPr>
        <p:txBody>
          <a:bodyPr/>
          <a:lstStyle/>
          <a:p>
            <a:r>
              <a:rPr lang="en-US" dirty="0" smtClean="0">
                <a:solidFill>
                  <a:srgbClr val="FFFF00"/>
                </a:solidFill>
              </a:rPr>
              <a:t>NMME/IMME Forecast for SON</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43</a:t>
            </a:fld>
            <a:endParaRPr lang="en-US"/>
          </a:p>
        </p:txBody>
      </p:sp>
      <p:pic>
        <p:nvPicPr>
          <p:cNvPr id="525316" name="Picture 4" descr="http://www.cpc.ncep.noaa.gov/products/NMME/current/images/NMME_ensemble_prate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65" y="620688"/>
            <a:ext cx="414291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25318" name="Picture 6" descr="http://www.cpc.ncep.noaa.gov/products/NMME/current/imme/IMME_prate_us_seas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2" y="3684984"/>
            <a:ext cx="418962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25314" name="Picture 2" descr="http://www.cpc.ncep.noaa.gov/products/NMME/prob/images/prob_ensemble_prate_us_sea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620688"/>
            <a:ext cx="418962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25320" name="Picture 8" descr="http://www.cpc.ncep.noaa.gov/products/NMME/current/images/skill_NMME_ensemble_prate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74" y="3657600"/>
            <a:ext cx="414291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15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276872"/>
            <a:ext cx="7239000" cy="1143000"/>
          </a:xfrm>
        </p:spPr>
        <p:txBody>
          <a:bodyPr/>
          <a:lstStyle/>
          <a:p>
            <a:r>
              <a:rPr lang="en-US" dirty="0" smtClean="0">
                <a:solidFill>
                  <a:srgbClr val="FFFF00"/>
                </a:solidFill>
              </a:rPr>
              <a:t>Thanks!</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44</a:t>
            </a:fld>
            <a:endParaRPr lang="en-US"/>
          </a:p>
        </p:txBody>
      </p:sp>
    </p:spTree>
    <p:extLst>
      <p:ext uri="{BB962C8B-B14F-4D97-AF65-F5344CB8AC3E}">
        <p14:creationId xmlns:p14="http://schemas.microsoft.com/office/powerpoint/2010/main" val="2179746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p:cNvPicPr>
          <p:nvPr/>
        </p:nvPicPr>
        <p:blipFill rotWithShape="1">
          <a:blip r:embed="rId3">
            <a:extLst>
              <a:ext uri="{28A0092B-C50C-407E-A947-70E740481C1C}">
                <a14:useLocalDpi xmlns:a14="http://schemas.microsoft.com/office/drawing/2010/main" val="0"/>
              </a:ext>
            </a:extLst>
          </a:blip>
          <a:srcRect t="1666" r="22850" b="43007"/>
          <a:stretch/>
        </p:blipFill>
        <p:spPr bwMode="auto">
          <a:xfrm>
            <a:off x="-25103" y="836712"/>
            <a:ext cx="4762624" cy="56166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p:cNvPicPr>
          <p:nvPr/>
        </p:nvPicPr>
        <p:blipFill rotWithShape="1">
          <a:blip r:embed="rId4">
            <a:extLst>
              <a:ext uri="{28A0092B-C50C-407E-A947-70E740481C1C}">
                <a14:useLocalDpi xmlns:a14="http://schemas.microsoft.com/office/drawing/2010/main" val="0"/>
              </a:ext>
            </a:extLst>
          </a:blip>
          <a:srcRect t="2499" r="20451" b="42500"/>
          <a:stretch/>
        </p:blipFill>
        <p:spPr bwMode="auto">
          <a:xfrm>
            <a:off x="4355976" y="836712"/>
            <a:ext cx="4759456" cy="56166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title"/>
          </p:nvPr>
        </p:nvSpPr>
        <p:spPr>
          <a:xfrm>
            <a:off x="179512" y="0"/>
            <a:ext cx="8229600" cy="533400"/>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Evolution of Pacific SST Anomalies</a:t>
            </a:r>
          </a:p>
        </p:txBody>
      </p:sp>
      <p:sp>
        <p:nvSpPr>
          <p:cNvPr id="15366"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7"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grpSp>
        <p:nvGrpSpPr>
          <p:cNvPr id="15369" name="Group 18"/>
          <p:cNvGrpSpPr>
            <a:grpSpLocks/>
          </p:cNvGrpSpPr>
          <p:nvPr/>
        </p:nvGrpSpPr>
        <p:grpSpPr bwMode="auto">
          <a:xfrm>
            <a:off x="5724128" y="2097038"/>
            <a:ext cx="2232248" cy="323850"/>
            <a:chOff x="6170613" y="1100138"/>
            <a:chExt cx="1663700" cy="323850"/>
          </a:xfrm>
        </p:grpSpPr>
        <p:pic>
          <p:nvPicPr>
            <p:cNvPr id="1537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0" name="Group 18"/>
          <p:cNvGrpSpPr>
            <a:grpSpLocks/>
          </p:cNvGrpSpPr>
          <p:nvPr/>
        </p:nvGrpSpPr>
        <p:grpSpPr bwMode="auto">
          <a:xfrm>
            <a:off x="1475656" y="4833342"/>
            <a:ext cx="2232248" cy="323850"/>
            <a:chOff x="6170613" y="1100138"/>
            <a:chExt cx="1663700" cy="323850"/>
          </a:xfrm>
        </p:grpSpPr>
        <p:pic>
          <p:nvPicPr>
            <p:cNvPr id="1537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8"/>
          <p:cNvGrpSpPr>
            <a:grpSpLocks/>
          </p:cNvGrpSpPr>
          <p:nvPr/>
        </p:nvGrpSpPr>
        <p:grpSpPr bwMode="auto">
          <a:xfrm>
            <a:off x="1457908" y="2132856"/>
            <a:ext cx="2232248" cy="323850"/>
            <a:chOff x="6170613" y="1100138"/>
            <a:chExt cx="1663700" cy="323850"/>
          </a:xfrm>
        </p:grpSpPr>
        <p:pic>
          <p:nvPicPr>
            <p:cNvPr id="1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8"/>
          <p:cNvGrpSpPr>
            <a:grpSpLocks/>
          </p:cNvGrpSpPr>
          <p:nvPr/>
        </p:nvGrpSpPr>
        <p:grpSpPr bwMode="auto">
          <a:xfrm>
            <a:off x="5724128" y="4797152"/>
            <a:ext cx="2232248" cy="323850"/>
            <a:chOff x="6170613" y="1100138"/>
            <a:chExt cx="1663700" cy="323850"/>
          </a:xfrm>
        </p:grpSpPr>
        <p:pic>
          <p:nvPicPr>
            <p:cNvPr id="2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176894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origin.cpc.ncep.noaa.gov/products/people/zzhu/HU_YAN_tao_godas_mnth.gif"/>
          <p:cNvPicPr>
            <a:picLocks noChangeAspect="1" noChangeArrowheads="1"/>
          </p:cNvPicPr>
          <p:nvPr/>
        </p:nvPicPr>
        <p:blipFill>
          <a:blip r:embed="rId2">
            <a:extLst>
              <a:ext uri="{28A0092B-C50C-407E-A947-70E740481C1C}">
                <a14:useLocalDpi xmlns:a14="http://schemas.microsoft.com/office/drawing/2010/main" val="0"/>
              </a:ext>
            </a:extLst>
          </a:blip>
          <a:srcRect t="32268"/>
          <a:stretch>
            <a:fillRect/>
          </a:stretch>
        </p:blipFill>
        <p:spPr bwMode="auto">
          <a:xfrm>
            <a:off x="377825" y="1316038"/>
            <a:ext cx="3429000"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http://www.bom.gov.au/climate/enso/sub_surf_mon.gif"/>
          <p:cNvPicPr>
            <a:picLocks noChangeAspect="1" noChangeArrowheads="1"/>
          </p:cNvPicPr>
          <p:nvPr/>
        </p:nvPicPr>
        <p:blipFill rotWithShape="1">
          <a:blip r:embed="rId3">
            <a:extLst>
              <a:ext uri="{28A0092B-C50C-407E-A947-70E740481C1C}">
                <a14:useLocalDpi xmlns:a14="http://schemas.microsoft.com/office/drawing/2010/main" val="0"/>
              </a:ext>
            </a:extLst>
          </a:blip>
          <a:srcRect l="12451" t="48885" r="13948" b="35725"/>
          <a:stretch/>
        </p:blipFill>
        <p:spPr bwMode="auto">
          <a:xfrm>
            <a:off x="7162800" y="1416049"/>
            <a:ext cx="16764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http://www.ecmwf.int/products/forecasts/d/getchart/catalog/products/forecasts/oras4/reanalysis/sections/xzmaps/1m%211m%21201306%21Anomaly%21Temperature%21chart.gif"/>
          <p:cNvPicPr>
            <a:picLocks noChangeAspect="1" noChangeArrowheads="1"/>
          </p:cNvPicPr>
          <p:nvPr/>
        </p:nvPicPr>
        <p:blipFill>
          <a:blip r:embed="rId4">
            <a:extLst>
              <a:ext uri="{28A0092B-C50C-407E-A947-70E740481C1C}">
                <a14:useLocalDpi xmlns:a14="http://schemas.microsoft.com/office/drawing/2010/main" val="0"/>
              </a:ext>
            </a:extLst>
          </a:blip>
          <a:srcRect l="31737" t="6416" r="24857" b="44397"/>
          <a:stretch>
            <a:fillRect/>
          </a:stretch>
        </p:blipFill>
        <p:spPr bwMode="auto">
          <a:xfrm>
            <a:off x="3843338" y="1316038"/>
            <a:ext cx="16002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http://www.data.jma.go.jp/gmd/cpd/data/elnino/clmrep/fig/2013/06/ta-eq_color.gif"/>
          <p:cNvPicPr>
            <a:picLocks noChangeAspect="1" noChangeArrowheads="1"/>
          </p:cNvPicPr>
          <p:nvPr/>
        </p:nvPicPr>
        <p:blipFill rotWithShape="1">
          <a:blip r:embed="rId5">
            <a:extLst>
              <a:ext uri="{28A0092B-C50C-407E-A947-70E740481C1C}">
                <a14:useLocalDpi xmlns:a14="http://schemas.microsoft.com/office/drawing/2010/main" val="0"/>
              </a:ext>
            </a:extLst>
          </a:blip>
          <a:srcRect t="9059" b="23052"/>
          <a:stretch/>
        </p:blipFill>
        <p:spPr bwMode="auto">
          <a:xfrm>
            <a:off x="5410200" y="1392238"/>
            <a:ext cx="1752600" cy="18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
          <p:cNvSpPr txBox="1">
            <a:spLocks noChangeArrowheads="1"/>
          </p:cNvSpPr>
          <p:nvPr/>
        </p:nvSpPr>
        <p:spPr bwMode="auto">
          <a:xfrm>
            <a:off x="6019800" y="95408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dirty="0"/>
              <a:t>JMA</a:t>
            </a:r>
          </a:p>
        </p:txBody>
      </p:sp>
      <p:sp>
        <p:nvSpPr>
          <p:cNvPr id="14343" name="TextBox 2"/>
          <p:cNvSpPr txBox="1">
            <a:spLocks noChangeArrowheads="1"/>
          </p:cNvSpPr>
          <p:nvPr/>
        </p:nvSpPr>
        <p:spPr bwMode="auto">
          <a:xfrm>
            <a:off x="3733800" y="939800"/>
            <a:ext cx="196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dirty="0"/>
              <a:t>ECMWF S4 </a:t>
            </a:r>
          </a:p>
        </p:txBody>
      </p:sp>
      <p:sp>
        <p:nvSpPr>
          <p:cNvPr id="14344" name="TextBox 3"/>
          <p:cNvSpPr txBox="1">
            <a:spLocks noChangeArrowheads="1"/>
          </p:cNvSpPr>
          <p:nvPr/>
        </p:nvSpPr>
        <p:spPr bwMode="auto">
          <a:xfrm>
            <a:off x="7620000" y="93027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dirty="0"/>
              <a:t>BOM</a:t>
            </a:r>
          </a:p>
        </p:txBody>
      </p:sp>
      <p:sp>
        <p:nvSpPr>
          <p:cNvPr id="14345" name="TextBox 9"/>
          <p:cNvSpPr txBox="1">
            <a:spLocks noChangeArrowheads="1"/>
          </p:cNvSpPr>
          <p:nvPr/>
        </p:nvSpPr>
        <p:spPr bwMode="auto">
          <a:xfrm>
            <a:off x="846138" y="9604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dirty="0"/>
              <a:t>TAO</a:t>
            </a:r>
          </a:p>
        </p:txBody>
      </p:sp>
      <p:sp>
        <p:nvSpPr>
          <p:cNvPr id="14346" name="TextBox 10"/>
          <p:cNvSpPr txBox="1">
            <a:spLocks noChangeArrowheads="1"/>
          </p:cNvSpPr>
          <p:nvPr/>
        </p:nvSpPr>
        <p:spPr bwMode="auto">
          <a:xfrm>
            <a:off x="2332112" y="9398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dirty="0"/>
              <a:t>GODAS</a:t>
            </a:r>
          </a:p>
        </p:txBody>
      </p:sp>
      <p:cxnSp>
        <p:nvCxnSpPr>
          <p:cNvPr id="14347" name="Straight Connector 5"/>
          <p:cNvCxnSpPr>
            <a:cxnSpLocks noChangeShapeType="1"/>
            <a:stCxn id="14338" idx="1"/>
          </p:cNvCxnSpPr>
          <p:nvPr/>
        </p:nvCxnSpPr>
        <p:spPr bwMode="auto">
          <a:xfrm>
            <a:off x="377825" y="3417888"/>
            <a:ext cx="8385175" cy="0"/>
          </a:xfrm>
          <a:prstGeom prst="line">
            <a:avLst/>
          </a:prstGeom>
          <a:noFill/>
          <a:ln w="9525" algn="ctr">
            <a:solidFill>
              <a:schemeClr val="tx1"/>
            </a:solidFill>
            <a:round/>
            <a:headEnd/>
            <a:tailEnd/>
          </a:ln>
        </p:spPr>
      </p:cxnSp>
      <p:sp>
        <p:nvSpPr>
          <p:cNvPr id="7" name="TextBox 6"/>
          <p:cNvSpPr txBox="1"/>
          <p:nvPr/>
        </p:nvSpPr>
        <p:spPr>
          <a:xfrm>
            <a:off x="23117" y="1767414"/>
            <a:ext cx="553998" cy="1061327"/>
          </a:xfrm>
          <a:prstGeom prst="rect">
            <a:avLst/>
          </a:prstGeom>
          <a:noFill/>
        </p:spPr>
        <p:txBody>
          <a:bodyPr vert="vert270">
            <a:spAutoFit/>
          </a:bodyPr>
          <a:lstStyle/>
          <a:p>
            <a:pPr>
              <a:defRPr/>
            </a:pPr>
            <a:r>
              <a:rPr lang="en-US" b="1" dirty="0">
                <a:solidFill>
                  <a:srgbClr val="FF00FF"/>
                </a:solidFill>
              </a:rPr>
              <a:t>June</a:t>
            </a:r>
          </a:p>
        </p:txBody>
      </p:sp>
      <p:sp>
        <p:nvSpPr>
          <p:cNvPr id="15" name="TextBox 14"/>
          <p:cNvSpPr txBox="1"/>
          <p:nvPr/>
        </p:nvSpPr>
        <p:spPr>
          <a:xfrm>
            <a:off x="23117" y="3886200"/>
            <a:ext cx="553998" cy="1061327"/>
          </a:xfrm>
          <a:prstGeom prst="rect">
            <a:avLst/>
          </a:prstGeom>
          <a:noFill/>
        </p:spPr>
        <p:txBody>
          <a:bodyPr vert="vert270">
            <a:spAutoFit/>
          </a:bodyPr>
          <a:lstStyle/>
          <a:p>
            <a:pPr>
              <a:defRPr/>
            </a:pPr>
            <a:r>
              <a:rPr lang="en-US" b="1" dirty="0">
                <a:solidFill>
                  <a:srgbClr val="FF00FF"/>
                </a:solidFill>
              </a:rPr>
              <a:t>July</a:t>
            </a:r>
          </a:p>
        </p:txBody>
      </p:sp>
      <p:sp>
        <p:nvSpPr>
          <p:cNvPr id="14350" name="TextBox 7"/>
          <p:cNvSpPr txBox="1">
            <a:spLocks noChangeArrowheads="1"/>
          </p:cNvSpPr>
          <p:nvPr/>
        </p:nvSpPr>
        <p:spPr bwMode="auto">
          <a:xfrm>
            <a:off x="1524000" y="3418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b="1" dirty="0"/>
              <a:t>Subsurface Temperature Anomalies along Equator</a:t>
            </a:r>
          </a:p>
        </p:txBody>
      </p:sp>
      <p:sp>
        <p:nvSpPr>
          <p:cNvPr id="14351" name="TextBox 8"/>
          <p:cNvSpPr txBox="1">
            <a:spLocks noChangeArrowheads="1"/>
          </p:cNvSpPr>
          <p:nvPr/>
        </p:nvSpPr>
        <p:spPr bwMode="auto">
          <a:xfrm>
            <a:off x="30163" y="602773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sz="1200" dirty="0"/>
              <a:t>ECMWF S4: http://www.ecmwf.int/products/forecasts/d/charts/oras4/reanalysis/sections/xzmaps/1m!1m!201306!Anomaly!Temperature!/</a:t>
            </a:r>
          </a:p>
          <a:p>
            <a:pPr eaLnBrk="1" hangingPunct="1"/>
            <a:r>
              <a:rPr lang="en-US" sz="1200" dirty="0"/>
              <a:t>JMA :http://ds.data.jma.go.jp/</a:t>
            </a:r>
            <a:r>
              <a:rPr lang="en-US" sz="1200" dirty="0" err="1"/>
              <a:t>tcc</a:t>
            </a:r>
            <a:r>
              <a:rPr lang="en-US" sz="1200" dirty="0"/>
              <a:t>/</a:t>
            </a:r>
            <a:r>
              <a:rPr lang="en-US" sz="1200" dirty="0" err="1"/>
              <a:t>tcc</a:t>
            </a:r>
            <a:r>
              <a:rPr lang="en-US" sz="1200" dirty="0"/>
              <a:t>/products/</a:t>
            </a:r>
            <a:r>
              <a:rPr lang="en-US" sz="1200" dirty="0" err="1"/>
              <a:t>elnino</a:t>
            </a:r>
            <a:r>
              <a:rPr lang="en-US" sz="1200" dirty="0"/>
              <a:t>/outlook.html</a:t>
            </a:r>
          </a:p>
          <a:p>
            <a:pPr eaLnBrk="1" hangingPunct="1"/>
            <a:r>
              <a:rPr lang="en-US" sz="1200" dirty="0" err="1"/>
              <a:t>BOM:http</a:t>
            </a:r>
            <a:r>
              <a:rPr lang="en-US" sz="1200" dirty="0"/>
              <a:t>://www.bom.gov.au/climate/enso/e</a:t>
            </a:r>
            <a:endParaRPr lang="en-US" dirty="0"/>
          </a:p>
        </p:txBody>
      </p:sp>
      <p:sp>
        <p:nvSpPr>
          <p:cNvPr id="14352" name="Text Box 7"/>
          <p:cNvSpPr txBox="1">
            <a:spLocks noChangeArrowheads="1"/>
          </p:cNvSpPr>
          <p:nvPr/>
        </p:nvSpPr>
        <p:spPr bwMode="auto">
          <a:xfrm>
            <a:off x="573088" y="5521325"/>
            <a:ext cx="7732712" cy="55245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71450" indent="-1714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625"/>
              </a:spcBef>
              <a:buClr>
                <a:srgbClr val="000000"/>
              </a:buClr>
              <a:buSzPct val="100000"/>
              <a:buFontTx/>
              <a:buChar char="-"/>
            </a:pPr>
            <a:r>
              <a:rPr lang="en-US" sz="1200" b="1">
                <a:solidFill>
                  <a:schemeClr val="tx1"/>
                </a:solidFill>
                <a:latin typeface="Verdana" pitchFamily="34" charset="0"/>
                <a:cs typeface="Times New Roman" pitchFamily="18" charset="0"/>
              </a:rPr>
              <a:t>Subsurface temperature distribution in the last two months exhibited large uncertainty among ocean reanalysis products</a:t>
            </a:r>
          </a:p>
        </p:txBody>
      </p:sp>
      <p:pic>
        <p:nvPicPr>
          <p:cNvPr id="14353" name="Picture 12" descr="http://www.data.jma.go.jp/gmd/cpd/data/elnino/clmrep/fig/2013/07/ta-eq_color.gif"/>
          <p:cNvPicPr>
            <a:picLocks noChangeAspect="1" noChangeArrowheads="1"/>
          </p:cNvPicPr>
          <p:nvPr/>
        </p:nvPicPr>
        <p:blipFill rotWithShape="1">
          <a:blip r:embed="rId6">
            <a:extLst>
              <a:ext uri="{28A0092B-C50C-407E-A947-70E740481C1C}">
                <a14:useLocalDpi xmlns:a14="http://schemas.microsoft.com/office/drawing/2010/main" val="0"/>
              </a:ext>
            </a:extLst>
          </a:blip>
          <a:srcRect t="8582" b="21816"/>
          <a:stretch/>
        </p:blipFill>
        <p:spPr bwMode="auto">
          <a:xfrm>
            <a:off x="5410200" y="3418681"/>
            <a:ext cx="1752600" cy="181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4" descr="http://www.bom.gov.au/climate/enso/sub_surf_mon.gif"/>
          <p:cNvPicPr>
            <a:picLocks noChangeAspect="1" noChangeArrowheads="1"/>
          </p:cNvPicPr>
          <p:nvPr/>
        </p:nvPicPr>
        <p:blipFill rotWithShape="1">
          <a:blip r:embed="rId3">
            <a:extLst>
              <a:ext uri="{28A0092B-C50C-407E-A947-70E740481C1C}">
                <a14:useLocalDpi xmlns:a14="http://schemas.microsoft.com/office/drawing/2010/main" val="0"/>
              </a:ext>
            </a:extLst>
          </a:blip>
          <a:srcRect l="12875" t="70174" r="15527" b="14992"/>
          <a:stretch/>
        </p:blipFill>
        <p:spPr bwMode="auto">
          <a:xfrm>
            <a:off x="7162801" y="3418681"/>
            <a:ext cx="1676400" cy="181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956376" y="55657"/>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pic>
        <p:nvPicPr>
          <p:cNvPr id="482306" name="Picture 2" descr="http://www.ecmwf.int/products/forecasts/d/getchart/catalog/products/forecasts/oras4/reanalysis/sections/xzmaps/1m%211m%21201307%21Anomaly%21Temperature%21chart.gif"/>
          <p:cNvPicPr>
            <a:picLocks noChangeAspect="1" noChangeArrowheads="1"/>
          </p:cNvPicPr>
          <p:nvPr/>
        </p:nvPicPr>
        <p:blipFill rotWithShape="1">
          <a:blip r:embed="rId7">
            <a:extLst>
              <a:ext uri="{28A0092B-C50C-407E-A947-70E740481C1C}">
                <a14:useLocalDpi xmlns:a14="http://schemas.microsoft.com/office/drawing/2010/main" val="0"/>
              </a:ext>
            </a:extLst>
          </a:blip>
          <a:srcRect l="33720" t="4395" r="25859" b="44176"/>
          <a:stretch/>
        </p:blipFill>
        <p:spPr bwMode="auto">
          <a:xfrm>
            <a:off x="3843338" y="3265488"/>
            <a:ext cx="1566862" cy="196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8" descr="http://origin.cpc.ncep.noaa.gov/products/people/zzhu/HU_YAN_tao_godas_pent_d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55650"/>
            <a:ext cx="4694238" cy="576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7"/>
          <p:cNvSpPr>
            <a:spLocks noChangeArrowheads="1"/>
          </p:cNvSpPr>
          <p:nvPr/>
        </p:nvSpPr>
        <p:spPr bwMode="auto">
          <a:xfrm>
            <a:off x="4716016" y="203300"/>
            <a:ext cx="449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u="sng" dirty="0">
                <a:solidFill>
                  <a:schemeClr val="bg1"/>
                </a:solidFill>
                <a:latin typeface="Verdana" pitchFamily="34" charset="0"/>
              </a:rPr>
              <a:t>Equatorial Pacific Temperature Anomaly</a:t>
            </a:r>
          </a:p>
        </p:txBody>
      </p:sp>
      <p:sp>
        <p:nvSpPr>
          <p:cNvPr id="4" name="Text Box 8"/>
          <p:cNvSpPr txBox="1">
            <a:spLocks noChangeArrowheads="1"/>
          </p:cNvSpPr>
          <p:nvPr/>
        </p:nvSpPr>
        <p:spPr bwMode="auto">
          <a:xfrm>
            <a:off x="1413369" y="93481"/>
            <a:ext cx="693138" cy="662169"/>
          </a:xfrm>
          <a:prstGeom prst="rect">
            <a:avLst/>
          </a:prstGeom>
          <a:noFill/>
          <a:ln w="9525">
            <a:noFill/>
            <a:miter lim="800000"/>
            <a:headEnd/>
            <a:tailEnd/>
          </a:ln>
          <a:effectLst/>
        </p:spPr>
        <p:txBody>
          <a:bodyPr wrap="none">
            <a:spAutoFit/>
          </a:bodyPr>
          <a:lstStyle/>
          <a:p>
            <a:pPr eaLnBrk="0" hangingPunct="0">
              <a:lnSpc>
                <a:spcPts val="5338"/>
              </a:lnSpc>
              <a:buClr>
                <a:srgbClr val="000000"/>
              </a:buClr>
              <a:buSzPct val="100000"/>
              <a:buFont typeface="Times New Roman" pitchFamily="18" charset="0"/>
              <a:buNone/>
              <a:defRPr/>
            </a:pPr>
            <a:r>
              <a:rPr lang="en-US" sz="2000" dirty="0">
                <a:solidFill>
                  <a:schemeClr val="bg1"/>
                </a:solidFill>
                <a:latin typeface="+mn-lt"/>
                <a:ea typeface="Arial Unicode MS" pitchFamily="34" charset="-122"/>
                <a:cs typeface="Arial Unicode MS" pitchFamily="34" charset="-122"/>
              </a:rPr>
              <a:t>TAO</a:t>
            </a:r>
          </a:p>
        </p:txBody>
      </p:sp>
      <p:sp>
        <p:nvSpPr>
          <p:cNvPr id="5" name="Text Box 10"/>
          <p:cNvSpPr txBox="1">
            <a:spLocks noChangeArrowheads="1"/>
          </p:cNvSpPr>
          <p:nvPr/>
        </p:nvSpPr>
        <p:spPr bwMode="auto">
          <a:xfrm>
            <a:off x="2819400" y="122238"/>
            <a:ext cx="1788182" cy="662169"/>
          </a:xfrm>
          <a:prstGeom prst="rect">
            <a:avLst/>
          </a:prstGeom>
          <a:noFill/>
          <a:ln w="9525">
            <a:noFill/>
            <a:miter lim="800000"/>
            <a:headEnd/>
            <a:tailEnd/>
          </a:ln>
          <a:effectLst/>
        </p:spPr>
        <p:txBody>
          <a:bodyPr wrap="none">
            <a:spAutoFit/>
          </a:bodyPr>
          <a:lstStyle/>
          <a:p>
            <a:pPr eaLnBrk="0" hangingPunct="0">
              <a:lnSpc>
                <a:spcPts val="5338"/>
              </a:lnSpc>
              <a:buClr>
                <a:srgbClr val="000000"/>
              </a:buClr>
              <a:buSzPct val="100000"/>
              <a:buFont typeface="Times New Roman" pitchFamily="18" charset="0"/>
              <a:buNone/>
              <a:defRPr/>
            </a:pPr>
            <a:r>
              <a:rPr lang="en-US" sz="2000" dirty="0">
                <a:solidFill>
                  <a:schemeClr val="bg1"/>
                </a:solidFill>
                <a:latin typeface="+mn-lt"/>
                <a:ea typeface="Arial Unicode MS" pitchFamily="34" charset="-122"/>
                <a:cs typeface="Arial Unicode MS" pitchFamily="34" charset="-122"/>
              </a:rPr>
              <a:t>GODAS - TAO</a:t>
            </a:r>
            <a:endParaRPr lang="en-US" sz="2000" dirty="0">
              <a:solidFill>
                <a:schemeClr val="bg1"/>
              </a:solidFill>
              <a:latin typeface="+mn-lt"/>
              <a:ea typeface="Arial Unicode MS" pitchFamily="34" charset="-122"/>
              <a:cs typeface="Arial Unicode MS" pitchFamily="34" charset="-122"/>
            </a:endParaRPr>
          </a:p>
        </p:txBody>
      </p:sp>
      <p:sp>
        <p:nvSpPr>
          <p:cNvPr id="14341" name="Text Box 7"/>
          <p:cNvSpPr txBox="1">
            <a:spLocks noChangeArrowheads="1"/>
          </p:cNvSpPr>
          <p:nvPr/>
        </p:nvSpPr>
        <p:spPr bwMode="auto">
          <a:xfrm>
            <a:off x="4922838" y="889000"/>
            <a:ext cx="4068762" cy="276701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71450" indent="-1714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625"/>
              </a:spcBef>
              <a:buClr>
                <a:srgbClr val="000000"/>
              </a:buClr>
              <a:buSzPct val="100000"/>
              <a:buFontTx/>
              <a:buChar char="-"/>
            </a:pPr>
            <a:r>
              <a:rPr lang="en-US" sz="1100" b="1">
                <a:solidFill>
                  <a:schemeClr val="tx1"/>
                </a:solidFill>
                <a:latin typeface="Verdana" pitchFamily="34" charset="0"/>
                <a:cs typeface="Times New Roman" pitchFamily="18" charset="0"/>
              </a:rPr>
              <a:t>The TAO data showed a warming in the far eastern Pacific in late July 2013,  which seems  be associated with an eastward propagation of the warm anomalies from the central Pacific.</a:t>
            </a:r>
          </a:p>
          <a:p>
            <a:pPr eaLnBrk="1" hangingPunct="1">
              <a:lnSpc>
                <a:spcPct val="124000"/>
              </a:lnSpc>
              <a:spcBef>
                <a:spcPts val="625"/>
              </a:spcBef>
              <a:buClr>
                <a:srgbClr val="000000"/>
              </a:buClr>
              <a:buSzPct val="100000"/>
              <a:buFontTx/>
              <a:buChar char="-"/>
            </a:pPr>
            <a:r>
              <a:rPr lang="en-US" sz="1100" b="1">
                <a:solidFill>
                  <a:schemeClr val="tx1"/>
                </a:solidFill>
                <a:latin typeface="Verdana" pitchFamily="34" charset="0"/>
                <a:cs typeface="Times New Roman" pitchFamily="18" charset="0"/>
              </a:rPr>
              <a:t>However, there were large uncertainties in subsurface temperature anomalies : discrepancies between GODAS and TAO temperature anomalies were as large as 2 degree in the past three pentads.</a:t>
            </a:r>
          </a:p>
          <a:p>
            <a:pPr eaLnBrk="1" hangingPunct="1">
              <a:lnSpc>
                <a:spcPct val="124000"/>
              </a:lnSpc>
              <a:spcBef>
                <a:spcPts val="625"/>
              </a:spcBef>
              <a:buClr>
                <a:srgbClr val="000000"/>
              </a:buClr>
              <a:buSzPct val="100000"/>
              <a:buFontTx/>
              <a:buChar char="-"/>
            </a:pPr>
            <a:r>
              <a:rPr lang="en-US" sz="1100" b="1">
                <a:solidFill>
                  <a:schemeClr val="tx1"/>
                </a:solidFill>
                <a:latin typeface="Verdana" pitchFamily="34" charset="0"/>
                <a:cs typeface="Times New Roman" pitchFamily="18" charset="0"/>
              </a:rPr>
              <a:t>The TAO/TRITON array has encountered significant outages since summer 2012, particularly in the eastern part of the array. </a:t>
            </a:r>
          </a:p>
        </p:txBody>
      </p:sp>
      <p:cxnSp>
        <p:nvCxnSpPr>
          <p:cNvPr id="14343" name="Straight Arrow Connector 8"/>
          <p:cNvCxnSpPr>
            <a:cxnSpLocks noChangeShapeType="1"/>
          </p:cNvCxnSpPr>
          <p:nvPr/>
        </p:nvCxnSpPr>
        <p:spPr bwMode="auto">
          <a:xfrm>
            <a:off x="1619672" y="1221929"/>
            <a:ext cx="576064" cy="4367311"/>
          </a:xfrm>
          <a:prstGeom prst="straightConnector1">
            <a:avLst/>
          </a:prstGeom>
          <a:noFill/>
          <a:ln w="9525" algn="ctr">
            <a:solidFill>
              <a:schemeClr val="tx1"/>
            </a:solidFill>
            <a:round/>
            <a:headEnd/>
            <a:tailEnd type="arrow" w="med" len="med"/>
          </a:ln>
        </p:spPr>
      </p:cxnSp>
      <p:sp>
        <p:nvSpPr>
          <p:cNvPr id="14344" name="AutoShape 30" descr="https://mail-attachment.googleusercontent.com/attachment/u/0/?ui=2&amp;ik=a420452da3&amp;view=att&amp;th=140560f5c06b79fa&amp;attid=0.1&amp;disp=inline&amp;realattid=f_hk1qhh240&amp;safe=1&amp;zw&amp;saduie=AG9B_P_NHzSNgfwwnteh8Vhpdb_0&amp;sadet=1376411044006&amp;sads=MkVRsCFLqsc_v1ua9EXBuW2YMhM"/>
          <p:cNvSpPr>
            <a:spLocks noChangeAspect="1" noChangeArrowheads="1"/>
          </p:cNvSpPr>
          <p:nvPr/>
        </p:nvSpPr>
        <p:spPr bwMode="auto">
          <a:xfrm>
            <a:off x="168275" y="-4052888"/>
            <a:ext cx="10944225"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3810000"/>
            <a:ext cx="318928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2"/>
          <p:cNvSpPr txBox="1">
            <a:spLocks noChangeArrowheads="1"/>
          </p:cNvSpPr>
          <p:nvPr/>
        </p:nvSpPr>
        <p:spPr bwMode="auto">
          <a:xfrm>
            <a:off x="5486400" y="6400800"/>
            <a:ext cx="3154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r>
              <a:rPr lang="en-US" sz="1100" dirty="0"/>
              <a:t>Source: Michael </a:t>
            </a:r>
            <a:r>
              <a:rPr lang="en-US" sz="1100" dirty="0" err="1"/>
              <a:t>Mcphaden</a:t>
            </a:r>
            <a:r>
              <a:rPr lang="en-US" sz="1100" dirty="0"/>
              <a:t> PMEL</a:t>
            </a:r>
          </a:p>
        </p:txBody>
      </p:sp>
      <p:sp>
        <p:nvSpPr>
          <p:cNvPr id="13" name="TextBox 12"/>
          <p:cNvSpPr txBox="1"/>
          <p:nvPr/>
        </p:nvSpPr>
        <p:spPr>
          <a:xfrm>
            <a:off x="7983488" y="-45019"/>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38806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4624"/>
            <a:ext cx="7239000" cy="1143000"/>
          </a:xfrm>
        </p:spPr>
        <p:txBody>
          <a:bodyPr/>
          <a:lstStyle/>
          <a:p>
            <a:r>
              <a:rPr lang="en-US" dirty="0" smtClean="0">
                <a:solidFill>
                  <a:srgbClr val="FFFF00"/>
                </a:solidFill>
              </a:rPr>
              <a:t>ENSO Forecast</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8</a:t>
            </a:fld>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320480" cy="46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2" name="Picture 2" descr="http://www.cpc.ncep.noaa.gov/products/NMME/current/images/nino34.N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56792"/>
            <a:ext cx="4163616" cy="461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3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2879725" y="764704"/>
            <a:ext cx="3384550" cy="1143000"/>
          </a:xfrm>
        </p:spPr>
        <p:txBody>
          <a:bodyPr/>
          <a:lstStyle/>
          <a:p>
            <a:r>
              <a:rPr lang="en-US" dirty="0" smtClean="0">
                <a:solidFill>
                  <a:schemeClr val="bg1"/>
                </a:solidFill>
              </a:rPr>
              <a:t>MJO</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61894</TotalTime>
  <Words>1734</Words>
  <Application>Microsoft Office PowerPoint</Application>
  <PresentationFormat>On-screen Show (4:3)</PresentationFormat>
  <Paragraphs>224</Paragraphs>
  <Slides>44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2_Default Design</vt:lpstr>
      <vt:lpstr>CorelPhotoPaint.Image.10</vt:lpstr>
      <vt:lpstr>July 2013 Monthly Climate Review</vt:lpstr>
      <vt:lpstr>Outline</vt:lpstr>
      <vt:lpstr>Evolution of Pacific NINO SST Indices</vt:lpstr>
      <vt:lpstr>Equatorial Pacific SST (ºC), HC300 (ºC), u850  (m/s)</vt:lpstr>
      <vt:lpstr>Evolution of Pacific SST Anomalies</vt:lpstr>
      <vt:lpstr>PowerPoint Presentation</vt:lpstr>
      <vt:lpstr>PowerPoint Presentation</vt:lpstr>
      <vt:lpstr>ENSO Forecast</vt:lpstr>
      <vt:lpstr>MJO</vt:lpstr>
      <vt:lpstr>PowerPoint Presentation</vt:lpstr>
      <vt:lpstr>PowerPoint Presentation</vt:lpstr>
      <vt:lpstr>PowerPoint Presentation</vt:lpstr>
      <vt:lpstr>PowerPoint Presentation</vt:lpstr>
      <vt:lpstr>Hurricane Outlooks Update</vt:lpstr>
      <vt:lpstr>Tropical storms/hurricanes</vt:lpstr>
      <vt:lpstr>PowerPoint Presentation</vt:lpstr>
      <vt:lpstr>Global Overview</vt:lpstr>
      <vt:lpstr>Global SST Anomaly (0C) and Anomaly Tendency</vt:lpstr>
      <vt:lpstr>Pacific Decadal Oscillation Index</vt:lpstr>
      <vt:lpstr>PowerPoint Presentation</vt:lpstr>
      <vt:lpstr>PowerPoint Presentation</vt:lpstr>
      <vt:lpstr>NAO Index</vt:lpstr>
      <vt:lpstr>PowerPoint Presentation</vt:lpstr>
      <vt:lpstr>PowerPoint Presentation</vt:lpstr>
      <vt:lpstr>US Climate: July 2013</vt:lpstr>
      <vt:lpstr>PowerPoint Presentation</vt:lpstr>
      <vt:lpstr>July Monthly Mean Precipitation</vt:lpstr>
      <vt:lpstr>Northern American Monsoon P time series</vt:lpstr>
      <vt:lpstr>NAM P time series (Texas)</vt:lpstr>
      <vt:lpstr>PowerPoint Presentation</vt:lpstr>
      <vt:lpstr>PowerPoint Presentation</vt:lpstr>
      <vt:lpstr>Forecast Verification: July and MJJ</vt:lpstr>
      <vt:lpstr>PowerPoint Presentation</vt:lpstr>
      <vt:lpstr>PowerPoint Presentation</vt:lpstr>
      <vt:lpstr>PowerPoint Presentation</vt:lpstr>
      <vt:lpstr>PowerPoint Presentation</vt:lpstr>
      <vt:lpstr>Notable Events and Outlooks</vt:lpstr>
      <vt:lpstr>PowerPoint Presentation</vt:lpstr>
      <vt:lpstr>Hot and Dry in Southeastern China</vt:lpstr>
      <vt:lpstr>NMME/IMME Forecast for Spt.</vt:lpstr>
      <vt:lpstr>NMME/IMME Forecast for Spt. </vt:lpstr>
      <vt:lpstr>NMME/IMME Forecast for SON</vt:lpstr>
      <vt:lpstr>NMME/IMME Forecast for SON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Climate Review</dc:title>
  <dc:creator>Amy Butler</dc:creator>
  <cp:lastModifiedBy>Qin Zhang</cp:lastModifiedBy>
  <cp:revision>1137</cp:revision>
  <cp:lastPrinted>2013-08-13T20:29:23Z</cp:lastPrinted>
  <dcterms:created xsi:type="dcterms:W3CDTF">2010-10-21T13:52:39Z</dcterms:created>
  <dcterms:modified xsi:type="dcterms:W3CDTF">2013-08-14T17:38:28Z</dcterms:modified>
</cp:coreProperties>
</file>