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7" r:id="rId3"/>
    <p:sldMasterId id="2147483702" r:id="rId4"/>
  </p:sldMasterIdLst>
  <p:notesMasterIdLst>
    <p:notesMasterId r:id="rId39"/>
  </p:notesMasterIdLst>
  <p:sldIdLst>
    <p:sldId id="256" r:id="rId5"/>
    <p:sldId id="260" r:id="rId6"/>
    <p:sldId id="261" r:id="rId7"/>
    <p:sldId id="304" r:id="rId8"/>
    <p:sldId id="262" r:id="rId9"/>
    <p:sldId id="276" r:id="rId10"/>
    <p:sldId id="257" r:id="rId11"/>
    <p:sldId id="266" r:id="rId12"/>
    <p:sldId id="264" r:id="rId13"/>
    <p:sldId id="263" r:id="rId14"/>
    <p:sldId id="268" r:id="rId15"/>
    <p:sldId id="270" r:id="rId16"/>
    <p:sldId id="305" r:id="rId17"/>
    <p:sldId id="269" r:id="rId18"/>
    <p:sldId id="271" r:id="rId19"/>
    <p:sldId id="272" r:id="rId20"/>
    <p:sldId id="303" r:id="rId21"/>
    <p:sldId id="302" r:id="rId22"/>
    <p:sldId id="284" r:id="rId23"/>
    <p:sldId id="291" r:id="rId24"/>
    <p:sldId id="294" r:id="rId25"/>
    <p:sldId id="306" r:id="rId26"/>
    <p:sldId id="274" r:id="rId27"/>
    <p:sldId id="296" r:id="rId28"/>
    <p:sldId id="297" r:id="rId29"/>
    <p:sldId id="298" r:id="rId30"/>
    <p:sldId id="299" r:id="rId31"/>
    <p:sldId id="300" r:id="rId32"/>
    <p:sldId id="301" r:id="rId33"/>
    <p:sldId id="289" r:id="rId34"/>
    <p:sldId id="285" r:id="rId35"/>
    <p:sldId id="286" r:id="rId36"/>
    <p:sldId id="288" r:id="rId37"/>
    <p:sldId id="30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34" autoAdjust="0"/>
  </p:normalViewPr>
  <p:slideViewPr>
    <p:cSldViewPr>
      <p:cViewPr varScale="1">
        <p:scale>
          <a:sx n="87" d="100"/>
          <a:sy n="87" d="100"/>
        </p:scale>
        <p:origin x="-7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3F244-F82C-4182-90B0-0F4B12B4CD3A}" type="datetimeFigureOut">
              <a:rPr lang="en-US" smtClean="0"/>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EC213-BDEB-47AE-A1CA-211A58154676}" type="slidenum">
              <a:rPr lang="en-US" smtClean="0"/>
              <a:t>‹#›</a:t>
            </a:fld>
            <a:endParaRPr lang="en-US"/>
          </a:p>
        </p:txBody>
      </p:sp>
    </p:spTree>
    <p:extLst>
      <p:ext uri="{BB962C8B-B14F-4D97-AF65-F5344CB8AC3E}">
        <p14:creationId xmlns:p14="http://schemas.microsoft.com/office/powerpoint/2010/main" val="421215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rigin.cpc.ncep.noaa.gov/products/analysis_monitoring/bulletin_tmp/figt25.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a:t>
            </a:fld>
            <a:endParaRPr lang="en-US"/>
          </a:p>
        </p:txBody>
      </p:sp>
    </p:spTree>
    <p:extLst>
      <p:ext uri="{BB962C8B-B14F-4D97-AF65-F5344CB8AC3E}">
        <p14:creationId xmlns:p14="http://schemas.microsoft.com/office/powerpoint/2010/main" val="1605928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14</a:t>
            </a:fld>
            <a:endParaRPr lang="en-US"/>
          </a:p>
        </p:txBody>
      </p:sp>
    </p:spTree>
    <p:extLst>
      <p:ext uri="{BB962C8B-B14F-4D97-AF65-F5344CB8AC3E}">
        <p14:creationId xmlns:p14="http://schemas.microsoft.com/office/powerpoint/2010/main" val="125878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15</a:t>
            </a:fld>
            <a:endParaRPr lang="en-US"/>
          </a:p>
        </p:txBody>
      </p:sp>
    </p:spTree>
    <p:extLst>
      <p:ext uri="{BB962C8B-B14F-4D97-AF65-F5344CB8AC3E}">
        <p14:creationId xmlns:p14="http://schemas.microsoft.com/office/powerpoint/2010/main" val="25118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16</a:t>
            </a:fld>
            <a:endParaRPr lang="en-US"/>
          </a:p>
        </p:txBody>
      </p:sp>
    </p:spTree>
    <p:extLst>
      <p:ext uri="{BB962C8B-B14F-4D97-AF65-F5344CB8AC3E}">
        <p14:creationId xmlns:p14="http://schemas.microsoft.com/office/powerpoint/2010/main" val="352654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29057" indent="-280406" eaLnBrk="0" hangingPunct="0">
              <a:defRPr>
                <a:solidFill>
                  <a:schemeClr val="tx1"/>
                </a:solidFill>
                <a:latin typeface="Times New Roman" pitchFamily="18" charset="0"/>
                <a:cs typeface="Arial" pitchFamily="34" charset="0"/>
              </a:defRPr>
            </a:lvl2pPr>
            <a:lvl3pPr marL="1121626" indent="-224325" eaLnBrk="0" hangingPunct="0">
              <a:defRPr>
                <a:solidFill>
                  <a:schemeClr val="tx1"/>
                </a:solidFill>
                <a:latin typeface="Times New Roman" pitchFamily="18" charset="0"/>
                <a:cs typeface="Arial" pitchFamily="34" charset="0"/>
              </a:defRPr>
            </a:lvl3pPr>
            <a:lvl4pPr marL="1570276" indent="-224325" eaLnBrk="0" hangingPunct="0">
              <a:defRPr>
                <a:solidFill>
                  <a:schemeClr val="tx1"/>
                </a:solidFill>
                <a:latin typeface="Times New Roman" pitchFamily="18" charset="0"/>
                <a:cs typeface="Arial" pitchFamily="34" charset="0"/>
              </a:defRPr>
            </a:lvl4pPr>
            <a:lvl5pPr marL="2018927" indent="-224325" eaLnBrk="0" hangingPunct="0">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CEFE2A88-9ED5-4B86-A094-8E27565F8398}" type="slidenum">
              <a:rPr lang="en-US">
                <a:solidFill>
                  <a:prstClr val="black"/>
                </a:solidFill>
                <a:latin typeface="Arial" pitchFamily="34" charset="0"/>
              </a:rPr>
              <a:pPr eaLnBrk="1" hangingPunct="1"/>
              <a:t>17</a:t>
            </a:fld>
            <a:endParaRPr lang="en-US">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29057" indent="-280406" eaLnBrk="0" hangingPunct="0">
              <a:defRPr>
                <a:solidFill>
                  <a:schemeClr val="tx1"/>
                </a:solidFill>
                <a:latin typeface="Times New Roman" pitchFamily="18" charset="0"/>
                <a:cs typeface="Arial" pitchFamily="34" charset="0"/>
              </a:defRPr>
            </a:lvl2pPr>
            <a:lvl3pPr marL="1121626" indent="-224325" eaLnBrk="0" hangingPunct="0">
              <a:defRPr>
                <a:solidFill>
                  <a:schemeClr val="tx1"/>
                </a:solidFill>
                <a:latin typeface="Times New Roman" pitchFamily="18" charset="0"/>
                <a:cs typeface="Arial" pitchFamily="34" charset="0"/>
              </a:defRPr>
            </a:lvl3pPr>
            <a:lvl4pPr marL="1570276" indent="-224325" eaLnBrk="0" hangingPunct="0">
              <a:defRPr>
                <a:solidFill>
                  <a:schemeClr val="tx1"/>
                </a:solidFill>
                <a:latin typeface="Times New Roman" pitchFamily="18" charset="0"/>
                <a:cs typeface="Arial" pitchFamily="34" charset="0"/>
              </a:defRPr>
            </a:lvl4pPr>
            <a:lvl5pPr marL="2018927" indent="-224325" eaLnBrk="0" hangingPunct="0">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18A190BD-3AB7-4EF9-B200-6CF2A4370C22}" type="slidenum">
              <a:rPr lang="en-US" smtClean="0">
                <a:latin typeface="Arial" pitchFamily="34" charset="0"/>
              </a:rPr>
              <a:pPr eaLnBrk="1" hangingPunct="1"/>
              <a:t>18</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20</a:t>
            </a:fld>
            <a:endParaRPr lang="en-US"/>
          </a:p>
        </p:txBody>
      </p:sp>
    </p:spTree>
    <p:extLst>
      <p:ext uri="{BB962C8B-B14F-4D97-AF65-F5344CB8AC3E}">
        <p14:creationId xmlns:p14="http://schemas.microsoft.com/office/powerpoint/2010/main" val="200535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0964"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fontAlgn="base">
              <a:spcBef>
                <a:spcPct val="0"/>
              </a:spcBef>
              <a:spcAft>
                <a:spcPct val="0"/>
              </a:spcAft>
            </a:pPr>
            <a:fld id="{534945AD-CBAB-475C-B379-991F9CC8381B}" type="slidenum">
              <a:rPr lang="en-US" sz="1200">
                <a:solidFill>
                  <a:prstClr val="black"/>
                </a:solidFill>
              </a:rPr>
              <a:pPr algn="r" fontAlgn="base">
                <a:spcBef>
                  <a:spcPct val="0"/>
                </a:spcBef>
                <a:spcAft>
                  <a:spcPct val="0"/>
                </a:spcAft>
              </a:pPr>
              <a:t>21</a:t>
            </a:fld>
            <a:endParaRPr lang="en-US"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smtClean="0"/>
          </a:p>
        </p:txBody>
      </p:sp>
      <p:sp>
        <p:nvSpPr>
          <p:cNvPr id="43012"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1" tIns="43236" rIns="86471" bIns="43236" anchor="b"/>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fontAlgn="base">
              <a:spcBef>
                <a:spcPct val="0"/>
              </a:spcBef>
              <a:spcAft>
                <a:spcPct val="0"/>
              </a:spcAft>
            </a:pPr>
            <a:fld id="{90EC263D-78B3-40DD-BD22-1A7A9320B59E}" type="slidenum">
              <a:rPr lang="en-US" sz="1200">
                <a:solidFill>
                  <a:prstClr val="black"/>
                </a:solidFill>
              </a:rPr>
              <a:pPr algn="r" fontAlgn="base">
                <a:spcBef>
                  <a:spcPct val="0"/>
                </a:spcBef>
                <a:spcAft>
                  <a:spcPct val="0"/>
                </a:spcAft>
              </a:pPr>
              <a:t>22</a:t>
            </a:fld>
            <a:endParaRPr lang="en-US"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24</a:t>
            </a:fld>
            <a:endParaRPr lang="en-US"/>
          </a:p>
        </p:txBody>
      </p:sp>
    </p:spTree>
    <p:extLst>
      <p:ext uri="{BB962C8B-B14F-4D97-AF65-F5344CB8AC3E}">
        <p14:creationId xmlns:p14="http://schemas.microsoft.com/office/powerpoint/2010/main" val="172331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25</a:t>
            </a:fld>
            <a:endParaRPr lang="en-US"/>
          </a:p>
        </p:txBody>
      </p:sp>
    </p:spTree>
    <p:extLst>
      <p:ext uri="{BB962C8B-B14F-4D97-AF65-F5344CB8AC3E}">
        <p14:creationId xmlns:p14="http://schemas.microsoft.com/office/powerpoint/2010/main" val="116969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4</a:t>
            </a:fld>
            <a:endParaRPr lang="en-US"/>
          </a:p>
        </p:txBody>
      </p:sp>
    </p:spTree>
    <p:extLst>
      <p:ext uri="{BB962C8B-B14F-4D97-AF65-F5344CB8AC3E}">
        <p14:creationId xmlns:p14="http://schemas.microsoft.com/office/powerpoint/2010/main" val="383931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26</a:t>
            </a:fld>
            <a:endParaRPr lang="en-US"/>
          </a:p>
        </p:txBody>
      </p:sp>
    </p:spTree>
    <p:extLst>
      <p:ext uri="{BB962C8B-B14F-4D97-AF65-F5344CB8AC3E}">
        <p14:creationId xmlns:p14="http://schemas.microsoft.com/office/powerpoint/2010/main" val="1672079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27</a:t>
            </a:fld>
            <a:endParaRPr lang="en-US"/>
          </a:p>
        </p:txBody>
      </p:sp>
    </p:spTree>
    <p:extLst>
      <p:ext uri="{BB962C8B-B14F-4D97-AF65-F5344CB8AC3E}">
        <p14:creationId xmlns:p14="http://schemas.microsoft.com/office/powerpoint/2010/main" val="1169693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28</a:t>
            </a:fld>
            <a:endParaRPr lang="en-US"/>
          </a:p>
        </p:txBody>
      </p:sp>
    </p:spTree>
    <p:extLst>
      <p:ext uri="{BB962C8B-B14F-4D97-AF65-F5344CB8AC3E}">
        <p14:creationId xmlns:p14="http://schemas.microsoft.com/office/powerpoint/2010/main" val="172331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29</a:t>
            </a:fld>
            <a:endParaRPr lang="en-US"/>
          </a:p>
        </p:txBody>
      </p:sp>
    </p:spTree>
    <p:extLst>
      <p:ext uri="{BB962C8B-B14F-4D97-AF65-F5344CB8AC3E}">
        <p14:creationId xmlns:p14="http://schemas.microsoft.com/office/powerpoint/2010/main" val="172331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31</a:t>
            </a:fld>
            <a:endParaRPr lang="en-US"/>
          </a:p>
        </p:txBody>
      </p:sp>
    </p:spTree>
    <p:extLst>
      <p:ext uri="{BB962C8B-B14F-4D97-AF65-F5344CB8AC3E}">
        <p14:creationId xmlns:p14="http://schemas.microsoft.com/office/powerpoint/2010/main" val="3296987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33</a:t>
            </a:fld>
            <a:endParaRPr lang="en-US"/>
          </a:p>
        </p:txBody>
      </p:sp>
    </p:spTree>
    <p:extLst>
      <p:ext uri="{BB962C8B-B14F-4D97-AF65-F5344CB8AC3E}">
        <p14:creationId xmlns:p14="http://schemas.microsoft.com/office/powerpoint/2010/main" val="3757777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34</a:t>
            </a:fld>
            <a:endParaRPr lang="en-US"/>
          </a:p>
        </p:txBody>
      </p:sp>
    </p:spTree>
    <p:extLst>
      <p:ext uri="{BB962C8B-B14F-4D97-AF65-F5344CB8AC3E}">
        <p14:creationId xmlns:p14="http://schemas.microsoft.com/office/powerpoint/2010/main" val="167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9" tIns="44870" rIns="89739" bIns="44870"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solidFill>
                <a:srgbClr val="FFFFFF"/>
              </a:solidFill>
            </a:endParaRPr>
          </a:p>
        </p:txBody>
      </p:sp>
      <p:sp>
        <p:nvSpPr>
          <p:cNvPr id="62467" name="Rectangle 2"/>
          <p:cNvSpPr>
            <a:spLocks noGrp="1" noChangeArrowheads="1"/>
          </p:cNvSpPr>
          <p:nvPr>
            <p:ph type="body"/>
          </p:nvPr>
        </p:nvSpPr>
        <p:spPr>
          <a:xfrm>
            <a:off x="686422" y="4344025"/>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7</a:t>
            </a:fld>
            <a:endParaRPr lang="en-US"/>
          </a:p>
        </p:txBody>
      </p:sp>
    </p:spTree>
    <p:extLst>
      <p:ext uri="{BB962C8B-B14F-4D97-AF65-F5344CB8AC3E}">
        <p14:creationId xmlns:p14="http://schemas.microsoft.com/office/powerpoint/2010/main" val="353934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E5720-BB05-48E8-8589-5AEC248849F6}" type="slidenum">
              <a:rPr lang="en-US"/>
              <a:pPr/>
              <a:t>8</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9" tIns="44870" rIns="89739" bIns="44870"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p>
        </p:txBody>
      </p:sp>
      <p:sp>
        <p:nvSpPr>
          <p:cNvPr id="58371" name="Rectangle 2"/>
          <p:cNvSpPr>
            <a:spLocks noGrp="1" noChangeArrowheads="1"/>
          </p:cNvSpPr>
          <p:nvPr>
            <p:ph type="body"/>
          </p:nvPr>
        </p:nvSpPr>
        <p:spPr>
          <a:xfrm>
            <a:off x="686422" y="4344025"/>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813AF-9BA6-46B6-9CA5-E49A6FD511CE}" type="slidenum">
              <a:rPr lang="en-US"/>
              <a:pPr/>
              <a:t>11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smtClean="0">
              <a:hlinkClick r:id="rId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12</a:t>
            </a:fld>
            <a:endParaRPr lang="en-US"/>
          </a:p>
        </p:txBody>
      </p:sp>
    </p:spTree>
    <p:extLst>
      <p:ext uri="{BB962C8B-B14F-4D97-AF65-F5344CB8AC3E}">
        <p14:creationId xmlns:p14="http://schemas.microsoft.com/office/powerpoint/2010/main" val="125878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13</a:t>
            </a:fld>
            <a:endParaRPr lang="en-US"/>
          </a:p>
        </p:txBody>
      </p:sp>
    </p:spTree>
    <p:extLst>
      <p:ext uri="{BB962C8B-B14F-4D97-AF65-F5344CB8AC3E}">
        <p14:creationId xmlns:p14="http://schemas.microsoft.com/office/powerpoint/2010/main" val="106673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7.v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8.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vmlDrawing" Target="../drawings/vmlDrawing9.v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vmlDrawing" Target="../drawings/vmlDrawing10.v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vmlDrawing" Target="../drawings/vmlDrawing11.v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vmlDrawing" Target="../drawings/vmlDrawing12.v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vmlDrawing" Target="../drawings/vmlDrawing13.v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vmlDrawing" Target="../drawings/vmlDrawing15.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vmlDrawing" Target="../drawings/vmlDrawing16.v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vmlDrawing" Target="../drawings/vmlDrawing17.v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vmlDrawing" Target="../drawings/vmlDrawing18.v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vmlDrawing" Target="../drawings/vmlDrawing19.v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4.xml"/><Relationship Id="rId1" Type="http://schemas.openxmlformats.org/officeDocument/2006/relationships/vmlDrawing" Target="../drawings/vmlDrawing20.v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vmlDrawing" Target="../drawings/vmlDrawing21.v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vmlDrawing" Target="../drawings/vmlDrawing22.v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vmlDrawing" Target="../drawings/vmlDrawing23.v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vmlDrawing" Target="../drawings/vmlDrawing24.v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vmlDrawing" Target="../drawings/vmlDrawing25.v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vmlDrawing" Target="../drawings/vmlDrawing26.v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7296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28235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361214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4B3213-5324-470B-8E71-243E836B3794}" type="slidenum">
              <a:rPr lang="en-US"/>
              <a:pPr>
                <a:defRPr/>
              </a:pPr>
              <a:t>‹#›</a:t>
            </a:fld>
            <a:endParaRPr lang="en-US" dirty="0"/>
          </a:p>
        </p:txBody>
      </p:sp>
    </p:spTree>
    <p:extLst>
      <p:ext uri="{BB962C8B-B14F-4D97-AF65-F5344CB8AC3E}">
        <p14:creationId xmlns:p14="http://schemas.microsoft.com/office/powerpoint/2010/main" val="149103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170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20EDA73F-54B4-4128-8788-958D34791D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8631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2731"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2435166C-00C8-4FE5-8B31-7DA1DB85BF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428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3755"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CEE4A96E-8F7A-44D0-8E61-3CF289D206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7460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477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78DBB4EE-5423-4030-9EA6-401EFD5F6C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200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580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9"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10"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11"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2" name="Rectangle 6"/>
          <p:cNvSpPr>
            <a:spLocks noGrp="1" noChangeArrowheads="1"/>
          </p:cNvSpPr>
          <p:nvPr>
            <p:ph type="sldNum" sz="quarter" idx="14"/>
          </p:nvPr>
        </p:nvSpPr>
        <p:spPr/>
        <p:txBody>
          <a:bodyPr/>
          <a:lstStyle>
            <a:lvl1pPr>
              <a:defRPr/>
            </a:lvl1pPr>
          </a:lstStyle>
          <a:p>
            <a:pPr>
              <a:defRPr/>
            </a:pPr>
            <a:fld id="{D5DCFC69-AD3D-4914-9508-13D01A8A88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3026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682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5"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8" name="Rectangle 6"/>
          <p:cNvSpPr>
            <a:spLocks noGrp="1" noChangeArrowheads="1"/>
          </p:cNvSpPr>
          <p:nvPr>
            <p:ph type="sldNum" sz="quarter" idx="14"/>
          </p:nvPr>
        </p:nvSpPr>
        <p:spPr/>
        <p:txBody>
          <a:bodyPr/>
          <a:lstStyle>
            <a:lvl1pPr>
              <a:defRPr/>
            </a:lvl1pPr>
          </a:lstStyle>
          <a:p>
            <a:pPr>
              <a:defRPr/>
            </a:pPr>
            <a:fld id="{4B089DBC-21F5-460E-941C-FA43850403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0102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7851"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4"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5"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6"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7" name="Rectangle 6"/>
          <p:cNvSpPr>
            <a:spLocks noGrp="1" noChangeArrowheads="1"/>
          </p:cNvSpPr>
          <p:nvPr>
            <p:ph type="sldNum" sz="quarter" idx="14"/>
          </p:nvPr>
        </p:nvSpPr>
        <p:spPr/>
        <p:txBody>
          <a:bodyPr/>
          <a:lstStyle>
            <a:lvl1pPr>
              <a:defRPr/>
            </a:lvl1pPr>
          </a:lstStyle>
          <a:p>
            <a:pPr>
              <a:defRPr/>
            </a:pPr>
            <a:fld id="{C65806DA-019B-423C-8ACF-7EDA6A801A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9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53902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8875"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45CE253C-13FF-430A-8388-E5968AB996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741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989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CDE64D70-C7EF-4557-A42B-7A545A57CA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0474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092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98002BD6-6519-4CA5-ADC8-E46D8810F4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0379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194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DC8093D6-7FF3-44DA-9F1A-8793376B26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1648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2971"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1219200" y="609600"/>
            <a:ext cx="7315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dirty="0"/>
            </a:lvl1pPr>
          </a:lstStyle>
          <a:p>
            <a:pPr>
              <a:defRPr/>
            </a:pPr>
            <a:endParaRPr lang="en-US">
              <a:solidFill>
                <a:srgbClr val="000000"/>
              </a:solidFill>
            </a:endParaRPr>
          </a:p>
        </p:txBody>
      </p:sp>
      <p:sp>
        <p:nvSpPr>
          <p:cNvPr id="5" name="Date Placeholder 3"/>
          <p:cNvSpPr>
            <a:spLocks noGrp="1"/>
          </p:cNvSpPr>
          <p:nvPr>
            <p:ph type="dt" sz="half" idx="11"/>
          </p:nvPr>
        </p:nvSpPr>
        <p:spPr/>
        <p:txBody>
          <a:bodyPr/>
          <a:lstStyle>
            <a:lvl1pPr>
              <a:defRPr dirty="0"/>
            </a:lvl1pPr>
          </a:lstStyle>
          <a:p>
            <a:pPr>
              <a:defRPr/>
            </a:pPr>
            <a:endParaRPr lang="en-US">
              <a:solidFill>
                <a:srgbClr val="000000"/>
              </a:solidFill>
            </a:endParaRPr>
          </a:p>
        </p:txBody>
      </p:sp>
      <p:sp>
        <p:nvSpPr>
          <p:cNvPr id="6" name="Footer Placeholder 4"/>
          <p:cNvSpPr>
            <a:spLocks noGrp="1"/>
          </p:cNvSpPr>
          <p:nvPr>
            <p:ph type="ftr" sz="quarter" idx="12"/>
          </p:nvPr>
        </p:nvSpPr>
        <p:spPr/>
        <p:txBody>
          <a:bodyPr/>
          <a:lstStyle>
            <a:lvl1pPr>
              <a:defRPr dirty="0"/>
            </a:lvl1pPr>
          </a:lstStyle>
          <a:p>
            <a:pPr>
              <a:defRPr/>
            </a:pPr>
            <a:endParaRPr lang="en-US">
              <a:solidFill>
                <a:srgbClr val="000000"/>
              </a:solidFill>
            </a:endParaRPr>
          </a:p>
        </p:txBody>
      </p:sp>
      <p:sp>
        <p:nvSpPr>
          <p:cNvPr id="7" name="Footer Placeholder 5"/>
          <p:cNvSpPr>
            <a:spLocks noGrp="1"/>
          </p:cNvSpPr>
          <p:nvPr>
            <p:ph type="ftr" sz="quarter" idx="13"/>
          </p:nvPr>
        </p:nvSpPr>
        <p:spPr/>
        <p:txBody>
          <a:bodyPr/>
          <a:lstStyle>
            <a:lvl1pPr>
              <a:defRPr dirty="0"/>
            </a:lvl1pPr>
          </a:lstStyle>
          <a:p>
            <a:pPr>
              <a:defRPr/>
            </a:pPr>
            <a:endParaRPr lang="en-US">
              <a:solidFill>
                <a:srgbClr val="000000"/>
              </a:solidFill>
            </a:endParaRPr>
          </a:p>
        </p:txBody>
      </p:sp>
      <p:sp>
        <p:nvSpPr>
          <p:cNvPr id="8" name="Slide Number Placeholder 6"/>
          <p:cNvSpPr>
            <a:spLocks noGrp="1"/>
          </p:cNvSpPr>
          <p:nvPr>
            <p:ph type="sldNum" sz="quarter" idx="14"/>
          </p:nvPr>
        </p:nvSpPr>
        <p:spPr/>
        <p:txBody>
          <a:bodyPr/>
          <a:lstStyle>
            <a:lvl1pPr>
              <a:defRPr/>
            </a:lvl1pPr>
          </a:lstStyle>
          <a:p>
            <a:pPr>
              <a:defRPr/>
            </a:pPr>
            <a:fld id="{44A7DEB4-5BD1-4894-8491-2F89F085CB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7340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D4E282-E8A5-43D8-85BB-38CC7461F7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7346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976F6E-FFB1-4EA6-9241-18407ADC2E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418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B691BD-7C00-4205-B6FC-EFB6DA2465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406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B1BD2-C57A-4D19-A8B0-D16521FE6E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6835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E2801B-12BB-4E77-82E6-E309BD5E5E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512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46A11-BA2C-4872-AE72-C6BEEB9CEA1F}"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1709606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C30FFD-91D3-40B1-871A-E0CCE80A5E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4964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FC773D8-CC60-42FA-B796-70C05C06BC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5257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E3598A-986A-452C-A84E-1A12B7EE2A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6921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EA175D-29B3-4BF5-83D0-66E2A8F30A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0596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E5AA8-2F43-409B-AE46-729341EEDC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6532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969B54-185F-4C9A-B97C-4EA3CB448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399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4B3213-5324-470B-8E71-243E836B37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5518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F76CB96-BCAC-41FC-B28B-45C8BE3417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1982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289D9E2-1359-4DEA-8865-E05D02C953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8176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694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F7E30FD8-36F3-43E5-B6C5-D49A94A1E3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0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46A11-BA2C-4872-AE72-C6BEEB9CEA1F}"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589077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797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1B3C88BE-CDB3-4CFE-8349-242A04C842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3850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899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D6CEB0C8-694A-4014-8D1B-9AC499CCF1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7478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0021"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8C76D354-7200-49F5-8E5E-B2300A686F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4745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1045"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9"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10"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11"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2" name="Rectangle 6"/>
          <p:cNvSpPr>
            <a:spLocks noGrp="1" noChangeArrowheads="1"/>
          </p:cNvSpPr>
          <p:nvPr>
            <p:ph type="sldNum" sz="quarter" idx="14"/>
          </p:nvPr>
        </p:nvSpPr>
        <p:spPr/>
        <p:txBody>
          <a:bodyPr/>
          <a:lstStyle>
            <a:lvl1pPr>
              <a:defRPr/>
            </a:lvl1pPr>
          </a:lstStyle>
          <a:p>
            <a:pPr>
              <a:defRPr/>
            </a:pPr>
            <a:fld id="{2541E8BF-CDEB-4692-88BD-C68215A3C3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922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206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5"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8" name="Rectangle 6"/>
          <p:cNvSpPr>
            <a:spLocks noGrp="1" noChangeArrowheads="1"/>
          </p:cNvSpPr>
          <p:nvPr>
            <p:ph type="sldNum" sz="quarter" idx="14"/>
          </p:nvPr>
        </p:nvSpPr>
        <p:spPr/>
        <p:txBody>
          <a:bodyPr/>
          <a:lstStyle>
            <a:lvl1pPr>
              <a:defRPr/>
            </a:lvl1pPr>
          </a:lstStyle>
          <a:p>
            <a:pPr>
              <a:defRPr/>
            </a:pPr>
            <a:fld id="{677B1234-9609-405D-89C4-8B8E039A1D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2142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309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4"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5"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6"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7" name="Rectangle 6"/>
          <p:cNvSpPr>
            <a:spLocks noGrp="1" noChangeArrowheads="1"/>
          </p:cNvSpPr>
          <p:nvPr>
            <p:ph type="sldNum" sz="quarter" idx="14"/>
          </p:nvPr>
        </p:nvSpPr>
        <p:spPr/>
        <p:txBody>
          <a:bodyPr/>
          <a:lstStyle>
            <a:lvl1pPr>
              <a:defRPr/>
            </a:lvl1pPr>
          </a:lstStyle>
          <a:p>
            <a:pPr>
              <a:defRPr/>
            </a:pPr>
            <a:fld id="{B300D3B0-B8D8-4868-8491-90E672270B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2677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411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D08EAC9C-BA6A-4E94-9EDE-90C7C619FF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6304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141"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E7AE3031-22BF-48AF-9F07-E05A3D40F8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43887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165"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1C4B24A8-FD80-4E4A-B0E9-728F027528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0787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718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A0144A7A-1C8D-484F-982B-981C579FD9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494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46A11-BA2C-4872-AE72-C6BEEB9CEA1F}" type="datetimeFigureOut">
              <a:rPr lang="en-US" smtClean="0"/>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1238353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821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1219200" y="609600"/>
            <a:ext cx="7315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dirty="0"/>
            </a:lvl1pPr>
          </a:lstStyle>
          <a:p>
            <a:pPr>
              <a:defRPr/>
            </a:pPr>
            <a:endParaRPr lang="en-US">
              <a:solidFill>
                <a:srgbClr val="000000"/>
              </a:solidFill>
            </a:endParaRPr>
          </a:p>
        </p:txBody>
      </p:sp>
      <p:sp>
        <p:nvSpPr>
          <p:cNvPr id="5" name="Date Placeholder 3"/>
          <p:cNvSpPr>
            <a:spLocks noGrp="1"/>
          </p:cNvSpPr>
          <p:nvPr>
            <p:ph type="dt" sz="half" idx="11"/>
          </p:nvPr>
        </p:nvSpPr>
        <p:spPr/>
        <p:txBody>
          <a:bodyPr/>
          <a:lstStyle>
            <a:lvl1pPr>
              <a:defRPr dirty="0"/>
            </a:lvl1pPr>
          </a:lstStyle>
          <a:p>
            <a:pPr>
              <a:defRPr/>
            </a:pPr>
            <a:endParaRPr lang="en-US">
              <a:solidFill>
                <a:srgbClr val="000000"/>
              </a:solidFill>
            </a:endParaRPr>
          </a:p>
        </p:txBody>
      </p:sp>
      <p:sp>
        <p:nvSpPr>
          <p:cNvPr id="6" name="Footer Placeholder 4"/>
          <p:cNvSpPr>
            <a:spLocks noGrp="1"/>
          </p:cNvSpPr>
          <p:nvPr>
            <p:ph type="ftr" sz="quarter" idx="12"/>
          </p:nvPr>
        </p:nvSpPr>
        <p:spPr/>
        <p:txBody>
          <a:bodyPr/>
          <a:lstStyle>
            <a:lvl1pPr>
              <a:defRPr dirty="0"/>
            </a:lvl1pPr>
          </a:lstStyle>
          <a:p>
            <a:pPr>
              <a:defRPr/>
            </a:pPr>
            <a:endParaRPr lang="en-US">
              <a:solidFill>
                <a:srgbClr val="000000"/>
              </a:solidFill>
            </a:endParaRPr>
          </a:p>
        </p:txBody>
      </p:sp>
      <p:sp>
        <p:nvSpPr>
          <p:cNvPr id="7" name="Footer Placeholder 5"/>
          <p:cNvSpPr>
            <a:spLocks noGrp="1"/>
          </p:cNvSpPr>
          <p:nvPr>
            <p:ph type="ftr" sz="quarter" idx="13"/>
          </p:nvPr>
        </p:nvSpPr>
        <p:spPr/>
        <p:txBody>
          <a:bodyPr/>
          <a:lstStyle>
            <a:lvl1pPr>
              <a:defRPr dirty="0"/>
            </a:lvl1pPr>
          </a:lstStyle>
          <a:p>
            <a:pPr>
              <a:defRPr/>
            </a:pPr>
            <a:endParaRPr lang="en-US">
              <a:solidFill>
                <a:srgbClr val="000000"/>
              </a:solidFill>
            </a:endParaRPr>
          </a:p>
        </p:txBody>
      </p:sp>
      <p:sp>
        <p:nvSpPr>
          <p:cNvPr id="8" name="Slide Number Placeholder 6"/>
          <p:cNvSpPr>
            <a:spLocks noGrp="1"/>
          </p:cNvSpPr>
          <p:nvPr>
            <p:ph type="sldNum" sz="quarter" idx="14"/>
          </p:nvPr>
        </p:nvSpPr>
        <p:spPr/>
        <p:txBody>
          <a:bodyPr/>
          <a:lstStyle>
            <a:lvl1pPr>
              <a:defRPr/>
            </a:lvl1pPr>
          </a:lstStyle>
          <a:p>
            <a:pPr>
              <a:defRPr/>
            </a:pPr>
            <a:fld id="{1E92C135-1F79-4770-A4AD-31E568054B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220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46A11-BA2C-4872-AE72-C6BEEB9CEA1F}" type="datetimeFigureOut">
              <a:rPr lang="en-US" smtClean="0"/>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426139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46A11-BA2C-4872-AE72-C6BEEB9CEA1F}" type="datetimeFigureOut">
              <a:rPr lang="en-US" smtClean="0"/>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77535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46A11-BA2C-4872-AE72-C6BEEB9CEA1F}"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289814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46A11-BA2C-4872-AE72-C6BEEB9CEA1F}"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356359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oleObject" Target="../embeddings/oleObject14.bin"/><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vmlDrawing" Target="../drawings/vmlDrawing14.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46A11-BA2C-4872-AE72-C6BEEB9CEA1F}" type="datetimeFigureOut">
              <a:rPr lang="en-US" smtClean="0"/>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75F57-32A5-47DC-9A51-D74DA5BAE8D0}" type="slidenum">
              <a:rPr lang="en-US" smtClean="0"/>
              <a:t>‹#›</a:t>
            </a:fld>
            <a:endParaRPr lang="en-US"/>
          </a:p>
        </p:txBody>
      </p:sp>
    </p:spTree>
    <p:extLst>
      <p:ext uri="{BB962C8B-B14F-4D97-AF65-F5344CB8AC3E}">
        <p14:creationId xmlns:p14="http://schemas.microsoft.com/office/powerpoint/2010/main" val="134041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3"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8E3497E-60CB-49F3-99B6-9F2130D759B9}"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graphicFrame>
        <p:nvGraphicFramePr>
          <p:cNvPr id="103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0683" name="CorelPhotoPaint.Image.10" r:id="rId15" imgW="1625397" imgH="1625397" progId="">
                  <p:embed/>
                </p:oleObj>
              </mc:Choice>
              <mc:Fallback>
                <p:oleObj name="CorelPhotoPaint.Image.10" r:id="rId15" imgW="1625397" imgH="1625397"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95807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E88CFECF-5974-4C6D-A858-F4BE4FB81B5F}" type="slidenum">
              <a:rPr lang="en-US">
                <a:solidFill>
                  <a:srgbClr val="000000"/>
                </a:solidFill>
                <a:cs typeface="Arial" pitchFamily="34" charset="0"/>
              </a:rPr>
              <a:pPr fontAlgn="base">
                <a:spcBef>
                  <a:spcPct val="0"/>
                </a:spcBef>
                <a:spcAft>
                  <a:spcPct val="0"/>
                </a:spcAft>
                <a:defRPr/>
              </a:pPr>
              <a:t>‹#›</a:t>
            </a:fld>
            <a:endParaRPr lang="en-US" dirty="0">
              <a:solidFill>
                <a:srgbClr val="000000"/>
              </a:solidFill>
              <a:cs typeface="Arial" pitchFamily="34" charset="0"/>
            </a:endParaRPr>
          </a:p>
        </p:txBody>
      </p:sp>
    </p:spTree>
    <p:extLst>
      <p:ext uri="{BB962C8B-B14F-4D97-AF65-F5344CB8AC3E}">
        <p14:creationId xmlns:p14="http://schemas.microsoft.com/office/powerpoint/2010/main" val="1739180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3"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353058B-1E1D-4B9C-9420-54CF3A91EEBC}"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graphicFrame>
        <p:nvGraphicFramePr>
          <p:cNvPr id="103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5925" name="CorelPhotoPaint.Image.10" r:id="rId15" imgW="1625397" imgH="1625397" progId="">
                  <p:embed/>
                </p:oleObj>
              </mc:Choice>
              <mc:Fallback>
                <p:oleObj name="CorelPhotoPaint.Image.10" r:id="rId15" imgW="1625397" imgH="1625397"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61450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gif"/></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www.cpc.ncep.noaa.gov/products/people/mchen/CFSv2FCST/monthly/images/summaryCFSv2.NaT2m.201303.gif" TargetMode="External"/><Relationship Id="rId4" Type="http://schemas.openxmlformats.org/officeDocument/2006/relationships/image" Target="../media/image38.gif"/></Relationships>
</file>

<file path=ppt/slides/_rels/slide2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gif"/></Relationships>
</file>

<file path=ppt/slides/_rels/slide2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hyperlink" Target="http://www.cpc.ncep.noaa.gov/products/people/mchen/CFSv2FCST/monthly/images/summaryCFSv2.NaT2m.201303.gi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gif"/></Relationships>
</file>

<file path=ppt/slides/_rels/slide2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gif"/></Relationships>
</file>

<file path=ppt/slides/_rels/slide3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874263" y="1143000"/>
            <a:ext cx="728276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4000" b="1" dirty="0"/>
              <a:t>CPC Monthly Climate Review</a:t>
            </a:r>
          </a:p>
          <a:p>
            <a:pPr algn="ctr" eaLnBrk="1" hangingPunct="1"/>
            <a:endParaRPr lang="en-US" sz="3600" b="1" dirty="0"/>
          </a:p>
          <a:p>
            <a:pPr algn="ctr" eaLnBrk="1" hangingPunct="1"/>
            <a:r>
              <a:rPr lang="en-US" sz="3600" b="1" dirty="0" smtClean="0"/>
              <a:t>March 2013</a:t>
            </a:r>
            <a:endParaRPr lang="en-US" sz="3600" b="1" dirty="0"/>
          </a:p>
          <a:p>
            <a:pPr algn="ctr" eaLnBrk="1" hangingPunct="1"/>
            <a:endParaRPr lang="en-US" sz="3600" b="1" dirty="0"/>
          </a:p>
          <a:p>
            <a:pPr algn="ctr" eaLnBrk="1" hangingPunct="1"/>
            <a:r>
              <a:rPr lang="en-US" sz="3600" b="1" dirty="0" err="1" smtClean="0"/>
              <a:t>Wanqiu</a:t>
            </a:r>
            <a:r>
              <a:rPr lang="en-US" sz="3600" b="1" dirty="0" smtClean="0"/>
              <a:t> Wang</a:t>
            </a:r>
            <a:endParaRPr lang="en-US" sz="3600" b="1" dirty="0"/>
          </a:p>
        </p:txBody>
      </p:sp>
    </p:spTree>
    <p:extLst>
      <p:ext uri="{BB962C8B-B14F-4D97-AF65-F5344CB8AC3E}">
        <p14:creationId xmlns:p14="http://schemas.microsoft.com/office/powerpoint/2010/main" val="297767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p:cNvPicPr>
          <p:nvPr/>
        </p:nvPicPr>
        <p:blipFill rotWithShape="1">
          <a:blip r:embed="rId3">
            <a:extLst>
              <a:ext uri="{28A0092B-C50C-407E-A947-70E740481C1C}">
                <a14:useLocalDpi xmlns:a14="http://schemas.microsoft.com/office/drawing/2010/main" val="0"/>
              </a:ext>
            </a:extLst>
          </a:blip>
          <a:srcRect l="4443" t="1666" r="4443" b="54546"/>
          <a:stretch/>
        </p:blipFill>
        <p:spPr bwMode="auto">
          <a:xfrm>
            <a:off x="101600" y="528638"/>
            <a:ext cx="5232400" cy="31616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a:xfrm>
            <a:off x="0" y="0"/>
            <a:ext cx="7058025" cy="762000"/>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t>Global SST Anomaly (</a:t>
            </a:r>
            <a:r>
              <a:rPr lang="en-GB" sz="2400" b="1" u="sng" baseline="30000" dirty="0" smtClean="0"/>
              <a:t>0</a:t>
            </a:r>
            <a:r>
              <a:rPr lang="en-GB" sz="2400" b="1" u="sng" dirty="0" smtClean="0"/>
              <a:t>C)</a:t>
            </a:r>
          </a:p>
        </p:txBody>
      </p:sp>
      <p:sp>
        <p:nvSpPr>
          <p:cNvPr id="6149" name="Text Box 5"/>
          <p:cNvSpPr txBox="1">
            <a:spLocks noChangeArrowheads="1"/>
          </p:cNvSpPr>
          <p:nvPr/>
        </p:nvSpPr>
        <p:spPr bwMode="auto">
          <a:xfrm>
            <a:off x="5381625" y="871538"/>
            <a:ext cx="3352800" cy="2454275"/>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Char char="-"/>
            </a:pPr>
            <a:r>
              <a:rPr lang="en-GB" sz="1200" b="1">
                <a:solidFill>
                  <a:srgbClr val="000000"/>
                </a:solidFill>
                <a:latin typeface="Verdana" pitchFamily="34" charset="0"/>
                <a:ea typeface="SimSun" pitchFamily="2" charset="-122"/>
                <a:cs typeface="Times New Roman" pitchFamily="18" charset="0"/>
              </a:rPr>
              <a:t> </a:t>
            </a:r>
            <a:r>
              <a:rPr lang="en-GB" sz="1200" b="1">
                <a:solidFill>
                  <a:schemeClr val="tx1"/>
                </a:solidFill>
                <a:latin typeface="Verdana" pitchFamily="34" charset="0"/>
                <a:ea typeface="SimSun" pitchFamily="2" charset="-122"/>
                <a:cs typeface="Times New Roman" pitchFamily="18" charset="0"/>
              </a:rPr>
              <a:t>SST was slightly above (below) normal in the eastern (central) equatorial Pacific.</a:t>
            </a:r>
          </a:p>
          <a:p>
            <a:pPr eaLnBrk="1" hangingPunct="1">
              <a:lnSpc>
                <a:spcPct val="101000"/>
              </a:lnSpc>
              <a:spcBef>
                <a:spcPts val="625"/>
              </a:spcBef>
              <a:buClr>
                <a:srgbClr val="000000"/>
              </a:buClr>
              <a:buSzPct val="100000"/>
              <a:buFont typeface="Verdana" pitchFamily="34" charset="0"/>
              <a:buChar char="-"/>
            </a:pPr>
            <a:r>
              <a:rPr lang="en-GB" sz="1200" b="1">
                <a:solidFill>
                  <a:schemeClr val="tx1"/>
                </a:solidFill>
                <a:latin typeface="Verdana" pitchFamily="34" charset="0"/>
                <a:ea typeface="SimSun" pitchFamily="2" charset="-122"/>
                <a:cs typeface="Times New Roman" pitchFamily="18" charset="0"/>
              </a:rPr>
              <a:t> Negative phase PDO associated SSTA presented in North Pacific.</a:t>
            </a:r>
          </a:p>
          <a:p>
            <a:pPr eaLnBrk="1" hangingPunct="1">
              <a:lnSpc>
                <a:spcPct val="101000"/>
              </a:lnSpc>
              <a:spcBef>
                <a:spcPts val="625"/>
              </a:spcBef>
              <a:buClr>
                <a:srgbClr val="000000"/>
              </a:buClr>
              <a:buSzPct val="100000"/>
              <a:buFont typeface="Verdana" pitchFamily="34" charset="0"/>
              <a:buChar char="-"/>
            </a:pPr>
            <a:r>
              <a:rPr lang="en-GB" sz="1200" b="1">
                <a:solidFill>
                  <a:schemeClr val="tx1"/>
                </a:solidFill>
                <a:latin typeface="Verdana" pitchFamily="34" charset="0"/>
                <a:ea typeface="SimSun" pitchFamily="2" charset="-122"/>
                <a:cs typeface="Times New Roman" pitchFamily="18" charset="0"/>
              </a:rPr>
              <a:t> Positive SSTA was observed in the Indian Ocean and western Pacific.</a:t>
            </a:r>
          </a:p>
          <a:p>
            <a:pPr eaLnBrk="1" hangingPunct="1">
              <a:lnSpc>
                <a:spcPct val="101000"/>
              </a:lnSpc>
              <a:spcBef>
                <a:spcPts val="625"/>
              </a:spcBef>
              <a:buClr>
                <a:srgbClr val="000000"/>
              </a:buClr>
              <a:buSzPct val="100000"/>
              <a:buFont typeface="Verdana" pitchFamily="34" charset="0"/>
              <a:buChar char="-"/>
            </a:pPr>
            <a:r>
              <a:rPr lang="en-GB" sz="1200" b="1">
                <a:solidFill>
                  <a:schemeClr val="tx1"/>
                </a:solidFill>
                <a:latin typeface="Verdana" pitchFamily="34" charset="0"/>
                <a:ea typeface="SimSun" pitchFamily="2" charset="-122"/>
                <a:cs typeface="Times New Roman" pitchFamily="18" charset="0"/>
              </a:rPr>
              <a:t> Above-normal SST occurred in high and low latitudes of North Atlantic.</a:t>
            </a:r>
          </a:p>
          <a:p>
            <a:pPr eaLnBrk="1" hangingPunct="1">
              <a:lnSpc>
                <a:spcPct val="101000"/>
              </a:lnSpc>
              <a:spcBef>
                <a:spcPts val="625"/>
              </a:spcBef>
              <a:buClr>
                <a:srgbClr val="000000"/>
              </a:buClr>
              <a:buSzPct val="100000"/>
              <a:buFont typeface="Verdana" pitchFamily="34" charset="0"/>
              <a:buChar char="-"/>
            </a:pPr>
            <a:r>
              <a:rPr lang="en-GB" sz="1200" b="1">
                <a:solidFill>
                  <a:schemeClr val="tx1"/>
                </a:solidFill>
                <a:latin typeface="Verdana" pitchFamily="34" charset="0"/>
                <a:ea typeface="SimSun" pitchFamily="2" charset="-122"/>
                <a:cs typeface="Times New Roman" pitchFamily="18" charset="0"/>
              </a:rPr>
              <a:t> Large SST anomalies were observed in the South Ocean.</a:t>
            </a:r>
          </a:p>
        </p:txBody>
      </p:sp>
      <p:sp>
        <p:nvSpPr>
          <p:cNvPr id="6151" name="Oval 24"/>
          <p:cNvSpPr>
            <a:spLocks noChangeArrowheads="1"/>
          </p:cNvSpPr>
          <p:nvPr/>
        </p:nvSpPr>
        <p:spPr bwMode="auto">
          <a:xfrm>
            <a:off x="3300413" y="1239838"/>
            <a:ext cx="814387" cy="646112"/>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3" name="Oval 24"/>
          <p:cNvSpPr>
            <a:spLocks noChangeArrowheads="1"/>
          </p:cNvSpPr>
          <p:nvPr/>
        </p:nvSpPr>
        <p:spPr bwMode="auto">
          <a:xfrm>
            <a:off x="2632075" y="2139950"/>
            <a:ext cx="803275" cy="2587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4" name="Oval 24"/>
          <p:cNvSpPr>
            <a:spLocks noChangeArrowheads="1"/>
          </p:cNvSpPr>
          <p:nvPr/>
        </p:nvSpPr>
        <p:spPr bwMode="auto">
          <a:xfrm>
            <a:off x="609600" y="1919288"/>
            <a:ext cx="1354138" cy="747712"/>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5" name="Oval 24"/>
          <p:cNvSpPr>
            <a:spLocks noChangeArrowheads="1"/>
          </p:cNvSpPr>
          <p:nvPr/>
        </p:nvSpPr>
        <p:spPr bwMode="auto">
          <a:xfrm>
            <a:off x="3422650" y="1931988"/>
            <a:ext cx="803275" cy="258762"/>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6" name="Oval 24"/>
          <p:cNvSpPr>
            <a:spLocks noChangeArrowheads="1"/>
          </p:cNvSpPr>
          <p:nvPr/>
        </p:nvSpPr>
        <p:spPr bwMode="auto">
          <a:xfrm>
            <a:off x="1635125" y="1433513"/>
            <a:ext cx="1336675" cy="6858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7" name="TextBox 16"/>
          <p:cNvSpPr txBox="1"/>
          <p:nvPr/>
        </p:nvSpPr>
        <p:spPr>
          <a:xfrm>
            <a:off x="6827837" y="0"/>
            <a:ext cx="2316163" cy="369332"/>
          </a:xfrm>
          <a:prstGeom prst="rect">
            <a:avLst/>
          </a:prstGeom>
          <a:solidFill>
            <a:srgbClr val="FFFF00"/>
          </a:solidFill>
          <a:ln w="28575">
            <a:solidFill>
              <a:srgbClr val="0070C0"/>
            </a:solidFill>
          </a:ln>
        </p:spPr>
        <p:txBody>
          <a:bodyPr wrap="square" rtlCol="0">
            <a:spAutoFit/>
          </a:bodyPr>
          <a:lstStyle/>
          <a:p>
            <a:pPr algn="ctr"/>
            <a:r>
              <a:rPr lang="en-US" dirty="0"/>
              <a:t>CPC Ocean </a:t>
            </a:r>
            <a:r>
              <a:rPr lang="en-US" dirty="0" smtClean="0"/>
              <a:t>briefing</a:t>
            </a:r>
            <a:endParaRPr lang="en-US" dirty="0"/>
          </a:p>
        </p:txBody>
      </p:sp>
    </p:spTree>
    <p:extLst>
      <p:ext uri="{BB962C8B-B14F-4D97-AF65-F5344CB8AC3E}">
        <p14:creationId xmlns:p14="http://schemas.microsoft.com/office/powerpoint/2010/main" val="13051579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73A16A76-C777-4754-876B-F92BC190F574}" type="slidenum">
              <a:rPr lang="en-US"/>
              <a:pPr/>
              <a:t>11</a:t>
            </a:fld>
            <a:endParaRPr lang="en-US"/>
          </a:p>
        </p:txBody>
      </p:sp>
      <p:pic>
        <p:nvPicPr>
          <p:cNvPr id="3080" name="Picture 8" descr="figure t21"/>
          <p:cNvPicPr>
            <a:picLocks noChangeAspect="1" noChangeArrowheads="1"/>
          </p:cNvPicPr>
          <p:nvPr/>
        </p:nvPicPr>
        <p:blipFill rotWithShape="1">
          <a:blip r:embed="rId3">
            <a:extLst>
              <a:ext uri="{28A0092B-C50C-407E-A947-70E740481C1C}">
                <a14:useLocalDpi xmlns:a14="http://schemas.microsoft.com/office/drawing/2010/main" val="0"/>
              </a:ext>
            </a:extLst>
          </a:blip>
          <a:srcRect t="58667"/>
          <a:stretch/>
        </p:blipFill>
        <p:spPr bwMode="auto">
          <a:xfrm>
            <a:off x="1066800" y="4495801"/>
            <a:ext cx="7132320" cy="2211019"/>
          </a:xfrm>
          <a:prstGeom prst="rect">
            <a:avLst/>
          </a:prstGeom>
          <a:noFill/>
          <a:extLst>
            <a:ext uri="{909E8E84-426E-40DD-AFC4-6F175D3DCCD1}">
              <a14:hiddenFill xmlns:a14="http://schemas.microsoft.com/office/drawing/2010/main">
                <a:solidFill>
                  <a:srgbClr val="FFFFFF"/>
                </a:solidFill>
              </a14:hiddenFill>
            </a:ext>
          </a:extLst>
        </p:spPr>
      </p:pic>
      <p:sp>
        <p:nvSpPr>
          <p:cNvPr id="5" name="Oval 24"/>
          <p:cNvSpPr>
            <a:spLocks noChangeArrowheads="1"/>
          </p:cNvSpPr>
          <p:nvPr/>
        </p:nvSpPr>
        <p:spPr bwMode="auto">
          <a:xfrm>
            <a:off x="4267200" y="2885952"/>
            <a:ext cx="928687" cy="45243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 name="Oval 24"/>
          <p:cNvSpPr>
            <a:spLocks noChangeArrowheads="1"/>
          </p:cNvSpPr>
          <p:nvPr/>
        </p:nvSpPr>
        <p:spPr bwMode="auto">
          <a:xfrm>
            <a:off x="4038600" y="5257800"/>
            <a:ext cx="1892083" cy="3810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8" name="Text Box 14"/>
          <p:cNvSpPr txBox="1">
            <a:spLocks noChangeArrowheads="1"/>
          </p:cNvSpPr>
          <p:nvPr/>
        </p:nvSpPr>
        <p:spPr bwMode="auto">
          <a:xfrm>
            <a:off x="5348288" y="1978025"/>
            <a:ext cx="3419475" cy="871538"/>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a:solidFill>
                  <a:srgbClr val="000000"/>
                </a:solidFill>
                <a:latin typeface="Verdana" pitchFamily="34" charset="0"/>
                <a:ea typeface="SimSun" pitchFamily="2" charset="-122"/>
              </a:rPr>
              <a:t>Fig. G1. Sea surface temperature anomalies (top) and anomaly tendency (bottom). Data are derived from the NCEP OI SST analysis, and a</a:t>
            </a:r>
            <a:r>
              <a:rPr lang="en-GB" sz="1000" b="1">
                <a:solidFill>
                  <a:srgbClr val="000000"/>
                </a:solidFill>
                <a:latin typeface="Verdana" pitchFamily="34" charset="0"/>
                <a:cs typeface="Times New Roman" pitchFamily="18" charset="0"/>
              </a:rPr>
              <a:t>nomalies are departures from the 1981-2010 base period means.</a:t>
            </a:r>
          </a:p>
        </p:txBody>
      </p:sp>
      <p:sp>
        <p:nvSpPr>
          <p:cNvPr id="9" name="Text Box 5"/>
          <p:cNvSpPr txBox="1">
            <a:spLocks noChangeArrowheads="1"/>
          </p:cNvSpPr>
          <p:nvPr/>
        </p:nvSpPr>
        <p:spPr bwMode="auto">
          <a:xfrm>
            <a:off x="5402263" y="-76200"/>
            <a:ext cx="3352800" cy="1927225"/>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Char char="-"/>
            </a:pPr>
            <a:r>
              <a:rPr lang="en-GB" sz="1200" b="1">
                <a:solidFill>
                  <a:srgbClr val="000000"/>
                </a:solidFill>
                <a:latin typeface="Verdana" pitchFamily="34" charset="0"/>
                <a:ea typeface="SimSun" pitchFamily="2" charset="-122"/>
                <a:cs typeface="Times New Roman" pitchFamily="18" charset="0"/>
              </a:rPr>
              <a:t> </a:t>
            </a:r>
            <a:r>
              <a:rPr lang="en-GB" sz="1200" b="1">
                <a:solidFill>
                  <a:schemeClr val="tx1"/>
                </a:solidFill>
                <a:latin typeface="Verdana" pitchFamily="34" charset="0"/>
                <a:ea typeface="SimSun" pitchFamily="2" charset="-122"/>
                <a:cs typeface="Times New Roman" pitchFamily="18" charset="0"/>
              </a:rPr>
              <a:t>A warming tendency presented in the equatorial eastern Pacific, and tropical North Atlantic.</a:t>
            </a:r>
          </a:p>
          <a:p>
            <a:pPr eaLnBrk="1" hangingPunct="1">
              <a:lnSpc>
                <a:spcPct val="101000"/>
              </a:lnSpc>
              <a:spcBef>
                <a:spcPts val="625"/>
              </a:spcBef>
              <a:buClr>
                <a:srgbClr val="000000"/>
              </a:buClr>
              <a:buSzPct val="100000"/>
              <a:buFont typeface="Verdana" pitchFamily="34" charset="0"/>
              <a:buChar char="-"/>
            </a:pPr>
            <a:r>
              <a:rPr lang="en-GB" sz="1200" b="1">
                <a:solidFill>
                  <a:schemeClr val="tx1"/>
                </a:solidFill>
                <a:latin typeface="Verdana" pitchFamily="34" charset="0"/>
                <a:ea typeface="SimSun" pitchFamily="2" charset="-122"/>
                <a:cs typeface="Times New Roman" pitchFamily="18" charset="0"/>
              </a:rPr>
              <a:t> A cooling tendency was observed in Gulf of Mexico, and SE Indian Ocean.</a:t>
            </a:r>
          </a:p>
          <a:p>
            <a:pPr eaLnBrk="1" hangingPunct="1">
              <a:lnSpc>
                <a:spcPct val="101000"/>
              </a:lnSpc>
              <a:spcBef>
                <a:spcPts val="625"/>
              </a:spcBef>
              <a:buClr>
                <a:srgbClr val="000000"/>
              </a:buClr>
              <a:buSzPct val="100000"/>
              <a:buFont typeface="Verdana" pitchFamily="34" charset="0"/>
              <a:buChar char="-"/>
            </a:pPr>
            <a:r>
              <a:rPr lang="en-GB" sz="1200" b="1">
                <a:solidFill>
                  <a:schemeClr val="tx1"/>
                </a:solidFill>
                <a:latin typeface="Verdana" pitchFamily="34" charset="0"/>
                <a:ea typeface="SimSun" pitchFamily="2" charset="-122"/>
                <a:cs typeface="Times New Roman" pitchFamily="18" charset="0"/>
              </a:rPr>
              <a:t> Large tendencies were observed in the mid-latitudes of the Southern Hemisphere</a:t>
            </a:r>
            <a:r>
              <a:rPr lang="en-US" sz="1200" b="1">
                <a:solidFill>
                  <a:schemeClr val="tx1"/>
                </a:solidFill>
                <a:latin typeface="Verdana" pitchFamily="34" charset="0"/>
                <a:ea typeface="SimSun" pitchFamily="2" charset="-122"/>
                <a:cs typeface="Times New Roman" pitchFamily="18" charset="0"/>
              </a:rPr>
              <a:t>. </a:t>
            </a:r>
            <a:endParaRPr lang="en-GB" sz="1200" b="1">
              <a:solidFill>
                <a:schemeClr val="tx1"/>
              </a:solidFill>
              <a:latin typeface="Verdana" pitchFamily="34" charset="0"/>
              <a:ea typeface="SimSun" pitchFamily="2" charset="-122"/>
              <a:cs typeface="Times New Roman" pitchFamily="18" charset="0"/>
            </a:endParaRPr>
          </a:p>
        </p:txBody>
      </p:sp>
      <p:sp>
        <p:nvSpPr>
          <p:cNvPr id="10" name="Oval 24"/>
          <p:cNvSpPr>
            <a:spLocks noChangeArrowheads="1"/>
          </p:cNvSpPr>
          <p:nvPr/>
        </p:nvSpPr>
        <p:spPr bwMode="auto">
          <a:xfrm>
            <a:off x="2451100" y="1150938"/>
            <a:ext cx="777875"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1" name="Oval 24"/>
          <p:cNvSpPr>
            <a:spLocks noChangeArrowheads="1"/>
          </p:cNvSpPr>
          <p:nvPr/>
        </p:nvSpPr>
        <p:spPr bwMode="auto">
          <a:xfrm>
            <a:off x="3059113" y="708025"/>
            <a:ext cx="598487" cy="6096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2" name="Oval 24"/>
          <p:cNvSpPr>
            <a:spLocks noChangeArrowheads="1"/>
          </p:cNvSpPr>
          <p:nvPr/>
        </p:nvSpPr>
        <p:spPr bwMode="auto">
          <a:xfrm flipV="1">
            <a:off x="1066800" y="1289050"/>
            <a:ext cx="728663" cy="561975"/>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3" name="Oval 24"/>
          <p:cNvSpPr>
            <a:spLocks noChangeArrowheads="1"/>
          </p:cNvSpPr>
          <p:nvPr/>
        </p:nvSpPr>
        <p:spPr bwMode="auto">
          <a:xfrm>
            <a:off x="3581400" y="942975"/>
            <a:ext cx="777875"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4" name="Oval 24"/>
          <p:cNvSpPr>
            <a:spLocks noChangeArrowheads="1"/>
          </p:cNvSpPr>
          <p:nvPr/>
        </p:nvSpPr>
        <p:spPr bwMode="auto">
          <a:xfrm>
            <a:off x="228600" y="1570038"/>
            <a:ext cx="4343400" cy="644525"/>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5" name="Rectangle 14"/>
          <p:cNvSpPr/>
          <p:nvPr/>
        </p:nvSpPr>
        <p:spPr>
          <a:xfrm>
            <a:off x="0" y="-76200"/>
            <a:ext cx="9144000" cy="2954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figure t25"/>
          <p:cNvPicPr>
            <a:picLocks noChangeAspect="1" noChangeArrowheads="1"/>
          </p:cNvPicPr>
          <p:nvPr/>
        </p:nvPicPr>
        <p:blipFill rotWithShape="1">
          <a:blip r:embed="rId4">
            <a:extLst>
              <a:ext uri="{28A0092B-C50C-407E-A947-70E740481C1C}">
                <a14:useLocalDpi xmlns:a14="http://schemas.microsoft.com/office/drawing/2010/main" val="0"/>
              </a:ext>
            </a:extLst>
          </a:blip>
          <a:srcRect l="7139" t="57166" r="17516"/>
          <a:stretch/>
        </p:blipFill>
        <p:spPr bwMode="auto">
          <a:xfrm>
            <a:off x="1600200" y="-76200"/>
            <a:ext cx="5361543" cy="2286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078663" y="3733800"/>
            <a:ext cx="1912937" cy="923330"/>
          </a:xfrm>
          <a:prstGeom prst="rect">
            <a:avLst/>
          </a:prstGeom>
          <a:solidFill>
            <a:srgbClr val="FFFF00"/>
          </a:solidFill>
          <a:ln w="28575">
            <a:solidFill>
              <a:srgbClr val="0070C0"/>
            </a:solidFill>
          </a:ln>
        </p:spPr>
        <p:txBody>
          <a:bodyPr wrap="square" rtlCol="0">
            <a:spAutoFit/>
          </a:bodyPr>
          <a:lstStyle/>
          <a:p>
            <a:pPr algn="ctr"/>
            <a:r>
              <a:rPr lang="en-US" dirty="0" smtClean="0"/>
              <a:t> Climate Diagnostics Bulletin</a:t>
            </a:r>
            <a:endParaRPr lang="en-US" dirty="0"/>
          </a:p>
        </p:txBody>
      </p:sp>
      <p:sp>
        <p:nvSpPr>
          <p:cNvPr id="18" name="Oval 24"/>
          <p:cNvSpPr>
            <a:spLocks noChangeArrowheads="1"/>
          </p:cNvSpPr>
          <p:nvPr/>
        </p:nvSpPr>
        <p:spPr bwMode="auto">
          <a:xfrm rot="1176894">
            <a:off x="4059045" y="884237"/>
            <a:ext cx="928687" cy="45243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9" name="Oval 24"/>
          <p:cNvSpPr>
            <a:spLocks noChangeArrowheads="1"/>
          </p:cNvSpPr>
          <p:nvPr/>
        </p:nvSpPr>
        <p:spPr bwMode="auto">
          <a:xfrm rot="1176894">
            <a:off x="6144894" y="882349"/>
            <a:ext cx="519541" cy="381106"/>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20" name="Oval 24"/>
          <p:cNvSpPr>
            <a:spLocks noChangeArrowheads="1"/>
          </p:cNvSpPr>
          <p:nvPr/>
        </p:nvSpPr>
        <p:spPr bwMode="auto">
          <a:xfrm rot="1176894">
            <a:off x="3173196" y="752352"/>
            <a:ext cx="928687" cy="45243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pic>
        <p:nvPicPr>
          <p:cNvPr id="3078" name="Picture 6" descr="http://origin.cpc.ncep.noaa.gov/products/analysis_monitoring/bulletin_tmp/figt20.gif"/>
          <p:cNvPicPr>
            <a:picLocks noChangeAspect="1" noChangeArrowheads="1"/>
          </p:cNvPicPr>
          <p:nvPr/>
        </p:nvPicPr>
        <p:blipFill rotWithShape="1">
          <a:blip r:embed="rId5">
            <a:extLst>
              <a:ext uri="{28A0092B-C50C-407E-A947-70E740481C1C}">
                <a14:useLocalDpi xmlns:a14="http://schemas.microsoft.com/office/drawing/2010/main" val="0"/>
              </a:ext>
            </a:extLst>
          </a:blip>
          <a:srcRect t="57667" r="17349"/>
          <a:stretch/>
        </p:blipFill>
        <p:spPr bwMode="auto">
          <a:xfrm>
            <a:off x="1066800" y="2155088"/>
            <a:ext cx="5894943" cy="2264512"/>
          </a:xfrm>
          <a:prstGeom prst="rect">
            <a:avLst/>
          </a:prstGeom>
          <a:noFill/>
          <a:extLst>
            <a:ext uri="{909E8E84-426E-40DD-AFC4-6F175D3DCCD1}">
              <a14:hiddenFill xmlns:a14="http://schemas.microsoft.com/office/drawing/2010/main">
                <a:solidFill>
                  <a:srgbClr val="FFFFFF"/>
                </a:solidFill>
              </a14:hiddenFill>
            </a:ext>
          </a:extLst>
        </p:spPr>
      </p:pic>
      <p:sp>
        <p:nvSpPr>
          <p:cNvPr id="7" name="Oval 24"/>
          <p:cNvSpPr>
            <a:spLocks noChangeArrowheads="1"/>
          </p:cNvSpPr>
          <p:nvPr/>
        </p:nvSpPr>
        <p:spPr bwMode="auto">
          <a:xfrm>
            <a:off x="3894931" y="2951766"/>
            <a:ext cx="928687" cy="45243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21" name="Oval 24"/>
          <p:cNvSpPr>
            <a:spLocks noChangeArrowheads="1"/>
          </p:cNvSpPr>
          <p:nvPr/>
        </p:nvSpPr>
        <p:spPr bwMode="auto">
          <a:xfrm>
            <a:off x="5929313" y="2976563"/>
            <a:ext cx="928687" cy="45243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Tree>
    <p:extLst>
      <p:ext uri="{BB962C8B-B14F-4D97-AF65-F5344CB8AC3E}">
        <p14:creationId xmlns:p14="http://schemas.microsoft.com/office/powerpoint/2010/main" val="2364210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igure e9"/>
          <p:cNvPicPr>
            <a:picLocks noChangeAspect="1" noChangeArrowheads="1"/>
          </p:cNvPicPr>
          <p:nvPr/>
        </p:nvPicPr>
        <p:blipFill rotWithShape="1">
          <a:blip r:embed="rId3">
            <a:extLst>
              <a:ext uri="{28A0092B-C50C-407E-A947-70E740481C1C}">
                <a14:useLocalDpi xmlns:a14="http://schemas.microsoft.com/office/drawing/2010/main" val="0"/>
              </a:ext>
            </a:extLst>
          </a:blip>
          <a:srcRect t="8821"/>
          <a:stretch/>
        </p:blipFill>
        <p:spPr bwMode="auto">
          <a:xfrm>
            <a:off x="2057400" y="0"/>
            <a:ext cx="4800600" cy="58361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78663" y="3733800"/>
            <a:ext cx="1912937" cy="923330"/>
          </a:xfrm>
          <a:prstGeom prst="rect">
            <a:avLst/>
          </a:prstGeom>
          <a:solidFill>
            <a:srgbClr val="FFFF00"/>
          </a:solidFill>
          <a:ln w="28575">
            <a:solidFill>
              <a:srgbClr val="0070C0"/>
            </a:solidFill>
          </a:ln>
        </p:spPr>
        <p:txBody>
          <a:bodyPr wrap="square" rtlCol="0">
            <a:spAutoFit/>
          </a:bodyPr>
          <a:lstStyle/>
          <a:p>
            <a:pPr algn="ctr"/>
            <a:r>
              <a:rPr lang="en-US" dirty="0" smtClean="0"/>
              <a:t> Climate Diagnostics Bulletin</a:t>
            </a:r>
            <a:endParaRPr lang="en-US" dirty="0"/>
          </a:p>
        </p:txBody>
      </p:sp>
    </p:spTree>
    <p:extLst>
      <p:ext uri="{BB962C8B-B14F-4D97-AF65-F5344CB8AC3E}">
        <p14:creationId xmlns:p14="http://schemas.microsoft.com/office/powerpoint/2010/main" val="3437414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cpc.ncep.noaa.gov/products/precip/CWlink/daily_ao_index/ao.sprd2.gif"/>
          <p:cNvPicPr>
            <a:picLocks noChangeAspect="1" noChangeArrowheads="1"/>
          </p:cNvPicPr>
          <p:nvPr/>
        </p:nvPicPr>
        <p:blipFill rotWithShape="1">
          <a:blip r:embed="rId3">
            <a:extLst>
              <a:ext uri="{28A0092B-C50C-407E-A947-70E740481C1C}">
                <a14:useLocalDpi xmlns:a14="http://schemas.microsoft.com/office/drawing/2010/main" val="0"/>
              </a:ext>
            </a:extLst>
          </a:blip>
          <a:srcRect b="68349"/>
          <a:stretch/>
        </p:blipFill>
        <p:spPr bwMode="auto">
          <a:xfrm>
            <a:off x="1752600" y="26624"/>
            <a:ext cx="5715000" cy="2411776"/>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www.cpc.ncep.noaa.gov/products/precip/CWlink/pna/nao.sprd2.gif"/>
          <p:cNvPicPr>
            <a:picLocks noChangeAspect="1" noChangeArrowheads="1"/>
          </p:cNvPicPr>
          <p:nvPr/>
        </p:nvPicPr>
        <p:blipFill rotWithShape="1">
          <a:blip r:embed="rId4">
            <a:extLst>
              <a:ext uri="{28A0092B-C50C-407E-A947-70E740481C1C}">
                <a14:useLocalDpi xmlns:a14="http://schemas.microsoft.com/office/drawing/2010/main" val="0"/>
              </a:ext>
            </a:extLst>
          </a:blip>
          <a:srcRect t="3952" b="69349"/>
          <a:stretch/>
        </p:blipFill>
        <p:spPr bwMode="auto">
          <a:xfrm>
            <a:off x="1740664" y="2537552"/>
            <a:ext cx="5715000" cy="203444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http://www.cpc.ncep.noaa.gov/products/precip/CWlink/pna/pna.sprd2.gif"/>
          <p:cNvPicPr>
            <a:picLocks noChangeAspect="1" noChangeArrowheads="1"/>
          </p:cNvPicPr>
          <p:nvPr/>
        </p:nvPicPr>
        <p:blipFill rotWithShape="1">
          <a:blip r:embed="rId5">
            <a:extLst>
              <a:ext uri="{28A0092B-C50C-407E-A947-70E740481C1C}">
                <a14:useLocalDpi xmlns:a14="http://schemas.microsoft.com/office/drawing/2010/main" val="0"/>
              </a:ext>
            </a:extLst>
          </a:blip>
          <a:srcRect l="2313" t="3699" r="-2313" b="71217"/>
          <a:stretch/>
        </p:blipFill>
        <p:spPr bwMode="auto">
          <a:xfrm>
            <a:off x="1883885" y="4717973"/>
            <a:ext cx="5715000" cy="191142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5050315" y="914400"/>
            <a:ext cx="0" cy="556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37383" y="914400"/>
            <a:ext cx="0" cy="5562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8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f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3" y="228600"/>
            <a:ext cx="48006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Antarctic Oscillation Loading Patte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215417" y="338617"/>
            <a:ext cx="404716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www.cpc.ncep.noaa.gov/products/precip/CWlink/daily_ao_index/aao/aao.sprd2.gif"/>
          <p:cNvPicPr>
            <a:picLocks noChangeAspect="1" noChangeArrowheads="1"/>
          </p:cNvPicPr>
          <p:nvPr/>
        </p:nvPicPr>
        <p:blipFill rotWithShape="1">
          <a:blip r:embed="rId5">
            <a:extLst>
              <a:ext uri="{28A0092B-C50C-407E-A947-70E740481C1C}">
                <a14:useLocalDpi xmlns:a14="http://schemas.microsoft.com/office/drawing/2010/main" val="0"/>
              </a:ext>
            </a:extLst>
          </a:blip>
          <a:srcRect b="68313"/>
          <a:stretch/>
        </p:blipFill>
        <p:spPr bwMode="auto">
          <a:xfrm>
            <a:off x="4572000" y="4800600"/>
            <a:ext cx="4572000" cy="193162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7195851" y="5540566"/>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142383" y="5530468"/>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191000" cy="369332"/>
          </a:xfrm>
          <a:prstGeom prst="rect">
            <a:avLst/>
          </a:prstGeom>
          <a:solidFill>
            <a:srgbClr val="FFFF00"/>
          </a:solidFill>
          <a:ln w="28575">
            <a:solidFill>
              <a:srgbClr val="0070C0"/>
            </a:solidFill>
          </a:ln>
        </p:spPr>
        <p:txBody>
          <a:bodyPr wrap="square" rtlCol="0">
            <a:spAutoFit/>
          </a:bodyPr>
          <a:lstStyle/>
          <a:p>
            <a:pPr algn="ctr"/>
            <a:r>
              <a:rPr lang="en-US" dirty="0" smtClean="0"/>
              <a:t> Climate Diagnostics Bulletin</a:t>
            </a:r>
            <a:endParaRPr lang="en-US" dirty="0"/>
          </a:p>
        </p:txBody>
      </p:sp>
    </p:spTree>
    <p:extLst>
      <p:ext uri="{BB962C8B-B14F-4D97-AF65-F5344CB8AC3E}">
        <p14:creationId xmlns:p14="http://schemas.microsoft.com/office/powerpoint/2010/main" val="1650076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48006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4191000" cy="369332"/>
          </a:xfrm>
          <a:prstGeom prst="rect">
            <a:avLst/>
          </a:prstGeom>
          <a:solidFill>
            <a:srgbClr val="FFFF00"/>
          </a:solidFill>
          <a:ln w="28575">
            <a:solidFill>
              <a:srgbClr val="0070C0"/>
            </a:solidFill>
          </a:ln>
        </p:spPr>
        <p:txBody>
          <a:bodyPr wrap="square" rtlCol="0">
            <a:spAutoFit/>
          </a:bodyPr>
          <a:lstStyle/>
          <a:p>
            <a:pPr algn="ctr"/>
            <a:r>
              <a:rPr lang="en-US" dirty="0" smtClean="0"/>
              <a:t> Climate Diagnostics Bulletin</a:t>
            </a:r>
            <a:endParaRPr lang="en-US" dirty="0"/>
          </a:p>
        </p:txBody>
      </p:sp>
    </p:spTree>
    <p:extLst>
      <p:ext uri="{BB962C8B-B14F-4D97-AF65-F5344CB8AC3E}">
        <p14:creationId xmlns:p14="http://schemas.microsoft.com/office/powerpoint/2010/main" val="2617670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
            <a:ext cx="48006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4191000" cy="369332"/>
          </a:xfrm>
          <a:prstGeom prst="rect">
            <a:avLst/>
          </a:prstGeom>
          <a:solidFill>
            <a:srgbClr val="FFFF00"/>
          </a:solidFill>
          <a:ln w="28575">
            <a:solidFill>
              <a:srgbClr val="0070C0"/>
            </a:solidFill>
          </a:ln>
        </p:spPr>
        <p:txBody>
          <a:bodyPr wrap="square" rtlCol="0">
            <a:spAutoFit/>
          </a:bodyPr>
          <a:lstStyle/>
          <a:p>
            <a:pPr algn="ctr"/>
            <a:r>
              <a:rPr lang="en-US" dirty="0" smtClean="0"/>
              <a:t> Climate Diagnostics Bulletin</a:t>
            </a:r>
            <a:endParaRPr lang="en-US" dirty="0"/>
          </a:p>
        </p:txBody>
      </p:sp>
    </p:spTree>
    <p:extLst>
      <p:ext uri="{BB962C8B-B14F-4D97-AF65-F5344CB8AC3E}">
        <p14:creationId xmlns:p14="http://schemas.microsoft.com/office/powerpoint/2010/main" val="3622800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C1825455-4652-4BB7-A4F4-ADA23B234D2E}" type="slidenum">
              <a:rPr lang="en-US">
                <a:solidFill>
                  <a:srgbClr val="000000"/>
                </a:solidFill>
              </a:rPr>
              <a:pPr>
                <a:defRPr/>
              </a:pPr>
              <a:t>17</a:t>
            </a:fld>
            <a:endParaRPr lang="en-US" dirty="0">
              <a:solidFill>
                <a:srgbClr val="000000"/>
              </a:solidFill>
            </a:endParaRPr>
          </a:p>
        </p:txBody>
      </p:sp>
      <p:sp>
        <p:nvSpPr>
          <p:cNvPr id="12291" name="Text Box 3"/>
          <p:cNvSpPr txBox="1">
            <a:spLocks noChangeArrowheads="1"/>
          </p:cNvSpPr>
          <p:nvPr/>
        </p:nvSpPr>
        <p:spPr bwMode="auto">
          <a:xfrm>
            <a:off x="5181600" y="304800"/>
            <a:ext cx="3581400"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50000"/>
              </a:spcBef>
              <a:spcAft>
                <a:spcPct val="0"/>
              </a:spcAft>
            </a:pPr>
            <a:r>
              <a:rPr lang="en-US" sz="2400" b="1" dirty="0" smtClean="0">
                <a:solidFill>
                  <a:srgbClr val="000000"/>
                </a:solidFill>
                <a:latin typeface="Arial" pitchFamily="34" charset="0"/>
              </a:rPr>
              <a:t>Drought   monitor</a:t>
            </a:r>
          </a:p>
        </p:txBody>
      </p:sp>
      <p:sp>
        <p:nvSpPr>
          <p:cNvPr id="12292" name="Rectangle 6"/>
          <p:cNvSpPr>
            <a:spLocks noChangeArrowheads="1"/>
          </p:cNvSpPr>
          <p:nvPr/>
        </p:nvSpPr>
        <p:spPr bwMode="auto">
          <a:xfrm>
            <a:off x="4648200" y="9144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pPr>
            <a:r>
              <a:rPr lang="en-US" b="1" smtClean="0">
                <a:solidFill>
                  <a:srgbClr val="FF0000"/>
                </a:solidFill>
                <a:latin typeface="hey"/>
                <a:cs typeface="Arial" pitchFamily="34" charset="0"/>
              </a:rPr>
              <a:t> </a:t>
            </a:r>
            <a:endParaRPr lang="en-US" b="1" smtClean="0">
              <a:solidFill>
                <a:srgbClr val="000000"/>
              </a:solidFill>
              <a:latin typeface="hey"/>
              <a:cs typeface="Arial" pitchFamily="34" charset="0"/>
            </a:endParaRPr>
          </a:p>
          <a:p>
            <a:pPr marL="342900" indent="-342900" fontAlgn="base">
              <a:spcBef>
                <a:spcPct val="0"/>
              </a:spcBef>
              <a:spcAft>
                <a:spcPct val="0"/>
              </a:spcAft>
            </a:pPr>
            <a:r>
              <a:rPr lang="en-US" b="1" smtClean="0">
                <a:solidFill>
                  <a:srgbClr val="000000"/>
                </a:solidFill>
                <a:latin typeface="hey"/>
                <a:cs typeface="Arial" pitchFamily="34" charset="0"/>
              </a:rPr>
              <a:t> </a:t>
            </a:r>
            <a:r>
              <a:rPr lang="en-US" b="1" smtClean="0">
                <a:solidFill>
                  <a:srgbClr val="FF0000"/>
                </a:solidFill>
                <a:latin typeface="hey"/>
                <a:cs typeface="Arial" pitchFamily="34" charset="0"/>
              </a:rPr>
              <a:t> </a:t>
            </a:r>
            <a:endParaRPr lang="en-US" b="1" smtClean="0">
              <a:solidFill>
                <a:srgbClr val="000000"/>
              </a:solidFill>
              <a:latin typeface="hey"/>
              <a:cs typeface="Arial" pitchFamily="34" charset="0"/>
            </a:endParaRPr>
          </a:p>
        </p:txBody>
      </p:sp>
      <p:sp>
        <p:nvSpPr>
          <p:cNvPr id="12293" name="Text Box 28"/>
          <p:cNvSpPr txBox="1">
            <a:spLocks noChangeArrowheads="1"/>
          </p:cNvSpPr>
          <p:nvPr/>
        </p:nvSpPr>
        <p:spPr bwMode="auto">
          <a:xfrm>
            <a:off x="5334000" y="1804988"/>
            <a:ext cx="3962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50000"/>
              </a:spcBef>
              <a:spcAft>
                <a:spcPct val="0"/>
              </a:spcAft>
            </a:pPr>
            <a:r>
              <a:rPr lang="en-US" sz="2400" b="1" smtClean="0">
                <a:solidFill>
                  <a:srgbClr val="000000"/>
                </a:solidFill>
              </a:rPr>
              <a:t>Drought over the Great Plains  continues</a:t>
            </a:r>
          </a:p>
          <a:p>
            <a:pPr eaLnBrk="1" fontAlgn="base" hangingPunct="1">
              <a:spcBef>
                <a:spcPct val="50000"/>
              </a:spcBef>
              <a:spcAft>
                <a:spcPct val="0"/>
              </a:spcAft>
            </a:pPr>
            <a:r>
              <a:rPr lang="en-US" sz="2400" b="1" smtClean="0">
                <a:solidFill>
                  <a:srgbClr val="000000"/>
                </a:solidFill>
              </a:rPr>
              <a:t>Drought Intensified over Texas, but improved east of 90 W</a:t>
            </a:r>
          </a:p>
        </p:txBody>
      </p:sp>
      <p:pic>
        <p:nvPicPr>
          <p:cNvPr id="122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55563"/>
            <a:ext cx="40767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2"/>
          <p:cNvSpPr txBox="1">
            <a:spLocks noChangeArrowheads="1"/>
          </p:cNvSpPr>
          <p:nvPr/>
        </p:nvSpPr>
        <p:spPr bwMode="auto">
          <a:xfrm>
            <a:off x="1295400" y="762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0"/>
              </a:spcBef>
              <a:spcAft>
                <a:spcPct val="0"/>
              </a:spcAft>
            </a:pPr>
            <a:r>
              <a:rPr lang="en-US" smtClean="0">
                <a:solidFill>
                  <a:srgbClr val="000000"/>
                </a:solidFill>
              </a:rPr>
              <a:t>Feb 26,2013</a:t>
            </a:r>
          </a:p>
        </p:txBody>
      </p:sp>
      <p:pic>
        <p:nvPicPr>
          <p:cNvPr id="1229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 y="3403600"/>
            <a:ext cx="42592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1"/>
          <p:cNvSpPr txBox="1">
            <a:spLocks noChangeArrowheads="1"/>
          </p:cNvSpPr>
          <p:nvPr/>
        </p:nvSpPr>
        <p:spPr bwMode="auto">
          <a:xfrm>
            <a:off x="4495800" y="4992688"/>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0"/>
              </a:spcBef>
              <a:spcAft>
                <a:spcPct val="0"/>
              </a:spcAft>
            </a:pPr>
            <a:r>
              <a:rPr lang="en-US" smtClean="0">
                <a:solidFill>
                  <a:srgbClr val="000000"/>
                </a:solidFill>
              </a:rPr>
              <a:t>Intensify over Texas</a:t>
            </a:r>
          </a:p>
        </p:txBody>
      </p:sp>
      <p:cxnSp>
        <p:nvCxnSpPr>
          <p:cNvPr id="4" name="Straight Arrow Connector 3"/>
          <p:cNvCxnSpPr/>
          <p:nvPr/>
        </p:nvCxnSpPr>
        <p:spPr>
          <a:xfrm flipH="1" flipV="1">
            <a:off x="2362200" y="5176838"/>
            <a:ext cx="2133600" cy="18573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5867400" y="0"/>
            <a:ext cx="3276600" cy="369332"/>
          </a:xfrm>
          <a:prstGeom prst="rect">
            <a:avLst/>
          </a:prstGeom>
          <a:solidFill>
            <a:srgbClr val="FFFF00"/>
          </a:solidFill>
          <a:ln w="28575">
            <a:solidFill>
              <a:srgbClr val="0070C0"/>
            </a:solidFill>
          </a:ln>
        </p:spPr>
        <p:txBody>
          <a:bodyPr wrap="square" rtlCol="0">
            <a:spAutoFit/>
          </a:bodyPr>
          <a:lstStyle/>
          <a:p>
            <a:pPr algn="ctr"/>
            <a:r>
              <a:rPr lang="en-US" dirty="0" smtClean="0"/>
              <a:t> </a:t>
            </a:r>
            <a:r>
              <a:rPr lang="en-US" dirty="0" smtClean="0"/>
              <a:t>CPC Drought briefing</a:t>
            </a:r>
            <a:endParaRPr lang="en-US" dirty="0"/>
          </a:p>
        </p:txBody>
      </p:sp>
    </p:spTree>
    <p:extLst>
      <p:ext uri="{BB962C8B-B14F-4D97-AF65-F5344CB8AC3E}">
        <p14:creationId xmlns:p14="http://schemas.microsoft.com/office/powerpoint/2010/main" val="2100922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5676D7D8-85C6-4D3B-8260-96717A590582}" type="slidenum">
              <a:rPr lang="en-US"/>
              <a:pPr>
                <a:defRPr/>
              </a:pPr>
              <a:t>18</a:t>
            </a:fld>
            <a:endParaRPr lang="en-US" dirty="0"/>
          </a:p>
        </p:txBody>
      </p:sp>
      <p:sp>
        <p:nvSpPr>
          <p:cNvPr id="4099" name="Text Box 2"/>
          <p:cNvSpPr txBox="1">
            <a:spLocks noChangeArrowheads="1"/>
          </p:cNvSpPr>
          <p:nvPr/>
        </p:nvSpPr>
        <p:spPr bwMode="auto">
          <a:xfrm>
            <a:off x="304800" y="1524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rgbClr val="000000"/>
                </a:solidFill>
                <a:latin typeface="Arial" pitchFamily="34" charset="0"/>
              </a:rPr>
              <a:t>P anomalies over the United States</a:t>
            </a:r>
          </a:p>
        </p:txBody>
      </p:sp>
      <p:sp>
        <p:nvSpPr>
          <p:cNvPr id="4100" name="Text Box 4"/>
          <p:cNvSpPr txBox="1">
            <a:spLocks noChangeArrowheads="1"/>
          </p:cNvSpPr>
          <p:nvPr/>
        </p:nvSpPr>
        <p:spPr bwMode="auto">
          <a:xfrm>
            <a:off x="5410200" y="1219200"/>
            <a:ext cx="37211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b="1">
                <a:solidFill>
                  <a:srgbClr val="FF0000"/>
                </a:solidFill>
                <a:latin typeface="Arial" pitchFamily="34" charset="0"/>
              </a:rPr>
              <a:t>High lights:</a:t>
            </a:r>
          </a:p>
          <a:p>
            <a:pPr eaLnBrk="1" hangingPunct="1">
              <a:spcBef>
                <a:spcPct val="50000"/>
              </a:spcBef>
            </a:pPr>
            <a:r>
              <a:rPr lang="en-US" b="1">
                <a:solidFill>
                  <a:srgbClr val="FF0000"/>
                </a:solidFill>
                <a:latin typeface="Arial" pitchFamily="34" charset="0"/>
              </a:rPr>
              <a:t>March  2013</a:t>
            </a:r>
          </a:p>
          <a:p>
            <a:pPr eaLnBrk="1" hangingPunct="1">
              <a:spcBef>
                <a:spcPct val="50000"/>
              </a:spcBef>
              <a:buFontTx/>
              <a:buChar char="•"/>
            </a:pPr>
            <a:r>
              <a:rPr lang="en-US" b="1">
                <a:latin typeface="Arial" pitchFamily="34" charset="0"/>
              </a:rPr>
              <a:t>  Except the Pacific Northwest, (Washington)  precipitation was below normal  for much of the United States</a:t>
            </a:r>
          </a:p>
          <a:p>
            <a:pPr eaLnBrk="1" hangingPunct="1">
              <a:spcBef>
                <a:spcPct val="50000"/>
              </a:spcBef>
              <a:buFontTx/>
              <a:buChar char="•"/>
            </a:pPr>
            <a:r>
              <a:rPr lang="en-US">
                <a:latin typeface="Arial" pitchFamily="34" charset="0"/>
              </a:rPr>
              <a:t> seasonal p anomaly shows dryness over the western region  and wetness over the Gulf states (Florida was still dry) .</a:t>
            </a:r>
          </a:p>
          <a:p>
            <a:pPr eaLnBrk="1" hangingPunct="1">
              <a:spcBef>
                <a:spcPct val="50000"/>
              </a:spcBef>
              <a:buFontTx/>
              <a:buChar char="•"/>
            </a:pPr>
            <a:endParaRPr lang="en-US">
              <a:latin typeface="Arial" pitchFamily="34" charset="0"/>
            </a:endParaRP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t="5556" r="4285" b="23064"/>
          <a:stretch>
            <a:fillRect/>
          </a:stretch>
        </p:blipFill>
        <p:spPr bwMode="auto">
          <a:xfrm>
            <a:off x="76200" y="762000"/>
            <a:ext cx="53340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72200" y="11668"/>
            <a:ext cx="2959100" cy="369332"/>
          </a:xfrm>
          <a:prstGeom prst="rect">
            <a:avLst/>
          </a:prstGeom>
          <a:solidFill>
            <a:srgbClr val="FFFF00"/>
          </a:solidFill>
          <a:ln w="28575">
            <a:solidFill>
              <a:srgbClr val="0070C0"/>
            </a:solidFill>
          </a:ln>
        </p:spPr>
        <p:txBody>
          <a:bodyPr wrap="square" rtlCol="0">
            <a:spAutoFit/>
          </a:bodyPr>
          <a:lstStyle/>
          <a:p>
            <a:pPr algn="ctr"/>
            <a:r>
              <a:rPr lang="en-US" dirty="0" smtClean="0"/>
              <a:t> </a:t>
            </a:r>
            <a:r>
              <a:rPr lang="en-US" dirty="0" smtClean="0"/>
              <a:t>CPC Drought briefing</a:t>
            </a:r>
            <a:endParaRPr lang="en-US" dirty="0"/>
          </a:p>
        </p:txBody>
      </p:sp>
    </p:spTree>
    <p:extLst>
      <p:ext uri="{BB962C8B-B14F-4D97-AF65-F5344CB8AC3E}">
        <p14:creationId xmlns:p14="http://schemas.microsoft.com/office/powerpoint/2010/main" val="3418406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19</a:t>
            </a:fld>
            <a:endParaRPr lang="en-US"/>
          </a:p>
        </p:txBody>
      </p:sp>
      <p:sp>
        <p:nvSpPr>
          <p:cNvPr id="43011" name="Rectangle 3"/>
          <p:cNvSpPr>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dirty="0" smtClean="0"/>
              <a:t>3. Tropical cyclones and MJO</a:t>
            </a:r>
            <a:endParaRPr lang="en-US" sz="3200" dirty="0"/>
          </a:p>
        </p:txBody>
      </p:sp>
    </p:spTree>
    <p:extLst>
      <p:ext uri="{BB962C8B-B14F-4D97-AF65-F5344CB8AC3E}">
        <p14:creationId xmlns:p14="http://schemas.microsoft.com/office/powerpoint/2010/main" val="460353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E9A0E4-0821-4815-9F34-8A1084199C87}" type="slidenum">
              <a:rPr lang="en-US"/>
              <a:pPr/>
              <a:t>2</a:t>
            </a:fld>
            <a:endParaRPr lang="en-US"/>
          </a:p>
        </p:txBody>
      </p:sp>
      <p:sp>
        <p:nvSpPr>
          <p:cNvPr id="41988" name="Rectangle 4"/>
          <p:cNvSpPr>
            <a:spLocks noChangeArrowheads="1"/>
          </p:cNvSpPr>
          <p:nvPr/>
        </p:nvSpPr>
        <p:spPr bwMode="auto">
          <a:xfrm>
            <a:off x="3048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u="sng">
                <a:solidFill>
                  <a:schemeClr val="tx2"/>
                </a:solidFill>
              </a:rPr>
              <a:t>Outline</a:t>
            </a:r>
          </a:p>
        </p:txBody>
      </p:sp>
      <p:sp>
        <p:nvSpPr>
          <p:cNvPr id="41989" name="Rectangle 5"/>
          <p:cNvSpPr>
            <a:spLocks noChangeArrowheads="1"/>
          </p:cNvSpPr>
          <p:nvPr/>
        </p:nvSpPr>
        <p:spPr bwMode="auto">
          <a:xfrm>
            <a:off x="685800" y="1905000"/>
            <a:ext cx="8001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FontTx/>
              <a:buAutoNum type="arabicPeriod"/>
            </a:pPr>
            <a:r>
              <a:rPr lang="en-US" sz="3200" dirty="0" smtClean="0"/>
              <a:t>ENSO and </a:t>
            </a:r>
            <a:r>
              <a:rPr lang="en-US" sz="3200" dirty="0"/>
              <a:t>associated </a:t>
            </a:r>
            <a:r>
              <a:rPr lang="en-US" sz="3200" dirty="0" smtClean="0"/>
              <a:t>tropical fields</a:t>
            </a:r>
            <a:endParaRPr lang="en-US" sz="3200" dirty="0"/>
          </a:p>
          <a:p>
            <a:pPr marL="609600" indent="-609600">
              <a:spcBef>
                <a:spcPct val="20000"/>
              </a:spcBef>
              <a:buFontTx/>
              <a:buAutoNum type="arabicPeriod"/>
            </a:pPr>
            <a:r>
              <a:rPr lang="en-US" sz="3200" dirty="0" smtClean="0"/>
              <a:t>Global anomalies</a:t>
            </a:r>
            <a:endParaRPr lang="en-US" sz="3200" dirty="0"/>
          </a:p>
          <a:p>
            <a:pPr marL="609600" indent="-609600">
              <a:spcBef>
                <a:spcPct val="20000"/>
              </a:spcBef>
              <a:buFontTx/>
              <a:buAutoNum type="arabicPeriod"/>
            </a:pPr>
            <a:r>
              <a:rPr lang="en-US" sz="3200" dirty="0"/>
              <a:t>Tropical </a:t>
            </a:r>
            <a:r>
              <a:rPr lang="en-US" sz="3200" dirty="0" smtClean="0"/>
              <a:t>cyclones and MJO</a:t>
            </a:r>
            <a:endParaRPr lang="en-US" sz="3200" dirty="0"/>
          </a:p>
          <a:p>
            <a:pPr marL="609600" indent="-609600">
              <a:spcBef>
                <a:spcPct val="20000"/>
              </a:spcBef>
              <a:buFontTx/>
              <a:buAutoNum type="arabicPeriod"/>
            </a:pPr>
            <a:r>
              <a:rPr lang="en-US" sz="3200" dirty="0" smtClean="0"/>
              <a:t>CPC </a:t>
            </a:r>
            <a:r>
              <a:rPr lang="en-US" sz="3200" dirty="0"/>
              <a:t>Forecast </a:t>
            </a:r>
            <a:r>
              <a:rPr lang="en-US" sz="3200" dirty="0" smtClean="0"/>
              <a:t>verification</a:t>
            </a:r>
          </a:p>
          <a:p>
            <a:pPr marL="609600" indent="-609600">
              <a:spcBef>
                <a:spcPct val="20000"/>
              </a:spcBef>
              <a:buFontTx/>
              <a:buAutoNum type="arabicPeriod"/>
            </a:pPr>
            <a:r>
              <a:rPr lang="en-US" sz="3200" dirty="0" smtClean="0"/>
              <a:t>ENSO forecast</a:t>
            </a:r>
            <a:endParaRPr lang="en-US" sz="3200" dirty="0"/>
          </a:p>
        </p:txBody>
      </p:sp>
    </p:spTree>
    <p:extLst>
      <p:ext uri="{BB962C8B-B14F-4D97-AF65-F5344CB8AC3E}">
        <p14:creationId xmlns:p14="http://schemas.microsoft.com/office/powerpoint/2010/main" val="3080667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ck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3219"/>
            <a:ext cx="6096000" cy="4876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523220"/>
          </a:xfrm>
          <a:prstGeom prst="rect">
            <a:avLst/>
          </a:prstGeom>
          <a:noFill/>
        </p:spPr>
        <p:txBody>
          <a:bodyPr wrap="square" rtlCol="0">
            <a:spAutoFit/>
          </a:bodyPr>
          <a:lstStyle/>
          <a:p>
            <a:pPr algn="ctr"/>
            <a:r>
              <a:rPr lang="en-US" sz="2800" dirty="0"/>
              <a:t>2013 Hurricane/Tropical Data for Southern </a:t>
            </a:r>
            <a:r>
              <a:rPr lang="en-US" sz="2800" dirty="0" smtClean="0"/>
              <a:t>Pacific</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2164863156"/>
              </p:ext>
            </p:extLst>
          </p:nvPr>
        </p:nvGraphicFramePr>
        <p:xfrm>
          <a:off x="1457325" y="5551170"/>
          <a:ext cx="6086475" cy="1154430"/>
        </p:xfrm>
        <a:graphic>
          <a:graphicData uri="http://schemas.openxmlformats.org/drawingml/2006/table">
            <a:tbl>
              <a:tblPr/>
              <a:tblGrid>
                <a:gridCol w="190500"/>
                <a:gridCol w="2381250"/>
                <a:gridCol w="1190625"/>
                <a:gridCol w="381000"/>
                <a:gridCol w="381000"/>
                <a:gridCol w="381000"/>
                <a:gridCol w="1181100"/>
              </a:tblGrid>
              <a:tr h="0">
                <a:tc>
                  <a:txBody>
                    <a:bodyPr/>
                    <a:lstStyle/>
                    <a:p>
                      <a:pPr algn="r"/>
                      <a:r>
                        <a:rPr lang="en-US" dirty="0">
                          <a:solidFill>
                            <a:srgbClr val="303030"/>
                          </a:solidFill>
                          <a:effectLst/>
                        </a:rPr>
                        <a:t>#</a:t>
                      </a:r>
                    </a:p>
                  </a:txBody>
                  <a:tcPr marL="9525" marR="9525" marT="9525" marB="9525" anchor="ctr">
                    <a:lnL>
                      <a:noFill/>
                    </a:lnL>
                    <a:lnR>
                      <a:noFill/>
                    </a:lnR>
                    <a:lnT>
                      <a:noFill/>
                    </a:lnT>
                    <a:lnB>
                      <a:noFill/>
                    </a:lnB>
                  </a:tcPr>
                </a:tc>
                <a:tc>
                  <a:txBody>
                    <a:bodyPr/>
                    <a:lstStyle/>
                    <a:p>
                      <a:r>
                        <a:rPr lang="en-US">
                          <a:solidFill>
                            <a:srgbClr val="303030"/>
                          </a:solidFill>
                          <a:effectLst/>
                        </a:rPr>
                        <a:t>Name</a:t>
                      </a:r>
                    </a:p>
                  </a:txBody>
                  <a:tcPr marL="9525" marR="9525" marT="9525" marB="9525" anchor="ctr">
                    <a:lnL>
                      <a:noFill/>
                    </a:lnL>
                    <a:lnR>
                      <a:noFill/>
                    </a:lnR>
                    <a:lnT>
                      <a:noFill/>
                    </a:lnT>
                    <a:lnB>
                      <a:noFill/>
                    </a:lnB>
                  </a:tcPr>
                </a:tc>
                <a:tc>
                  <a:txBody>
                    <a:bodyPr/>
                    <a:lstStyle/>
                    <a:p>
                      <a:pPr algn="ctr"/>
                      <a:r>
                        <a:rPr lang="en-US">
                          <a:solidFill>
                            <a:srgbClr val="303030"/>
                          </a:solidFill>
                          <a:effectLst/>
                        </a:rPr>
                        <a:t>Date</a:t>
                      </a:r>
                    </a:p>
                  </a:txBody>
                  <a:tcPr marL="9525" marR="9525" marT="9525" marB="9525" anchor="ctr">
                    <a:lnL>
                      <a:noFill/>
                    </a:lnL>
                    <a:lnR>
                      <a:noFill/>
                    </a:lnR>
                    <a:lnT>
                      <a:noFill/>
                    </a:lnT>
                    <a:lnB>
                      <a:noFill/>
                    </a:lnB>
                  </a:tcPr>
                </a:tc>
                <a:tc>
                  <a:txBody>
                    <a:bodyPr/>
                    <a:lstStyle/>
                    <a:p>
                      <a:pPr algn="r"/>
                      <a:r>
                        <a:rPr lang="en-US">
                          <a:solidFill>
                            <a:srgbClr val="303030"/>
                          </a:solidFill>
                          <a:effectLst/>
                        </a:rPr>
                        <a:t>Wind</a:t>
                      </a:r>
                    </a:p>
                  </a:txBody>
                  <a:tcPr marL="9525" marR="9525" marT="9525" marB="9525" anchor="ctr">
                    <a:lnL>
                      <a:noFill/>
                    </a:lnL>
                    <a:lnR>
                      <a:noFill/>
                    </a:lnR>
                    <a:lnT>
                      <a:noFill/>
                    </a:lnT>
                    <a:lnB>
                      <a:noFill/>
                    </a:lnB>
                  </a:tcPr>
                </a:tc>
                <a:tc>
                  <a:txBody>
                    <a:bodyPr/>
                    <a:lstStyle/>
                    <a:p>
                      <a:pPr algn="r"/>
                      <a:r>
                        <a:rPr lang="en-US">
                          <a:solidFill>
                            <a:srgbClr val="303030"/>
                          </a:solidFill>
                          <a:effectLst/>
                        </a:rPr>
                        <a:t>Pres</a:t>
                      </a:r>
                    </a:p>
                  </a:txBody>
                  <a:tcPr marL="9525" marR="9525" marT="9525" marB="9525" anchor="ctr">
                    <a:lnL>
                      <a:noFill/>
                    </a:lnL>
                    <a:lnR>
                      <a:noFill/>
                    </a:lnR>
                    <a:lnT>
                      <a:noFill/>
                    </a:lnT>
                    <a:lnB>
                      <a:noFill/>
                    </a:lnB>
                  </a:tcPr>
                </a:tc>
                <a:tc>
                  <a:txBody>
                    <a:bodyPr/>
                    <a:lstStyle/>
                    <a:p>
                      <a:pPr algn="r"/>
                      <a:r>
                        <a:rPr lang="en-US">
                          <a:solidFill>
                            <a:srgbClr val="303030"/>
                          </a:solidFill>
                          <a:effectLst/>
                        </a:rPr>
                        <a:t>Cat</a:t>
                      </a:r>
                    </a:p>
                  </a:txBody>
                  <a:tcPr marL="9525" marR="9525" marT="9525" marB="9525" anchor="ctr">
                    <a:lnL>
                      <a:noFill/>
                    </a:lnL>
                    <a:lnR>
                      <a:noFill/>
                    </a:lnR>
                    <a:lnT>
                      <a:noFill/>
                    </a:lnT>
                    <a:lnB>
                      <a:noFill/>
                    </a:lnB>
                  </a:tcPr>
                </a:tc>
                <a:tc>
                  <a:txBody>
                    <a:bodyPr/>
                    <a:lstStyle/>
                    <a:p>
                      <a:r>
                        <a:rPr lang="en-US">
                          <a:solidFill>
                            <a:srgbClr val="303030"/>
                          </a:solidFill>
                          <a:effectLst/>
                        </a:rPr>
                        <a:t> </a:t>
                      </a:r>
                    </a:p>
                  </a:txBody>
                  <a:tcPr marL="9525" marR="9525" marT="9525" marB="9525" anchor="ctr">
                    <a:lnL>
                      <a:noFill/>
                    </a:lnL>
                    <a:lnR>
                      <a:noFill/>
                    </a:lnR>
                    <a:lnT>
                      <a:noFill/>
                    </a:lnT>
                    <a:lnB>
                      <a:noFill/>
                    </a:lnB>
                  </a:tcPr>
                </a:tc>
              </a:tr>
              <a:tr h="0">
                <a:tc>
                  <a:txBody>
                    <a:bodyPr/>
                    <a:lstStyle/>
                    <a:p>
                      <a:pPr algn="r"/>
                      <a:r>
                        <a:rPr lang="en-US" dirty="0">
                          <a:solidFill>
                            <a:srgbClr val="000000"/>
                          </a:solidFill>
                          <a:effectLst/>
                        </a:rPr>
                        <a:t>5</a:t>
                      </a:r>
                    </a:p>
                  </a:txBody>
                  <a:tcPr marL="9525" marR="9525" marT="9525" marB="9525" anchor="ctr">
                    <a:lnL>
                      <a:noFill/>
                    </a:lnL>
                    <a:lnR>
                      <a:noFill/>
                    </a:lnR>
                    <a:lnT>
                      <a:noFill/>
                    </a:lnT>
                    <a:lnB>
                      <a:noFill/>
                    </a:lnB>
                  </a:tcPr>
                </a:tc>
                <a:tc>
                  <a:txBody>
                    <a:bodyPr/>
                    <a:lstStyle/>
                    <a:p>
                      <a:r>
                        <a:rPr lang="en-US" dirty="0">
                          <a:solidFill>
                            <a:srgbClr val="000000"/>
                          </a:solidFill>
                          <a:effectLst/>
                        </a:rPr>
                        <a:t>Cyclone-3 SANDRA</a:t>
                      </a:r>
                    </a:p>
                  </a:txBody>
                  <a:tcPr marL="9525" marR="9525" marT="9525" marB="9525" anchor="ctr">
                    <a:lnL>
                      <a:noFill/>
                    </a:lnL>
                    <a:lnR>
                      <a:noFill/>
                    </a:lnR>
                    <a:lnT>
                      <a:noFill/>
                    </a:lnT>
                    <a:lnB>
                      <a:noFill/>
                    </a:lnB>
                  </a:tcPr>
                </a:tc>
                <a:tc>
                  <a:txBody>
                    <a:bodyPr/>
                    <a:lstStyle/>
                    <a:p>
                      <a:pPr algn="r"/>
                      <a:r>
                        <a:rPr lang="en-US">
                          <a:solidFill>
                            <a:srgbClr val="000000"/>
                          </a:solidFill>
                          <a:effectLst/>
                        </a:rPr>
                        <a:t>07-14 MAR</a:t>
                      </a:r>
                    </a:p>
                  </a:txBody>
                  <a:tcPr marL="9525" marR="9525" marT="9525" marB="9525" anchor="ctr">
                    <a:lnL>
                      <a:noFill/>
                    </a:lnL>
                    <a:lnR>
                      <a:noFill/>
                    </a:lnR>
                    <a:lnT>
                      <a:noFill/>
                    </a:lnT>
                    <a:lnB>
                      <a:noFill/>
                    </a:lnB>
                  </a:tcPr>
                </a:tc>
                <a:tc>
                  <a:txBody>
                    <a:bodyPr/>
                    <a:lstStyle/>
                    <a:p>
                      <a:pPr algn="r"/>
                      <a:r>
                        <a:rPr lang="en-US">
                          <a:solidFill>
                            <a:srgbClr val="000000"/>
                          </a:solidFill>
                          <a:effectLst/>
                        </a:rPr>
                        <a:t>110</a:t>
                      </a:r>
                    </a:p>
                  </a:txBody>
                  <a:tcPr marL="9525" marR="9525" marT="9525" marB="9525" anchor="ctr">
                    <a:lnL>
                      <a:noFill/>
                    </a:lnL>
                    <a:lnR>
                      <a:noFill/>
                    </a:lnR>
                    <a:lnT>
                      <a:noFill/>
                    </a:lnT>
                    <a:lnB>
                      <a:noFill/>
                    </a:lnB>
                  </a:tcPr>
                </a:tc>
                <a:tc>
                  <a:txBody>
                    <a:bodyPr/>
                    <a:lstStyle/>
                    <a:p>
                      <a:pPr algn="r"/>
                      <a:endParaRPr lang="en-US">
                        <a:solidFill>
                          <a:srgbClr val="000000"/>
                        </a:solidFill>
                        <a:effectLst/>
                      </a:endParaRPr>
                    </a:p>
                  </a:txBody>
                  <a:tcPr marL="9525" marR="9525" marT="9525" marB="9525" anchor="ctr">
                    <a:lnL>
                      <a:noFill/>
                    </a:lnL>
                    <a:lnR>
                      <a:noFill/>
                    </a:lnR>
                    <a:lnT>
                      <a:noFill/>
                    </a:lnT>
                    <a:lnB>
                      <a:noFill/>
                    </a:lnB>
                  </a:tcPr>
                </a:tc>
                <a:tc>
                  <a:txBody>
                    <a:bodyPr/>
                    <a:lstStyle/>
                    <a:p>
                      <a:pPr algn="r"/>
                      <a:r>
                        <a:rPr lang="en-US">
                          <a:solidFill>
                            <a:srgbClr val="000000"/>
                          </a:solidFill>
                          <a:effectLst/>
                        </a:rPr>
                        <a:t>3</a:t>
                      </a:r>
                    </a:p>
                  </a:txBody>
                  <a:tcPr marL="9525" marR="9525" marT="9525" marB="9525" anchor="ctr">
                    <a:lnL>
                      <a:noFill/>
                    </a:lnL>
                    <a:lnR>
                      <a:noFill/>
                    </a:lnR>
                    <a:lnT>
                      <a:noFill/>
                    </a:lnT>
                    <a:lnB>
                      <a:noFill/>
                    </a:lnB>
                  </a:tcPr>
                </a:tc>
                <a:tc>
                  <a:txBody>
                    <a:bodyPr/>
                    <a:lstStyle/>
                    <a:p>
                      <a:r>
                        <a:rPr lang="en-US" dirty="0">
                          <a:solidFill>
                            <a:srgbClr val="303030"/>
                          </a:solidFill>
                          <a:effectLst/>
                        </a:rPr>
                        <a:t> </a:t>
                      </a:r>
                    </a:p>
                  </a:txBody>
                  <a:tcPr marL="9525" marR="9525" marT="9525" marB="9525" anchor="ctr">
                    <a:lnL>
                      <a:noFill/>
                    </a:lnL>
                    <a:lnR>
                      <a:noFill/>
                    </a:lnR>
                    <a:lnT>
                      <a:noFill/>
                    </a:lnT>
                    <a:lnB>
                      <a:noFill/>
                    </a:lnB>
                  </a:tcPr>
                </a:tc>
              </a:tr>
              <a:tr h="0">
                <a:tc>
                  <a:txBody>
                    <a:bodyPr/>
                    <a:lstStyle/>
                    <a:p>
                      <a:pPr algn="r"/>
                      <a:r>
                        <a:rPr lang="en-US">
                          <a:solidFill>
                            <a:srgbClr val="000000"/>
                          </a:solidFill>
                          <a:effectLst/>
                        </a:rPr>
                        <a:t>6</a:t>
                      </a:r>
                    </a:p>
                  </a:txBody>
                  <a:tcPr marL="9525" marR="9525" marT="9525" marB="9525" anchor="ctr">
                    <a:lnL>
                      <a:noFill/>
                    </a:lnL>
                    <a:lnR>
                      <a:noFill/>
                    </a:lnR>
                    <a:lnT>
                      <a:noFill/>
                    </a:lnT>
                    <a:lnB>
                      <a:noFill/>
                    </a:lnB>
                  </a:tcPr>
                </a:tc>
                <a:tc>
                  <a:txBody>
                    <a:bodyPr/>
                    <a:lstStyle/>
                    <a:p>
                      <a:r>
                        <a:rPr lang="en-US">
                          <a:solidFill>
                            <a:srgbClr val="000000"/>
                          </a:solidFill>
                          <a:effectLst/>
                        </a:rPr>
                        <a:t>Tropical Storm TIM</a:t>
                      </a:r>
                    </a:p>
                  </a:txBody>
                  <a:tcPr marL="9525" marR="9525" marT="9525" marB="9525" anchor="ctr">
                    <a:lnL>
                      <a:noFill/>
                    </a:lnL>
                    <a:lnR>
                      <a:noFill/>
                    </a:lnR>
                    <a:lnT>
                      <a:noFill/>
                    </a:lnT>
                    <a:lnB>
                      <a:noFill/>
                    </a:lnB>
                  </a:tcPr>
                </a:tc>
                <a:tc>
                  <a:txBody>
                    <a:bodyPr/>
                    <a:lstStyle/>
                    <a:p>
                      <a:pPr algn="r"/>
                      <a:r>
                        <a:rPr lang="en-US">
                          <a:solidFill>
                            <a:srgbClr val="000000"/>
                          </a:solidFill>
                          <a:effectLst/>
                        </a:rPr>
                        <a:t>13-17 MAR</a:t>
                      </a:r>
                    </a:p>
                  </a:txBody>
                  <a:tcPr marL="9525" marR="9525" marT="9525" marB="9525" anchor="ctr">
                    <a:lnL>
                      <a:noFill/>
                    </a:lnL>
                    <a:lnR>
                      <a:noFill/>
                    </a:lnR>
                    <a:lnT>
                      <a:noFill/>
                    </a:lnT>
                    <a:lnB>
                      <a:noFill/>
                    </a:lnB>
                  </a:tcPr>
                </a:tc>
                <a:tc>
                  <a:txBody>
                    <a:bodyPr/>
                    <a:lstStyle/>
                    <a:p>
                      <a:pPr algn="r"/>
                      <a:r>
                        <a:rPr lang="en-US">
                          <a:solidFill>
                            <a:srgbClr val="000000"/>
                          </a:solidFill>
                          <a:effectLst/>
                        </a:rPr>
                        <a:t>55</a:t>
                      </a:r>
                    </a:p>
                  </a:txBody>
                  <a:tcPr marL="9525" marR="9525" marT="9525" marB="9525" anchor="ctr">
                    <a:lnL>
                      <a:noFill/>
                    </a:lnL>
                    <a:lnR>
                      <a:noFill/>
                    </a:lnR>
                    <a:lnT>
                      <a:noFill/>
                    </a:lnT>
                    <a:lnB>
                      <a:noFill/>
                    </a:lnB>
                  </a:tcPr>
                </a:tc>
                <a:tc>
                  <a:txBody>
                    <a:bodyPr/>
                    <a:lstStyle/>
                    <a:p>
                      <a:pPr algn="r"/>
                      <a:endParaRPr lang="en-US">
                        <a:solidFill>
                          <a:srgbClr val="000000"/>
                        </a:solidFill>
                        <a:effectLst/>
                      </a:endParaRPr>
                    </a:p>
                  </a:txBody>
                  <a:tcPr marL="9525" marR="9525" marT="9525" marB="9525" anchor="ctr">
                    <a:lnL>
                      <a:noFill/>
                    </a:lnL>
                    <a:lnR>
                      <a:noFill/>
                    </a:lnR>
                    <a:lnT>
                      <a:noFill/>
                    </a:lnT>
                    <a:lnB>
                      <a:noFill/>
                    </a:lnB>
                  </a:tcPr>
                </a:tc>
                <a:tc>
                  <a:txBody>
                    <a:bodyPr/>
                    <a:lstStyle/>
                    <a:p>
                      <a:pPr algn="r"/>
                      <a:r>
                        <a:rPr lang="en-US">
                          <a:solidFill>
                            <a:srgbClr val="000000"/>
                          </a:solidFill>
                          <a:effectLst/>
                        </a:rPr>
                        <a:t>-</a:t>
                      </a:r>
                    </a:p>
                  </a:txBody>
                  <a:tcPr marL="9525" marR="9525" marT="9525" marB="9525" anchor="ctr">
                    <a:lnL>
                      <a:noFill/>
                    </a:lnL>
                    <a:lnR>
                      <a:noFill/>
                    </a:lnR>
                    <a:lnT>
                      <a:noFill/>
                    </a:lnT>
                    <a:lnB>
                      <a:noFill/>
                    </a:lnB>
                  </a:tcPr>
                </a:tc>
                <a:tc>
                  <a:txBody>
                    <a:bodyPr/>
                    <a:lstStyle/>
                    <a:p>
                      <a:r>
                        <a:rPr lang="en-US" dirty="0">
                          <a:solidFill>
                            <a:srgbClr val="303030"/>
                          </a:solidFill>
                          <a:effectLst/>
                        </a:rPr>
                        <a:t> </a:t>
                      </a:r>
                    </a:p>
                  </a:txBody>
                  <a:tcPr marL="9525" marR="9525" marT="9525" marB="9525" anchor="ctr">
                    <a:lnL>
                      <a:noFill/>
                    </a:lnL>
                    <a:lnR>
                      <a:noFill/>
                    </a:lnR>
                    <a:lnT>
                      <a:noFill/>
                    </a:lnT>
                    <a:lnB>
                      <a:noFill/>
                    </a:lnB>
                  </a:tcPr>
                </a:tc>
              </a:tr>
            </a:tbl>
          </a:graphicData>
        </a:graphic>
      </p:graphicFrame>
    </p:spTree>
    <p:extLst>
      <p:ext uri="{BB962C8B-B14F-4D97-AF65-F5344CB8AC3E}">
        <p14:creationId xmlns:p14="http://schemas.microsoft.com/office/powerpoint/2010/main" val="2069772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p:cNvPicPr>
          <p:nvPr/>
        </p:nvPicPr>
        <p:blipFill>
          <a:blip r:embed="rId3">
            <a:extLst>
              <a:ext uri="{28A0092B-C50C-407E-A947-70E740481C1C}">
                <a14:useLocalDpi xmlns:a14="http://schemas.microsoft.com/office/drawing/2010/main" val="0"/>
              </a:ext>
            </a:extLst>
          </a:blip>
          <a:srcRect b="4134"/>
          <a:stretch>
            <a:fillRect/>
          </a:stretch>
        </p:blipFill>
        <p:spPr bwMode="auto">
          <a:xfrm>
            <a:off x="990600" y="1371600"/>
            <a:ext cx="4699000" cy="4748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5" name="Text Box 2"/>
          <p:cNvSpPr txBox="1">
            <a:spLocks noChangeArrowheads="1"/>
          </p:cNvSpPr>
          <p:nvPr/>
        </p:nvSpPr>
        <p:spPr bwMode="auto">
          <a:xfrm>
            <a:off x="1600200" y="762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fontAlgn="base">
              <a:spcBef>
                <a:spcPct val="0"/>
              </a:spcBef>
              <a:spcAft>
                <a:spcPct val="0"/>
              </a:spcAft>
            </a:pPr>
            <a:r>
              <a:rPr lang="en-US" sz="3200" b="1" u="sng">
                <a:solidFill>
                  <a:srgbClr val="FFFF00"/>
                </a:solidFill>
              </a:rPr>
              <a:t>850-hPa Zonal Wind Anomalies (m s</a:t>
            </a:r>
            <a:r>
              <a:rPr lang="en-US" sz="3200" b="1" u="sng" baseline="30000">
                <a:solidFill>
                  <a:srgbClr val="FFFF00"/>
                </a:solidFill>
              </a:rPr>
              <a:t>-1</a:t>
            </a:r>
            <a:r>
              <a:rPr lang="en-US" sz="3200" b="1" u="sng">
                <a:solidFill>
                  <a:srgbClr val="FFFF00"/>
                </a:solidFill>
              </a:rPr>
              <a:t>)</a:t>
            </a:r>
          </a:p>
        </p:txBody>
      </p:sp>
      <p:sp>
        <p:nvSpPr>
          <p:cNvPr id="18436" name="Text Box 8"/>
          <p:cNvSpPr txBox="1">
            <a:spLocks noChangeArrowheads="1"/>
          </p:cNvSpPr>
          <p:nvPr/>
        </p:nvSpPr>
        <p:spPr bwMode="auto">
          <a:xfrm>
            <a:off x="6019800" y="660400"/>
            <a:ext cx="2971800" cy="9398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fontAlgn="base">
              <a:spcBef>
                <a:spcPct val="50000"/>
              </a:spcBef>
              <a:spcAft>
                <a:spcPct val="0"/>
              </a:spcAft>
            </a:pPr>
            <a:r>
              <a:rPr lang="en-US" sz="1200" b="1">
                <a:solidFill>
                  <a:srgbClr val="FFFF00"/>
                </a:solidFill>
              </a:rPr>
              <a:t>Westerly anomalies (orange/red shading) represent anomalous west-to-east flow</a:t>
            </a:r>
          </a:p>
          <a:p>
            <a:pPr fontAlgn="base">
              <a:spcBef>
                <a:spcPct val="50000"/>
              </a:spcBef>
              <a:spcAft>
                <a:spcPct val="0"/>
              </a:spcAft>
            </a:pPr>
            <a:r>
              <a:rPr lang="en-US" sz="1200" b="1">
                <a:solidFill>
                  <a:srgbClr val="FFFF00"/>
                </a:solidFill>
              </a:rPr>
              <a:t>Easterly anomalies (blue shading) represent anomalous east-to-west flow</a:t>
            </a:r>
          </a:p>
        </p:txBody>
      </p:sp>
      <p:sp>
        <p:nvSpPr>
          <p:cNvPr id="18437" name="Text Box 164"/>
          <p:cNvSpPr txBox="1">
            <a:spLocks noChangeArrowheads="1"/>
          </p:cNvSpPr>
          <p:nvPr/>
        </p:nvSpPr>
        <p:spPr bwMode="auto">
          <a:xfrm>
            <a:off x="5715000" y="1673225"/>
            <a:ext cx="3411538"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fontAlgn="base">
              <a:spcBef>
                <a:spcPct val="50000"/>
              </a:spcBef>
              <a:spcAft>
                <a:spcPct val="0"/>
              </a:spcAft>
              <a:buFont typeface="Wingdings" pitchFamily="2" charset="2"/>
              <a:buNone/>
            </a:pPr>
            <a:r>
              <a:rPr lang="en-US" sz="1400" b="1">
                <a:solidFill>
                  <a:srgbClr val="FFFFFF"/>
                </a:solidFill>
              </a:rPr>
              <a:t>Westward propagation (dashed/solid lines sloping down and to the left) of anomalies during much of November and early December were primarily due to equatorial Rossby wave activity as the MJO was then generally weak.</a:t>
            </a:r>
          </a:p>
          <a:p>
            <a:pPr fontAlgn="base">
              <a:spcBef>
                <a:spcPct val="50000"/>
              </a:spcBef>
              <a:spcAft>
                <a:spcPct val="0"/>
              </a:spcAft>
              <a:buFont typeface="Wingdings" pitchFamily="2" charset="2"/>
              <a:buNone/>
            </a:pPr>
            <a:endParaRPr lang="en-US" sz="1400" b="1">
              <a:solidFill>
                <a:srgbClr val="FFFFFF"/>
              </a:solidFill>
            </a:endParaRPr>
          </a:p>
          <a:p>
            <a:pPr eaLnBrk="0" fontAlgn="base" hangingPunct="0">
              <a:spcBef>
                <a:spcPct val="0"/>
              </a:spcBef>
              <a:spcAft>
                <a:spcPct val="0"/>
              </a:spcAft>
            </a:pPr>
            <a:r>
              <a:rPr lang="en-US" sz="1400" b="1">
                <a:solidFill>
                  <a:srgbClr val="FFFFFF"/>
                </a:solidFill>
              </a:rPr>
              <a:t>During late December the MJO strengthened (alternating dotted/dashed lines). </a:t>
            </a:r>
          </a:p>
          <a:p>
            <a:pPr eaLnBrk="0" fontAlgn="base" hangingPunct="0">
              <a:spcBef>
                <a:spcPct val="0"/>
              </a:spcBef>
              <a:spcAft>
                <a:spcPct val="0"/>
              </a:spcAft>
            </a:pPr>
            <a:endParaRPr lang="en-US" sz="1400" b="1">
              <a:solidFill>
                <a:srgbClr val="FFFFFF"/>
              </a:solidFill>
            </a:endParaRPr>
          </a:p>
          <a:p>
            <a:pPr eaLnBrk="0" fontAlgn="base" hangingPunct="0">
              <a:spcBef>
                <a:spcPct val="0"/>
              </a:spcBef>
              <a:spcAft>
                <a:spcPct val="0"/>
              </a:spcAft>
            </a:pPr>
            <a:endParaRPr lang="en-US" sz="1400" b="1">
              <a:solidFill>
                <a:srgbClr val="FFFFFF"/>
              </a:solidFill>
            </a:endParaRPr>
          </a:p>
          <a:p>
            <a:pPr eaLnBrk="0" fontAlgn="base" hangingPunct="0">
              <a:spcBef>
                <a:spcPct val="0"/>
              </a:spcBef>
              <a:spcAft>
                <a:spcPct val="0"/>
              </a:spcAft>
            </a:pPr>
            <a:endParaRPr lang="en-US" sz="1400" b="1">
              <a:solidFill>
                <a:srgbClr val="FFFFFF"/>
              </a:solidFill>
            </a:endParaRPr>
          </a:p>
          <a:p>
            <a:pPr eaLnBrk="0" fontAlgn="base" hangingPunct="0">
              <a:spcBef>
                <a:spcPct val="0"/>
              </a:spcBef>
              <a:spcAft>
                <a:spcPct val="0"/>
              </a:spcAft>
            </a:pPr>
            <a:endParaRPr lang="en-US" sz="1400" b="1">
              <a:solidFill>
                <a:srgbClr val="FFFFFF"/>
              </a:solidFill>
            </a:endParaRPr>
          </a:p>
          <a:p>
            <a:pPr eaLnBrk="0" fontAlgn="base" hangingPunct="0">
              <a:spcBef>
                <a:spcPct val="0"/>
              </a:spcBef>
              <a:spcAft>
                <a:spcPct val="0"/>
              </a:spcAft>
            </a:pPr>
            <a:r>
              <a:rPr lang="en-US" sz="1400" b="1">
                <a:solidFill>
                  <a:srgbClr val="FFFFFF"/>
                </a:solidFill>
              </a:rPr>
              <a:t>During March, anomalies indicate signs of being influenced by equatorial Rossby wave activity with less eastward propagation evident.</a:t>
            </a:r>
          </a:p>
        </p:txBody>
      </p:sp>
      <p:sp>
        <p:nvSpPr>
          <p:cNvPr id="18438" name="Text Box 7"/>
          <p:cNvSpPr txBox="1">
            <a:spLocks noChangeArrowheads="1"/>
          </p:cNvSpPr>
          <p:nvPr/>
        </p:nvSpPr>
        <p:spPr bwMode="auto">
          <a:xfrm>
            <a:off x="0" y="2743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fontAlgn="base">
              <a:spcBef>
                <a:spcPct val="50000"/>
              </a:spcBef>
              <a:spcAft>
                <a:spcPct val="0"/>
              </a:spcAft>
            </a:pPr>
            <a:r>
              <a:rPr lang="en-US" sz="2000" b="1">
                <a:solidFill>
                  <a:srgbClr val="FFFFFF"/>
                </a:solidFill>
              </a:rPr>
              <a:t>Time</a:t>
            </a:r>
          </a:p>
        </p:txBody>
      </p:sp>
      <p:sp>
        <p:nvSpPr>
          <p:cNvPr id="18439" name="Line 8"/>
          <p:cNvSpPr>
            <a:spLocks noChangeShapeType="1"/>
          </p:cNvSpPr>
          <p:nvPr/>
        </p:nvSpPr>
        <p:spPr bwMode="auto">
          <a:xfrm flipH="1">
            <a:off x="457200"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a:solidFill>
                <a:srgbClr val="000000"/>
              </a:solidFill>
              <a:cs typeface="Arial" charset="0"/>
            </a:endParaRPr>
          </a:p>
        </p:txBody>
      </p:sp>
      <p:sp>
        <p:nvSpPr>
          <p:cNvPr id="18440" name="Text Box 5"/>
          <p:cNvSpPr txBox="1">
            <a:spLocks noChangeArrowheads="1"/>
          </p:cNvSpPr>
          <p:nvPr/>
        </p:nvSpPr>
        <p:spPr bwMode="auto">
          <a:xfrm>
            <a:off x="2209800" y="6248400"/>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fontAlgn="base">
              <a:spcBef>
                <a:spcPct val="0"/>
              </a:spcBef>
              <a:spcAft>
                <a:spcPct val="0"/>
              </a:spcAft>
            </a:pPr>
            <a:r>
              <a:rPr lang="en-US" sz="2000" b="1">
                <a:solidFill>
                  <a:srgbClr val="FFFFFF"/>
                </a:solidFill>
              </a:rPr>
              <a:t>Longitude</a:t>
            </a:r>
          </a:p>
        </p:txBody>
      </p:sp>
      <p:sp>
        <p:nvSpPr>
          <p:cNvPr id="18441" name="Line 166"/>
          <p:cNvSpPr>
            <a:spLocks noChangeShapeType="1"/>
          </p:cNvSpPr>
          <p:nvPr/>
        </p:nvSpPr>
        <p:spPr bwMode="auto">
          <a:xfrm flipH="1" flipV="1">
            <a:off x="3733800" y="3671888"/>
            <a:ext cx="2022475" cy="0"/>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sz="2800">
              <a:solidFill>
                <a:srgbClr val="000000"/>
              </a:solidFill>
              <a:cs typeface="Arial" charset="0"/>
            </a:endParaRPr>
          </a:p>
        </p:txBody>
      </p:sp>
      <p:sp>
        <p:nvSpPr>
          <p:cNvPr id="18442" name="Freeform 21"/>
          <p:cNvSpPr>
            <a:spLocks/>
          </p:cNvSpPr>
          <p:nvPr/>
        </p:nvSpPr>
        <p:spPr bwMode="auto">
          <a:xfrm>
            <a:off x="1492250" y="3562350"/>
            <a:ext cx="3695700" cy="106680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cs typeface="Arial" charset="0"/>
            </a:endParaRPr>
          </a:p>
        </p:txBody>
      </p:sp>
      <p:sp>
        <p:nvSpPr>
          <p:cNvPr id="18443" name="Freeform 21"/>
          <p:cNvSpPr>
            <a:spLocks/>
          </p:cNvSpPr>
          <p:nvPr/>
        </p:nvSpPr>
        <p:spPr bwMode="auto">
          <a:xfrm>
            <a:off x="2133600" y="3333750"/>
            <a:ext cx="2590800" cy="76200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cs typeface="Arial" charset="0"/>
            </a:endParaRPr>
          </a:p>
        </p:txBody>
      </p:sp>
      <p:cxnSp>
        <p:nvCxnSpPr>
          <p:cNvPr id="4" name="Straight Connector 3"/>
          <p:cNvCxnSpPr/>
          <p:nvPr/>
        </p:nvCxnSpPr>
        <p:spPr>
          <a:xfrm flipV="1">
            <a:off x="2514600" y="2914650"/>
            <a:ext cx="1009650" cy="24765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963863" y="3067050"/>
            <a:ext cx="1066800" cy="2667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446" name="Freeform 21"/>
          <p:cNvSpPr>
            <a:spLocks/>
          </p:cNvSpPr>
          <p:nvPr/>
        </p:nvSpPr>
        <p:spPr bwMode="auto">
          <a:xfrm>
            <a:off x="1552575" y="4248150"/>
            <a:ext cx="2266950" cy="60960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cs typeface="Arial" charset="0"/>
            </a:endParaRPr>
          </a:p>
        </p:txBody>
      </p:sp>
      <p:sp>
        <p:nvSpPr>
          <p:cNvPr id="18447" name="Freeform 21"/>
          <p:cNvSpPr>
            <a:spLocks/>
          </p:cNvSpPr>
          <p:nvPr/>
        </p:nvSpPr>
        <p:spPr bwMode="auto">
          <a:xfrm>
            <a:off x="1524000" y="4629150"/>
            <a:ext cx="1439863" cy="40005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cs typeface="Arial" charset="0"/>
            </a:endParaRPr>
          </a:p>
        </p:txBody>
      </p:sp>
      <p:sp>
        <p:nvSpPr>
          <p:cNvPr id="2" name="Oval 1"/>
          <p:cNvSpPr/>
          <p:nvPr/>
        </p:nvSpPr>
        <p:spPr>
          <a:xfrm>
            <a:off x="2243931" y="5105400"/>
            <a:ext cx="118506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7" name="TextBox 16"/>
          <p:cNvSpPr txBox="1"/>
          <p:nvPr/>
        </p:nvSpPr>
        <p:spPr>
          <a:xfrm>
            <a:off x="6400799" y="6488668"/>
            <a:ext cx="2743201"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 MJO briefing</a:t>
            </a:r>
            <a:endParaRPr lang="en-US" dirty="0"/>
          </a:p>
        </p:txBody>
      </p:sp>
    </p:spTree>
    <p:extLst>
      <p:ext uri="{BB962C8B-B14F-4D97-AF65-F5344CB8AC3E}">
        <p14:creationId xmlns:p14="http://schemas.microsoft.com/office/powerpoint/2010/main" val="2363315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89000" y="1143000"/>
            <a:ext cx="4241800" cy="510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3" name="Text Box 2"/>
          <p:cNvSpPr txBox="1">
            <a:spLocks noChangeArrowheads="1"/>
          </p:cNvSpPr>
          <p:nvPr/>
        </p:nvSpPr>
        <p:spPr bwMode="auto">
          <a:xfrm>
            <a:off x="1295400" y="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fontAlgn="base">
              <a:spcBef>
                <a:spcPct val="0"/>
              </a:spcBef>
              <a:spcAft>
                <a:spcPct val="0"/>
              </a:spcAft>
            </a:pPr>
            <a:r>
              <a:rPr lang="en-US" sz="3200" b="1" u="sng">
                <a:solidFill>
                  <a:srgbClr val="FFFF00"/>
                </a:solidFill>
              </a:rPr>
              <a:t>Outgoing Longwave Radiation (OLR) </a:t>
            </a:r>
          </a:p>
          <a:p>
            <a:pPr algn="ctr" fontAlgn="base">
              <a:spcBef>
                <a:spcPct val="0"/>
              </a:spcBef>
              <a:spcAft>
                <a:spcPct val="0"/>
              </a:spcAft>
            </a:pPr>
            <a:r>
              <a:rPr lang="en-US" sz="3200" b="1" u="sng">
                <a:solidFill>
                  <a:srgbClr val="FFFF00"/>
                </a:solidFill>
              </a:rPr>
              <a:t>Anomalies (7.5°S-7.5°N)</a:t>
            </a:r>
          </a:p>
        </p:txBody>
      </p:sp>
      <p:sp>
        <p:nvSpPr>
          <p:cNvPr id="20484" name="Text Box 5"/>
          <p:cNvSpPr txBox="1">
            <a:spLocks noChangeArrowheads="1"/>
          </p:cNvSpPr>
          <p:nvPr/>
        </p:nvSpPr>
        <p:spPr bwMode="auto">
          <a:xfrm>
            <a:off x="5257800" y="1143000"/>
            <a:ext cx="3733800" cy="13970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fontAlgn="base">
              <a:spcBef>
                <a:spcPct val="50000"/>
              </a:spcBef>
              <a:spcAft>
                <a:spcPct val="0"/>
              </a:spcAft>
            </a:pPr>
            <a:r>
              <a:rPr lang="en-US" sz="1200" b="1">
                <a:solidFill>
                  <a:srgbClr val="FFFF00"/>
                </a:solidFill>
              </a:rPr>
              <a:t>Drier-than-normal conditions, positive OLR anomalies (yellow/red shading) </a:t>
            </a:r>
          </a:p>
          <a:p>
            <a:pPr fontAlgn="base">
              <a:spcBef>
                <a:spcPct val="50000"/>
              </a:spcBef>
              <a:spcAft>
                <a:spcPct val="0"/>
              </a:spcAft>
            </a:pPr>
            <a:r>
              <a:rPr lang="en-US" sz="1200" b="1">
                <a:solidFill>
                  <a:srgbClr val="FFFF00"/>
                </a:solidFill>
              </a:rPr>
              <a:t>Wetter-than-normal conditions, negative OLR anomalies (blue shading)</a:t>
            </a:r>
          </a:p>
          <a:p>
            <a:pPr fontAlgn="base">
              <a:spcBef>
                <a:spcPct val="50000"/>
              </a:spcBef>
              <a:spcAft>
                <a:spcPct val="0"/>
              </a:spcAft>
            </a:pPr>
            <a:r>
              <a:rPr lang="en-US" sz="1200" b="1">
                <a:solidFill>
                  <a:srgbClr val="FFFF00"/>
                </a:solidFill>
              </a:rPr>
              <a:t>(Courtesy of CAWCR Australia Bureau of Meteorology)</a:t>
            </a:r>
          </a:p>
        </p:txBody>
      </p:sp>
      <p:sp>
        <p:nvSpPr>
          <p:cNvPr id="20485" name="Text Box 7"/>
          <p:cNvSpPr txBox="1">
            <a:spLocks noChangeArrowheads="1"/>
          </p:cNvSpPr>
          <p:nvPr/>
        </p:nvSpPr>
        <p:spPr bwMode="auto">
          <a:xfrm>
            <a:off x="-76200" y="27273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fontAlgn="base">
              <a:spcBef>
                <a:spcPct val="50000"/>
              </a:spcBef>
              <a:spcAft>
                <a:spcPct val="0"/>
              </a:spcAft>
            </a:pPr>
            <a:r>
              <a:rPr lang="en-US" sz="2000" b="1">
                <a:solidFill>
                  <a:srgbClr val="FFFFFF"/>
                </a:solidFill>
              </a:rPr>
              <a:t>Time</a:t>
            </a:r>
          </a:p>
        </p:txBody>
      </p:sp>
      <p:sp>
        <p:nvSpPr>
          <p:cNvPr id="20486" name="Line 8"/>
          <p:cNvSpPr>
            <a:spLocks noChangeShapeType="1"/>
          </p:cNvSpPr>
          <p:nvPr/>
        </p:nvSpPr>
        <p:spPr bwMode="auto">
          <a:xfrm flipH="1">
            <a:off x="457200"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a:solidFill>
                <a:srgbClr val="000000"/>
              </a:solidFill>
              <a:cs typeface="Arial" charset="0"/>
            </a:endParaRPr>
          </a:p>
        </p:txBody>
      </p:sp>
      <p:sp>
        <p:nvSpPr>
          <p:cNvPr id="20487" name="Text Box 5"/>
          <p:cNvSpPr txBox="1">
            <a:spLocks noChangeArrowheads="1"/>
          </p:cNvSpPr>
          <p:nvPr/>
        </p:nvSpPr>
        <p:spPr bwMode="auto">
          <a:xfrm>
            <a:off x="1905000" y="63849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fontAlgn="base">
              <a:spcBef>
                <a:spcPct val="0"/>
              </a:spcBef>
              <a:spcAft>
                <a:spcPct val="0"/>
              </a:spcAft>
            </a:pPr>
            <a:r>
              <a:rPr lang="en-US" sz="2000" b="1">
                <a:solidFill>
                  <a:srgbClr val="FFFFFF"/>
                </a:solidFill>
              </a:rPr>
              <a:t>Longitude</a:t>
            </a:r>
          </a:p>
        </p:txBody>
      </p:sp>
      <p:sp>
        <p:nvSpPr>
          <p:cNvPr id="20488" name="AutoShape 104" descr="hov"/>
          <p:cNvSpPr>
            <a:spLocks noChangeAspect="1" noChangeArrowheads="1"/>
          </p:cNvSpPr>
          <p:nvPr/>
        </p:nvSpPr>
        <p:spPr bwMode="auto">
          <a:xfrm>
            <a:off x="4400550" y="1276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a:solidFill>
                <a:srgbClr val="000000"/>
              </a:solidFill>
              <a:cs typeface="Arial" charset="0"/>
            </a:endParaRPr>
          </a:p>
        </p:txBody>
      </p:sp>
      <p:sp>
        <p:nvSpPr>
          <p:cNvPr id="20489" name="Text Box 172"/>
          <p:cNvSpPr txBox="1">
            <a:spLocks noChangeArrowheads="1"/>
          </p:cNvSpPr>
          <p:nvPr/>
        </p:nvSpPr>
        <p:spPr bwMode="auto">
          <a:xfrm>
            <a:off x="5181600" y="2590800"/>
            <a:ext cx="39624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fontAlgn="base">
              <a:spcBef>
                <a:spcPct val="50000"/>
              </a:spcBef>
              <a:spcAft>
                <a:spcPct val="0"/>
              </a:spcAft>
              <a:buFont typeface="Wingdings" pitchFamily="2" charset="2"/>
              <a:buNone/>
            </a:pPr>
            <a:r>
              <a:rPr lang="en-US" sz="1400" b="1">
                <a:solidFill>
                  <a:srgbClr val="FFFFFF"/>
                </a:solidFill>
              </a:rPr>
              <a:t>The MJO (alternating dashed and dotted lines) was active during October into November with enhanced convection developing over Africa during mid-October and shifting eastward to the western Pacific by mid-November. </a:t>
            </a:r>
            <a:br>
              <a:rPr lang="en-US" sz="1400" b="1">
                <a:solidFill>
                  <a:srgbClr val="FFFFFF"/>
                </a:solidFill>
              </a:rPr>
            </a:br>
            <a:endParaRPr lang="en-US" sz="1400" b="1">
              <a:solidFill>
                <a:srgbClr val="FFFFFF"/>
              </a:solidFill>
            </a:endParaRPr>
          </a:p>
          <a:p>
            <a:pPr fontAlgn="base">
              <a:spcBef>
                <a:spcPct val="50000"/>
              </a:spcBef>
              <a:spcAft>
                <a:spcPct val="0"/>
              </a:spcAft>
              <a:buFont typeface="Wingdings" pitchFamily="2" charset="2"/>
              <a:buNone/>
            </a:pPr>
            <a:r>
              <a:rPr lang="en-US" sz="1400" b="1">
                <a:solidFill>
                  <a:srgbClr val="FFFFFF"/>
                </a:solidFill>
              </a:rPr>
              <a:t>During late November and much of December, convective anomalies were disorganized. </a:t>
            </a:r>
          </a:p>
          <a:p>
            <a:pPr fontAlgn="base">
              <a:spcBef>
                <a:spcPct val="50000"/>
              </a:spcBef>
              <a:spcAft>
                <a:spcPct val="0"/>
              </a:spcAft>
              <a:buFont typeface="Wingdings" pitchFamily="2" charset="2"/>
              <a:buNone/>
            </a:pPr>
            <a:r>
              <a:rPr lang="en-US" sz="1400" b="1">
                <a:solidFill>
                  <a:srgbClr val="FFFFFF"/>
                </a:solidFill>
              </a:rPr>
              <a:t>The MJO was again a dominant mode of variability across the Tropics from January into March as indicated by the alternating dashed and dotted lines.</a:t>
            </a:r>
          </a:p>
          <a:p>
            <a:pPr fontAlgn="base">
              <a:spcBef>
                <a:spcPct val="50000"/>
              </a:spcBef>
              <a:spcAft>
                <a:spcPct val="0"/>
              </a:spcAft>
              <a:buFont typeface="Wingdings" pitchFamily="2" charset="2"/>
              <a:buNone/>
            </a:pPr>
            <a:r>
              <a:rPr lang="en-US" sz="1400" b="1">
                <a:solidFill>
                  <a:srgbClr val="FFFFFF"/>
                </a:solidFill>
              </a:rPr>
              <a:t>Near the end of March, the anomalies show signs of influence from other modes of tropical variability.</a:t>
            </a:r>
          </a:p>
        </p:txBody>
      </p:sp>
      <p:sp>
        <p:nvSpPr>
          <p:cNvPr id="20" name="Right Brace 19"/>
          <p:cNvSpPr/>
          <p:nvPr/>
        </p:nvSpPr>
        <p:spPr>
          <a:xfrm>
            <a:off x="3228975" y="1581150"/>
            <a:ext cx="215900" cy="62865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800" dirty="0">
              <a:solidFill>
                <a:srgbClr val="000000"/>
              </a:solidFill>
            </a:endParaRPr>
          </a:p>
        </p:txBody>
      </p:sp>
      <p:sp>
        <p:nvSpPr>
          <p:cNvPr id="20491" name="Line 166"/>
          <p:cNvSpPr>
            <a:spLocks noChangeShapeType="1"/>
          </p:cNvSpPr>
          <p:nvPr/>
        </p:nvSpPr>
        <p:spPr bwMode="auto">
          <a:xfrm flipH="1" flipV="1">
            <a:off x="3444875" y="1895475"/>
            <a:ext cx="1736725" cy="923925"/>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sz="2800">
              <a:solidFill>
                <a:srgbClr val="000000"/>
              </a:solidFill>
              <a:cs typeface="Arial" charset="0"/>
            </a:endParaRPr>
          </a:p>
        </p:txBody>
      </p:sp>
      <p:sp>
        <p:nvSpPr>
          <p:cNvPr id="20492" name="Freeform 21"/>
          <p:cNvSpPr>
            <a:spLocks/>
          </p:cNvSpPr>
          <p:nvPr/>
        </p:nvSpPr>
        <p:spPr bwMode="auto">
          <a:xfrm>
            <a:off x="1863725" y="1628775"/>
            <a:ext cx="1073150" cy="581025"/>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r>
              <a:rPr lang="en-US" sz="2800">
                <a:solidFill>
                  <a:srgbClr val="000000"/>
                </a:solidFill>
                <a:cs typeface="Arial" charset="0"/>
              </a:rPr>
              <a:t> </a:t>
            </a:r>
          </a:p>
        </p:txBody>
      </p:sp>
      <p:sp>
        <p:nvSpPr>
          <p:cNvPr id="20493" name="Freeform 21"/>
          <p:cNvSpPr>
            <a:spLocks/>
          </p:cNvSpPr>
          <p:nvPr/>
        </p:nvSpPr>
        <p:spPr bwMode="auto">
          <a:xfrm>
            <a:off x="2590800" y="1581150"/>
            <a:ext cx="419100" cy="22225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cs typeface="Arial" charset="0"/>
            </a:endParaRPr>
          </a:p>
        </p:txBody>
      </p:sp>
      <p:sp>
        <p:nvSpPr>
          <p:cNvPr id="20494" name="Freeform 21"/>
          <p:cNvSpPr>
            <a:spLocks/>
          </p:cNvSpPr>
          <p:nvPr/>
        </p:nvSpPr>
        <p:spPr bwMode="auto">
          <a:xfrm>
            <a:off x="2117725" y="3078163"/>
            <a:ext cx="1211263" cy="728662"/>
          </a:xfrm>
          <a:custGeom>
            <a:avLst/>
            <a:gdLst>
              <a:gd name="T0" fmla="*/ 0 w 10376"/>
              <a:gd name="T1" fmla="*/ 0 h 10606"/>
              <a:gd name="T2" fmla="*/ 2147483647 w 10376"/>
              <a:gd name="T3" fmla="*/ 2147483647 h 10606"/>
              <a:gd name="T4" fmla="*/ 2147483647 w 10376"/>
              <a:gd name="T5" fmla="*/ 2147483647 h 10606"/>
              <a:gd name="T6" fmla="*/ 0 60000 65536"/>
              <a:gd name="T7" fmla="*/ 0 60000 65536"/>
              <a:gd name="T8" fmla="*/ 0 60000 65536"/>
              <a:gd name="T9" fmla="*/ 0 w 10376"/>
              <a:gd name="T10" fmla="*/ 0 h 10606"/>
              <a:gd name="T11" fmla="*/ 10376 w 10376"/>
              <a:gd name="T12" fmla="*/ 10606 h 10606"/>
            </a:gdLst>
            <a:ahLst/>
            <a:cxnLst>
              <a:cxn ang="T6">
                <a:pos x="T0" y="T1"/>
              </a:cxn>
              <a:cxn ang="T7">
                <a:pos x="T2" y="T3"/>
              </a:cxn>
              <a:cxn ang="T8">
                <a:pos x="T4" y="T5"/>
              </a:cxn>
            </a:cxnLst>
            <a:rect l="T9" t="T10" r="T11" b="T12"/>
            <a:pathLst>
              <a:path w="10376" h="10606">
                <a:moveTo>
                  <a:pt x="0" y="0"/>
                </a:moveTo>
                <a:cubicBezTo>
                  <a:pt x="2024" y="2500"/>
                  <a:pt x="3685" y="4777"/>
                  <a:pt x="5351" y="6444"/>
                </a:cubicBezTo>
                <a:cubicBezTo>
                  <a:pt x="7391" y="8110"/>
                  <a:pt x="9066" y="9773"/>
                  <a:pt x="10376" y="10606"/>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r>
              <a:rPr lang="en-US" sz="2800">
                <a:solidFill>
                  <a:srgbClr val="000000"/>
                </a:solidFill>
                <a:cs typeface="Arial" charset="0"/>
              </a:rPr>
              <a:t> </a:t>
            </a:r>
          </a:p>
        </p:txBody>
      </p:sp>
      <p:sp>
        <p:nvSpPr>
          <p:cNvPr id="20495" name="Freeform 21"/>
          <p:cNvSpPr>
            <a:spLocks/>
          </p:cNvSpPr>
          <p:nvPr/>
        </p:nvSpPr>
        <p:spPr bwMode="auto">
          <a:xfrm>
            <a:off x="1905000" y="3429000"/>
            <a:ext cx="990600" cy="68580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cs typeface="Arial" charset="0"/>
            </a:endParaRPr>
          </a:p>
        </p:txBody>
      </p:sp>
      <p:sp>
        <p:nvSpPr>
          <p:cNvPr id="20496" name="Freeform 21"/>
          <p:cNvSpPr>
            <a:spLocks/>
          </p:cNvSpPr>
          <p:nvPr/>
        </p:nvSpPr>
        <p:spPr bwMode="auto">
          <a:xfrm>
            <a:off x="2033588" y="4038600"/>
            <a:ext cx="1262062" cy="842963"/>
          </a:xfrm>
          <a:custGeom>
            <a:avLst/>
            <a:gdLst>
              <a:gd name="T0" fmla="*/ 0 w 13404"/>
              <a:gd name="T1" fmla="*/ 0 h 12914"/>
              <a:gd name="T2" fmla="*/ 2147483647 w 13404"/>
              <a:gd name="T3" fmla="*/ 2147483647 h 12914"/>
              <a:gd name="T4" fmla="*/ 2147483647 w 13404"/>
              <a:gd name="T5" fmla="*/ 2147483647 h 12914"/>
              <a:gd name="T6" fmla="*/ 0 60000 65536"/>
              <a:gd name="T7" fmla="*/ 0 60000 65536"/>
              <a:gd name="T8" fmla="*/ 0 60000 65536"/>
              <a:gd name="T9" fmla="*/ 0 w 13404"/>
              <a:gd name="T10" fmla="*/ 0 h 12914"/>
              <a:gd name="T11" fmla="*/ 13404 w 13404"/>
              <a:gd name="T12" fmla="*/ 12914 h 12914"/>
            </a:gdLst>
            <a:ahLst/>
            <a:cxnLst>
              <a:cxn ang="T6">
                <a:pos x="T0" y="T1"/>
              </a:cxn>
              <a:cxn ang="T7">
                <a:pos x="T2" y="T3"/>
              </a:cxn>
              <a:cxn ang="T8">
                <a:pos x="T4" y="T5"/>
              </a:cxn>
            </a:cxnLst>
            <a:rect l="T9" t="T10" r="T11" b="T12"/>
            <a:pathLst>
              <a:path w="13404" h="12914">
                <a:moveTo>
                  <a:pt x="0" y="0"/>
                </a:moveTo>
                <a:cubicBezTo>
                  <a:pt x="2024" y="2500"/>
                  <a:pt x="3524" y="5626"/>
                  <a:pt x="5190" y="7293"/>
                </a:cubicBezTo>
                <a:cubicBezTo>
                  <a:pt x="6857" y="8959"/>
                  <a:pt x="12094" y="12081"/>
                  <a:pt x="13404" y="12914"/>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r>
              <a:rPr lang="en-US" sz="2800">
                <a:solidFill>
                  <a:srgbClr val="000000"/>
                </a:solidFill>
                <a:cs typeface="Arial" charset="0"/>
              </a:rPr>
              <a:t> </a:t>
            </a:r>
          </a:p>
        </p:txBody>
      </p:sp>
      <p:sp>
        <p:nvSpPr>
          <p:cNvPr id="19" name="Right Brace 18"/>
          <p:cNvSpPr/>
          <p:nvPr/>
        </p:nvSpPr>
        <p:spPr>
          <a:xfrm>
            <a:off x="3228975" y="3276600"/>
            <a:ext cx="279400" cy="1981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800" dirty="0">
              <a:solidFill>
                <a:srgbClr val="000000"/>
              </a:solidFill>
            </a:endParaRPr>
          </a:p>
        </p:txBody>
      </p:sp>
      <p:sp>
        <p:nvSpPr>
          <p:cNvPr id="20498" name="Line 166"/>
          <p:cNvSpPr>
            <a:spLocks noChangeShapeType="1"/>
          </p:cNvSpPr>
          <p:nvPr/>
        </p:nvSpPr>
        <p:spPr bwMode="auto">
          <a:xfrm flipH="1" flipV="1">
            <a:off x="3581400" y="4267200"/>
            <a:ext cx="1600200" cy="609600"/>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sz="2800">
              <a:solidFill>
                <a:srgbClr val="000000"/>
              </a:solidFill>
              <a:cs typeface="Arial" charset="0"/>
            </a:endParaRPr>
          </a:p>
        </p:txBody>
      </p:sp>
      <p:sp>
        <p:nvSpPr>
          <p:cNvPr id="20499" name="Freeform 21"/>
          <p:cNvSpPr>
            <a:spLocks/>
          </p:cNvSpPr>
          <p:nvPr/>
        </p:nvSpPr>
        <p:spPr bwMode="auto">
          <a:xfrm>
            <a:off x="1863725" y="4549775"/>
            <a:ext cx="858838" cy="574675"/>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cs typeface="Arial" charset="0"/>
            </a:endParaRPr>
          </a:p>
        </p:txBody>
      </p:sp>
      <p:sp>
        <p:nvSpPr>
          <p:cNvPr id="20500" name="Freeform 21"/>
          <p:cNvSpPr>
            <a:spLocks/>
          </p:cNvSpPr>
          <p:nvPr/>
        </p:nvSpPr>
        <p:spPr bwMode="auto">
          <a:xfrm>
            <a:off x="1955800" y="5078413"/>
            <a:ext cx="546100" cy="358775"/>
          </a:xfrm>
          <a:custGeom>
            <a:avLst/>
            <a:gdLst>
              <a:gd name="T0" fmla="*/ 0 w 13404"/>
              <a:gd name="T1" fmla="*/ 0 h 12914"/>
              <a:gd name="T2" fmla="*/ 396604025 w 13404"/>
              <a:gd name="T3" fmla="*/ 138457396 h 12914"/>
              <a:gd name="T4" fmla="*/ 906562586 w 13404"/>
              <a:gd name="T5" fmla="*/ 276914013 h 12914"/>
              <a:gd name="T6" fmla="*/ 0 60000 65536"/>
              <a:gd name="T7" fmla="*/ 0 60000 65536"/>
              <a:gd name="T8" fmla="*/ 0 60000 65536"/>
              <a:gd name="T9" fmla="*/ 0 w 13404"/>
              <a:gd name="T10" fmla="*/ 0 h 12914"/>
              <a:gd name="T11" fmla="*/ 13404 w 13404"/>
              <a:gd name="T12" fmla="*/ 12914 h 12914"/>
            </a:gdLst>
            <a:ahLst/>
            <a:cxnLst>
              <a:cxn ang="T6">
                <a:pos x="T0" y="T1"/>
              </a:cxn>
              <a:cxn ang="T7">
                <a:pos x="T2" y="T3"/>
              </a:cxn>
              <a:cxn ang="T8">
                <a:pos x="T4" y="T5"/>
              </a:cxn>
            </a:cxnLst>
            <a:rect l="T9" t="T10" r="T11" b="T12"/>
            <a:pathLst>
              <a:path w="13404" h="12914">
                <a:moveTo>
                  <a:pt x="0" y="0"/>
                </a:moveTo>
                <a:cubicBezTo>
                  <a:pt x="1549" y="1620"/>
                  <a:pt x="3630" y="4305"/>
                  <a:pt x="5864" y="6457"/>
                </a:cubicBezTo>
                <a:cubicBezTo>
                  <a:pt x="7233" y="7394"/>
                  <a:pt x="12147" y="12002"/>
                  <a:pt x="13404" y="12914"/>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r>
              <a:rPr lang="en-US" sz="2800">
                <a:solidFill>
                  <a:srgbClr val="000000"/>
                </a:solidFill>
                <a:cs typeface="Arial" charset="0"/>
              </a:rPr>
              <a:t> </a:t>
            </a:r>
          </a:p>
        </p:txBody>
      </p:sp>
      <p:sp>
        <p:nvSpPr>
          <p:cNvPr id="21" name="TextBox 20"/>
          <p:cNvSpPr txBox="1"/>
          <p:nvPr/>
        </p:nvSpPr>
        <p:spPr>
          <a:xfrm>
            <a:off x="6400799" y="6488668"/>
            <a:ext cx="2743201"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 MJO briefing</a:t>
            </a:r>
            <a:endParaRPr lang="en-US" dirty="0"/>
          </a:p>
        </p:txBody>
      </p:sp>
    </p:spTree>
    <p:extLst>
      <p:ext uri="{BB962C8B-B14F-4D97-AF65-F5344CB8AC3E}">
        <p14:creationId xmlns:p14="http://schemas.microsoft.com/office/powerpoint/2010/main" val="3416634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4E4E4033-7B28-4D7D-AC14-DE7B45B8224B}" type="slidenum">
              <a:rPr lang="en-US"/>
              <a:pPr/>
              <a:t>23</a:t>
            </a:fld>
            <a:endParaRPr lang="en-US"/>
          </a:p>
        </p:txBody>
      </p:sp>
      <p:sp>
        <p:nvSpPr>
          <p:cNvPr id="45059" name="Rectangle 3"/>
          <p:cNvSpPr>
            <a:spLocks noChangeArrowheads="1"/>
          </p:cNvSpPr>
          <p:nvPr/>
        </p:nvSpPr>
        <p:spPr bwMode="auto">
          <a:xfrm>
            <a:off x="0" y="2362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ctr">
              <a:spcBef>
                <a:spcPct val="20000"/>
              </a:spcBef>
            </a:pPr>
            <a:endParaRPr lang="en-US" sz="3200" dirty="0"/>
          </a:p>
          <a:p>
            <a:pPr marL="609600" indent="-609600" algn="ctr">
              <a:spcBef>
                <a:spcPct val="20000"/>
              </a:spcBef>
            </a:pPr>
            <a:r>
              <a:rPr lang="en-US" sz="3200" dirty="0" smtClean="0"/>
              <a:t>4. </a:t>
            </a:r>
            <a:r>
              <a:rPr lang="en-US" sz="3200" dirty="0"/>
              <a:t>CPC Forecast verification</a:t>
            </a:r>
          </a:p>
        </p:txBody>
      </p:sp>
    </p:spTree>
    <p:extLst>
      <p:ext uri="{BB962C8B-B14F-4D97-AF65-F5344CB8AC3E}">
        <p14:creationId xmlns:p14="http://schemas.microsoft.com/office/powerpoint/2010/main" val="3036950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pc.ncep.noaa.gov/products/predictions/long_range/tools/briefing/verification/2013/fcst_Temp.14.20130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3276600"/>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cpc.ncep.noaa.gov/products/predictions/long_range/tools/briefing/verification/2013/fcst_Temp.15.20130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276600"/>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cpc.ncep.noaa.gov/products/predictions/long_range/tools/briefing/verification/2013/obs_Temp.14.20130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2300" y="971549"/>
            <a:ext cx="2857500" cy="17716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33750" y="590549"/>
            <a:ext cx="2552700" cy="369332"/>
          </a:xfrm>
          <a:prstGeom prst="rect">
            <a:avLst/>
          </a:prstGeom>
          <a:noFill/>
        </p:spPr>
        <p:txBody>
          <a:bodyPr wrap="square" rtlCol="0">
            <a:spAutoFit/>
          </a:bodyPr>
          <a:lstStyle/>
          <a:p>
            <a:pPr algn="ctr"/>
            <a:r>
              <a:rPr lang="en-US" dirty="0" smtClean="0"/>
              <a:t>Observation</a:t>
            </a:r>
            <a:endParaRPr lang="en-US" dirty="0"/>
          </a:p>
        </p:txBody>
      </p:sp>
      <p:sp>
        <p:nvSpPr>
          <p:cNvPr id="3" name="TextBox 2"/>
          <p:cNvSpPr txBox="1"/>
          <p:nvPr/>
        </p:nvSpPr>
        <p:spPr>
          <a:xfrm>
            <a:off x="0" y="0"/>
            <a:ext cx="2819400" cy="461665"/>
          </a:xfrm>
          <a:prstGeom prst="rect">
            <a:avLst/>
          </a:prstGeom>
          <a:noFill/>
        </p:spPr>
        <p:txBody>
          <a:bodyPr wrap="square" rtlCol="0">
            <a:spAutoFit/>
          </a:bodyPr>
          <a:lstStyle/>
          <a:p>
            <a:r>
              <a:rPr lang="en-US" sz="2400" b="1" dirty="0" smtClean="0"/>
              <a:t>Mar 2013 T2m</a:t>
            </a:r>
            <a:endParaRPr lang="en-US" sz="2400" b="1" dirty="0"/>
          </a:p>
        </p:txBody>
      </p:sp>
      <p:sp>
        <p:nvSpPr>
          <p:cNvPr id="8" name="TextBox 7"/>
          <p:cNvSpPr txBox="1"/>
          <p:nvPr/>
        </p:nvSpPr>
        <p:spPr>
          <a:xfrm>
            <a:off x="342900" y="2895600"/>
            <a:ext cx="2552700" cy="369332"/>
          </a:xfrm>
          <a:prstGeom prst="rect">
            <a:avLst/>
          </a:prstGeom>
          <a:noFill/>
        </p:spPr>
        <p:txBody>
          <a:bodyPr wrap="square" rtlCol="0">
            <a:spAutoFit/>
          </a:bodyPr>
          <a:lstStyle/>
          <a:p>
            <a:pPr algn="ctr"/>
            <a:r>
              <a:rPr lang="en-US" dirty="0" smtClean="0"/>
              <a:t>Original Forecast</a:t>
            </a:r>
            <a:endParaRPr lang="en-US" dirty="0"/>
          </a:p>
        </p:txBody>
      </p:sp>
      <p:sp>
        <p:nvSpPr>
          <p:cNvPr id="9" name="TextBox 8"/>
          <p:cNvSpPr txBox="1"/>
          <p:nvPr/>
        </p:nvSpPr>
        <p:spPr>
          <a:xfrm>
            <a:off x="6057900" y="2895600"/>
            <a:ext cx="2552700" cy="369332"/>
          </a:xfrm>
          <a:prstGeom prst="rect">
            <a:avLst/>
          </a:prstGeom>
          <a:noFill/>
        </p:spPr>
        <p:txBody>
          <a:bodyPr wrap="square" rtlCol="0">
            <a:spAutoFit/>
          </a:bodyPr>
          <a:lstStyle/>
          <a:p>
            <a:pPr algn="ctr"/>
            <a:r>
              <a:rPr lang="en-US" dirty="0" smtClean="0"/>
              <a:t>Revised Forecast</a:t>
            </a:r>
            <a:endParaRPr lang="en-US" dirty="0"/>
          </a:p>
        </p:txBody>
      </p:sp>
      <p:sp>
        <p:nvSpPr>
          <p:cNvPr id="5" name="TextBox 4"/>
          <p:cNvSpPr txBox="1"/>
          <p:nvPr/>
        </p:nvSpPr>
        <p:spPr>
          <a:xfrm>
            <a:off x="5905500" y="5122724"/>
            <a:ext cx="28575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 </a:t>
            </a:r>
            <a:r>
              <a:rPr lang="en-US" dirty="0"/>
              <a:t>10.64 </a:t>
            </a:r>
            <a:br>
              <a:rPr lang="en-US" dirty="0"/>
            </a:br>
            <a:r>
              <a:rPr lang="en-US" dirty="0" smtClean="0"/>
              <a:t>All: </a:t>
            </a:r>
            <a:r>
              <a:rPr lang="en-US" dirty="0"/>
              <a:t>4.31 </a:t>
            </a:r>
            <a:br>
              <a:rPr lang="en-US" dirty="0"/>
            </a:br>
            <a:r>
              <a:rPr lang="en-US" dirty="0"/>
              <a:t>% coverage </a:t>
            </a:r>
            <a:r>
              <a:rPr lang="en-US" dirty="0" smtClean="0"/>
              <a:t>non-EC: </a:t>
            </a:r>
            <a:r>
              <a:rPr lang="en-US" dirty="0"/>
              <a:t>40.52 </a:t>
            </a:r>
          </a:p>
        </p:txBody>
      </p:sp>
      <p:sp>
        <p:nvSpPr>
          <p:cNvPr id="6" name="TextBox 5"/>
          <p:cNvSpPr txBox="1"/>
          <p:nvPr/>
        </p:nvSpPr>
        <p:spPr>
          <a:xfrm>
            <a:off x="342900" y="5165586"/>
            <a:ext cx="29337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 </a:t>
            </a:r>
            <a:r>
              <a:rPr lang="en-US" dirty="0"/>
              <a:t>-27.66 </a:t>
            </a:r>
            <a:br>
              <a:rPr lang="en-US" dirty="0"/>
            </a:br>
            <a:r>
              <a:rPr lang="en-US" dirty="0" smtClean="0"/>
              <a:t>All: </a:t>
            </a:r>
            <a:r>
              <a:rPr lang="en-US" dirty="0"/>
              <a:t>-22.41 </a:t>
            </a:r>
            <a:br>
              <a:rPr lang="en-US" dirty="0"/>
            </a:br>
            <a:r>
              <a:rPr lang="en-US" dirty="0"/>
              <a:t>% coverage </a:t>
            </a:r>
            <a:r>
              <a:rPr lang="en-US" dirty="0" smtClean="0"/>
              <a:t>non-EC: </a:t>
            </a:r>
            <a:r>
              <a:rPr lang="en-US" dirty="0"/>
              <a:t>81.03 </a:t>
            </a:r>
          </a:p>
        </p:txBody>
      </p:sp>
    </p:spTree>
    <p:extLst>
      <p:ext uri="{BB962C8B-B14F-4D97-AF65-F5344CB8AC3E}">
        <p14:creationId xmlns:p14="http://schemas.microsoft.com/office/powerpoint/2010/main" val="2770788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cpc.ncep.noaa.gov/products/people/mchen/CFSv2FCST/monthly/images/summaryCFSv2.NaT2m.2013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12" y="0"/>
            <a:ext cx="8283388"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95664" y="11144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288" y="914400"/>
            <a:ext cx="3014664"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http://www.cpc.ncep.noaa.gov/products/predictions/long_range/tools/briefing/verification/2013/obs_Temp.14.20130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491" y="1143000"/>
            <a:ext cx="2212257"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95976" y="11001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29432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00424" y="29432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29289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43600" y="4762500"/>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09952" y="47720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47577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77000"/>
            <a:ext cx="9144000" cy="307777"/>
          </a:xfrm>
          <a:prstGeom prst="rect">
            <a:avLst/>
          </a:prstGeom>
          <a:noFill/>
        </p:spPr>
        <p:txBody>
          <a:bodyPr wrap="square" rtlCol="0">
            <a:spAutoFit/>
          </a:bodyPr>
          <a:lstStyle/>
          <a:p>
            <a:r>
              <a:rPr lang="en-US" sz="1400" dirty="0">
                <a:hlinkClick r:id="rId5"/>
              </a:rPr>
              <a:t>http://</a:t>
            </a:r>
            <a:r>
              <a:rPr lang="en-US" sz="1400" dirty="0" smtClean="0">
                <a:hlinkClick r:id="rId5"/>
              </a:rPr>
              <a:t>www.cpc.ncep.noaa.gov/products/people/mchen/CFSv2FCST/monthly/images/summaryCFSv2.NaT2m.201303.gif</a:t>
            </a:r>
            <a:endParaRPr lang="en-US" sz="1400" dirty="0"/>
          </a:p>
        </p:txBody>
      </p:sp>
    </p:spTree>
    <p:extLst>
      <p:ext uri="{BB962C8B-B14F-4D97-AF65-F5344CB8AC3E}">
        <p14:creationId xmlns:p14="http://schemas.microsoft.com/office/powerpoint/2010/main" val="3112086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750" y="590549"/>
            <a:ext cx="2552700" cy="369332"/>
          </a:xfrm>
          <a:prstGeom prst="rect">
            <a:avLst/>
          </a:prstGeom>
          <a:noFill/>
        </p:spPr>
        <p:txBody>
          <a:bodyPr wrap="square" rtlCol="0">
            <a:spAutoFit/>
          </a:bodyPr>
          <a:lstStyle/>
          <a:p>
            <a:pPr algn="ctr"/>
            <a:r>
              <a:rPr lang="en-US" dirty="0" smtClean="0"/>
              <a:t>Observation</a:t>
            </a:r>
            <a:endParaRPr lang="en-US" dirty="0"/>
          </a:p>
        </p:txBody>
      </p:sp>
      <p:sp>
        <p:nvSpPr>
          <p:cNvPr id="3" name="TextBox 2"/>
          <p:cNvSpPr txBox="1"/>
          <p:nvPr/>
        </p:nvSpPr>
        <p:spPr>
          <a:xfrm>
            <a:off x="0" y="0"/>
            <a:ext cx="3962400" cy="461665"/>
          </a:xfrm>
          <a:prstGeom prst="rect">
            <a:avLst/>
          </a:prstGeom>
          <a:noFill/>
        </p:spPr>
        <p:txBody>
          <a:bodyPr wrap="square" rtlCol="0">
            <a:spAutoFit/>
          </a:bodyPr>
          <a:lstStyle/>
          <a:p>
            <a:r>
              <a:rPr lang="en-US" sz="2400" b="1" dirty="0" smtClean="0"/>
              <a:t>Mar 2013 precipitation</a:t>
            </a:r>
            <a:endParaRPr lang="en-US" sz="2400" b="1" dirty="0"/>
          </a:p>
        </p:txBody>
      </p:sp>
      <p:sp>
        <p:nvSpPr>
          <p:cNvPr id="8" name="TextBox 7"/>
          <p:cNvSpPr txBox="1"/>
          <p:nvPr/>
        </p:nvSpPr>
        <p:spPr>
          <a:xfrm>
            <a:off x="342900" y="2895600"/>
            <a:ext cx="2552700" cy="369332"/>
          </a:xfrm>
          <a:prstGeom prst="rect">
            <a:avLst/>
          </a:prstGeom>
          <a:noFill/>
        </p:spPr>
        <p:txBody>
          <a:bodyPr wrap="square" rtlCol="0">
            <a:spAutoFit/>
          </a:bodyPr>
          <a:lstStyle/>
          <a:p>
            <a:pPr algn="ctr"/>
            <a:r>
              <a:rPr lang="en-US" dirty="0" smtClean="0"/>
              <a:t>Original Forecast</a:t>
            </a:r>
            <a:endParaRPr lang="en-US" dirty="0"/>
          </a:p>
        </p:txBody>
      </p:sp>
      <p:sp>
        <p:nvSpPr>
          <p:cNvPr id="9" name="TextBox 8"/>
          <p:cNvSpPr txBox="1"/>
          <p:nvPr/>
        </p:nvSpPr>
        <p:spPr>
          <a:xfrm>
            <a:off x="6057900" y="2895600"/>
            <a:ext cx="2552700" cy="369332"/>
          </a:xfrm>
          <a:prstGeom prst="rect">
            <a:avLst/>
          </a:prstGeom>
          <a:noFill/>
        </p:spPr>
        <p:txBody>
          <a:bodyPr wrap="square" rtlCol="0">
            <a:spAutoFit/>
          </a:bodyPr>
          <a:lstStyle/>
          <a:p>
            <a:pPr algn="ctr"/>
            <a:r>
              <a:rPr lang="en-US" dirty="0" smtClean="0"/>
              <a:t>Revised Forecast</a:t>
            </a:r>
            <a:endParaRPr lang="en-US" dirty="0"/>
          </a:p>
        </p:txBody>
      </p:sp>
      <p:sp>
        <p:nvSpPr>
          <p:cNvPr id="5" name="TextBox 4"/>
          <p:cNvSpPr txBox="1"/>
          <p:nvPr/>
        </p:nvSpPr>
        <p:spPr>
          <a:xfrm>
            <a:off x="5600700" y="5122724"/>
            <a:ext cx="34671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a:t>
            </a:r>
            <a:r>
              <a:rPr lang="en-US" dirty="0" smtClean="0"/>
              <a:t>53.85 </a:t>
            </a:r>
            <a:r>
              <a:rPr lang="en-US" dirty="0"/>
              <a:t/>
            </a:r>
            <a:br>
              <a:rPr lang="en-US" dirty="0"/>
            </a:br>
            <a:r>
              <a:rPr lang="en-US" dirty="0" smtClean="0"/>
              <a:t>All</a:t>
            </a:r>
            <a:r>
              <a:rPr lang="en-US" dirty="0"/>
              <a:t>: 15.09 </a:t>
            </a:r>
            <a:br>
              <a:rPr lang="en-US" dirty="0"/>
            </a:br>
            <a:r>
              <a:rPr lang="en-US" dirty="0"/>
              <a:t>% coverage </a:t>
            </a:r>
            <a:r>
              <a:rPr lang="en-US" dirty="0" smtClean="0"/>
              <a:t>non-EC</a:t>
            </a:r>
            <a:r>
              <a:rPr lang="en-US" dirty="0"/>
              <a:t>: 28.02 </a:t>
            </a:r>
          </a:p>
        </p:txBody>
      </p:sp>
      <p:sp>
        <p:nvSpPr>
          <p:cNvPr id="6" name="TextBox 5"/>
          <p:cNvSpPr txBox="1"/>
          <p:nvPr/>
        </p:nvSpPr>
        <p:spPr>
          <a:xfrm>
            <a:off x="342900" y="5165586"/>
            <a:ext cx="29337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47.06</a:t>
            </a:r>
            <a:br>
              <a:rPr lang="en-US" dirty="0"/>
            </a:br>
            <a:r>
              <a:rPr lang="en-US" dirty="0" smtClean="0"/>
              <a:t>All</a:t>
            </a:r>
            <a:r>
              <a:rPr lang="en-US" dirty="0"/>
              <a:t>: 27.59 </a:t>
            </a:r>
            <a:br>
              <a:rPr lang="en-US" dirty="0"/>
            </a:br>
            <a:r>
              <a:rPr lang="en-US" dirty="0"/>
              <a:t>% coverage </a:t>
            </a:r>
            <a:r>
              <a:rPr lang="en-US" dirty="0" smtClean="0"/>
              <a:t>non-EC</a:t>
            </a:r>
            <a:r>
              <a:rPr lang="en-US" dirty="0"/>
              <a:t>: 58.62 </a:t>
            </a:r>
          </a:p>
        </p:txBody>
      </p:sp>
      <p:pic>
        <p:nvPicPr>
          <p:cNvPr id="14338" name="Picture 2" descr="http://www.cpc.ncep.noaa.gov/products/predictions/long_range/tools/briefing/verification/2013/obs_Prec.14.20130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675" y="959881"/>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cpc.ncep.noaa.gov/products/predictions/long_range/tools/briefing/verification/2013/fcst_Prec.14.20130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3251805"/>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cpc.ncep.noaa.gov/products/predictions/long_range/tools/briefing/verification/2013/fcst_Prec.15.20130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3100" y="3185129"/>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61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pc.ncep.noaa.gov/products/people/mchen/CFSv2FCST/monthly/images/summaryCFSv2.NaPrec.2013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12" y="0"/>
            <a:ext cx="8283388"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95664" y="11144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288" y="914400"/>
            <a:ext cx="3014664"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95976" y="11001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29432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00424" y="29432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29289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43600" y="4762500"/>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09952" y="47720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47577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77000"/>
            <a:ext cx="9144000" cy="307777"/>
          </a:xfrm>
          <a:prstGeom prst="rect">
            <a:avLst/>
          </a:prstGeom>
          <a:noFill/>
        </p:spPr>
        <p:txBody>
          <a:bodyPr wrap="square" rtlCol="0">
            <a:spAutoFit/>
          </a:bodyPr>
          <a:lstStyle/>
          <a:p>
            <a:r>
              <a:rPr lang="en-US" sz="1400" dirty="0">
                <a:hlinkClick r:id="rId4"/>
              </a:rPr>
              <a:t>http://</a:t>
            </a:r>
            <a:r>
              <a:rPr lang="en-US" sz="1400" dirty="0" smtClean="0">
                <a:hlinkClick r:id="rId4"/>
              </a:rPr>
              <a:t>www.cpc.ncep.noaa.gov/products/people/mchen/CFSv2FCST/monthly/images/summaryCFSv2.NaT2m.201303.gif</a:t>
            </a:r>
            <a:endParaRPr lang="en-US" sz="1400" dirty="0"/>
          </a:p>
        </p:txBody>
      </p:sp>
      <p:pic>
        <p:nvPicPr>
          <p:cNvPr id="15" name="Picture 2" descr="http://www.cpc.ncep.noaa.gov/products/predictions/long_range/tools/briefing/verification/2013/obs_Prec.14.20130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12" y="900112"/>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34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2900" y="129062"/>
            <a:ext cx="1447800" cy="369332"/>
          </a:xfrm>
          <a:prstGeom prst="rect">
            <a:avLst/>
          </a:prstGeom>
          <a:noFill/>
        </p:spPr>
        <p:txBody>
          <a:bodyPr wrap="square" rtlCol="0">
            <a:spAutoFit/>
          </a:bodyPr>
          <a:lstStyle/>
          <a:p>
            <a:r>
              <a:rPr lang="en-US" dirty="0" smtClean="0"/>
              <a:t>Observation</a:t>
            </a:r>
            <a:endParaRPr lang="en-US" dirty="0"/>
          </a:p>
        </p:txBody>
      </p:sp>
      <p:sp>
        <p:nvSpPr>
          <p:cNvPr id="3" name="TextBox 2"/>
          <p:cNvSpPr txBox="1"/>
          <p:nvPr/>
        </p:nvSpPr>
        <p:spPr>
          <a:xfrm>
            <a:off x="0" y="0"/>
            <a:ext cx="2819400" cy="461665"/>
          </a:xfrm>
          <a:prstGeom prst="rect">
            <a:avLst/>
          </a:prstGeom>
          <a:noFill/>
        </p:spPr>
        <p:txBody>
          <a:bodyPr wrap="square" rtlCol="0">
            <a:spAutoFit/>
          </a:bodyPr>
          <a:lstStyle/>
          <a:p>
            <a:r>
              <a:rPr lang="en-US" sz="2400" b="1" dirty="0" smtClean="0"/>
              <a:t>JFM 2013 T2m</a:t>
            </a:r>
            <a:endParaRPr lang="en-US" sz="2400" b="1" dirty="0"/>
          </a:p>
        </p:txBody>
      </p:sp>
      <p:sp>
        <p:nvSpPr>
          <p:cNvPr id="8" name="TextBox 7"/>
          <p:cNvSpPr txBox="1"/>
          <p:nvPr/>
        </p:nvSpPr>
        <p:spPr>
          <a:xfrm>
            <a:off x="838200" y="2696646"/>
            <a:ext cx="1790700" cy="369332"/>
          </a:xfrm>
          <a:prstGeom prst="rect">
            <a:avLst/>
          </a:prstGeom>
          <a:noFill/>
        </p:spPr>
        <p:txBody>
          <a:bodyPr wrap="square" rtlCol="0">
            <a:spAutoFit/>
          </a:bodyPr>
          <a:lstStyle/>
          <a:p>
            <a:r>
              <a:rPr lang="en-US" dirty="0" smtClean="0"/>
              <a:t>Official Forecast</a:t>
            </a:r>
            <a:endParaRPr lang="en-US" dirty="0"/>
          </a:p>
        </p:txBody>
      </p:sp>
      <p:sp>
        <p:nvSpPr>
          <p:cNvPr id="5" name="TextBox 4"/>
          <p:cNvSpPr txBox="1"/>
          <p:nvPr/>
        </p:nvSpPr>
        <p:spPr>
          <a:xfrm>
            <a:off x="152400" y="5562600"/>
            <a:ext cx="34671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-20.56 </a:t>
            </a:r>
            <a:br>
              <a:rPr lang="en-US" dirty="0"/>
            </a:br>
            <a:r>
              <a:rPr lang="en-US" dirty="0" smtClean="0"/>
              <a:t>All</a:t>
            </a:r>
            <a:r>
              <a:rPr lang="en-US" dirty="0"/>
              <a:t>: -9.48  </a:t>
            </a:r>
            <a:br>
              <a:rPr lang="en-US" dirty="0"/>
            </a:br>
            <a:r>
              <a:rPr lang="en-US" dirty="0"/>
              <a:t>% coverage </a:t>
            </a:r>
            <a:r>
              <a:rPr lang="en-US" dirty="0" smtClean="0"/>
              <a:t>non-EC</a:t>
            </a:r>
            <a:r>
              <a:rPr lang="en-US" dirty="0"/>
              <a:t>: 46.12 </a:t>
            </a:r>
          </a:p>
        </p:txBody>
      </p:sp>
      <p:pic>
        <p:nvPicPr>
          <p:cNvPr id="17414" name="Picture 6" descr="http://www.cpc.ncep.noaa.gov/products/predictions/long_range/tools/briefing/verification/2013/fcst_Temp.01.2013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5978"/>
            <a:ext cx="3657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www.cpc.ncep.noaa.gov/products/predictions/long_range/tools/briefing/verification/2013/obs_Temp.01.2013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61665"/>
            <a:ext cx="3657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cpc.ncep.noaa.gov/products/people/wwang/cfsv2_fcst_history/201212/imagesInd3/usT2mSeaInd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917" y="2881312"/>
            <a:ext cx="4733365"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67264" y="3552824"/>
            <a:ext cx="3933824"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971800"/>
            <a:ext cx="2895600" cy="369332"/>
          </a:xfrm>
          <a:prstGeom prst="rect">
            <a:avLst/>
          </a:prstGeom>
          <a:noFill/>
        </p:spPr>
        <p:txBody>
          <a:bodyPr wrap="square" rtlCol="0">
            <a:spAutoFit/>
          </a:bodyPr>
          <a:lstStyle/>
          <a:p>
            <a:pPr algn="ctr"/>
            <a:r>
              <a:rPr lang="en-US" dirty="0" smtClean="0"/>
              <a:t>CFSv2 from Dec1-10, 2012</a:t>
            </a:r>
            <a:endParaRPr lang="en-US" dirty="0"/>
          </a:p>
        </p:txBody>
      </p:sp>
    </p:spTree>
    <p:extLst>
      <p:ext uri="{BB962C8B-B14F-4D97-AF65-F5344CB8AC3E}">
        <p14:creationId xmlns:p14="http://schemas.microsoft.com/office/powerpoint/2010/main" val="859642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1100" y="46166"/>
            <a:ext cx="1447800" cy="369332"/>
          </a:xfrm>
          <a:prstGeom prst="rect">
            <a:avLst/>
          </a:prstGeom>
          <a:noFill/>
        </p:spPr>
        <p:txBody>
          <a:bodyPr wrap="square" rtlCol="0">
            <a:spAutoFit/>
          </a:bodyPr>
          <a:lstStyle/>
          <a:p>
            <a:r>
              <a:rPr lang="en-US" dirty="0" smtClean="0"/>
              <a:t>Observation</a:t>
            </a:r>
            <a:endParaRPr lang="en-US" dirty="0"/>
          </a:p>
        </p:txBody>
      </p:sp>
      <p:sp>
        <p:nvSpPr>
          <p:cNvPr id="3" name="TextBox 2"/>
          <p:cNvSpPr txBox="1"/>
          <p:nvPr/>
        </p:nvSpPr>
        <p:spPr>
          <a:xfrm>
            <a:off x="0" y="0"/>
            <a:ext cx="4114800" cy="461665"/>
          </a:xfrm>
          <a:prstGeom prst="rect">
            <a:avLst/>
          </a:prstGeom>
          <a:noFill/>
        </p:spPr>
        <p:txBody>
          <a:bodyPr wrap="square" rtlCol="0">
            <a:spAutoFit/>
          </a:bodyPr>
          <a:lstStyle/>
          <a:p>
            <a:r>
              <a:rPr lang="en-US" sz="2400" b="1" dirty="0" smtClean="0"/>
              <a:t>JFM 2013 precipitation</a:t>
            </a:r>
            <a:endParaRPr lang="en-US" sz="2400" b="1" dirty="0"/>
          </a:p>
        </p:txBody>
      </p:sp>
      <p:sp>
        <p:nvSpPr>
          <p:cNvPr id="8" name="TextBox 7"/>
          <p:cNvSpPr txBox="1"/>
          <p:nvPr/>
        </p:nvSpPr>
        <p:spPr>
          <a:xfrm>
            <a:off x="233362" y="2907268"/>
            <a:ext cx="1790700" cy="369332"/>
          </a:xfrm>
          <a:prstGeom prst="rect">
            <a:avLst/>
          </a:prstGeom>
          <a:noFill/>
        </p:spPr>
        <p:txBody>
          <a:bodyPr wrap="square" rtlCol="0">
            <a:spAutoFit/>
          </a:bodyPr>
          <a:lstStyle/>
          <a:p>
            <a:r>
              <a:rPr lang="en-US" dirty="0" smtClean="0"/>
              <a:t>Official Forecast</a:t>
            </a:r>
            <a:endParaRPr lang="en-US" dirty="0"/>
          </a:p>
        </p:txBody>
      </p:sp>
      <p:sp>
        <p:nvSpPr>
          <p:cNvPr id="5" name="TextBox 4"/>
          <p:cNvSpPr txBox="1"/>
          <p:nvPr/>
        </p:nvSpPr>
        <p:spPr>
          <a:xfrm>
            <a:off x="0" y="5657671"/>
            <a:ext cx="34671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35.44</a:t>
            </a:r>
            <a:br>
              <a:rPr lang="en-US" dirty="0"/>
            </a:br>
            <a:r>
              <a:rPr lang="en-US" dirty="0" smtClean="0"/>
              <a:t>All</a:t>
            </a:r>
            <a:r>
              <a:rPr lang="en-US" dirty="0"/>
              <a:t>: 12.07</a:t>
            </a:r>
            <a:br>
              <a:rPr lang="en-US" dirty="0"/>
            </a:br>
            <a:r>
              <a:rPr lang="en-US" dirty="0"/>
              <a:t>% coverage </a:t>
            </a:r>
            <a:r>
              <a:rPr lang="en-US" dirty="0" smtClean="0"/>
              <a:t>non-EC</a:t>
            </a:r>
            <a:r>
              <a:rPr lang="en-US" dirty="0"/>
              <a:t>: 34.05 </a:t>
            </a:r>
          </a:p>
        </p:txBody>
      </p:sp>
      <p:pic>
        <p:nvPicPr>
          <p:cNvPr id="18434" name="Picture 2" descr="http://www.cpc.ncep.noaa.gov/products/predictions/long_range/tools/briefing/verification/2013/fcst_Prec.01.2013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1132"/>
            <a:ext cx="3657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cpc.ncep.noaa.gov/products/predictions/long_range/tools/briefing/verification/2013/obs_Prec.01.2013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15498"/>
            <a:ext cx="3657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cpc.ncep.noaa.gov/products/people/wwang/cfsv2_fcst_history/201212/imagesInd3/usPrecSeaInd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772" y="2881312"/>
            <a:ext cx="4733365"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767264" y="3552824"/>
            <a:ext cx="3933824"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81600" y="2971800"/>
            <a:ext cx="2895600" cy="369332"/>
          </a:xfrm>
          <a:prstGeom prst="rect">
            <a:avLst/>
          </a:prstGeom>
          <a:noFill/>
        </p:spPr>
        <p:txBody>
          <a:bodyPr wrap="square" rtlCol="0">
            <a:spAutoFit/>
          </a:bodyPr>
          <a:lstStyle/>
          <a:p>
            <a:pPr algn="ctr"/>
            <a:r>
              <a:rPr lang="en-US" dirty="0" smtClean="0"/>
              <a:t>CFSv2 from Dec1-10, 2012</a:t>
            </a:r>
            <a:endParaRPr lang="en-US" dirty="0"/>
          </a:p>
        </p:txBody>
      </p:sp>
    </p:spTree>
    <p:extLst>
      <p:ext uri="{BB962C8B-B14F-4D97-AF65-F5344CB8AC3E}">
        <p14:creationId xmlns:p14="http://schemas.microsoft.com/office/powerpoint/2010/main" val="791668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3</a:t>
            </a:fld>
            <a:endParaRPr lang="en-US"/>
          </a:p>
        </p:txBody>
      </p:sp>
      <p:sp>
        <p:nvSpPr>
          <p:cNvPr id="43011" name="Rectangle 3"/>
          <p:cNvSpPr>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ctr">
              <a:spcBef>
                <a:spcPct val="20000"/>
              </a:spcBef>
              <a:buFontTx/>
              <a:buAutoNum type="arabicPeriod"/>
            </a:pPr>
            <a:r>
              <a:rPr lang="en-US" sz="3200" dirty="0" smtClean="0"/>
              <a:t>ENSO and </a:t>
            </a:r>
            <a:r>
              <a:rPr lang="en-US" sz="3200" dirty="0"/>
              <a:t>associated fields</a:t>
            </a:r>
          </a:p>
        </p:txBody>
      </p:sp>
    </p:spTree>
    <p:extLst>
      <p:ext uri="{BB962C8B-B14F-4D97-AF65-F5344CB8AC3E}">
        <p14:creationId xmlns:p14="http://schemas.microsoft.com/office/powerpoint/2010/main" val="521423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30</a:t>
            </a:fld>
            <a:endParaRPr lang="en-US"/>
          </a:p>
        </p:txBody>
      </p:sp>
      <p:sp>
        <p:nvSpPr>
          <p:cNvPr id="43011" name="Rectangle 3"/>
          <p:cNvSpPr>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dirty="0" smtClean="0"/>
              <a:t>5. </a:t>
            </a:r>
            <a:r>
              <a:rPr lang="en-US" sz="3200" dirty="0" smtClean="0"/>
              <a:t>ENSO forecast</a:t>
            </a:r>
            <a:endParaRPr lang="en-US" sz="3200" dirty="0"/>
          </a:p>
        </p:txBody>
      </p:sp>
    </p:spTree>
    <p:extLst>
      <p:ext uri="{BB962C8B-B14F-4D97-AF65-F5344CB8AC3E}">
        <p14:creationId xmlns:p14="http://schemas.microsoft.com/office/powerpoint/2010/main" val="1972384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ilbox://C:/Users/wanqiu.wang/AppData/Local/Thunderbird/Profiles/z9el8ona.default/Mail/Local%20Folders/workloc.sbd/FCST.sbd/Seasonal?number=28273966&amp;part=1.2.4&amp;type=image/gif&amp;filename=ensoPlot_0313_4cpc.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mailbox://C:/Users/wanqiu.wang/AppData/Local/Thunderbird/Profiles/z9el8ona.default/Mail/Local%20Folders/workloc.sbd/FCST.sbd/Seasonal?number=28273966&amp;part=1.2.4&amp;type=image/gif&amp;filename=ensoPlot_0313_4cp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mailbox://C:/Users/wanqiu.wang/AppData/Local/Thunderbird/Profiles/z9el8ona.default/Mail/Local%20Folders/workloc.sbd/FCST.sbd/Seasonal?number=28273966&amp;part=1.2.4&amp;type=image/gif&amp;filename=ensoPlot_0313_4cp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mailbox://C:/Users/wanqiu.wang/AppData/Local/Thunderbird/Profiles/z9el8ona.default/Mail/Local%20Folders/workloc.sbd/FCST.sbd/Seasonal?number=28273966&amp;part=1.2.4&amp;type=image/gif&amp;filename=ensoPlot_0313_4cpc.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mailbox://C:/Users/wanqiu.wang/AppData/Local/Thunderbird/Profiles/z9el8ona.default/Mail/Local%20Folders/workloc.sbd/FCST.sbd/Seasonal?number=28273966&amp;part=1.2.6&amp;type=image/gif&amp;filename=ensoPlot_0313.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712" y="828675"/>
            <a:ext cx="6124575" cy="5200650"/>
          </a:xfrm>
          <a:prstGeom prst="rect">
            <a:avLst/>
          </a:prstGeom>
        </p:spPr>
      </p:pic>
      <p:cxnSp>
        <p:nvCxnSpPr>
          <p:cNvPr id="9" name="Straight Arrow Connector 8"/>
          <p:cNvCxnSpPr/>
          <p:nvPr/>
        </p:nvCxnSpPr>
        <p:spPr>
          <a:xfrm flipH="1">
            <a:off x="5848352" y="1419224"/>
            <a:ext cx="8382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7419155">
            <a:off x="5747047" y="2333624"/>
            <a:ext cx="838200" cy="369332"/>
          </a:xfrm>
          <a:prstGeom prst="rect">
            <a:avLst/>
          </a:prstGeom>
          <a:noFill/>
        </p:spPr>
        <p:txBody>
          <a:bodyPr wrap="square" rtlCol="0">
            <a:spAutoFit/>
          </a:bodyPr>
          <a:lstStyle/>
          <a:p>
            <a:r>
              <a:rPr lang="en-US" dirty="0" smtClean="0"/>
              <a:t>CFSv2</a:t>
            </a:r>
            <a:endParaRPr lang="en-US" dirty="0"/>
          </a:p>
        </p:txBody>
      </p:sp>
    </p:spTree>
    <p:extLst>
      <p:ext uri="{BB962C8B-B14F-4D97-AF65-F5344CB8AC3E}">
        <p14:creationId xmlns:p14="http://schemas.microsoft.com/office/powerpoint/2010/main" val="470492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pc.ncep.noaa.gov/products/people/wwang/cfsv2fcst/images3/nino34Monad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12" y="228600"/>
            <a:ext cx="828338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594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7CFFACDA-09C8-4DB1-A789-130974F19452}" type="slidenum">
              <a:rPr lang="en-US"/>
              <a:pPr/>
              <a:t>33</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6079"/>
          <a:stretch/>
        </p:blipFill>
        <p:spPr>
          <a:xfrm>
            <a:off x="3129704" y="76200"/>
            <a:ext cx="2980412" cy="301752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15921"/>
          <a:stretch/>
        </p:blipFill>
        <p:spPr>
          <a:xfrm>
            <a:off x="6172200" y="76200"/>
            <a:ext cx="2987815" cy="301752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16412"/>
          <a:stretch/>
        </p:blipFill>
        <p:spPr>
          <a:xfrm>
            <a:off x="103206" y="76200"/>
            <a:ext cx="2970371" cy="3017520"/>
          </a:xfrm>
          <a:prstGeom prst="rect">
            <a:avLst/>
          </a:prstGeom>
        </p:spPr>
      </p:pic>
      <p:cxnSp>
        <p:nvCxnSpPr>
          <p:cNvPr id="10" name="Straight Arrow Connector 9"/>
          <p:cNvCxnSpPr/>
          <p:nvPr/>
        </p:nvCxnSpPr>
        <p:spPr>
          <a:xfrm flipH="1" flipV="1">
            <a:off x="4876800" y="1828800"/>
            <a:ext cx="304800" cy="50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3000" y="2333624"/>
            <a:ext cx="838200" cy="369332"/>
          </a:xfrm>
          <a:prstGeom prst="rect">
            <a:avLst/>
          </a:prstGeom>
          <a:noFill/>
        </p:spPr>
        <p:txBody>
          <a:bodyPr wrap="square" rtlCol="0">
            <a:spAutoFit/>
          </a:bodyPr>
          <a:lstStyle/>
          <a:p>
            <a:r>
              <a:rPr lang="en-US" dirty="0" smtClean="0"/>
              <a:t>CFSv2</a:t>
            </a:r>
            <a:endParaRPr lang="en-US" dirty="0"/>
          </a:p>
        </p:txBody>
      </p:sp>
      <p:cxnSp>
        <p:nvCxnSpPr>
          <p:cNvPr id="14" name="Straight Arrow Connector 13"/>
          <p:cNvCxnSpPr/>
          <p:nvPr/>
        </p:nvCxnSpPr>
        <p:spPr>
          <a:xfrm flipH="1" flipV="1">
            <a:off x="7772400" y="1905000"/>
            <a:ext cx="304800" cy="50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72400" y="2387790"/>
            <a:ext cx="838200" cy="369332"/>
          </a:xfrm>
          <a:prstGeom prst="rect">
            <a:avLst/>
          </a:prstGeom>
          <a:noFill/>
        </p:spPr>
        <p:txBody>
          <a:bodyPr wrap="square" rtlCol="0">
            <a:spAutoFit/>
          </a:bodyPr>
          <a:lstStyle/>
          <a:p>
            <a:r>
              <a:rPr lang="en-US" dirty="0" smtClean="0"/>
              <a:t>CFSv2</a:t>
            </a:r>
            <a:endParaRPr lang="en-US" dirty="0"/>
          </a:p>
        </p:txBody>
      </p:sp>
    </p:spTree>
    <p:extLst>
      <p:ext uri="{BB962C8B-B14F-4D97-AF65-F5344CB8AC3E}">
        <p14:creationId xmlns:p14="http://schemas.microsoft.com/office/powerpoint/2010/main" val="1347721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7CFFACDA-09C8-4DB1-A789-130974F19452}" type="slidenum">
              <a:rPr lang="en-US"/>
              <a:pPr/>
              <a:t>34</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6079"/>
          <a:stretch/>
        </p:blipFill>
        <p:spPr>
          <a:xfrm>
            <a:off x="3129704" y="76200"/>
            <a:ext cx="2980412" cy="301752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15921"/>
          <a:stretch/>
        </p:blipFill>
        <p:spPr>
          <a:xfrm>
            <a:off x="6172200" y="76200"/>
            <a:ext cx="2987815" cy="301752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16412"/>
          <a:stretch/>
        </p:blipFill>
        <p:spPr>
          <a:xfrm>
            <a:off x="103206" y="76200"/>
            <a:ext cx="2970371" cy="301752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5649" t="8874" r="8134" b="51874"/>
          <a:stretch/>
        </p:blipFill>
        <p:spPr>
          <a:xfrm>
            <a:off x="0" y="3641173"/>
            <a:ext cx="9144000" cy="3216827"/>
          </a:xfrm>
          <a:prstGeom prst="rect">
            <a:avLst/>
          </a:prstGeom>
        </p:spPr>
      </p:pic>
      <p:sp>
        <p:nvSpPr>
          <p:cNvPr id="4" name="TextBox 3"/>
          <p:cNvSpPr txBox="1"/>
          <p:nvPr/>
        </p:nvSpPr>
        <p:spPr>
          <a:xfrm>
            <a:off x="2438400" y="3276600"/>
            <a:ext cx="4038600" cy="461665"/>
          </a:xfrm>
          <a:prstGeom prst="rect">
            <a:avLst/>
          </a:prstGeom>
          <a:noFill/>
        </p:spPr>
        <p:txBody>
          <a:bodyPr wrap="square" rtlCol="0">
            <a:spAutoFit/>
          </a:bodyPr>
          <a:lstStyle/>
          <a:p>
            <a:pPr algn="ctr"/>
            <a:r>
              <a:rPr lang="en-US" sz="2400" b="1" dirty="0" smtClean="0"/>
              <a:t>CFSv2</a:t>
            </a:r>
            <a:endParaRPr lang="en-US" sz="2400" b="1" dirty="0"/>
          </a:p>
        </p:txBody>
      </p:sp>
      <p:cxnSp>
        <p:nvCxnSpPr>
          <p:cNvPr id="9" name="Straight Arrow Connector 8"/>
          <p:cNvCxnSpPr/>
          <p:nvPr/>
        </p:nvCxnSpPr>
        <p:spPr>
          <a:xfrm flipH="1" flipV="1">
            <a:off x="4876800" y="1828800"/>
            <a:ext cx="304800" cy="50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53000" y="2333624"/>
            <a:ext cx="838200" cy="369332"/>
          </a:xfrm>
          <a:prstGeom prst="rect">
            <a:avLst/>
          </a:prstGeom>
          <a:noFill/>
        </p:spPr>
        <p:txBody>
          <a:bodyPr wrap="square" rtlCol="0">
            <a:spAutoFit/>
          </a:bodyPr>
          <a:lstStyle/>
          <a:p>
            <a:r>
              <a:rPr lang="en-US" dirty="0" smtClean="0"/>
              <a:t>CFSv2</a:t>
            </a:r>
            <a:endParaRPr lang="en-US" dirty="0"/>
          </a:p>
        </p:txBody>
      </p:sp>
      <p:cxnSp>
        <p:nvCxnSpPr>
          <p:cNvPr id="11" name="Straight Arrow Connector 10"/>
          <p:cNvCxnSpPr/>
          <p:nvPr/>
        </p:nvCxnSpPr>
        <p:spPr>
          <a:xfrm flipH="1" flipV="1">
            <a:off x="7772400" y="1905000"/>
            <a:ext cx="304800" cy="50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72400" y="2387790"/>
            <a:ext cx="838200" cy="369332"/>
          </a:xfrm>
          <a:prstGeom prst="rect">
            <a:avLst/>
          </a:prstGeom>
          <a:noFill/>
        </p:spPr>
        <p:txBody>
          <a:bodyPr wrap="square" rtlCol="0">
            <a:spAutoFit/>
          </a:bodyPr>
          <a:lstStyle/>
          <a:p>
            <a:r>
              <a:rPr lang="en-US" dirty="0" smtClean="0"/>
              <a:t>CFSv2</a:t>
            </a:r>
            <a:endParaRPr lang="en-US" dirty="0"/>
          </a:p>
        </p:txBody>
      </p:sp>
    </p:spTree>
    <p:extLst>
      <p:ext uri="{BB962C8B-B14F-4D97-AF65-F5344CB8AC3E}">
        <p14:creationId xmlns:p14="http://schemas.microsoft.com/office/powerpoint/2010/main" val="58233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origin.cpc.ncep.noaa.gov/products/CDB/CDB_Archive_html/bulletin_122012/Tropics/figt17.gif"/>
          <p:cNvPicPr>
            <a:picLocks noChangeAspect="1" noChangeArrowheads="1"/>
          </p:cNvPicPr>
          <p:nvPr/>
        </p:nvPicPr>
        <p:blipFill rotWithShape="1">
          <a:blip r:embed="rId3">
            <a:extLst>
              <a:ext uri="{28A0092B-C50C-407E-A947-70E740481C1C}">
                <a14:useLocalDpi xmlns:a14="http://schemas.microsoft.com/office/drawing/2010/main" val="0"/>
              </a:ext>
            </a:extLst>
          </a:blip>
          <a:srcRect t="52923" b="12127"/>
          <a:stretch/>
        </p:blipFill>
        <p:spPr bwMode="auto">
          <a:xfrm>
            <a:off x="3175" y="1069848"/>
            <a:ext cx="4572000" cy="21305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igure t17"/>
          <p:cNvPicPr>
            <a:picLocks noChangeAspect="1" noChangeArrowheads="1"/>
          </p:cNvPicPr>
          <p:nvPr/>
        </p:nvPicPr>
        <p:blipFill rotWithShape="1">
          <a:blip r:embed="rId4">
            <a:extLst>
              <a:ext uri="{28A0092B-C50C-407E-A947-70E740481C1C}">
                <a14:useLocalDpi xmlns:a14="http://schemas.microsoft.com/office/drawing/2010/main" val="0"/>
              </a:ext>
            </a:extLst>
          </a:blip>
          <a:srcRect t="53375" b="7250"/>
          <a:stretch/>
        </p:blipFill>
        <p:spPr bwMode="auto">
          <a:xfrm>
            <a:off x="4572000" y="3705225"/>
            <a:ext cx="4572000" cy="240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3440668"/>
            <a:ext cx="1371600" cy="369332"/>
          </a:xfrm>
          <a:prstGeom prst="rect">
            <a:avLst/>
          </a:prstGeom>
          <a:noFill/>
        </p:spPr>
        <p:txBody>
          <a:bodyPr wrap="square" rtlCol="0">
            <a:spAutoFit/>
          </a:bodyPr>
          <a:lstStyle/>
          <a:p>
            <a:pPr algn="ctr"/>
            <a:r>
              <a:rPr lang="en-US" dirty="0" smtClean="0"/>
              <a:t>Mar 2013</a:t>
            </a:r>
            <a:endParaRPr lang="en-US" dirty="0"/>
          </a:p>
        </p:txBody>
      </p:sp>
      <p:pic>
        <p:nvPicPr>
          <p:cNvPr id="5124" name="Picture 4" descr="http://origin.cpc.ncep.noaa.gov/products/CDB/Tropics/figt17.gif"/>
          <p:cNvPicPr>
            <a:picLocks noChangeAspect="1" noChangeArrowheads="1"/>
          </p:cNvPicPr>
          <p:nvPr/>
        </p:nvPicPr>
        <p:blipFill rotWithShape="1">
          <a:blip r:embed="rId5">
            <a:extLst>
              <a:ext uri="{28A0092B-C50C-407E-A947-70E740481C1C}">
                <a14:useLocalDpi xmlns:a14="http://schemas.microsoft.com/office/drawing/2010/main" val="0"/>
              </a:ext>
            </a:extLst>
          </a:blip>
          <a:srcRect t="52610" b="11813"/>
          <a:stretch/>
        </p:blipFill>
        <p:spPr bwMode="auto">
          <a:xfrm>
            <a:off x="4572000" y="1031653"/>
            <a:ext cx="4572000" cy="2168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5800" y="773668"/>
            <a:ext cx="1538514" cy="369332"/>
          </a:xfrm>
          <a:prstGeom prst="rect">
            <a:avLst/>
          </a:prstGeom>
          <a:noFill/>
        </p:spPr>
        <p:txBody>
          <a:bodyPr wrap="square" rtlCol="0">
            <a:spAutoFit/>
          </a:bodyPr>
          <a:lstStyle/>
          <a:p>
            <a:pPr algn="ctr"/>
            <a:r>
              <a:rPr lang="en-US" dirty="0" smtClean="0"/>
              <a:t>Feb 2013</a:t>
            </a:r>
            <a:endParaRPr lang="en-US" dirty="0"/>
          </a:p>
        </p:txBody>
      </p:sp>
      <p:sp>
        <p:nvSpPr>
          <p:cNvPr id="3" name="TextBox 2"/>
          <p:cNvSpPr txBox="1"/>
          <p:nvPr/>
        </p:nvSpPr>
        <p:spPr>
          <a:xfrm>
            <a:off x="0" y="224135"/>
            <a:ext cx="9144000" cy="461665"/>
          </a:xfrm>
          <a:prstGeom prst="rect">
            <a:avLst/>
          </a:prstGeom>
          <a:noFill/>
        </p:spPr>
        <p:txBody>
          <a:bodyPr wrap="square" rtlCol="0">
            <a:spAutoFit/>
          </a:bodyPr>
          <a:lstStyle/>
          <a:p>
            <a:pPr algn="ctr"/>
            <a:r>
              <a:rPr lang="en-US" sz="2400" b="1" dirty="0" smtClean="0"/>
              <a:t>Equatorial temperature anomalies (K)</a:t>
            </a:r>
            <a:endParaRPr lang="en-US" sz="2400" b="1" dirty="0"/>
          </a:p>
        </p:txBody>
      </p:sp>
      <p:pic>
        <p:nvPicPr>
          <p:cNvPr id="33794" name="Picture 2" descr="http://origin.cpc.ncep.noaa.gov/products/CDB/CDB_Archive_html/bulletin_012013/Tropics/figt17.gif"/>
          <p:cNvPicPr>
            <a:picLocks noChangeAspect="1" noChangeArrowheads="1"/>
          </p:cNvPicPr>
          <p:nvPr/>
        </p:nvPicPr>
        <p:blipFill rotWithShape="1">
          <a:blip r:embed="rId6">
            <a:extLst>
              <a:ext uri="{28A0092B-C50C-407E-A947-70E740481C1C}">
                <a14:useLocalDpi xmlns:a14="http://schemas.microsoft.com/office/drawing/2010/main" val="0"/>
              </a:ext>
            </a:extLst>
          </a:blip>
          <a:srcRect t="53539"/>
          <a:stretch/>
        </p:blipFill>
        <p:spPr bwMode="auto">
          <a:xfrm>
            <a:off x="0" y="3705383"/>
            <a:ext cx="4572000" cy="28322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 y="838200"/>
            <a:ext cx="1538514" cy="369332"/>
          </a:xfrm>
          <a:prstGeom prst="rect">
            <a:avLst/>
          </a:prstGeom>
          <a:noFill/>
        </p:spPr>
        <p:txBody>
          <a:bodyPr wrap="square" rtlCol="0">
            <a:spAutoFit/>
          </a:bodyPr>
          <a:lstStyle/>
          <a:p>
            <a:pPr algn="ctr"/>
            <a:r>
              <a:rPr lang="en-US" dirty="0" smtClean="0"/>
              <a:t>Dec 2012</a:t>
            </a:r>
            <a:endParaRPr lang="en-US" dirty="0"/>
          </a:p>
        </p:txBody>
      </p:sp>
      <p:sp>
        <p:nvSpPr>
          <p:cNvPr id="9" name="TextBox 8"/>
          <p:cNvSpPr txBox="1"/>
          <p:nvPr/>
        </p:nvSpPr>
        <p:spPr>
          <a:xfrm>
            <a:off x="-76200" y="3440668"/>
            <a:ext cx="1538514" cy="369332"/>
          </a:xfrm>
          <a:prstGeom prst="rect">
            <a:avLst/>
          </a:prstGeom>
          <a:noFill/>
        </p:spPr>
        <p:txBody>
          <a:bodyPr wrap="square" rtlCol="0">
            <a:spAutoFit/>
          </a:bodyPr>
          <a:lstStyle/>
          <a:p>
            <a:pPr algn="ctr"/>
            <a:r>
              <a:rPr lang="en-US" dirty="0" smtClean="0"/>
              <a:t>Jan 2013</a:t>
            </a:r>
            <a:endParaRPr lang="en-US" dirty="0"/>
          </a:p>
        </p:txBody>
      </p:sp>
      <p:sp>
        <p:nvSpPr>
          <p:cNvPr id="11" name="TextBox 10"/>
          <p:cNvSpPr txBox="1"/>
          <p:nvPr/>
        </p:nvSpPr>
        <p:spPr>
          <a:xfrm>
            <a:off x="5638801" y="0"/>
            <a:ext cx="3505200"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Climate Diagnostics Bulletin</a:t>
            </a:r>
            <a:endParaRPr lang="en-US" dirty="0"/>
          </a:p>
        </p:txBody>
      </p:sp>
    </p:spTree>
    <p:extLst>
      <p:ext uri="{BB962C8B-B14F-4D97-AF65-F5344CB8AC3E}">
        <p14:creationId xmlns:p14="http://schemas.microsoft.com/office/powerpoint/2010/main" val="306475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p:cNvPicPr>
          <p:nvPr/>
        </p:nvPicPr>
        <p:blipFill>
          <a:blip r:embed="rId3">
            <a:extLst>
              <a:ext uri="{28A0092B-C50C-407E-A947-70E740481C1C}">
                <a14:useLocalDpi xmlns:a14="http://schemas.microsoft.com/office/drawing/2010/main" val="0"/>
              </a:ext>
            </a:extLst>
          </a:blip>
          <a:srcRect t="1666" r="22340" b="40779"/>
          <a:stretch>
            <a:fillRect/>
          </a:stretch>
        </p:blipFill>
        <p:spPr bwMode="auto">
          <a:xfrm>
            <a:off x="4648200" y="533400"/>
            <a:ext cx="4038600" cy="3429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p:cNvPicPr>
          <p:nvPr/>
        </p:nvPicPr>
        <p:blipFill>
          <a:blip r:embed="rId4">
            <a:extLst>
              <a:ext uri="{28A0092B-C50C-407E-A947-70E740481C1C}">
                <a14:useLocalDpi xmlns:a14="http://schemas.microsoft.com/office/drawing/2010/main" val="0"/>
              </a:ext>
            </a:extLst>
          </a:blip>
          <a:srcRect t="833" b="833"/>
          <a:stretch>
            <a:fillRect/>
          </a:stretch>
        </p:blipFill>
        <p:spPr bwMode="auto">
          <a:xfrm>
            <a:off x="241300" y="533400"/>
            <a:ext cx="4205288" cy="5373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Grp="1" noChangeArrowheads="1"/>
          </p:cNvSpPr>
          <p:nvPr>
            <p:ph type="title"/>
          </p:nvPr>
        </p:nvSpPr>
        <p:spPr>
          <a:xfrm>
            <a:off x="457200" y="0"/>
            <a:ext cx="8229600" cy="533400"/>
          </a:xfrm>
        </p:spPr>
        <p:txBody>
          <a:bodyPr>
            <a:normAutofit fontScale="90000"/>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smtClean="0"/>
              <a:t>Evolution of Pacific NINO SST Indices</a:t>
            </a:r>
          </a:p>
        </p:txBody>
      </p:sp>
      <p:sp>
        <p:nvSpPr>
          <p:cNvPr id="18437" name="Text Box 6"/>
          <p:cNvSpPr txBox="1">
            <a:spLocks noChangeArrowheads="1"/>
          </p:cNvSpPr>
          <p:nvPr/>
        </p:nvSpPr>
        <p:spPr bwMode="auto">
          <a:xfrm>
            <a:off x="4816475" y="3832225"/>
            <a:ext cx="4022725" cy="2132013"/>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171450" indent="-1714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750"/>
              </a:spcBef>
              <a:buClr>
                <a:srgbClr val="000000"/>
              </a:buClr>
              <a:buSzPct val="100000"/>
              <a:buFontTx/>
              <a:buChar char="-"/>
            </a:pPr>
            <a:r>
              <a:rPr lang="en-US" sz="1200" b="1">
                <a:solidFill>
                  <a:srgbClr val="000000"/>
                </a:solidFill>
                <a:latin typeface="Verdana" pitchFamily="34" charset="0"/>
                <a:cs typeface="Times New Roman" pitchFamily="18" charset="0"/>
              </a:rPr>
              <a:t>All Nino indices were near-normal and  NINO 3.4 = -0.2</a:t>
            </a:r>
            <a:r>
              <a:rPr lang="en-US" sz="1200" b="1" baseline="30000">
                <a:solidFill>
                  <a:srgbClr val="000000"/>
                </a:solidFill>
                <a:latin typeface="Verdana" pitchFamily="34" charset="0"/>
                <a:cs typeface="Times New Roman" pitchFamily="18" charset="0"/>
              </a:rPr>
              <a:t>o</a:t>
            </a:r>
            <a:r>
              <a:rPr lang="en-US" sz="1200" b="1">
                <a:solidFill>
                  <a:srgbClr val="000000"/>
                </a:solidFill>
                <a:latin typeface="Verdana" pitchFamily="34" charset="0"/>
                <a:cs typeface="Times New Roman" pitchFamily="18" charset="0"/>
              </a:rPr>
              <a:t>C.</a:t>
            </a:r>
          </a:p>
          <a:p>
            <a:pPr eaLnBrk="1" hangingPunct="1">
              <a:lnSpc>
                <a:spcPct val="124000"/>
              </a:lnSpc>
              <a:spcBef>
                <a:spcPts val="750"/>
              </a:spcBef>
              <a:buClr>
                <a:srgbClr val="000000"/>
              </a:buClr>
              <a:buSzPct val="100000"/>
              <a:buFontTx/>
              <a:buChar char="-"/>
            </a:pPr>
            <a:r>
              <a:rPr lang="en-US" sz="1200" b="1">
                <a:solidFill>
                  <a:srgbClr val="000000"/>
                </a:solidFill>
                <a:latin typeface="Verdana" pitchFamily="34" charset="0"/>
                <a:cs typeface="Times New Roman" pitchFamily="18" charset="0"/>
              </a:rPr>
              <a:t>NINO 3.4 was above 0.5</a:t>
            </a:r>
            <a:r>
              <a:rPr lang="en-US" sz="1200" b="1" baseline="30000">
                <a:solidFill>
                  <a:srgbClr val="000000"/>
                </a:solidFill>
                <a:latin typeface="Verdana" pitchFamily="34" charset="0"/>
                <a:cs typeface="Times New Roman" pitchFamily="18" charset="0"/>
              </a:rPr>
              <a:t>o</a:t>
            </a:r>
            <a:r>
              <a:rPr lang="en-US" sz="1200" b="1">
                <a:solidFill>
                  <a:srgbClr val="000000"/>
                </a:solidFill>
                <a:latin typeface="Verdana" pitchFamily="34" charset="0"/>
                <a:cs typeface="Times New Roman" pitchFamily="18" charset="0"/>
              </a:rPr>
              <a:t>C in Jul-Sep 2012, but the duration was  too short to meet El Nino definition. </a:t>
            </a:r>
          </a:p>
          <a:p>
            <a:pPr eaLnBrk="1" hangingPunct="1">
              <a:lnSpc>
                <a:spcPct val="124000"/>
              </a:lnSpc>
              <a:spcBef>
                <a:spcPts val="750"/>
              </a:spcBef>
              <a:buClr>
                <a:srgbClr val="000000"/>
              </a:buClr>
              <a:buSzPct val="100000"/>
              <a:buFontTx/>
              <a:buChar char="-"/>
            </a:pPr>
            <a:r>
              <a:rPr lang="en-GB" sz="1200" b="1">
                <a:solidFill>
                  <a:srgbClr val="000000"/>
                </a:solidFill>
                <a:latin typeface="Verdana" pitchFamily="34" charset="0"/>
                <a:cs typeface="Times New Roman" pitchFamily="18" charset="0"/>
              </a:rPr>
              <a:t>The indices were calculated based on OISST. They may have some differences compared with those based on ERSST.v3b.</a:t>
            </a:r>
          </a:p>
        </p:txBody>
      </p:sp>
      <p:sp>
        <p:nvSpPr>
          <p:cNvPr id="18438" name="AutoShape 12"/>
          <p:cNvSpPr>
            <a:spLocks noChangeArrowheads="1"/>
          </p:cNvSpPr>
          <p:nvPr/>
        </p:nvSpPr>
        <p:spPr bwMode="auto">
          <a:xfrm>
            <a:off x="6070600" y="1143000"/>
            <a:ext cx="560388"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8439" name="AutoShape 15"/>
          <p:cNvSpPr>
            <a:spLocks noChangeArrowheads="1"/>
          </p:cNvSpPr>
          <p:nvPr/>
        </p:nvSpPr>
        <p:spPr bwMode="auto">
          <a:xfrm>
            <a:off x="6629400" y="1143000"/>
            <a:ext cx="665163"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8440" name="Text Box 19"/>
          <p:cNvSpPr txBox="1">
            <a:spLocks noChangeArrowheads="1"/>
          </p:cNvSpPr>
          <p:nvPr/>
        </p:nvSpPr>
        <p:spPr bwMode="auto">
          <a:xfrm>
            <a:off x="77788" y="6096000"/>
            <a:ext cx="8761412" cy="5635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a:solidFill>
                  <a:srgbClr val="000000"/>
                </a:solidFill>
                <a:latin typeface="Verdana" pitchFamily="34" charset="0"/>
                <a:ea typeface="SimSun" pitchFamily="2" charset="-122"/>
              </a:rPr>
              <a:t>Fig. P1a. Nino region indices, calculated as the area-averaged monthly mean sea surface temperature anomalies (</a:t>
            </a:r>
            <a:r>
              <a:rPr lang="en-GB" sz="1000" b="1" baseline="30000">
                <a:solidFill>
                  <a:srgbClr val="000000"/>
                </a:solidFill>
                <a:latin typeface="Verdana" pitchFamily="34" charset="0"/>
                <a:ea typeface="SimSun" pitchFamily="2" charset="-122"/>
              </a:rPr>
              <a:t>o</a:t>
            </a:r>
            <a:r>
              <a:rPr lang="en-GB" sz="1000" b="1">
                <a:solidFill>
                  <a:srgbClr val="000000"/>
                </a:solidFill>
                <a:latin typeface="Verdana" pitchFamily="34" charset="0"/>
                <a:ea typeface="SimSun" pitchFamily="2" charset="-122"/>
              </a:rPr>
              <a:t>C) for the specified region. Data are derived from the NCEP OI SST analysis, and a</a:t>
            </a:r>
            <a:r>
              <a:rPr lang="en-GB" sz="1000" b="1">
                <a:solidFill>
                  <a:srgbClr val="000000"/>
                </a:solidFill>
                <a:latin typeface="Verdana" pitchFamily="34" charset="0"/>
                <a:cs typeface="Times New Roman" pitchFamily="18" charset="0"/>
              </a:rPr>
              <a:t>nomalies are departures from the 1981-2010 (bar) and last ten year (green line) means.</a:t>
            </a:r>
          </a:p>
        </p:txBody>
      </p:sp>
      <p:grpSp>
        <p:nvGrpSpPr>
          <p:cNvPr id="18441" name="Group 18"/>
          <p:cNvGrpSpPr>
            <a:grpSpLocks/>
          </p:cNvGrpSpPr>
          <p:nvPr/>
        </p:nvGrpSpPr>
        <p:grpSpPr bwMode="auto">
          <a:xfrm>
            <a:off x="6062663" y="1262063"/>
            <a:ext cx="1663700" cy="323850"/>
            <a:chOff x="6170613" y="1100138"/>
            <a:chExt cx="1663700" cy="323850"/>
          </a:xfrm>
        </p:grpSpPr>
        <p:pic>
          <p:nvPicPr>
            <p:cNvPr id="1844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2" name="Group 18"/>
          <p:cNvGrpSpPr>
            <a:grpSpLocks/>
          </p:cNvGrpSpPr>
          <p:nvPr/>
        </p:nvGrpSpPr>
        <p:grpSpPr bwMode="auto">
          <a:xfrm>
            <a:off x="6067425" y="2743200"/>
            <a:ext cx="1663700" cy="323850"/>
            <a:chOff x="6170613" y="1100138"/>
            <a:chExt cx="1663700" cy="323850"/>
          </a:xfrm>
        </p:grpSpPr>
        <p:pic>
          <p:nvPicPr>
            <p:cNvPr id="1844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6827837" y="0"/>
            <a:ext cx="2316163" cy="369332"/>
          </a:xfrm>
          <a:prstGeom prst="rect">
            <a:avLst/>
          </a:prstGeom>
          <a:solidFill>
            <a:srgbClr val="FFFF00"/>
          </a:solidFill>
          <a:ln w="28575">
            <a:solidFill>
              <a:srgbClr val="0070C0"/>
            </a:solidFill>
          </a:ln>
        </p:spPr>
        <p:txBody>
          <a:bodyPr wrap="square" rtlCol="0">
            <a:spAutoFit/>
          </a:bodyPr>
          <a:lstStyle/>
          <a:p>
            <a:pPr algn="ctr"/>
            <a:r>
              <a:rPr lang="en-US" dirty="0"/>
              <a:t>CPC Ocean </a:t>
            </a:r>
            <a:r>
              <a:rPr lang="en-US" dirty="0" smtClean="0"/>
              <a:t>briefing</a:t>
            </a:r>
            <a:endParaRPr lang="en-US" dirty="0"/>
          </a:p>
        </p:txBody>
      </p:sp>
      <p:sp>
        <p:nvSpPr>
          <p:cNvPr id="3" name="Rectangle 2"/>
          <p:cNvSpPr/>
          <p:nvPr/>
        </p:nvSpPr>
        <p:spPr>
          <a:xfrm>
            <a:off x="4458494" y="533400"/>
            <a:ext cx="4685506"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0" y="990600"/>
            <a:ext cx="914400" cy="369332"/>
          </a:xfrm>
          <a:prstGeom prst="rect">
            <a:avLst/>
          </a:prstGeom>
          <a:noFill/>
        </p:spPr>
        <p:txBody>
          <a:bodyPr wrap="square" rtlCol="0">
            <a:spAutoFit/>
          </a:bodyPr>
          <a:lstStyle/>
          <a:p>
            <a:pPr algn="ctr"/>
            <a:r>
              <a:rPr lang="en-US" dirty="0" smtClean="0"/>
              <a:t>Nino4</a:t>
            </a:r>
            <a:endParaRPr lang="en-US" dirty="0"/>
          </a:p>
        </p:txBody>
      </p:sp>
      <p:sp>
        <p:nvSpPr>
          <p:cNvPr id="20" name="TextBox 19"/>
          <p:cNvSpPr txBox="1"/>
          <p:nvPr/>
        </p:nvSpPr>
        <p:spPr>
          <a:xfrm>
            <a:off x="2297017" y="2221468"/>
            <a:ext cx="914400" cy="369332"/>
          </a:xfrm>
          <a:prstGeom prst="rect">
            <a:avLst/>
          </a:prstGeom>
          <a:noFill/>
        </p:spPr>
        <p:txBody>
          <a:bodyPr wrap="square" rtlCol="0">
            <a:spAutoFit/>
          </a:bodyPr>
          <a:lstStyle/>
          <a:p>
            <a:pPr algn="ctr"/>
            <a:r>
              <a:rPr lang="en-US" dirty="0" smtClean="0"/>
              <a:t>Nino3.4</a:t>
            </a:r>
            <a:endParaRPr lang="en-US" dirty="0"/>
          </a:p>
        </p:txBody>
      </p:sp>
      <p:sp>
        <p:nvSpPr>
          <p:cNvPr id="21" name="TextBox 20"/>
          <p:cNvSpPr txBox="1"/>
          <p:nvPr/>
        </p:nvSpPr>
        <p:spPr>
          <a:xfrm>
            <a:off x="2362200" y="3473719"/>
            <a:ext cx="914400" cy="369332"/>
          </a:xfrm>
          <a:prstGeom prst="rect">
            <a:avLst/>
          </a:prstGeom>
          <a:noFill/>
        </p:spPr>
        <p:txBody>
          <a:bodyPr wrap="square" rtlCol="0">
            <a:spAutoFit/>
          </a:bodyPr>
          <a:lstStyle/>
          <a:p>
            <a:pPr algn="ctr"/>
            <a:r>
              <a:rPr lang="en-US" dirty="0" smtClean="0"/>
              <a:t>Nino3</a:t>
            </a:r>
            <a:endParaRPr lang="en-US" dirty="0"/>
          </a:p>
        </p:txBody>
      </p:sp>
      <p:sp>
        <p:nvSpPr>
          <p:cNvPr id="22" name="TextBox 21"/>
          <p:cNvSpPr txBox="1"/>
          <p:nvPr/>
        </p:nvSpPr>
        <p:spPr>
          <a:xfrm>
            <a:off x="2514600" y="4649770"/>
            <a:ext cx="914400" cy="369332"/>
          </a:xfrm>
          <a:prstGeom prst="rect">
            <a:avLst/>
          </a:prstGeom>
          <a:noFill/>
        </p:spPr>
        <p:txBody>
          <a:bodyPr wrap="square" rtlCol="0">
            <a:spAutoFit/>
          </a:bodyPr>
          <a:lstStyle/>
          <a:p>
            <a:pPr algn="ctr"/>
            <a:r>
              <a:rPr lang="en-US" dirty="0" smtClean="0"/>
              <a:t>Nino1.2</a:t>
            </a:r>
            <a:endParaRPr lang="en-US" dirty="0"/>
          </a:p>
        </p:txBody>
      </p:sp>
    </p:spTree>
    <p:extLst>
      <p:ext uri="{BB962C8B-B14F-4D97-AF65-F5344CB8AC3E}">
        <p14:creationId xmlns:p14="http://schemas.microsoft.com/office/powerpoint/2010/main" val="39786241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2667000" y="228600"/>
            <a:ext cx="4648200" cy="461963"/>
          </a:xfrm>
          <a:prstGeom prst="rect">
            <a:avLst/>
          </a:prstGeom>
          <a:noFill/>
          <a:ln w="9525">
            <a:noFill/>
            <a:miter lim="800000"/>
            <a:headEnd/>
            <a:tailEnd/>
          </a:ln>
        </p:spPr>
        <p:txBody>
          <a:bodyPr>
            <a:spAutoFit/>
          </a:bodyPr>
          <a:lstStyle/>
          <a:p>
            <a:pPr defTabSz="914400">
              <a:defRPr/>
            </a:pPr>
            <a:r>
              <a:rPr lang="en-US" b="1" u="sng" dirty="0">
                <a:solidFill>
                  <a:schemeClr val="tx1"/>
                </a:solidFill>
                <a:latin typeface="+mj-lt"/>
                <a:ea typeface="+mn-ea"/>
                <a:cs typeface="+mn-cs"/>
              </a:rPr>
              <a:t>NINO3.4 Heat Budget</a:t>
            </a:r>
          </a:p>
        </p:txBody>
      </p:sp>
      <p:sp>
        <p:nvSpPr>
          <p:cNvPr id="16387" name="Text Box 11"/>
          <p:cNvSpPr txBox="1">
            <a:spLocks noChangeArrowheads="1"/>
          </p:cNvSpPr>
          <p:nvPr/>
        </p:nvSpPr>
        <p:spPr bwMode="auto">
          <a:xfrm>
            <a:off x="6019800" y="914400"/>
            <a:ext cx="2743200" cy="3540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defTabSz="914400" eaLnBrk="1" hangingPunct="1">
              <a:buFontTx/>
              <a:buChar char="-"/>
            </a:pPr>
            <a:r>
              <a:rPr lang="en-US" sz="1600" b="1">
                <a:solidFill>
                  <a:srgbClr val="000000"/>
                </a:solidFill>
                <a:latin typeface="Verdana" pitchFamily="34" charset="0"/>
                <a:cs typeface="Times New Roman" pitchFamily="18" charset="0"/>
              </a:rPr>
              <a:t> SSTA tendency (dT/dt) in NINO3.4 region (dotted black line) was positive, but decreased in Mar 2013.</a:t>
            </a:r>
          </a:p>
          <a:p>
            <a:pPr defTabSz="914400" eaLnBrk="1" hangingPunct="1"/>
            <a:endParaRPr lang="en-US" sz="1600" b="1">
              <a:solidFill>
                <a:srgbClr val="000000"/>
              </a:solidFill>
              <a:latin typeface="Verdana" pitchFamily="34" charset="0"/>
              <a:cs typeface="Times New Roman" pitchFamily="18" charset="0"/>
            </a:endParaRPr>
          </a:p>
          <a:p>
            <a:pPr defTabSz="914400" eaLnBrk="1" hangingPunct="1">
              <a:buFontTx/>
              <a:buChar char="-"/>
            </a:pPr>
            <a:r>
              <a:rPr lang="en-US" sz="1600" b="1">
                <a:solidFill>
                  <a:srgbClr val="000000"/>
                </a:solidFill>
                <a:latin typeface="Verdana" pitchFamily="34" charset="0"/>
                <a:cs typeface="Times New Roman" pitchFamily="18" charset="0"/>
              </a:rPr>
              <a:t> All the advection terms, as well as </a:t>
            </a:r>
            <a:r>
              <a:rPr lang="en-US" sz="1600" b="1">
                <a:solidFill>
                  <a:schemeClr val="tx1"/>
                </a:solidFill>
                <a:latin typeface="Verdana" pitchFamily="34" charset="0"/>
                <a:cs typeface="Times New Roman" pitchFamily="18" charset="0"/>
              </a:rPr>
              <a:t>thermodynamical term (</a:t>
            </a:r>
            <a:r>
              <a:rPr lang="en-US" sz="1600" b="1">
                <a:solidFill>
                  <a:srgbClr val="FF00FF"/>
                </a:solidFill>
                <a:latin typeface="Verdana" pitchFamily="34" charset="0"/>
                <a:cs typeface="Times New Roman" pitchFamily="18" charset="0"/>
              </a:rPr>
              <a:t>Qq</a:t>
            </a:r>
            <a:r>
              <a:rPr lang="en-US" sz="1600" b="1">
                <a:solidFill>
                  <a:schemeClr val="tx1"/>
                </a:solidFill>
                <a:latin typeface="Verdana" pitchFamily="34" charset="0"/>
                <a:cs typeface="Times New Roman" pitchFamily="18" charset="0"/>
              </a:rPr>
              <a:t>) </a:t>
            </a:r>
            <a:r>
              <a:rPr lang="en-US" sz="1600" b="1">
                <a:solidFill>
                  <a:srgbClr val="000000"/>
                </a:solidFill>
                <a:latin typeface="Verdana" pitchFamily="34" charset="0"/>
                <a:cs typeface="Times New Roman" pitchFamily="18" charset="0"/>
              </a:rPr>
              <a:t>were positive, consistent with weakening of negative SSTA</a:t>
            </a:r>
            <a:endParaRPr lang="en-US" sz="1600" b="1">
              <a:solidFill>
                <a:schemeClr val="tx1"/>
              </a:solidFill>
              <a:latin typeface="Verdana" pitchFamily="34" charset="0"/>
              <a:cs typeface="Times New Roman" pitchFamily="18" charset="0"/>
            </a:endParaRPr>
          </a:p>
        </p:txBody>
      </p:sp>
      <p:sp>
        <p:nvSpPr>
          <p:cNvPr id="16388" name="TextBox 8"/>
          <p:cNvSpPr txBox="1">
            <a:spLocks noChangeArrowheads="1"/>
          </p:cNvSpPr>
          <p:nvPr/>
        </p:nvSpPr>
        <p:spPr bwMode="auto">
          <a:xfrm>
            <a:off x="390525" y="5257800"/>
            <a:ext cx="7772400" cy="1446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spcBef>
                <a:spcPts val="600"/>
              </a:spcBef>
              <a:buClr>
                <a:srgbClr val="000000"/>
              </a:buClr>
              <a:buSzPct val="100000"/>
              <a:buFont typeface="Times New Roman" pitchFamily="18" charset="0"/>
              <a:buNone/>
            </a:pPr>
            <a:r>
              <a:rPr lang="en-US" sz="1000">
                <a:solidFill>
                  <a:srgbClr val="000000"/>
                </a:solidFill>
                <a:latin typeface="Verdana" pitchFamily="34" charset="0"/>
                <a:cs typeface="Times New Roman" pitchFamily="18" charset="0"/>
              </a:rPr>
              <a:t>Huang, B., Y. Xue, X. Zhang, A. Kumar, and M. J. McPhaden, 2010 : The NCEP GODAS ocean analysis of the tropical Pacific mixed layer heat budget on seasonal to interannual time scales,  J. Climate., 23, 4901-4925.</a:t>
            </a:r>
          </a:p>
          <a:p>
            <a:pPr eaLnBrk="1" hangingPunct="1">
              <a:spcBef>
                <a:spcPts val="600"/>
              </a:spcBef>
              <a:buClr>
                <a:srgbClr val="000000"/>
              </a:buClr>
              <a:buSzPct val="100000"/>
              <a:buFont typeface="Times New Roman" pitchFamily="18" charset="0"/>
              <a:buNone/>
            </a:pPr>
            <a:r>
              <a:rPr lang="en-US" sz="1200" b="1">
                <a:solidFill>
                  <a:srgbClr val="000000"/>
                </a:solidFill>
                <a:latin typeface="Verdana" pitchFamily="34" charset="0"/>
                <a:cs typeface="Times New Roman" pitchFamily="18" charset="0"/>
              </a:rPr>
              <a:t>Qu: Zonal advection;    Qv: Meridional advection; </a:t>
            </a:r>
          </a:p>
          <a:p>
            <a:pPr eaLnBrk="1" hangingPunct="1">
              <a:spcBef>
                <a:spcPts val="600"/>
              </a:spcBef>
              <a:buClr>
                <a:srgbClr val="000000"/>
              </a:buClr>
              <a:buSzPct val="100000"/>
              <a:buFont typeface="Times New Roman" pitchFamily="18" charset="0"/>
              <a:buNone/>
            </a:pPr>
            <a:r>
              <a:rPr lang="en-US" sz="1200" b="1">
                <a:solidFill>
                  <a:srgbClr val="000000"/>
                </a:solidFill>
                <a:latin typeface="Verdana" pitchFamily="34" charset="0"/>
                <a:cs typeface="Times New Roman" pitchFamily="18" charset="0"/>
              </a:rPr>
              <a:t>Qw: Vertical entrainment;  Qzz: Vertical diffusion</a:t>
            </a:r>
          </a:p>
          <a:p>
            <a:pPr eaLnBrk="1" hangingPunct="1">
              <a:spcBef>
                <a:spcPts val="600"/>
              </a:spcBef>
              <a:buClr>
                <a:srgbClr val="000000"/>
              </a:buClr>
              <a:buSzPct val="100000"/>
              <a:buFont typeface="Times New Roman" pitchFamily="18" charset="0"/>
              <a:buNone/>
            </a:pPr>
            <a:r>
              <a:rPr lang="en-US" sz="1200" b="1">
                <a:solidFill>
                  <a:srgbClr val="000000"/>
                </a:solidFill>
                <a:latin typeface="Verdana" pitchFamily="34" charset="0"/>
                <a:cs typeface="Times New Roman" pitchFamily="18" charset="0"/>
              </a:rPr>
              <a:t>Qq: (Qnet - Qpen + Qcorr)/</a:t>
            </a:r>
            <a:r>
              <a:rPr lang="el-GR" sz="1200" b="1">
                <a:solidFill>
                  <a:srgbClr val="000000"/>
                </a:solidFill>
                <a:latin typeface="Verdana" pitchFamily="34" charset="0"/>
                <a:cs typeface="Times New Roman" pitchFamily="18" charset="0"/>
              </a:rPr>
              <a:t>ρ</a:t>
            </a:r>
            <a:r>
              <a:rPr lang="en-US" sz="1200" b="1">
                <a:solidFill>
                  <a:srgbClr val="000000"/>
                </a:solidFill>
                <a:latin typeface="Verdana" pitchFamily="34" charset="0"/>
                <a:cs typeface="Times New Roman" pitchFamily="18" charset="0"/>
              </a:rPr>
              <a:t>cph;  Qnet = SW + LW + LH +SH; </a:t>
            </a:r>
          </a:p>
          <a:p>
            <a:pPr eaLnBrk="1" hangingPunct="1">
              <a:spcBef>
                <a:spcPts val="600"/>
              </a:spcBef>
              <a:buClr>
                <a:srgbClr val="000000"/>
              </a:buClr>
              <a:buSzPct val="100000"/>
              <a:buFont typeface="Times New Roman" pitchFamily="18" charset="0"/>
              <a:buNone/>
            </a:pPr>
            <a:r>
              <a:rPr lang="en-US" sz="1200" b="1">
                <a:solidFill>
                  <a:srgbClr val="000000"/>
                </a:solidFill>
                <a:latin typeface="Verdana" pitchFamily="34" charset="0"/>
                <a:cs typeface="Times New Roman" pitchFamily="18" charset="0"/>
              </a:rPr>
              <a:t>Qpen: SW penetration; Qcorr: Flux correction due to relaxation to OI SST</a:t>
            </a:r>
            <a:endParaRPr lang="en-US"/>
          </a:p>
        </p:txBody>
      </p:sp>
      <p:pic>
        <p:nvPicPr>
          <p:cNvPr id="16389" name="Picture 7" descr="http://origin.cpc.ncep.noaa.gov/products/GODAS/ocean_briefing_bh/pent_heatbudget_nino34.gif"/>
          <p:cNvPicPr>
            <a:picLocks noChangeAspect="1" noChangeArrowheads="1"/>
          </p:cNvPicPr>
          <p:nvPr/>
        </p:nvPicPr>
        <p:blipFill>
          <a:blip r:embed="rId2">
            <a:extLst>
              <a:ext uri="{28A0092B-C50C-407E-A947-70E740481C1C}">
                <a14:useLocalDpi xmlns:a14="http://schemas.microsoft.com/office/drawing/2010/main" val="0"/>
              </a:ext>
            </a:extLst>
          </a:blip>
          <a:srcRect t="4422" r="3365" b="39999"/>
          <a:stretch>
            <a:fillRect/>
          </a:stretch>
        </p:blipFill>
        <p:spPr bwMode="auto">
          <a:xfrm>
            <a:off x="268288" y="914400"/>
            <a:ext cx="5599112"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827837" y="0"/>
            <a:ext cx="2316163" cy="369332"/>
          </a:xfrm>
          <a:prstGeom prst="rect">
            <a:avLst/>
          </a:prstGeom>
          <a:solidFill>
            <a:srgbClr val="FFFF00"/>
          </a:solidFill>
          <a:ln w="28575">
            <a:solidFill>
              <a:srgbClr val="0070C0"/>
            </a:solidFill>
          </a:ln>
        </p:spPr>
        <p:txBody>
          <a:bodyPr wrap="square" rtlCol="0">
            <a:spAutoFit/>
          </a:bodyPr>
          <a:lstStyle/>
          <a:p>
            <a:pPr algn="ctr"/>
            <a:r>
              <a:rPr lang="en-US" dirty="0"/>
              <a:t>CPC Ocean </a:t>
            </a:r>
            <a:r>
              <a:rPr lang="en-US" dirty="0" smtClean="0"/>
              <a:t>briefing</a:t>
            </a:r>
            <a:endParaRPr lang="en-US" dirty="0"/>
          </a:p>
        </p:txBody>
      </p:sp>
    </p:spTree>
    <p:extLst>
      <p:ext uri="{BB962C8B-B14F-4D97-AF65-F5344CB8AC3E}">
        <p14:creationId xmlns:p14="http://schemas.microsoft.com/office/powerpoint/2010/main" val="3416397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in.cpc.ncep.noaa.gov/products/analysis_monitoring/bulletin_tmp/tabl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33400"/>
            <a:ext cx="8659107"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8801" y="76200"/>
            <a:ext cx="3505200"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Climate Diagnostics Bulletin</a:t>
            </a:r>
            <a:endParaRPr lang="en-US" dirty="0"/>
          </a:p>
        </p:txBody>
      </p:sp>
      <p:sp>
        <p:nvSpPr>
          <p:cNvPr id="4" name="TextBox 3"/>
          <p:cNvSpPr txBox="1"/>
          <p:nvPr/>
        </p:nvSpPr>
        <p:spPr>
          <a:xfrm>
            <a:off x="1905000" y="164068"/>
            <a:ext cx="4550643" cy="369332"/>
          </a:xfrm>
          <a:prstGeom prst="rect">
            <a:avLst/>
          </a:prstGeom>
          <a:noFill/>
        </p:spPr>
        <p:txBody>
          <a:bodyPr wrap="square" rtlCol="0">
            <a:spAutoFit/>
          </a:bodyPr>
          <a:lstStyle/>
          <a:p>
            <a:pPr algn="ctr"/>
            <a:r>
              <a:rPr lang="en-US" b="1" dirty="0" smtClean="0"/>
              <a:t>SST Indices</a:t>
            </a:r>
            <a:endParaRPr lang="en-US" b="1" dirty="0"/>
          </a:p>
        </p:txBody>
      </p:sp>
      <p:sp>
        <p:nvSpPr>
          <p:cNvPr id="2" name="Rectangle 1"/>
          <p:cNvSpPr/>
          <p:nvPr/>
        </p:nvSpPr>
        <p:spPr>
          <a:xfrm>
            <a:off x="1447800" y="2633949"/>
            <a:ext cx="4572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35715" y="2319051"/>
            <a:ext cx="5334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90651" y="2013332"/>
            <a:ext cx="381000" cy="49025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1655285"/>
            <a:ext cx="381000" cy="2451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67400" y="1676400"/>
            <a:ext cx="3810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34200" y="1676400"/>
            <a:ext cx="381000" cy="403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934200" y="2319051"/>
            <a:ext cx="381000" cy="184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68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03347D3B-E56F-4F78-9A43-2AED94A6D7BC}" type="slidenum">
              <a:rPr lang="en-US"/>
              <a:pPr/>
              <a:t>8</a:t>
            </a:fld>
            <a:endParaRPr lang="en-US"/>
          </a:p>
        </p:txBody>
      </p:sp>
      <p:sp>
        <p:nvSpPr>
          <p:cNvPr id="10248" name="Text Box 8"/>
          <p:cNvSpPr txBox="1">
            <a:spLocks noChangeArrowheads="1"/>
          </p:cNvSpPr>
          <p:nvPr/>
        </p:nvSpPr>
        <p:spPr bwMode="auto">
          <a:xfrm>
            <a:off x="3602777" y="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0000FF"/>
                </a:solidFill>
              </a:rPr>
              <a:t>5S-5N average</a:t>
            </a:r>
          </a:p>
        </p:txBody>
      </p:sp>
      <p:pic>
        <p:nvPicPr>
          <p:cNvPr id="8194" name="Picture 2" descr="figure t9"/>
          <p:cNvPicPr>
            <a:picLocks noChangeAspect="1" noChangeArrowheads="1"/>
          </p:cNvPicPr>
          <p:nvPr/>
        </p:nvPicPr>
        <p:blipFill rotWithShape="1">
          <a:blip r:embed="rId3">
            <a:extLst>
              <a:ext uri="{28A0092B-C50C-407E-A947-70E740481C1C}">
                <a14:useLocalDpi xmlns:a14="http://schemas.microsoft.com/office/drawing/2010/main" val="0"/>
              </a:ext>
            </a:extLst>
          </a:blip>
          <a:srcRect t="53143"/>
          <a:stretch/>
        </p:blipFill>
        <p:spPr bwMode="auto">
          <a:xfrm>
            <a:off x="0" y="304800"/>
            <a:ext cx="4829872" cy="30175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igure t8"/>
          <p:cNvPicPr>
            <a:picLocks noChangeAspect="1" noChangeArrowheads="1"/>
          </p:cNvPicPr>
          <p:nvPr/>
        </p:nvPicPr>
        <p:blipFill rotWithShape="1">
          <a:blip r:embed="rId4">
            <a:extLst>
              <a:ext uri="{28A0092B-C50C-407E-A947-70E740481C1C}">
                <a14:useLocalDpi xmlns:a14="http://schemas.microsoft.com/office/drawing/2010/main" val="0"/>
              </a:ext>
            </a:extLst>
          </a:blip>
          <a:srcRect t="53191" r="5877"/>
          <a:stretch/>
        </p:blipFill>
        <p:spPr bwMode="auto">
          <a:xfrm>
            <a:off x="4593377" y="304800"/>
            <a:ext cx="4550623" cy="301752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gure t7"/>
          <p:cNvPicPr>
            <a:picLocks noChangeAspect="1" noChangeArrowheads="1"/>
          </p:cNvPicPr>
          <p:nvPr/>
        </p:nvPicPr>
        <p:blipFill rotWithShape="1">
          <a:blip r:embed="rId5">
            <a:extLst>
              <a:ext uri="{28A0092B-C50C-407E-A947-70E740481C1C}">
                <a14:useLocalDpi xmlns:a14="http://schemas.microsoft.com/office/drawing/2010/main" val="0"/>
              </a:ext>
            </a:extLst>
          </a:blip>
          <a:srcRect t="53400"/>
          <a:stretch/>
        </p:blipFill>
        <p:spPr bwMode="auto">
          <a:xfrm>
            <a:off x="1" y="3352800"/>
            <a:ext cx="4856523" cy="301752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igure t6"/>
          <p:cNvPicPr>
            <a:picLocks noChangeAspect="1" noChangeArrowheads="1"/>
          </p:cNvPicPr>
          <p:nvPr/>
        </p:nvPicPr>
        <p:blipFill rotWithShape="1">
          <a:blip r:embed="rId6">
            <a:extLst>
              <a:ext uri="{28A0092B-C50C-407E-A947-70E740481C1C}">
                <a14:useLocalDpi xmlns:a14="http://schemas.microsoft.com/office/drawing/2010/main" val="0"/>
              </a:ext>
            </a:extLst>
          </a:blip>
          <a:srcRect t="52600"/>
          <a:stretch/>
        </p:blipFill>
        <p:spPr bwMode="auto">
          <a:xfrm>
            <a:off x="4369443" y="3352800"/>
            <a:ext cx="4774557" cy="3017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38801" y="0"/>
            <a:ext cx="3505200"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Climate Diagnostics Bulletin</a:t>
            </a:r>
            <a:endParaRPr lang="en-US" dirty="0"/>
          </a:p>
        </p:txBody>
      </p:sp>
    </p:spTree>
    <p:extLst>
      <p:ext uri="{BB962C8B-B14F-4D97-AF65-F5344CB8AC3E}">
        <p14:creationId xmlns:p14="http://schemas.microsoft.com/office/powerpoint/2010/main" val="1206045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9</a:t>
            </a:fld>
            <a:endParaRPr lang="en-US"/>
          </a:p>
        </p:txBody>
      </p:sp>
      <p:sp>
        <p:nvSpPr>
          <p:cNvPr id="43011" name="Rectangle 3"/>
          <p:cNvSpPr>
            <a:spLocks noChangeArrowheads="1"/>
          </p:cNvSpPr>
          <p:nvPr/>
        </p:nvSpPr>
        <p:spPr bwMode="auto">
          <a:xfrm>
            <a:off x="0" y="23622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dirty="0" smtClean="0"/>
              <a:t>2. Global monthly mean anomalies in March 2013</a:t>
            </a:r>
            <a:endParaRPr lang="en-US" sz="3200" dirty="0"/>
          </a:p>
        </p:txBody>
      </p:sp>
    </p:spTree>
    <p:extLst>
      <p:ext uri="{BB962C8B-B14F-4D97-AF65-F5344CB8AC3E}">
        <p14:creationId xmlns:p14="http://schemas.microsoft.com/office/powerpoint/2010/main" val="22220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950</Words>
  <Application>Microsoft Office PowerPoint</Application>
  <PresentationFormat>On-screen Show (4:3)</PresentationFormat>
  <Paragraphs>193</Paragraphs>
  <Slides>34</Slides>
  <Notes>26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39" baseType="lpstr">
      <vt:lpstr>Office Theme</vt:lpstr>
      <vt:lpstr>1_Default Design</vt:lpstr>
      <vt:lpstr>2_Default Design</vt:lpstr>
      <vt:lpstr>3_Default Design</vt:lpstr>
      <vt:lpstr>CorelPhotoPaint.Image.10</vt:lpstr>
      <vt:lpstr>PowerPoint Presentation</vt:lpstr>
      <vt:lpstr>PowerPoint Presentation</vt:lpstr>
      <vt:lpstr>PowerPoint Presentation</vt:lpstr>
      <vt:lpstr>PowerPoint Presentation</vt:lpstr>
      <vt:lpstr>Evolution of Pacific NINO SST Indices</vt:lpstr>
      <vt:lpstr>PowerPoint Presentation</vt:lpstr>
      <vt:lpstr>PowerPoint Presentation</vt:lpstr>
      <vt:lpstr>PowerPoint Presentation</vt:lpstr>
      <vt:lpstr>PowerPoint Presentation</vt:lpstr>
      <vt:lpstr>Global SST Anomaly (0C)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Wanqiu Wang</dc:creator>
  <cp:lastModifiedBy>Wanqiu Wang</cp:lastModifiedBy>
  <cp:revision>300</cp:revision>
  <dcterms:created xsi:type="dcterms:W3CDTF">2013-03-28T20:18:00Z</dcterms:created>
  <dcterms:modified xsi:type="dcterms:W3CDTF">2013-04-11T15:45:31Z</dcterms:modified>
</cp:coreProperties>
</file>