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 id="2147483702" r:id="rId4"/>
    <p:sldMasterId id="2147483715" r:id="rId5"/>
    <p:sldMasterId id="2147483730" r:id="rId6"/>
  </p:sldMasterIdLst>
  <p:notesMasterIdLst>
    <p:notesMasterId r:id="rId47"/>
  </p:notesMasterIdLst>
  <p:sldIdLst>
    <p:sldId id="256" r:id="rId7"/>
    <p:sldId id="260" r:id="rId8"/>
    <p:sldId id="261" r:id="rId9"/>
    <p:sldId id="304" r:id="rId10"/>
    <p:sldId id="325" r:id="rId11"/>
    <p:sldId id="308" r:id="rId12"/>
    <p:sldId id="257" r:id="rId13"/>
    <p:sldId id="309" r:id="rId14"/>
    <p:sldId id="266" r:id="rId15"/>
    <p:sldId id="264" r:id="rId16"/>
    <p:sldId id="310" r:id="rId17"/>
    <p:sldId id="268" r:id="rId18"/>
    <p:sldId id="270" r:id="rId19"/>
    <p:sldId id="305" r:id="rId20"/>
    <p:sldId id="269" r:id="rId21"/>
    <p:sldId id="271" r:id="rId22"/>
    <p:sldId id="272" r:id="rId23"/>
    <p:sldId id="326" r:id="rId24"/>
    <p:sldId id="311" r:id="rId25"/>
    <p:sldId id="284" r:id="rId26"/>
    <p:sldId id="313" r:id="rId27"/>
    <p:sldId id="314" r:id="rId28"/>
    <p:sldId id="327" r:id="rId29"/>
    <p:sldId id="318" r:id="rId30"/>
    <p:sldId id="291" r:id="rId31"/>
    <p:sldId id="315" r:id="rId32"/>
    <p:sldId id="274" r:id="rId33"/>
    <p:sldId id="296" r:id="rId34"/>
    <p:sldId id="297" r:id="rId35"/>
    <p:sldId id="298" r:id="rId36"/>
    <p:sldId id="299" r:id="rId37"/>
    <p:sldId id="300" r:id="rId38"/>
    <p:sldId id="320" r:id="rId39"/>
    <p:sldId id="301" r:id="rId40"/>
    <p:sldId id="289" r:id="rId41"/>
    <p:sldId id="324" r:id="rId42"/>
    <p:sldId id="285" r:id="rId43"/>
    <p:sldId id="321" r:id="rId44"/>
    <p:sldId id="322"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6" autoAdjust="0"/>
  </p:normalViewPr>
  <p:slideViewPr>
    <p:cSldViewPr>
      <p:cViewPr varScale="1">
        <p:scale>
          <a:sx n="87" d="100"/>
          <a:sy n="87" d="100"/>
        </p:scale>
        <p:origin x="-9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3F244-F82C-4182-90B0-0F4B12B4CD3A}" type="datetimeFigureOut">
              <a:rPr lang="en-US" smtClean="0"/>
              <a:t>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2EC213-BDEB-47AE-A1CA-211A58154676}" type="slidenum">
              <a:rPr lang="en-US" smtClean="0"/>
              <a:t>‹#›</a:t>
            </a:fld>
            <a:endParaRPr lang="en-US"/>
          </a:p>
        </p:txBody>
      </p:sp>
    </p:spTree>
    <p:extLst>
      <p:ext uri="{BB962C8B-B14F-4D97-AF65-F5344CB8AC3E}">
        <p14:creationId xmlns:p14="http://schemas.microsoft.com/office/powerpoint/2010/main" val="421215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rigin.cpc.ncep.noaa.gov/products/analysis_monitoring/bulletin_tmp/figt25.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a:t>
            </a:fld>
            <a:endParaRPr lang="en-US"/>
          </a:p>
        </p:txBody>
      </p:sp>
    </p:spTree>
    <p:extLst>
      <p:ext uri="{BB962C8B-B14F-4D97-AF65-F5344CB8AC3E}">
        <p14:creationId xmlns:p14="http://schemas.microsoft.com/office/powerpoint/2010/main" val="160592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14</a:t>
            </a:fld>
            <a:endParaRPr lang="en-US"/>
          </a:p>
        </p:txBody>
      </p:sp>
    </p:spTree>
    <p:extLst>
      <p:ext uri="{BB962C8B-B14F-4D97-AF65-F5344CB8AC3E}">
        <p14:creationId xmlns:p14="http://schemas.microsoft.com/office/powerpoint/2010/main" val="106673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15</a:t>
            </a:fld>
            <a:endParaRPr lang="en-US"/>
          </a:p>
        </p:txBody>
      </p:sp>
    </p:spTree>
    <p:extLst>
      <p:ext uri="{BB962C8B-B14F-4D97-AF65-F5344CB8AC3E}">
        <p14:creationId xmlns:p14="http://schemas.microsoft.com/office/powerpoint/2010/main" val="125878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16</a:t>
            </a:fld>
            <a:endParaRPr lang="en-US"/>
          </a:p>
        </p:txBody>
      </p:sp>
    </p:spTree>
    <p:extLst>
      <p:ext uri="{BB962C8B-B14F-4D97-AF65-F5344CB8AC3E}">
        <p14:creationId xmlns:p14="http://schemas.microsoft.com/office/powerpoint/2010/main" val="251180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17</a:t>
            </a:fld>
            <a:endParaRPr lang="en-US"/>
          </a:p>
        </p:txBody>
      </p:sp>
    </p:spTree>
    <p:extLst>
      <p:ext uri="{BB962C8B-B14F-4D97-AF65-F5344CB8AC3E}">
        <p14:creationId xmlns:p14="http://schemas.microsoft.com/office/powerpoint/2010/main" val="352654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57" indent="-280406" eaLnBrk="0" hangingPunct="0">
              <a:defRPr>
                <a:solidFill>
                  <a:schemeClr val="tx1"/>
                </a:solidFill>
                <a:latin typeface="Times New Roman" pitchFamily="18" charset="0"/>
                <a:cs typeface="Arial" pitchFamily="34" charset="0"/>
              </a:defRPr>
            </a:lvl2pPr>
            <a:lvl3pPr marL="1121626" indent="-224325" eaLnBrk="0" hangingPunct="0">
              <a:defRPr>
                <a:solidFill>
                  <a:schemeClr val="tx1"/>
                </a:solidFill>
                <a:latin typeface="Times New Roman" pitchFamily="18" charset="0"/>
                <a:cs typeface="Arial" pitchFamily="34" charset="0"/>
              </a:defRPr>
            </a:lvl3pPr>
            <a:lvl4pPr marL="1570276" indent="-224325" eaLnBrk="0" hangingPunct="0">
              <a:defRPr>
                <a:solidFill>
                  <a:schemeClr val="tx1"/>
                </a:solidFill>
                <a:latin typeface="Times New Roman" pitchFamily="18" charset="0"/>
                <a:cs typeface="Arial" pitchFamily="34" charset="0"/>
              </a:defRPr>
            </a:lvl4pPr>
            <a:lvl5pPr marL="2018927" indent="-224325" eaLnBrk="0" hangingPunct="0">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B1A327AA-1763-4C22-A8B4-D3A1619B3D0C}" type="slidenum">
              <a:rPr lang="en-US">
                <a:solidFill>
                  <a:prstClr val="black"/>
                </a:solidFill>
                <a:latin typeface="Arial" pitchFamily="34" charset="0"/>
              </a:rPr>
              <a:pPr eaLnBrk="1" hangingPunct="1"/>
              <a:t>18</a:t>
            </a:fld>
            <a:endParaRPr lang="en-US">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pitchFamily="34" charset="0"/>
              </a:defRPr>
            </a:lvl1pPr>
            <a:lvl2pPr marL="729057" indent="-280406" eaLnBrk="0" hangingPunct="0">
              <a:defRPr>
                <a:solidFill>
                  <a:schemeClr val="tx1"/>
                </a:solidFill>
                <a:latin typeface="Times New Roman" pitchFamily="18" charset="0"/>
                <a:cs typeface="Arial" pitchFamily="34" charset="0"/>
              </a:defRPr>
            </a:lvl2pPr>
            <a:lvl3pPr marL="1121626" indent="-224325" eaLnBrk="0" hangingPunct="0">
              <a:defRPr>
                <a:solidFill>
                  <a:schemeClr val="tx1"/>
                </a:solidFill>
                <a:latin typeface="Times New Roman" pitchFamily="18" charset="0"/>
                <a:cs typeface="Arial" pitchFamily="34" charset="0"/>
              </a:defRPr>
            </a:lvl3pPr>
            <a:lvl4pPr marL="1570276" indent="-224325" eaLnBrk="0" hangingPunct="0">
              <a:defRPr>
                <a:solidFill>
                  <a:schemeClr val="tx1"/>
                </a:solidFill>
                <a:latin typeface="Times New Roman" pitchFamily="18" charset="0"/>
                <a:cs typeface="Arial" pitchFamily="34" charset="0"/>
              </a:defRPr>
            </a:lvl4pPr>
            <a:lvl5pPr marL="2018927" indent="-224325" eaLnBrk="0" hangingPunct="0">
              <a:defRPr>
                <a:solidFill>
                  <a:schemeClr val="tx1"/>
                </a:solidFill>
                <a:latin typeface="Times New Roman" pitchFamily="18" charset="0"/>
                <a:cs typeface="Arial" pitchFamily="34" charset="0"/>
              </a:defRPr>
            </a:lvl5pPr>
            <a:lvl6pPr marL="2467577" indent="-224325" eaLnBrk="0" fontAlgn="base" hangingPunct="0">
              <a:spcBef>
                <a:spcPct val="0"/>
              </a:spcBef>
              <a:spcAft>
                <a:spcPct val="0"/>
              </a:spcAft>
              <a:defRPr>
                <a:solidFill>
                  <a:schemeClr val="tx1"/>
                </a:solidFill>
                <a:latin typeface="Times New Roman" pitchFamily="18" charset="0"/>
                <a:cs typeface="Arial" pitchFamily="34" charset="0"/>
              </a:defRPr>
            </a:lvl6pPr>
            <a:lvl7pPr marL="2916227" indent="-224325" eaLnBrk="0" fontAlgn="base" hangingPunct="0">
              <a:spcBef>
                <a:spcPct val="0"/>
              </a:spcBef>
              <a:spcAft>
                <a:spcPct val="0"/>
              </a:spcAft>
              <a:defRPr>
                <a:solidFill>
                  <a:schemeClr val="tx1"/>
                </a:solidFill>
                <a:latin typeface="Times New Roman" pitchFamily="18" charset="0"/>
                <a:cs typeface="Arial" pitchFamily="34" charset="0"/>
              </a:defRPr>
            </a:lvl7pPr>
            <a:lvl8pPr marL="3364878" indent="-224325" eaLnBrk="0" fontAlgn="base" hangingPunct="0">
              <a:spcBef>
                <a:spcPct val="0"/>
              </a:spcBef>
              <a:spcAft>
                <a:spcPct val="0"/>
              </a:spcAft>
              <a:defRPr>
                <a:solidFill>
                  <a:schemeClr val="tx1"/>
                </a:solidFill>
                <a:latin typeface="Times New Roman" pitchFamily="18" charset="0"/>
                <a:cs typeface="Arial" pitchFamily="34" charset="0"/>
              </a:defRPr>
            </a:lvl8pPr>
            <a:lvl9pPr marL="3813528" indent="-224325"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83B67144-C73E-4B81-BDD4-CB973648C8A5}" type="slidenum">
              <a:rPr lang="en-US">
                <a:latin typeface="Arial" pitchFamily="34" charset="0"/>
              </a:rPr>
              <a:pPr eaLnBrk="1" hangingPunct="1"/>
              <a:t>19</a:t>
            </a:fld>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0964"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8B10FB42-6A02-4616-B098-8D93C908B1C3}" type="slidenum">
              <a:rPr lang="en-US" sz="1200"/>
              <a:pPr algn="r" eaLnBrk="1" hangingPunct="1"/>
              <a:t>21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3012"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1" tIns="43236" rIns="86471" bIns="43236" anchor="b"/>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eaLnBrk="1" hangingPunct="1"/>
            <a:fld id="{B4477F61-09FE-4D2C-85A5-A9D8CB97AB12}" type="slidenum">
              <a:rPr lang="en-US" sz="1200"/>
              <a:pPr algn="r" eaLnBrk="1" hangingPunct="1"/>
              <a:t>22</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1988" name="Slide Number Placeholder 3"/>
          <p:cNvSpPr txBox="1">
            <a:spLocks noGrp="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8" tIns="43240" rIns="86478" bIns="43240" anchor="b"/>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r" fontAlgn="base">
              <a:spcBef>
                <a:spcPct val="0"/>
              </a:spcBef>
              <a:spcAft>
                <a:spcPct val="0"/>
              </a:spcAft>
            </a:pPr>
            <a:fld id="{ED426B8C-D6F5-4C8D-B610-C1CD81A874E4}" type="slidenum">
              <a:rPr lang="en-US" sz="1200">
                <a:solidFill>
                  <a:prstClr val="black"/>
                </a:solidFill>
              </a:rPr>
              <a:pPr algn="r" fontAlgn="base">
                <a:spcBef>
                  <a:spcPct val="0"/>
                </a:spcBef>
                <a:spcAft>
                  <a:spcPct val="0"/>
                </a:spcAft>
              </a:pPr>
              <a:t>23</a:t>
            </a:fld>
            <a:endParaRPr 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24</a:t>
            </a:fld>
            <a:endParaRPr lang="en-US"/>
          </a:p>
        </p:txBody>
      </p:sp>
    </p:spTree>
    <p:extLst>
      <p:ext uri="{BB962C8B-B14F-4D97-AF65-F5344CB8AC3E}">
        <p14:creationId xmlns:p14="http://schemas.microsoft.com/office/powerpoint/2010/main" val="97335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4</a:t>
            </a:fld>
            <a:endParaRPr lang="en-US"/>
          </a:p>
        </p:txBody>
      </p:sp>
    </p:spTree>
    <p:extLst>
      <p:ext uri="{BB962C8B-B14F-4D97-AF65-F5344CB8AC3E}">
        <p14:creationId xmlns:p14="http://schemas.microsoft.com/office/powerpoint/2010/main" val="383931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25</a:t>
            </a:fld>
            <a:endParaRPr lang="en-US"/>
          </a:p>
        </p:txBody>
      </p:sp>
    </p:spTree>
    <p:extLst>
      <p:ext uri="{BB962C8B-B14F-4D97-AF65-F5344CB8AC3E}">
        <p14:creationId xmlns:p14="http://schemas.microsoft.com/office/powerpoint/2010/main" val="2005355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26</a:t>
            </a:fld>
            <a:endParaRPr lang="en-US"/>
          </a:p>
        </p:txBody>
      </p:sp>
    </p:spTree>
    <p:extLst>
      <p:ext uri="{BB962C8B-B14F-4D97-AF65-F5344CB8AC3E}">
        <p14:creationId xmlns:p14="http://schemas.microsoft.com/office/powerpoint/2010/main" val="324314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28</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29</a:t>
            </a:fld>
            <a:endParaRPr lang="en-US"/>
          </a:p>
        </p:txBody>
      </p:sp>
    </p:spTree>
    <p:extLst>
      <p:ext uri="{BB962C8B-B14F-4D97-AF65-F5344CB8AC3E}">
        <p14:creationId xmlns:p14="http://schemas.microsoft.com/office/powerpoint/2010/main" val="1169693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30</a:t>
            </a:fld>
            <a:endParaRPr lang="en-US"/>
          </a:p>
        </p:txBody>
      </p:sp>
    </p:spTree>
    <p:extLst>
      <p:ext uri="{BB962C8B-B14F-4D97-AF65-F5344CB8AC3E}">
        <p14:creationId xmlns:p14="http://schemas.microsoft.com/office/powerpoint/2010/main" val="1672079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31</a:t>
            </a:fld>
            <a:endParaRPr lang="en-US"/>
          </a:p>
        </p:txBody>
      </p:sp>
    </p:spTree>
    <p:extLst>
      <p:ext uri="{BB962C8B-B14F-4D97-AF65-F5344CB8AC3E}">
        <p14:creationId xmlns:p14="http://schemas.microsoft.com/office/powerpoint/2010/main" val="1169693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32</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33</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F2EC213-BDEB-47AE-A1CA-211A58154676}" type="slidenum">
              <a:rPr lang="en-US" smtClean="0"/>
              <a:t>34</a:t>
            </a:fld>
            <a:endParaRPr lang="en-US"/>
          </a:p>
        </p:txBody>
      </p:sp>
    </p:spTree>
    <p:extLst>
      <p:ext uri="{BB962C8B-B14F-4D97-AF65-F5344CB8AC3E}">
        <p14:creationId xmlns:p14="http://schemas.microsoft.com/office/powerpoint/2010/main" val="17233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37</a:t>
            </a:fld>
            <a:endParaRPr lang="en-US"/>
          </a:p>
        </p:txBody>
      </p:sp>
    </p:spTree>
    <p:extLst>
      <p:ext uri="{BB962C8B-B14F-4D97-AF65-F5344CB8AC3E}">
        <p14:creationId xmlns:p14="http://schemas.microsoft.com/office/powerpoint/2010/main" val="329698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solidFill>
                <a:srgbClr val="FFFFFF"/>
              </a:solidFill>
            </a:endParaRPr>
          </a:p>
        </p:txBody>
      </p:sp>
      <p:sp>
        <p:nvSpPr>
          <p:cNvPr id="67587"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38</a:t>
            </a:fld>
            <a:endParaRPr lang="en-US"/>
          </a:p>
        </p:txBody>
      </p:sp>
    </p:spTree>
    <p:extLst>
      <p:ext uri="{BB962C8B-B14F-4D97-AF65-F5344CB8AC3E}">
        <p14:creationId xmlns:p14="http://schemas.microsoft.com/office/powerpoint/2010/main" val="4211529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FA3418-F524-44C1-AFEF-D385BFF8EFE1}" type="slidenum">
              <a:rPr lang="en-US" smtClean="0"/>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FA3418-F524-44C1-AFEF-D385BFF8EFE1}"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7</a:t>
            </a:fld>
            <a:endParaRPr lang="en-US"/>
          </a:p>
        </p:txBody>
      </p:sp>
    </p:spTree>
    <p:extLst>
      <p:ext uri="{BB962C8B-B14F-4D97-AF65-F5344CB8AC3E}">
        <p14:creationId xmlns:p14="http://schemas.microsoft.com/office/powerpoint/2010/main" val="353934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8</a:t>
            </a:fld>
            <a:endParaRPr lang="en-US"/>
          </a:p>
        </p:txBody>
      </p:sp>
    </p:spTree>
    <p:extLst>
      <p:ext uri="{BB962C8B-B14F-4D97-AF65-F5344CB8AC3E}">
        <p14:creationId xmlns:p14="http://schemas.microsoft.com/office/powerpoint/2010/main" val="303557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E5720-BB05-48E8-8589-5AEC248849F6}" type="slidenum">
              <a:rPr lang="en-US"/>
              <a:pPr/>
              <a:t>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155424" y="685488"/>
            <a:ext cx="4548706" cy="3429000"/>
          </a:xfrm>
          <a:prstGeom prst="rect">
            <a:avLst/>
          </a:prstGeom>
          <a:solidFill>
            <a:srgbClr val="FFFFFF"/>
          </a:solidFill>
          <a:ln w="9360">
            <a:solidFill>
              <a:srgbClr val="000000"/>
            </a:solidFill>
            <a:miter lim="800000"/>
            <a:headEnd/>
            <a:tailEnd/>
          </a:ln>
        </p:spPr>
        <p:txBody>
          <a:bodyPr wrap="none" lIns="89739" tIns="44870" rIns="89739" bIns="44870" anchor="ct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a:lnSpc>
                <a:spcPts val="5238"/>
              </a:lnSpc>
              <a:buClr>
                <a:srgbClr val="000000"/>
              </a:buClr>
              <a:buSzPct val="100000"/>
            </a:pPr>
            <a:endParaRPr lang="en-US"/>
          </a:p>
        </p:txBody>
      </p:sp>
      <p:sp>
        <p:nvSpPr>
          <p:cNvPr id="63491" name="Rectangle 2"/>
          <p:cNvSpPr>
            <a:spLocks noGrp="1" noChangeArrowheads="1"/>
          </p:cNvSpPr>
          <p:nvPr>
            <p:ph type="body"/>
          </p:nvPr>
        </p:nvSpPr>
        <p:spPr>
          <a:xfrm>
            <a:off x="686422" y="4344025"/>
            <a:ext cx="5452545" cy="40988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813AF-9BA6-46B6-9CA5-E49A6FD511CE}"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smtClean="0">
              <a:hlinkClick r:id="rId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EC213-BDEB-47AE-A1CA-211A58154676}" type="slidenum">
              <a:rPr lang="en-US" smtClean="0"/>
              <a:t>13</a:t>
            </a:fld>
            <a:endParaRPr lang="en-US"/>
          </a:p>
        </p:txBody>
      </p:sp>
    </p:spTree>
    <p:extLst>
      <p:ext uri="{BB962C8B-B14F-4D97-AF65-F5344CB8AC3E}">
        <p14:creationId xmlns:p14="http://schemas.microsoft.com/office/powerpoint/2010/main" val="125878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vmlDrawing" Target="../drawings/vmlDrawing15.v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vmlDrawing" Target="../drawings/vmlDrawing16.v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vmlDrawing" Target="../drawings/vmlDrawing17.v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vmlDrawing" Target="../drawings/vmlDrawing18.v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vmlDrawing" Target="../drawings/vmlDrawing19.v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vmlDrawing" Target="../drawings/vmlDrawing20.v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vmlDrawing" Target="../drawings/vmlDrawing21.v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vmlDrawing" Target="../drawings/vmlDrawing22.v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vmlDrawing" Target="../drawings/vmlDrawing23.v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vmlDrawing" Target="../drawings/vmlDrawing24.v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vmlDrawing" Target="../drawings/vmlDrawing25.v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vmlDrawing" Target="../drawings/vmlDrawing26.v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6.xml"/><Relationship Id="rId1" Type="http://schemas.openxmlformats.org/officeDocument/2006/relationships/vmlDrawing" Target="../drawings/vmlDrawing28.v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vmlDrawing" Target="../drawings/vmlDrawing29.v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vmlDrawing" Target="../drawings/vmlDrawing30.v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vmlDrawing" Target="../drawings/vmlDrawing31.v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vmlDrawing" Target="../drawings/vmlDrawing32.v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vmlDrawing" Target="../drawings/vmlDrawing33.v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vmlDrawing" Target="../drawings/vmlDrawing34.vml"/><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vmlDrawing" Target="../drawings/vmlDrawing35.vml"/><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vmlDrawing" Target="../drawings/vmlDrawing36.vml"/><Relationship Id="rId4"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6.xml"/><Relationship Id="rId1" Type="http://schemas.openxmlformats.org/officeDocument/2006/relationships/vmlDrawing" Target="../drawings/vmlDrawing37.v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vmlDrawing" Target="../drawings/vmlDrawing38.v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vmlDrawing" Target="../drawings/vmlDrawing39.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7296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28235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361214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196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20EDA73F-54B4-4128-8788-958D34791D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863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298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2435166C-00C8-4FE5-8B31-7DA1DB85BF1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4286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401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CEE4A96E-8F7A-44D0-8E61-3CF289D206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746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503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78DBB4EE-5423-4030-9EA6-401EFD5F6C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2004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605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9"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10"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11"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2" name="Rectangle 6"/>
          <p:cNvSpPr>
            <a:spLocks noGrp="1" noChangeArrowheads="1"/>
          </p:cNvSpPr>
          <p:nvPr>
            <p:ph type="sldNum" sz="quarter" idx="14"/>
          </p:nvPr>
        </p:nvSpPr>
        <p:spPr/>
        <p:txBody>
          <a:bodyPr/>
          <a:lstStyle>
            <a:lvl1pPr>
              <a:defRPr/>
            </a:lvl1pPr>
          </a:lstStyle>
          <a:p>
            <a:pPr>
              <a:defRPr/>
            </a:pPr>
            <a:fld id="{D5DCFC69-AD3D-4914-9508-13D01A8A88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3026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708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5"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8" name="Rectangle 6"/>
          <p:cNvSpPr>
            <a:spLocks noGrp="1" noChangeArrowheads="1"/>
          </p:cNvSpPr>
          <p:nvPr>
            <p:ph type="sldNum" sz="quarter" idx="14"/>
          </p:nvPr>
        </p:nvSpPr>
        <p:spPr/>
        <p:txBody>
          <a:bodyPr/>
          <a:lstStyle>
            <a:lvl1pPr>
              <a:defRPr/>
            </a:lvl1pPr>
          </a:lstStyle>
          <a:p>
            <a:pPr>
              <a:defRPr/>
            </a:pPr>
            <a:fld id="{4B089DBC-21F5-460E-941C-FA43850403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0102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810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4"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5"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7" name="Rectangle 6"/>
          <p:cNvSpPr>
            <a:spLocks noGrp="1" noChangeArrowheads="1"/>
          </p:cNvSpPr>
          <p:nvPr>
            <p:ph type="sldNum" sz="quarter" idx="14"/>
          </p:nvPr>
        </p:nvSpPr>
        <p:spPr/>
        <p:txBody>
          <a:bodyPr/>
          <a:lstStyle>
            <a:lvl1pPr>
              <a:defRPr/>
            </a:lvl1pPr>
          </a:lstStyle>
          <a:p>
            <a:pPr>
              <a:defRPr/>
            </a:pPr>
            <a:fld id="{C65806DA-019B-423C-8ACF-7EDA6A801A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896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913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45CE253C-13FF-430A-8388-E5968AB996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74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46A11-BA2C-4872-AE72-C6BEEB9CEA1F}"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53902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015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CDE64D70-C7EF-4557-A42B-7A545A57CA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047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117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98002BD6-6519-4CA5-ADC8-E46D8810F4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0379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220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DC8093D6-7FF3-44DA-9F1A-8793376B26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1648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322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dirty="0"/>
            </a:lvl1pPr>
          </a:lstStyle>
          <a:p>
            <a:pPr>
              <a:defRPr/>
            </a:pPr>
            <a:endParaRPr lang="en-US">
              <a:solidFill>
                <a:srgbClr val="000000"/>
              </a:solidFill>
            </a:endParaRPr>
          </a:p>
        </p:txBody>
      </p:sp>
      <p:sp>
        <p:nvSpPr>
          <p:cNvPr id="5" name="Date Placeholder 3"/>
          <p:cNvSpPr>
            <a:spLocks noGrp="1"/>
          </p:cNvSpPr>
          <p:nvPr>
            <p:ph type="dt" sz="half" idx="11"/>
          </p:nvPr>
        </p:nvSpPr>
        <p:spPr/>
        <p:txBody>
          <a:bodyPr/>
          <a:lstStyle>
            <a:lvl1pPr>
              <a:defRPr dirty="0"/>
            </a:lvl1pPr>
          </a:lstStyle>
          <a:p>
            <a:pPr>
              <a:defRPr/>
            </a:pPr>
            <a:endParaRPr lang="en-US">
              <a:solidFill>
                <a:srgbClr val="000000"/>
              </a:solidFill>
            </a:endParaRPr>
          </a:p>
        </p:txBody>
      </p:sp>
      <p:sp>
        <p:nvSpPr>
          <p:cNvPr id="6" name="Footer Placeholder 4"/>
          <p:cNvSpPr>
            <a:spLocks noGrp="1"/>
          </p:cNvSpPr>
          <p:nvPr>
            <p:ph type="ftr" sz="quarter" idx="12"/>
          </p:nvPr>
        </p:nvSpPr>
        <p:spPr/>
        <p:txBody>
          <a:bodyPr/>
          <a:lstStyle>
            <a:lvl1pPr>
              <a:defRPr dirty="0"/>
            </a:lvl1pPr>
          </a:lstStyle>
          <a:p>
            <a:pPr>
              <a:defRPr/>
            </a:pPr>
            <a:endParaRPr lang="en-US">
              <a:solidFill>
                <a:srgbClr val="000000"/>
              </a:solidFill>
            </a:endParaRPr>
          </a:p>
        </p:txBody>
      </p:sp>
      <p:sp>
        <p:nvSpPr>
          <p:cNvPr id="7" name="Footer Placeholder 5"/>
          <p:cNvSpPr>
            <a:spLocks noGrp="1"/>
          </p:cNvSpPr>
          <p:nvPr>
            <p:ph type="ftr" sz="quarter" idx="13"/>
          </p:nvPr>
        </p:nvSpPr>
        <p:spPr/>
        <p:txBody>
          <a:bodyPr/>
          <a:lstStyle>
            <a:lvl1pPr>
              <a:defRPr dirty="0"/>
            </a:lvl1pPr>
          </a:lstStyle>
          <a:p>
            <a:pPr>
              <a:defRPr/>
            </a:pPr>
            <a:endParaRPr lang="en-US">
              <a:solidFill>
                <a:srgbClr val="000000"/>
              </a:solidFill>
            </a:endParaRPr>
          </a:p>
        </p:txBody>
      </p:sp>
      <p:sp>
        <p:nvSpPr>
          <p:cNvPr id="8" name="Slide Number Placeholder 6"/>
          <p:cNvSpPr>
            <a:spLocks noGrp="1"/>
          </p:cNvSpPr>
          <p:nvPr>
            <p:ph type="sldNum" sz="quarter" idx="14"/>
          </p:nvPr>
        </p:nvSpPr>
        <p:spPr/>
        <p:txBody>
          <a:bodyPr/>
          <a:lstStyle>
            <a:lvl1pPr>
              <a:defRPr/>
            </a:lvl1pPr>
          </a:lstStyle>
          <a:p>
            <a:pPr>
              <a:defRPr/>
            </a:pPr>
            <a:fld id="{44A7DEB4-5BD1-4894-8491-2F89F085CB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7340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D4E282-E8A5-43D8-85BB-38CC7461F7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7346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976F6E-FFB1-4EA6-9241-18407ADC2E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418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B691BD-7C00-4205-B6FC-EFB6DA2465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4066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4B1BD2-C57A-4D19-A8B0-D16521FE6E4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6835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7E2801B-12BB-4E77-82E6-E309BD5E5E0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120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DC30FFD-91D3-40B1-871A-E0CCE80A5E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496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46A11-BA2C-4872-AE72-C6BEEB9CEA1F}"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1709606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C773D8-CC60-42FA-B796-70C05C06BC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85257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E3598A-986A-452C-A84E-1A12B7EE2A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6921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EA175D-29B3-4BF5-83D0-66E2A8F30A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05966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E5AA8-2F43-409B-AE46-729341EEDC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6532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969B54-185F-4C9A-B97C-4EA3CB448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399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4B3213-5324-470B-8E71-243E836B37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5518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F76CB96-BCAC-41FC-B28B-45C8BE3417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01982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289D9E2-1359-4DEA-8865-E05D02C953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58176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720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F7E30FD8-36F3-43E5-B6C5-D49A94A1E3E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0583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822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1B3C88BE-CDB3-4CFE-8349-242A04C842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85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46A11-BA2C-4872-AE72-C6BEEB9CEA1F}" type="datetimeFigureOut">
              <a:rPr lang="en-US" smtClean="0"/>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5890771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925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D6CEB0C8-694A-4014-8D1B-9AC499CCF1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7478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027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8C76D354-7200-49F5-8E5E-B2300A686F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4745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130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9"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10"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11"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2" name="Rectangle 6"/>
          <p:cNvSpPr>
            <a:spLocks noGrp="1" noChangeArrowheads="1"/>
          </p:cNvSpPr>
          <p:nvPr>
            <p:ph type="sldNum" sz="quarter" idx="14"/>
          </p:nvPr>
        </p:nvSpPr>
        <p:spPr/>
        <p:txBody>
          <a:bodyPr/>
          <a:lstStyle>
            <a:lvl1pPr>
              <a:defRPr/>
            </a:lvl1pPr>
          </a:lstStyle>
          <a:p>
            <a:pPr>
              <a:defRPr/>
            </a:pPr>
            <a:fld id="{2541E8BF-CDEB-4692-88BD-C68215A3C3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9229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232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5"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8" name="Rectangle 6"/>
          <p:cNvSpPr>
            <a:spLocks noGrp="1" noChangeArrowheads="1"/>
          </p:cNvSpPr>
          <p:nvPr>
            <p:ph type="sldNum" sz="quarter" idx="14"/>
          </p:nvPr>
        </p:nvSpPr>
        <p:spPr/>
        <p:txBody>
          <a:bodyPr/>
          <a:lstStyle>
            <a:lvl1pPr>
              <a:defRPr/>
            </a:lvl1pPr>
          </a:lstStyle>
          <a:p>
            <a:pPr>
              <a:defRPr/>
            </a:pPr>
            <a:fld id="{677B1234-9609-405D-89C4-8B8E039A1D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2142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334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4"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5"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6"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7" name="Rectangle 6"/>
          <p:cNvSpPr>
            <a:spLocks noGrp="1" noChangeArrowheads="1"/>
          </p:cNvSpPr>
          <p:nvPr>
            <p:ph type="sldNum" sz="quarter" idx="14"/>
          </p:nvPr>
        </p:nvSpPr>
        <p:spPr/>
        <p:txBody>
          <a:bodyPr/>
          <a:lstStyle>
            <a:lvl1pPr>
              <a:defRPr/>
            </a:lvl1pPr>
          </a:lstStyle>
          <a:p>
            <a:pPr>
              <a:defRPr/>
            </a:pPr>
            <a:fld id="{B300D3B0-B8D8-4868-8491-90E672270B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2677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4373"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D08EAC9C-BA6A-4E94-9EDE-90C7C619FF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6304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5397"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7"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pPr>
              <a:defRPr/>
            </a:pPr>
            <a:fld id="{E7AE3031-22BF-48AF-9F07-E05A3D40F8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4388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6421"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1C4B24A8-FD80-4E4A-B0E9-728F027528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0787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7445"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solidFill>
            </a:endParaRPr>
          </a:p>
        </p:txBody>
      </p:sp>
      <p:sp>
        <p:nvSpPr>
          <p:cNvPr id="6" name="Rectangle 4"/>
          <p:cNvSpPr>
            <a:spLocks noGrp="1" noChangeArrowheads="1"/>
          </p:cNvSpPr>
          <p:nvPr>
            <p:ph type="dt" sz="half" idx="11"/>
          </p:nvPr>
        </p:nvSpPr>
        <p:spPr/>
        <p:txBody>
          <a:bodyPr/>
          <a:lstStyle>
            <a:lvl1pPr>
              <a:defRPr dirty="0"/>
            </a:lvl1pPr>
          </a:lstStyle>
          <a:p>
            <a:pPr>
              <a:defRPr/>
            </a:pPr>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dirty="0"/>
            </a:lvl1pPr>
          </a:lstStyle>
          <a:p>
            <a:pPr>
              <a:defRPr/>
            </a:pPr>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dirty="0"/>
            </a:lvl1pPr>
          </a:lstStyle>
          <a:p>
            <a:pPr>
              <a:defRPr/>
            </a:pPr>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pPr>
              <a:defRPr/>
            </a:pPr>
            <a:fld id="{A0144A7A-1C8D-484F-982B-981C579FD9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4940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8469"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dirty="0"/>
            </a:lvl1pPr>
          </a:lstStyle>
          <a:p>
            <a:pPr>
              <a:defRPr/>
            </a:pPr>
            <a:endParaRPr lang="en-US">
              <a:solidFill>
                <a:srgbClr val="000000"/>
              </a:solidFill>
            </a:endParaRPr>
          </a:p>
        </p:txBody>
      </p:sp>
      <p:sp>
        <p:nvSpPr>
          <p:cNvPr id="5" name="Date Placeholder 3"/>
          <p:cNvSpPr>
            <a:spLocks noGrp="1"/>
          </p:cNvSpPr>
          <p:nvPr>
            <p:ph type="dt" sz="half" idx="11"/>
          </p:nvPr>
        </p:nvSpPr>
        <p:spPr/>
        <p:txBody>
          <a:bodyPr/>
          <a:lstStyle>
            <a:lvl1pPr>
              <a:defRPr dirty="0"/>
            </a:lvl1pPr>
          </a:lstStyle>
          <a:p>
            <a:pPr>
              <a:defRPr/>
            </a:pPr>
            <a:endParaRPr lang="en-US">
              <a:solidFill>
                <a:srgbClr val="000000"/>
              </a:solidFill>
            </a:endParaRPr>
          </a:p>
        </p:txBody>
      </p:sp>
      <p:sp>
        <p:nvSpPr>
          <p:cNvPr id="6" name="Footer Placeholder 4"/>
          <p:cNvSpPr>
            <a:spLocks noGrp="1"/>
          </p:cNvSpPr>
          <p:nvPr>
            <p:ph type="ftr" sz="quarter" idx="12"/>
          </p:nvPr>
        </p:nvSpPr>
        <p:spPr/>
        <p:txBody>
          <a:bodyPr/>
          <a:lstStyle>
            <a:lvl1pPr>
              <a:defRPr dirty="0"/>
            </a:lvl1pPr>
          </a:lstStyle>
          <a:p>
            <a:pPr>
              <a:defRPr/>
            </a:pPr>
            <a:endParaRPr lang="en-US">
              <a:solidFill>
                <a:srgbClr val="000000"/>
              </a:solidFill>
            </a:endParaRPr>
          </a:p>
        </p:txBody>
      </p:sp>
      <p:sp>
        <p:nvSpPr>
          <p:cNvPr id="7" name="Footer Placeholder 5"/>
          <p:cNvSpPr>
            <a:spLocks noGrp="1"/>
          </p:cNvSpPr>
          <p:nvPr>
            <p:ph type="ftr" sz="quarter" idx="13"/>
          </p:nvPr>
        </p:nvSpPr>
        <p:spPr/>
        <p:txBody>
          <a:bodyPr/>
          <a:lstStyle>
            <a:lvl1pPr>
              <a:defRPr dirty="0"/>
            </a:lvl1pPr>
          </a:lstStyle>
          <a:p>
            <a:pPr>
              <a:defRPr/>
            </a:pPr>
            <a:endParaRPr lang="en-US">
              <a:solidFill>
                <a:srgbClr val="000000"/>
              </a:solidFill>
            </a:endParaRPr>
          </a:p>
        </p:txBody>
      </p:sp>
      <p:sp>
        <p:nvSpPr>
          <p:cNvPr id="8" name="Slide Number Placeholder 6"/>
          <p:cNvSpPr>
            <a:spLocks noGrp="1"/>
          </p:cNvSpPr>
          <p:nvPr>
            <p:ph type="sldNum" sz="quarter" idx="14"/>
          </p:nvPr>
        </p:nvSpPr>
        <p:spPr/>
        <p:txBody>
          <a:bodyPr/>
          <a:lstStyle>
            <a:lvl1pPr>
              <a:defRPr/>
            </a:lvl1pPr>
          </a:lstStyle>
          <a:p>
            <a:pPr>
              <a:defRPr/>
            </a:pPr>
            <a:fld id="{1E92C135-1F79-4770-A4AD-31E568054B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220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46A11-BA2C-4872-AE72-C6BEEB9CEA1F}" type="datetimeFigureOut">
              <a:rPr lang="en-US" smtClean="0"/>
              <a:t>6/12/2013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1238353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9F0A39-184C-493D-ABE6-D692A3634A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8211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6F564B-EAF2-4EC1-9228-D7F3BFC802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9884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D6B7EF-7663-4850-B4C5-DD133A6DBA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3248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FCC15AA-CAC6-45AA-A6B8-7541B25259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279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AFAE2C3-CE7D-4F3B-95F3-286F87419B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7928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C49224C-BD06-444A-91F5-339F77453B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2157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2775718-D4E7-406D-ADE7-C1FC5B2A3A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26049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CF8A3B-27CA-4D06-9C94-447EA5001B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3506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DCE230-C509-48AF-B46E-DE335BEBB6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795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65EE475-8D97-4715-A8FC-E3DF73893D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808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46A11-BA2C-4872-AE72-C6BEEB9CEA1F}" type="datetimeFigureOut">
              <a:rPr lang="en-US" smtClean="0"/>
              <a:t>6/12/2013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4261398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56D4AB3-FB54-4EB5-9B96-938BA9D3DBA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1841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43CE449-DDB3-4C42-86D5-8F771AF621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5849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E5B3A375-D641-45C3-91CB-E5599DA818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182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9A0C690E-F63D-4EDB-9CAB-871B5CEE8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848585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0204"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fld id="{82FB7D83-BB46-4C64-BE95-C9F67D73A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6974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228"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fld id="{368B04FE-35DC-4CBF-8FA7-830CE61E60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8837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2252"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fld id="{6F8F61E7-8FA3-48C8-A4A9-37FB7A1983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79162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3276"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7"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fld id="{4DC7CCE7-F90D-4143-9700-ED20B1D140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9934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4300"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9"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10"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11"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12" name="Rectangle 6"/>
          <p:cNvSpPr>
            <a:spLocks noGrp="1" noChangeArrowheads="1"/>
          </p:cNvSpPr>
          <p:nvPr>
            <p:ph type="sldNum" sz="quarter" idx="14"/>
          </p:nvPr>
        </p:nvSpPr>
        <p:spPr/>
        <p:txBody>
          <a:bodyPr/>
          <a:lstStyle>
            <a:lvl1pPr>
              <a:defRPr/>
            </a:lvl1pPr>
          </a:lstStyle>
          <a:p>
            <a:fld id="{03436C8B-4232-45D0-A649-C8EDC9B790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3299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5324"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8" name="Rectangle 6"/>
          <p:cNvSpPr>
            <a:spLocks noGrp="1" noChangeArrowheads="1"/>
          </p:cNvSpPr>
          <p:nvPr>
            <p:ph type="sldNum" sz="quarter" idx="14"/>
          </p:nvPr>
        </p:nvSpPr>
        <p:spPr/>
        <p:txBody>
          <a:bodyPr/>
          <a:lstStyle>
            <a:lvl1pPr>
              <a:defRPr/>
            </a:lvl1pPr>
          </a:lstStyle>
          <a:p>
            <a:fld id="{D950B684-21F3-4372-BACF-13E18BCB47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393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46A11-BA2C-4872-AE72-C6BEEB9CEA1F}" type="datetimeFigureOut">
              <a:rPr lang="en-US" smtClean="0"/>
              <a:t>6/12/2013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7753570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6348"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4"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4"/>
          </p:nvPr>
        </p:nvSpPr>
        <p:spPr/>
        <p:txBody>
          <a:bodyPr/>
          <a:lstStyle>
            <a:lvl1pPr>
              <a:defRPr/>
            </a:lvl1pPr>
          </a:lstStyle>
          <a:p>
            <a:fld id="{C356C4A3-D5DF-4D95-AD25-ABCEC15BB8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30286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372"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7"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fld id="{306B6672-A7D3-48E5-8233-2910B120EC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605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8396"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7"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9"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10" name="Rectangle 6"/>
          <p:cNvSpPr>
            <a:spLocks noGrp="1" noChangeArrowheads="1"/>
          </p:cNvSpPr>
          <p:nvPr>
            <p:ph type="sldNum" sz="quarter" idx="14"/>
          </p:nvPr>
        </p:nvSpPr>
        <p:spPr/>
        <p:txBody>
          <a:bodyPr/>
          <a:lstStyle>
            <a:lvl1pPr>
              <a:defRPr/>
            </a:lvl1pPr>
          </a:lstStyle>
          <a:p>
            <a:fld id="{58A3EFD1-B095-40C9-A39D-A9874BB541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0538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420"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fld id="{5BE50E71-2D38-4E68-9763-CEF8873693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9694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0444"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6" name="Rectangle 4"/>
          <p:cNvSpPr>
            <a:spLocks noGrp="1" noChangeArrowheads="1"/>
          </p:cNvSpPr>
          <p:nvPr>
            <p:ph type="dt" sz="half" idx="11"/>
          </p:nvPr>
        </p:nvSpPr>
        <p:spPr/>
        <p:txBody>
          <a:bodyPr/>
          <a:lstStyle>
            <a:lvl1pPr>
              <a:defRPr/>
            </a:lvl1pPr>
          </a:lstStyle>
          <a:p>
            <a:endParaRPr lang="en-US">
              <a:solidFill>
                <a:srgbClr val="000000"/>
              </a:solidFill>
            </a:endParaRPr>
          </a:p>
        </p:txBody>
      </p:sp>
      <p:sp>
        <p:nvSpPr>
          <p:cNvPr id="7" name="Rectangle 5"/>
          <p:cNvSpPr>
            <a:spLocks noGrp="1" noChangeArrowheads="1"/>
          </p:cNvSpPr>
          <p:nvPr>
            <p:ph type="ftr" sz="quarter" idx="12"/>
          </p:nvPr>
        </p:nvSpPr>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3"/>
          </p:nvPr>
        </p:nvSpPr>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4"/>
          </p:nvPr>
        </p:nvSpPr>
        <p:spPr/>
        <p:txBody>
          <a:bodyPr/>
          <a:lstStyle>
            <a:lvl1pPr>
              <a:defRPr/>
            </a:lvl1pPr>
          </a:lstStyle>
          <a:p>
            <a:fld id="{A94A630B-FEB9-4E5B-9A0F-65B14F3B26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39558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graphicFrame>
        <p:nvGraphicFramePr>
          <p:cNvPr id="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1468" name="CorelPhotoPaint.Image.10" r:id="rId3" imgW="1625397" imgH="1625397" progId="">
                  <p:embed/>
                </p:oleObj>
              </mc:Choice>
              <mc:Fallback>
                <p:oleObj name="CorelPhotoPaint.Image.10" r:id="rId3" imgW="1625397" imgH="1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1219200" y="609600"/>
            <a:ext cx="7315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5" name="Date Placeholder 3"/>
          <p:cNvSpPr>
            <a:spLocks noGrp="1"/>
          </p:cNvSpPr>
          <p:nvPr>
            <p:ph type="dt" sz="half" idx="11"/>
          </p:nvPr>
        </p:nvSpPr>
        <p:spPr/>
        <p:txBody>
          <a:bodyPr/>
          <a:lstStyle>
            <a:lvl1pPr>
              <a:defRPr/>
            </a:lvl1pPr>
          </a:lstStyle>
          <a:p>
            <a:endParaRPr lang="en-US">
              <a:solidFill>
                <a:srgbClr val="000000"/>
              </a:solidFill>
            </a:endParaRPr>
          </a:p>
        </p:txBody>
      </p:sp>
      <p:sp>
        <p:nvSpPr>
          <p:cNvPr id="6" name="Footer Placeholder 4"/>
          <p:cNvSpPr>
            <a:spLocks noGrp="1"/>
          </p:cNvSpPr>
          <p:nvPr>
            <p:ph type="ftr" sz="quarter" idx="12"/>
          </p:nvPr>
        </p:nvSpPr>
        <p:spPr/>
        <p:txBody>
          <a:bodyPr/>
          <a:lstStyle>
            <a:lvl1pPr>
              <a:defRPr/>
            </a:lvl1pPr>
          </a:lstStyle>
          <a:p>
            <a:endParaRPr lang="en-US">
              <a:solidFill>
                <a:srgbClr val="000000"/>
              </a:solidFill>
            </a:endParaRPr>
          </a:p>
        </p:txBody>
      </p:sp>
      <p:sp>
        <p:nvSpPr>
          <p:cNvPr id="7" name="Footer Placeholder 5"/>
          <p:cNvSpPr>
            <a:spLocks noGrp="1"/>
          </p:cNvSpPr>
          <p:nvPr>
            <p:ph type="ftr" sz="quarter" idx="13"/>
          </p:nvPr>
        </p:nvSpPr>
        <p:spPr/>
        <p:txBody>
          <a:bodyPr/>
          <a:lstStyle>
            <a:lvl1pPr>
              <a:defRPr/>
            </a:lvl1pPr>
          </a:lstStyle>
          <a:p>
            <a:endParaRPr lang="en-US">
              <a:solidFill>
                <a:srgbClr val="000000"/>
              </a:solidFill>
            </a:endParaRPr>
          </a:p>
        </p:txBody>
      </p:sp>
      <p:sp>
        <p:nvSpPr>
          <p:cNvPr id="8" name="Slide Number Placeholder 6"/>
          <p:cNvSpPr>
            <a:spLocks noGrp="1"/>
          </p:cNvSpPr>
          <p:nvPr>
            <p:ph type="sldNum" sz="quarter" idx="14"/>
          </p:nvPr>
        </p:nvSpPr>
        <p:spPr/>
        <p:txBody>
          <a:bodyPr/>
          <a:lstStyle>
            <a:lvl1pPr>
              <a:defRPr/>
            </a:lvl1pPr>
          </a:lstStyle>
          <a:p>
            <a:fld id="{4C4CED0C-B389-4A09-BB59-CAF5FD0CA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949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6A11-BA2C-4872-AE72-C6BEEB9CEA1F}" type="datetimeFigureOut">
              <a:rPr lang="en-US" smtClean="0"/>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2898144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46A11-BA2C-4872-AE72-C6BEEB9CEA1F}" type="datetimeFigureOut">
              <a:rPr lang="en-US" smtClean="0"/>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5F57-32A5-47DC-9A51-D74DA5BAE8D0}" type="slidenum">
              <a:rPr lang="en-US" smtClean="0"/>
              <a:t>‹#›</a:t>
            </a:fld>
            <a:endParaRPr lang="en-US"/>
          </a:p>
        </p:txBody>
      </p:sp>
    </p:spTree>
    <p:extLst>
      <p:ext uri="{BB962C8B-B14F-4D97-AF65-F5344CB8AC3E}">
        <p14:creationId xmlns:p14="http://schemas.microsoft.com/office/powerpoint/2010/main" val="356359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1.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oleObject" Target="../embeddings/oleObject14.bin"/><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vmlDrawing" Target="../drawings/vmlDrawing14.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image" Target="../media/image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oleObject" Target="../embeddings/oleObject27.bin"/><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vmlDrawing" Target="../drawings/vmlDrawing27.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46A11-BA2C-4872-AE72-C6BEEB9CEA1F}" type="datetimeFigureOut">
              <a:rPr lang="en-US" smtClean="0"/>
              <a:t>6/12/2013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75F57-32A5-47DC-9A51-D74DA5BAE8D0}" type="slidenum">
              <a:rPr lang="en-US" smtClean="0"/>
              <a:t>‹#›</a:t>
            </a:fld>
            <a:endParaRPr lang="en-US"/>
          </a:p>
        </p:txBody>
      </p:sp>
    </p:spTree>
    <p:extLst>
      <p:ext uri="{BB962C8B-B14F-4D97-AF65-F5344CB8AC3E}">
        <p14:creationId xmlns:p14="http://schemas.microsoft.com/office/powerpoint/2010/main" val="1340415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C8E3497E-60CB-49F3-99B6-9F2130D759B9}"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20939" name="CorelPhotoPaint.Image.10" r:id="rId15" imgW="1625397" imgH="1625397" progId="">
                  <p:embed/>
                </p:oleObj>
              </mc:Choice>
              <mc:Fallback>
                <p:oleObj name="CorelPhotoPaint.Image.10" r:id="rId15" imgW="1625397" imgH="162539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9580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E88CFECF-5974-4C6D-A858-F4BE4FB81B5F}" type="slidenum">
              <a:rPr lang="en-US">
                <a:solidFill>
                  <a:srgbClr val="000000"/>
                </a:solidFill>
                <a:cs typeface="Arial" pitchFamily="34" charset="0"/>
              </a:rPr>
              <a:pPr fontAlgn="base">
                <a:spcBef>
                  <a:spcPct val="0"/>
                </a:spcBef>
                <a:spcAft>
                  <a:spcPct val="0"/>
                </a:spcAft>
                <a:defRPr/>
              </a:pPr>
              <a:t>‹#›</a:t>
            </a:fld>
            <a:endParaRPr lang="en-US" dirty="0">
              <a:solidFill>
                <a:srgbClr val="000000"/>
              </a:solidFill>
              <a:cs typeface="Arial" pitchFamily="34" charset="0"/>
            </a:endParaRPr>
          </a:p>
        </p:txBody>
      </p:sp>
    </p:spTree>
    <p:extLst>
      <p:ext uri="{BB962C8B-B14F-4D97-AF65-F5344CB8AC3E}">
        <p14:creationId xmlns:p14="http://schemas.microsoft.com/office/powerpoint/2010/main" val="1739180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dirty="0">
                <a:latin typeface="Times New Roman" pitchFamily="18"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E353058B-1E1D-4B9C-9420-54CF3A91EEBC}"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36181" name="CorelPhotoPaint.Image.10" r:id="rId15" imgW="1625397" imgH="1625397" progId="">
                  <p:embed/>
                </p:oleObj>
              </mc:Choice>
              <mc:Fallback>
                <p:oleObj name="CorelPhotoPaint.Image.10" r:id="rId15" imgW="1625397" imgH="162539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61450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pPr>
            <a:endParaRPr lang="en-US" smtClean="0">
              <a:solidFill>
                <a:srgbClr val="000000"/>
              </a:solidFill>
              <a:cs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pPr>
            <a:endParaRPr lang="en-US" smtClean="0">
              <a:solidFill>
                <a:srgbClr val="000000"/>
              </a:solidFill>
              <a:cs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pPr>
            <a:fld id="{92F14A00-8129-4264-A834-9D5EEA5045E3}" type="slidenum">
              <a:rPr lang="en-US" smtClean="0">
                <a:solidFill>
                  <a:srgbClr val="000000"/>
                </a:solidFill>
                <a:cs typeface="Arial" pitchFamily="34" charset="0"/>
              </a:rPr>
              <a:pPr fontAlgn="base">
                <a:spcBef>
                  <a:spcPct val="0"/>
                </a:spcBef>
                <a:spcAft>
                  <a:spcPct val="0"/>
                </a:spcAft>
              </a:pPr>
              <a:t>‹#›</a:t>
            </a:fld>
            <a:endParaRPr lang="en-US" smtClean="0">
              <a:solidFill>
                <a:srgbClr val="000000"/>
              </a:solidFill>
              <a:cs typeface="Arial" pitchFamily="34" charset="0"/>
            </a:endParaRPr>
          </a:p>
        </p:txBody>
      </p:sp>
    </p:spTree>
    <p:extLst>
      <p:ext uri="{BB962C8B-B14F-4D97-AF65-F5344CB8AC3E}">
        <p14:creationId xmlns:p14="http://schemas.microsoft.com/office/powerpoint/2010/main" val="195461673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cs typeface="Arial" charset="0"/>
            </a:endParaRPr>
          </a:p>
        </p:txBody>
      </p:sp>
      <p:sp>
        <p:nvSpPr>
          <p:cNvPr id="3"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cs typeface="Arial" charset="0"/>
            </a:endParaRPr>
          </a:p>
        </p:txBody>
      </p:sp>
      <p:sp>
        <p:nvSpPr>
          <p:cNvPr id="4"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cs typeface="Arial" charset="0"/>
            </a:endParaRPr>
          </a:p>
        </p:txBody>
      </p:sp>
      <p:sp>
        <p:nvSpPr>
          <p:cNvPr id="5"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CC6FFDB-36E2-46A8-BD7A-87B8121ED0D3}" type="slidenum">
              <a:rPr lang="en-US">
                <a:solidFill>
                  <a:srgbClr val="000000"/>
                </a:solidFill>
                <a:cs typeface="Arial" charset="0"/>
              </a:rPr>
              <a:pPr fontAlgn="base">
                <a:spcBef>
                  <a:spcPct val="0"/>
                </a:spcBef>
                <a:spcAft>
                  <a:spcPct val="0"/>
                </a:spcAft>
              </a:pPr>
              <a:t>‹#›</a:t>
            </a:fld>
            <a:endParaRPr lang="en-US">
              <a:solidFill>
                <a:srgbClr val="000000"/>
              </a:solidFill>
              <a:cs typeface="Arial" charset="0"/>
            </a:endParaRPr>
          </a:p>
        </p:txBody>
      </p:sp>
      <p:graphicFrame>
        <p:nvGraphicFramePr>
          <p:cNvPr id="1033"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49180" name="CorelPhotoPaint.Image.10" r:id="rId15" imgW="1625397" imgH="1625397" progId="">
                  <p:embed/>
                </p:oleObj>
              </mc:Choice>
              <mc:Fallback>
                <p:oleObj name="CorelPhotoPaint.Image.10" r:id="rId15" imgW="1625397" imgH="1625397"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84261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gif"/></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0.gif"/><Relationship Id="rId4" Type="http://schemas.openxmlformats.org/officeDocument/2006/relationships/hyperlink" Target="http://www.cpc.ncep.noaa.gov/products/people/mchen/CFSv2FCST/monthly/images/summaryCFSv2.NaT2m.201303.gi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3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hyperlink" Target="http://www.cpc.ncep.noaa.gov/products/people/mchen/CFSv2FCST/monthly/images/summaryCFSv2.NaT2m.201303.gi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image" Target="../media/image49.gif"/></Relationships>
</file>

<file path=ppt/slides/_rels/slide3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gif"/></Relationships>
</file>

<file path=ppt/slides/_rels/slide3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1.gif"/><Relationship Id="rId4" Type="http://schemas.openxmlformats.org/officeDocument/2006/relationships/image" Target="../media/image5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874263" y="1143000"/>
            <a:ext cx="728276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4000" b="1" dirty="0"/>
              <a:t>CPC Monthly Climate Review</a:t>
            </a:r>
          </a:p>
          <a:p>
            <a:pPr algn="ctr" eaLnBrk="1" hangingPunct="1"/>
            <a:endParaRPr lang="en-US" sz="3600" b="1" dirty="0"/>
          </a:p>
          <a:p>
            <a:pPr algn="ctr" eaLnBrk="1" hangingPunct="1"/>
            <a:r>
              <a:rPr lang="en-US" sz="3600" b="1" dirty="0" smtClean="0"/>
              <a:t>May 2013</a:t>
            </a:r>
            <a:endParaRPr lang="en-US" sz="3600" b="1" dirty="0"/>
          </a:p>
          <a:p>
            <a:pPr algn="ctr" eaLnBrk="1" hangingPunct="1"/>
            <a:endParaRPr lang="en-US" sz="3600" b="1" dirty="0"/>
          </a:p>
          <a:p>
            <a:pPr algn="ctr" eaLnBrk="1" hangingPunct="1"/>
            <a:r>
              <a:rPr lang="en-US" sz="3600" b="1" dirty="0" err="1" smtClean="0"/>
              <a:t>Wanqiu</a:t>
            </a:r>
            <a:r>
              <a:rPr lang="en-US" sz="3600" b="1" dirty="0" smtClean="0"/>
              <a:t> Wang</a:t>
            </a:r>
            <a:endParaRPr lang="en-US" sz="3600" b="1" dirty="0"/>
          </a:p>
        </p:txBody>
      </p:sp>
    </p:spTree>
    <p:extLst>
      <p:ext uri="{BB962C8B-B14F-4D97-AF65-F5344CB8AC3E}">
        <p14:creationId xmlns:p14="http://schemas.microsoft.com/office/powerpoint/2010/main" val="2977674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10</a:t>
            </a:fld>
            <a:endParaRPr lang="en-US"/>
          </a:p>
        </p:txBody>
      </p:sp>
      <p:sp>
        <p:nvSpPr>
          <p:cNvPr id="43011" name="Rectangle 3"/>
          <p:cNvSpPr>
            <a:spLocks noChangeArrowheads="1"/>
          </p:cNvSpPr>
          <p:nvPr/>
        </p:nvSpPr>
        <p:spPr bwMode="auto">
          <a:xfrm>
            <a:off x="0" y="23622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dirty="0" smtClean="0"/>
              <a:t>2. Global monthly mean anomalies in May 2013</a:t>
            </a:r>
            <a:endParaRPr lang="en-US" sz="3200" dirty="0"/>
          </a:p>
        </p:txBody>
      </p:sp>
    </p:spTree>
    <p:extLst>
      <p:ext uri="{BB962C8B-B14F-4D97-AF65-F5344CB8AC3E}">
        <p14:creationId xmlns:p14="http://schemas.microsoft.com/office/powerpoint/2010/main" val="222207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61" t="3033" r="5165" b="54107"/>
          <a:stretch/>
        </p:blipFill>
        <p:spPr bwMode="auto">
          <a:xfrm>
            <a:off x="149879" y="1300479"/>
            <a:ext cx="5211657" cy="304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8" name="Rectangle 2"/>
          <p:cNvSpPr>
            <a:spLocks noGrp="1" noChangeArrowheads="1"/>
          </p:cNvSpPr>
          <p:nvPr>
            <p:ph type="title"/>
          </p:nvPr>
        </p:nvSpPr>
        <p:spPr>
          <a:xfrm>
            <a:off x="0" y="614680"/>
            <a:ext cx="8686800" cy="658813"/>
          </a:xfrm>
        </p:spPr>
        <p:txBody>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smtClean="0"/>
              <a:t>Global SST Anomaly (</a:t>
            </a:r>
            <a:r>
              <a:rPr lang="en-GB" sz="2400" b="1" u="sng" baseline="30000" smtClean="0"/>
              <a:t>0</a:t>
            </a:r>
            <a:r>
              <a:rPr lang="en-GB" sz="2400" b="1" u="sng" smtClean="0"/>
              <a:t>C) and Anomaly Tendency</a:t>
            </a:r>
          </a:p>
        </p:txBody>
      </p:sp>
      <p:sp>
        <p:nvSpPr>
          <p:cNvPr id="6149" name="Text Box 5"/>
          <p:cNvSpPr txBox="1">
            <a:spLocks noChangeArrowheads="1"/>
          </p:cNvSpPr>
          <p:nvPr/>
        </p:nvSpPr>
        <p:spPr bwMode="auto">
          <a:xfrm>
            <a:off x="5562600" y="1413695"/>
            <a:ext cx="3124200" cy="2190601"/>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Char char="-"/>
            </a:pPr>
            <a:r>
              <a:rPr lang="en-GB" sz="1200" b="1" dirty="0">
                <a:solidFill>
                  <a:srgbClr val="000000"/>
                </a:solidFill>
                <a:latin typeface="Verdana" pitchFamily="34" charset="0"/>
                <a:ea typeface="SimSun" pitchFamily="2" charset="-122"/>
                <a:cs typeface="Times New Roman" pitchFamily="18" charset="0"/>
              </a:rPr>
              <a:t> </a:t>
            </a:r>
            <a:r>
              <a:rPr lang="en-GB" sz="1200" b="1" dirty="0" smtClean="0">
                <a:solidFill>
                  <a:srgbClr val="000000"/>
                </a:solidFill>
                <a:latin typeface="Verdana" pitchFamily="34" charset="0"/>
                <a:ea typeface="SimSun" pitchFamily="2" charset="-122"/>
                <a:cs typeface="Times New Roman" pitchFamily="18" charset="0"/>
              </a:rPr>
              <a:t>Negative </a:t>
            </a:r>
            <a:r>
              <a:rPr lang="en-GB" sz="1200" b="1" dirty="0" smtClean="0">
                <a:solidFill>
                  <a:schemeClr val="tx1"/>
                </a:solidFill>
                <a:latin typeface="Verdana" pitchFamily="34" charset="0"/>
                <a:ea typeface="SimSun" pitchFamily="2" charset="-122"/>
                <a:cs typeface="Times New Roman" pitchFamily="18" charset="0"/>
              </a:rPr>
              <a:t>SSTA presented in the e. Pacific</a:t>
            </a:r>
            <a:r>
              <a:rPr lang="en-GB" sz="1200" b="1" dirty="0">
                <a:solidFill>
                  <a:schemeClr val="tx1"/>
                </a:solidFill>
                <a:latin typeface="Verdana" pitchFamily="34" charset="0"/>
                <a:ea typeface="SimSun" pitchFamily="2" charset="-122"/>
                <a:cs typeface="Times New Roman" pitchFamily="18" charset="0"/>
              </a:rPr>
              <a:t>.</a:t>
            </a:r>
          </a:p>
          <a:p>
            <a:pPr eaLnBrk="1" hangingPunct="1">
              <a:lnSpc>
                <a:spcPct val="101000"/>
              </a:lnSpc>
              <a:spcBef>
                <a:spcPts val="625"/>
              </a:spcBef>
              <a:buClr>
                <a:srgbClr val="000000"/>
              </a:buClr>
              <a:buSzPct val="100000"/>
              <a:buFont typeface="Verdana" pitchFamily="34" charset="0"/>
              <a:buChar char="-"/>
            </a:pPr>
            <a:r>
              <a:rPr lang="en-GB" sz="1200" b="1" dirty="0">
                <a:solidFill>
                  <a:schemeClr val="tx1"/>
                </a:solidFill>
                <a:latin typeface="Verdana" pitchFamily="34" charset="0"/>
                <a:ea typeface="SimSun" pitchFamily="2" charset="-122"/>
                <a:cs typeface="Times New Roman" pitchFamily="18" charset="0"/>
              </a:rPr>
              <a:t> Negative phase PDO associated SSTA </a:t>
            </a:r>
            <a:r>
              <a:rPr lang="en-GB" sz="1200" b="1" dirty="0" smtClean="0">
                <a:solidFill>
                  <a:schemeClr val="tx1"/>
                </a:solidFill>
                <a:latin typeface="Verdana" pitchFamily="34" charset="0"/>
                <a:ea typeface="SimSun" pitchFamily="2" charset="-122"/>
                <a:cs typeface="Times New Roman" pitchFamily="18" charset="0"/>
              </a:rPr>
              <a:t>pattern continued </a:t>
            </a:r>
            <a:r>
              <a:rPr lang="en-GB" sz="1200" b="1" dirty="0">
                <a:solidFill>
                  <a:schemeClr val="tx1"/>
                </a:solidFill>
                <a:latin typeface="Verdana" pitchFamily="34" charset="0"/>
                <a:ea typeface="SimSun" pitchFamily="2" charset="-122"/>
                <a:cs typeface="Times New Roman" pitchFamily="18" charset="0"/>
              </a:rPr>
              <a:t>in </a:t>
            </a:r>
            <a:r>
              <a:rPr lang="en-GB" sz="1200" b="1" dirty="0" smtClean="0">
                <a:solidFill>
                  <a:schemeClr val="tx1"/>
                </a:solidFill>
                <a:latin typeface="Verdana" pitchFamily="34" charset="0"/>
                <a:ea typeface="SimSun" pitchFamily="2" charset="-122"/>
                <a:cs typeface="Times New Roman" pitchFamily="18" charset="0"/>
              </a:rPr>
              <a:t>N. </a:t>
            </a:r>
            <a:r>
              <a:rPr lang="en-GB" sz="1200" b="1" dirty="0">
                <a:solidFill>
                  <a:schemeClr val="tx1"/>
                </a:solidFill>
                <a:latin typeface="Verdana" pitchFamily="34" charset="0"/>
                <a:ea typeface="SimSun" pitchFamily="2" charset="-122"/>
                <a:cs typeface="Times New Roman" pitchFamily="18" charset="0"/>
              </a:rPr>
              <a:t>Pacific.</a:t>
            </a:r>
          </a:p>
          <a:p>
            <a:pPr eaLnBrk="1" hangingPunct="1">
              <a:lnSpc>
                <a:spcPct val="101000"/>
              </a:lnSpc>
              <a:spcBef>
                <a:spcPts val="625"/>
              </a:spcBef>
              <a:buClr>
                <a:srgbClr val="000000"/>
              </a:buClr>
              <a:buSzPct val="100000"/>
              <a:buFont typeface="Verdana" pitchFamily="34" charset="0"/>
              <a:buChar char="-"/>
            </a:pPr>
            <a:r>
              <a:rPr lang="en-GB" sz="1200" b="1" dirty="0">
                <a:solidFill>
                  <a:schemeClr val="tx1"/>
                </a:solidFill>
                <a:latin typeface="Verdana" pitchFamily="34" charset="0"/>
                <a:ea typeface="SimSun" pitchFamily="2" charset="-122"/>
                <a:cs typeface="Times New Roman" pitchFamily="18" charset="0"/>
              </a:rPr>
              <a:t> Positive SSTA was observed in the </a:t>
            </a:r>
            <a:r>
              <a:rPr lang="en-GB" sz="1200" b="1" dirty="0" smtClean="0">
                <a:solidFill>
                  <a:schemeClr val="tx1"/>
                </a:solidFill>
                <a:latin typeface="Verdana" pitchFamily="34" charset="0"/>
                <a:ea typeface="SimSun" pitchFamily="2" charset="-122"/>
                <a:cs typeface="Times New Roman" pitchFamily="18" charset="0"/>
              </a:rPr>
              <a:t>e. Indian </a:t>
            </a:r>
            <a:r>
              <a:rPr lang="en-GB" sz="1200" b="1" dirty="0">
                <a:solidFill>
                  <a:schemeClr val="tx1"/>
                </a:solidFill>
                <a:latin typeface="Verdana" pitchFamily="34" charset="0"/>
                <a:ea typeface="SimSun" pitchFamily="2" charset="-122"/>
                <a:cs typeface="Times New Roman" pitchFamily="18" charset="0"/>
              </a:rPr>
              <a:t>and </a:t>
            </a:r>
            <a:r>
              <a:rPr lang="en-GB" sz="1200" b="1" dirty="0" smtClean="0">
                <a:solidFill>
                  <a:schemeClr val="tx1"/>
                </a:solidFill>
                <a:latin typeface="Verdana" pitchFamily="34" charset="0"/>
                <a:ea typeface="SimSun" pitchFamily="2" charset="-122"/>
                <a:cs typeface="Times New Roman" pitchFamily="18" charset="0"/>
              </a:rPr>
              <a:t>w. Pacific Oceans.</a:t>
            </a:r>
            <a:endParaRPr lang="en-GB" sz="1200" b="1" dirty="0">
              <a:solidFill>
                <a:schemeClr val="tx1"/>
              </a:solidFill>
              <a:latin typeface="Verdana" pitchFamily="34" charset="0"/>
              <a:ea typeface="SimSun" pitchFamily="2" charset="-122"/>
              <a:cs typeface="Times New Roman" pitchFamily="18" charset="0"/>
            </a:endParaRPr>
          </a:p>
          <a:p>
            <a:pPr eaLnBrk="1" hangingPunct="1">
              <a:lnSpc>
                <a:spcPct val="101000"/>
              </a:lnSpc>
              <a:spcBef>
                <a:spcPts val="625"/>
              </a:spcBef>
              <a:buClr>
                <a:srgbClr val="000000"/>
              </a:buClr>
              <a:buSzPct val="100000"/>
              <a:buFont typeface="Verdana" pitchFamily="34" charset="0"/>
              <a:buChar char="-"/>
            </a:pPr>
            <a:r>
              <a:rPr lang="en-GB" sz="1200" b="1" dirty="0">
                <a:solidFill>
                  <a:schemeClr val="tx1"/>
                </a:solidFill>
                <a:latin typeface="Verdana" pitchFamily="34" charset="0"/>
                <a:ea typeface="SimSun" pitchFamily="2" charset="-122"/>
                <a:cs typeface="Times New Roman" pitchFamily="18" charset="0"/>
              </a:rPr>
              <a:t>  </a:t>
            </a:r>
            <a:r>
              <a:rPr lang="en-GB" sz="1200" b="1" dirty="0" err="1" smtClean="0">
                <a:solidFill>
                  <a:schemeClr val="tx1"/>
                </a:solidFill>
                <a:latin typeface="Verdana" pitchFamily="34" charset="0"/>
                <a:ea typeface="SimSun" pitchFamily="2" charset="-122"/>
                <a:cs typeface="Times New Roman" pitchFamily="18" charset="0"/>
              </a:rPr>
              <a:t>Tripolar</a:t>
            </a:r>
            <a:r>
              <a:rPr lang="en-GB" sz="1200" b="1" dirty="0" smtClean="0">
                <a:solidFill>
                  <a:schemeClr val="tx1"/>
                </a:solidFill>
                <a:latin typeface="Verdana" pitchFamily="34" charset="0"/>
                <a:ea typeface="SimSun" pitchFamily="2" charset="-122"/>
                <a:cs typeface="Times New Roman" pitchFamily="18" charset="0"/>
              </a:rPr>
              <a:t> SSTA presented </a:t>
            </a:r>
            <a:r>
              <a:rPr lang="en-GB" sz="1200" b="1" dirty="0">
                <a:solidFill>
                  <a:schemeClr val="tx1"/>
                </a:solidFill>
                <a:latin typeface="Verdana" pitchFamily="34" charset="0"/>
                <a:ea typeface="SimSun" pitchFamily="2" charset="-122"/>
                <a:cs typeface="Times New Roman" pitchFamily="18" charset="0"/>
              </a:rPr>
              <a:t>in </a:t>
            </a:r>
            <a:r>
              <a:rPr lang="en-GB" sz="1200" b="1" dirty="0" smtClean="0">
                <a:solidFill>
                  <a:schemeClr val="tx1"/>
                </a:solidFill>
                <a:latin typeface="Verdana" pitchFamily="34" charset="0"/>
                <a:ea typeface="SimSun" pitchFamily="2" charset="-122"/>
                <a:cs typeface="Times New Roman" pitchFamily="18" charset="0"/>
              </a:rPr>
              <a:t>N. </a:t>
            </a:r>
            <a:r>
              <a:rPr lang="en-GB" sz="1200" b="1" dirty="0">
                <a:solidFill>
                  <a:schemeClr val="tx1"/>
                </a:solidFill>
                <a:latin typeface="Verdana" pitchFamily="34" charset="0"/>
                <a:ea typeface="SimSun" pitchFamily="2" charset="-122"/>
                <a:cs typeface="Times New Roman" pitchFamily="18" charset="0"/>
              </a:rPr>
              <a:t>Atlantic</a:t>
            </a:r>
            <a:r>
              <a:rPr lang="en-GB" sz="1200" b="1" dirty="0" smtClean="0">
                <a:solidFill>
                  <a:schemeClr val="tx1"/>
                </a:solidFill>
                <a:latin typeface="Verdana" pitchFamily="34" charset="0"/>
                <a:ea typeface="SimSun" pitchFamily="2" charset="-122"/>
                <a:cs typeface="Times New Roman" pitchFamily="18" charset="0"/>
              </a:rPr>
              <a:t>.</a:t>
            </a:r>
            <a:endParaRPr lang="en-GB" sz="1200" b="1" dirty="0">
              <a:solidFill>
                <a:schemeClr val="tx1"/>
              </a:solidFill>
              <a:latin typeface="Verdana" pitchFamily="34" charset="0"/>
              <a:ea typeface="SimSun" pitchFamily="2" charset="-122"/>
              <a:cs typeface="Times New Roman" pitchFamily="18" charset="0"/>
            </a:endParaRPr>
          </a:p>
        </p:txBody>
      </p:sp>
      <p:sp>
        <p:nvSpPr>
          <p:cNvPr id="6151" name="Oval 24"/>
          <p:cNvSpPr>
            <a:spLocks noChangeArrowheads="1"/>
          </p:cNvSpPr>
          <p:nvPr/>
        </p:nvSpPr>
        <p:spPr bwMode="auto">
          <a:xfrm>
            <a:off x="3435350" y="1892269"/>
            <a:ext cx="814387" cy="102949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3" name="Oval 24"/>
          <p:cNvSpPr>
            <a:spLocks noChangeArrowheads="1"/>
          </p:cNvSpPr>
          <p:nvPr/>
        </p:nvSpPr>
        <p:spPr bwMode="auto">
          <a:xfrm>
            <a:off x="2632075" y="2754630"/>
            <a:ext cx="803275" cy="258763"/>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4" name="Oval 24"/>
          <p:cNvSpPr>
            <a:spLocks noChangeArrowheads="1"/>
          </p:cNvSpPr>
          <p:nvPr/>
        </p:nvSpPr>
        <p:spPr bwMode="auto">
          <a:xfrm>
            <a:off x="1286668" y="2533968"/>
            <a:ext cx="677069" cy="747712"/>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6156" name="Oval 24"/>
          <p:cNvSpPr>
            <a:spLocks noChangeArrowheads="1"/>
          </p:cNvSpPr>
          <p:nvPr/>
        </p:nvSpPr>
        <p:spPr bwMode="auto">
          <a:xfrm>
            <a:off x="1635125" y="2048193"/>
            <a:ext cx="1336675" cy="685800"/>
          </a:xfrm>
          <a:prstGeom prst="ellipse">
            <a:avLst/>
          </a:prstGeom>
          <a:noFill/>
          <a:ln w="208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lnSpc>
                <a:spcPts val="5338"/>
              </a:lnSpc>
              <a:buClr>
                <a:srgbClr val="000000"/>
              </a:buClr>
              <a:buSzPct val="100000"/>
              <a:buFont typeface="Times New Roman" pitchFamily="18" charset="0"/>
              <a:buNone/>
            </a:pPr>
            <a:endParaRPr lang="en-US"/>
          </a:p>
        </p:txBody>
      </p:sp>
      <p:sp>
        <p:nvSpPr>
          <p:cNvPr id="17" name="TextBox 16"/>
          <p:cNvSpPr txBox="1"/>
          <p:nvPr/>
        </p:nvSpPr>
        <p:spPr>
          <a:xfrm>
            <a:off x="6827837" y="0"/>
            <a:ext cx="2316163" cy="369332"/>
          </a:xfrm>
          <a:prstGeom prst="rect">
            <a:avLst/>
          </a:prstGeom>
          <a:solidFill>
            <a:srgbClr val="FFFF00"/>
          </a:solidFill>
          <a:ln w="28575">
            <a:solidFill>
              <a:srgbClr val="0070C0"/>
            </a:solidFill>
          </a:ln>
        </p:spPr>
        <p:txBody>
          <a:bodyPr wrap="square" rtlCol="0">
            <a:spAutoFit/>
          </a:bodyPr>
          <a:lstStyle/>
          <a:p>
            <a:pPr algn="ctr"/>
            <a:r>
              <a:rPr lang="en-US" dirty="0"/>
              <a:t>CPC Ocean </a:t>
            </a:r>
            <a:r>
              <a:rPr lang="en-US" dirty="0" smtClean="0"/>
              <a:t>briefing</a:t>
            </a:r>
            <a:endParaRPr lang="en-US" dirty="0"/>
          </a:p>
        </p:txBody>
      </p:sp>
    </p:spTree>
    <p:extLst>
      <p:ext uri="{BB962C8B-B14F-4D97-AF65-F5344CB8AC3E}">
        <p14:creationId xmlns:p14="http://schemas.microsoft.com/office/powerpoint/2010/main" val="27042699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a:xfrm>
            <a:off x="6553200" y="6356350"/>
            <a:ext cx="2133600" cy="365125"/>
          </a:xfrm>
        </p:spPr>
        <p:txBody>
          <a:bodyPr/>
          <a:lstStyle/>
          <a:p>
            <a:fld id="{73A16A76-C777-4754-876B-F92BC190F574}" type="slidenum">
              <a:rPr lang="en-US"/>
              <a:pPr/>
              <a:t>12</a:t>
            </a:fld>
            <a:endParaRPr lang="en-US"/>
          </a:p>
        </p:txBody>
      </p:sp>
      <p:pic>
        <p:nvPicPr>
          <p:cNvPr id="52232" name="Picture 8" descr="http://origin.cpc.ncep.noaa.gov/products/analysis_monitoring/bulletin_tmp/figt21.gif"/>
          <p:cNvPicPr>
            <a:picLocks noChangeAspect="1" noChangeArrowheads="1"/>
          </p:cNvPicPr>
          <p:nvPr/>
        </p:nvPicPr>
        <p:blipFill rotWithShape="1">
          <a:blip r:embed="rId3">
            <a:extLst>
              <a:ext uri="{28A0092B-C50C-407E-A947-70E740481C1C}">
                <a14:useLocalDpi xmlns:a14="http://schemas.microsoft.com/office/drawing/2010/main" val="0"/>
              </a:ext>
            </a:extLst>
          </a:blip>
          <a:srcRect t="58755"/>
          <a:stretch/>
        </p:blipFill>
        <p:spPr bwMode="auto">
          <a:xfrm>
            <a:off x="914400" y="4572000"/>
            <a:ext cx="739008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2234" name="Picture 10" descr="http://origin.cpc.ncep.noaa.gov/products/analysis_monitoring/bulletin_tmp/figt20.gif"/>
          <p:cNvPicPr>
            <a:picLocks noChangeAspect="1" noChangeArrowheads="1"/>
          </p:cNvPicPr>
          <p:nvPr/>
        </p:nvPicPr>
        <p:blipFill rotWithShape="1">
          <a:blip r:embed="rId4">
            <a:extLst>
              <a:ext uri="{28A0092B-C50C-407E-A947-70E740481C1C}">
                <a14:useLocalDpi xmlns:a14="http://schemas.microsoft.com/office/drawing/2010/main" val="0"/>
              </a:ext>
            </a:extLst>
          </a:blip>
          <a:srcRect t="58667"/>
          <a:stretch/>
        </p:blipFill>
        <p:spPr bwMode="auto">
          <a:xfrm>
            <a:off x="931606" y="2286000"/>
            <a:ext cx="737419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2236" name="Picture 12" descr="http://origin.cpc.ncep.noaa.gov/products/analysis_monitoring/bulletin_tmp/figt25.gif"/>
          <p:cNvPicPr>
            <a:picLocks noChangeAspect="1" noChangeArrowheads="1"/>
          </p:cNvPicPr>
          <p:nvPr/>
        </p:nvPicPr>
        <p:blipFill rotWithShape="1">
          <a:blip r:embed="rId5">
            <a:extLst>
              <a:ext uri="{28A0092B-C50C-407E-A947-70E740481C1C}">
                <a14:useLocalDpi xmlns:a14="http://schemas.microsoft.com/office/drawing/2010/main" val="0"/>
              </a:ext>
            </a:extLst>
          </a:blip>
          <a:srcRect t="58667"/>
          <a:stretch/>
        </p:blipFill>
        <p:spPr bwMode="auto">
          <a:xfrm>
            <a:off x="924560" y="0"/>
            <a:ext cx="7374194" cy="2286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078663" y="3733800"/>
            <a:ext cx="1912937" cy="923330"/>
          </a:xfrm>
          <a:prstGeom prst="rect">
            <a:avLst/>
          </a:prstGeom>
          <a:solidFill>
            <a:srgbClr val="FFFF00"/>
          </a:solidFill>
          <a:ln w="28575">
            <a:solidFill>
              <a:srgbClr val="0070C0"/>
            </a:solidFill>
          </a:ln>
        </p:spPr>
        <p:txBody>
          <a:bodyPr wrap="square" rtlCol="0">
            <a:spAutoFit/>
          </a:bodyPr>
          <a:lstStyle/>
          <a:p>
            <a:pPr algn="ctr"/>
            <a:r>
              <a:rPr lang="en-US" dirty="0" smtClean="0"/>
              <a:t> Climate Diagnostics Bulletin</a:t>
            </a:r>
            <a:endParaRPr lang="en-US" dirty="0"/>
          </a:p>
        </p:txBody>
      </p:sp>
    </p:spTree>
    <p:extLst>
      <p:ext uri="{BB962C8B-B14F-4D97-AF65-F5344CB8AC3E}">
        <p14:creationId xmlns:p14="http://schemas.microsoft.com/office/powerpoint/2010/main" val="2364210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origin.cpc.ncep.noaa.gov/products/analysis_monitoring/bulletin_tmp/fige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480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14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cpc.ncep.noaa.gov/products/precip/CWlink/daily_ao_index/ao.sprd2.gif"/>
          <p:cNvPicPr>
            <a:picLocks noChangeAspect="1" noChangeArrowheads="1"/>
          </p:cNvPicPr>
          <p:nvPr/>
        </p:nvPicPr>
        <p:blipFill rotWithShape="1">
          <a:blip r:embed="rId3">
            <a:extLst>
              <a:ext uri="{28A0092B-C50C-407E-A947-70E740481C1C}">
                <a14:useLocalDpi xmlns:a14="http://schemas.microsoft.com/office/drawing/2010/main" val="0"/>
              </a:ext>
            </a:extLst>
          </a:blip>
          <a:srcRect b="68600"/>
          <a:stretch/>
        </p:blipFill>
        <p:spPr bwMode="auto">
          <a:xfrm>
            <a:off x="1752600" y="0"/>
            <a:ext cx="5715000" cy="2392680"/>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www.cpc.ncep.noaa.gov/products/precip/CWlink/pna/nao.sprd2.gif"/>
          <p:cNvPicPr>
            <a:picLocks noChangeAspect="1" noChangeArrowheads="1"/>
          </p:cNvPicPr>
          <p:nvPr/>
        </p:nvPicPr>
        <p:blipFill rotWithShape="1">
          <a:blip r:embed="rId4">
            <a:extLst>
              <a:ext uri="{28A0092B-C50C-407E-A947-70E740481C1C}">
                <a14:useLocalDpi xmlns:a14="http://schemas.microsoft.com/office/drawing/2010/main" val="0"/>
              </a:ext>
            </a:extLst>
          </a:blip>
          <a:srcRect t="4134" b="68867"/>
          <a:stretch/>
        </p:blipFill>
        <p:spPr bwMode="auto">
          <a:xfrm>
            <a:off x="1752600" y="2397760"/>
            <a:ext cx="5715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http://www.cpc.ncep.noaa.gov/products/precip/CWlink/pna/pna.sprd2.gif"/>
          <p:cNvPicPr>
            <a:picLocks noChangeAspect="1" noChangeArrowheads="1"/>
          </p:cNvPicPr>
          <p:nvPr/>
        </p:nvPicPr>
        <p:blipFill rotWithShape="1">
          <a:blip r:embed="rId5">
            <a:extLst>
              <a:ext uri="{28A0092B-C50C-407E-A947-70E740481C1C}">
                <a14:useLocalDpi xmlns:a14="http://schemas.microsoft.com/office/drawing/2010/main" val="0"/>
              </a:ext>
            </a:extLst>
          </a:blip>
          <a:srcRect t="4466" b="69267"/>
          <a:stretch/>
        </p:blipFill>
        <p:spPr bwMode="auto">
          <a:xfrm>
            <a:off x="1752600" y="4455160"/>
            <a:ext cx="5715000" cy="200152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5191760" y="914400"/>
            <a:ext cx="0" cy="525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75400" y="919480"/>
            <a:ext cx="0" cy="5257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87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www.cpc.ncep.noaa.gov/products/precip/CWlink/daily_ao_index/aao/aao.sprd2.gif"/>
          <p:cNvPicPr>
            <a:picLocks noChangeAspect="1" noChangeArrowheads="1"/>
          </p:cNvPicPr>
          <p:nvPr/>
        </p:nvPicPr>
        <p:blipFill rotWithShape="1">
          <a:blip r:embed="rId3">
            <a:extLst>
              <a:ext uri="{28A0092B-C50C-407E-A947-70E740481C1C}">
                <a14:useLocalDpi xmlns:a14="http://schemas.microsoft.com/office/drawing/2010/main" val="0"/>
              </a:ext>
            </a:extLst>
          </a:blip>
          <a:srcRect t="3500" r="3333" b="69333"/>
          <a:stretch/>
        </p:blipFill>
        <p:spPr bwMode="auto">
          <a:xfrm>
            <a:off x="4724400" y="5008880"/>
            <a:ext cx="4419600" cy="165608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Antarctic Oscillation Loading Patte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215417" y="338617"/>
            <a:ext cx="4047166"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7480331" y="5540566"/>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26863" y="5530468"/>
            <a:ext cx="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55298" name="Picture 2" descr="http://origin.cpc.ncep.noaa.gov/products/analysis_monitoring/bulletin_tmp/fige1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480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origin.cpc.ncep.noaa.gov/products/analysis_monitoring/bulletin_tmp/fi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480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670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origin.cpc.ncep.noaa.gov/products/analysis_monitoring/bulletin_tmp/fi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4800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00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4035FE67-5040-446E-8420-49AE22A89493}" type="slidenum">
              <a:rPr lang="en-US">
                <a:solidFill>
                  <a:srgbClr val="000000"/>
                </a:solidFill>
                <a:latin typeface="Arial" pitchFamily="34" charset="0"/>
              </a:rPr>
              <a:pPr eaLnBrk="1" hangingPunct="1"/>
              <a:t>18</a:t>
            </a:fld>
            <a:endParaRPr lang="en-US">
              <a:solidFill>
                <a:srgbClr val="000000"/>
              </a:solidFill>
              <a:latin typeface="Arial" pitchFamily="34" charset="0"/>
            </a:endParaRPr>
          </a:p>
        </p:txBody>
      </p:sp>
      <p:sp>
        <p:nvSpPr>
          <p:cNvPr id="4099" name="Text Box 2"/>
          <p:cNvSpPr txBox="1">
            <a:spLocks noChangeArrowheads="1"/>
          </p:cNvSpPr>
          <p:nvPr/>
        </p:nvSpPr>
        <p:spPr bwMode="auto">
          <a:xfrm>
            <a:off x="304800" y="152400"/>
            <a:ext cx="571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r>
              <a:rPr lang="en-US" sz="2400" b="1" smtClean="0">
                <a:solidFill>
                  <a:srgbClr val="000000"/>
                </a:solidFill>
                <a:latin typeface="Arial" pitchFamily="34" charset="0"/>
              </a:rPr>
              <a:t>P anomalies over the United States</a:t>
            </a:r>
          </a:p>
        </p:txBody>
      </p:sp>
      <p:sp>
        <p:nvSpPr>
          <p:cNvPr id="4100" name="Text Box 4"/>
          <p:cNvSpPr txBox="1">
            <a:spLocks noChangeArrowheads="1"/>
          </p:cNvSpPr>
          <p:nvPr/>
        </p:nvSpPr>
        <p:spPr bwMode="auto">
          <a:xfrm>
            <a:off x="5410200" y="1219200"/>
            <a:ext cx="37211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fontAlgn="base" hangingPunct="1">
              <a:spcBef>
                <a:spcPct val="50000"/>
              </a:spcBef>
              <a:spcAft>
                <a:spcPct val="0"/>
              </a:spcAft>
            </a:pPr>
            <a:r>
              <a:rPr lang="en-US" b="1" smtClean="0">
                <a:solidFill>
                  <a:srgbClr val="FF0000"/>
                </a:solidFill>
                <a:latin typeface="Arial" pitchFamily="34" charset="0"/>
              </a:rPr>
              <a:t>High lights:</a:t>
            </a:r>
          </a:p>
          <a:p>
            <a:pPr eaLnBrk="1" fontAlgn="base" hangingPunct="1">
              <a:spcBef>
                <a:spcPct val="50000"/>
              </a:spcBef>
              <a:spcAft>
                <a:spcPct val="0"/>
              </a:spcAft>
            </a:pPr>
            <a:r>
              <a:rPr lang="en-US" b="1" smtClean="0">
                <a:solidFill>
                  <a:srgbClr val="FF0000"/>
                </a:solidFill>
                <a:latin typeface="Arial" pitchFamily="34" charset="0"/>
              </a:rPr>
              <a:t>May  2013</a:t>
            </a:r>
          </a:p>
          <a:p>
            <a:pPr eaLnBrk="1" fontAlgn="base" hangingPunct="1">
              <a:spcBef>
                <a:spcPct val="50000"/>
              </a:spcBef>
              <a:spcAft>
                <a:spcPct val="0"/>
              </a:spcAft>
              <a:buFontTx/>
              <a:buChar char="•"/>
            </a:pPr>
            <a:r>
              <a:rPr lang="en-US" b="1" smtClean="0">
                <a:solidFill>
                  <a:srgbClr val="000000"/>
                </a:solidFill>
                <a:latin typeface="Arial" pitchFamily="34" charset="0"/>
              </a:rPr>
              <a:t>  above normal rainfall over the North Central  and Midwest caused flooding </a:t>
            </a:r>
          </a:p>
          <a:p>
            <a:pPr eaLnBrk="1" fontAlgn="base" hangingPunct="1">
              <a:spcBef>
                <a:spcPct val="50000"/>
              </a:spcBef>
              <a:spcAft>
                <a:spcPct val="0"/>
              </a:spcAft>
              <a:buFontTx/>
              <a:buChar char="•"/>
            </a:pPr>
            <a:r>
              <a:rPr lang="en-US" smtClean="0">
                <a:solidFill>
                  <a:srgbClr val="000000"/>
                </a:solidFill>
                <a:latin typeface="Arial" pitchFamily="34" charset="0"/>
              </a:rPr>
              <a:t> </a:t>
            </a:r>
            <a:r>
              <a:rPr lang="en-US" b="1" smtClean="0">
                <a:solidFill>
                  <a:srgbClr val="000000"/>
                </a:solidFill>
                <a:latin typeface="Arial" pitchFamily="34" charset="0"/>
              </a:rPr>
              <a:t>Texas continues to be dry and May started its raining season.</a:t>
            </a:r>
          </a:p>
          <a:p>
            <a:pPr eaLnBrk="1" fontAlgn="base" hangingPunct="1">
              <a:spcBef>
                <a:spcPct val="50000"/>
              </a:spcBef>
              <a:spcAft>
                <a:spcPct val="0"/>
              </a:spcAft>
              <a:buFontTx/>
              <a:buChar char="•"/>
            </a:pPr>
            <a:r>
              <a:rPr lang="en-US" b="1" smtClean="0">
                <a:solidFill>
                  <a:srgbClr val="000000"/>
                </a:solidFill>
                <a:latin typeface="Arial" pitchFamily="34" charset="0"/>
              </a:rPr>
              <a:t>For seasonal mean,  the Northeast ,Texas and California  had below normal rainfall</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t="6152" r="2913" b="24504"/>
          <a:stretch>
            <a:fillRect/>
          </a:stretch>
        </p:blipFill>
        <p:spPr bwMode="auto">
          <a:xfrm>
            <a:off x="19050" y="914400"/>
            <a:ext cx="5441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867400" y="0"/>
            <a:ext cx="3276600" cy="369332"/>
          </a:xfrm>
          <a:prstGeom prst="rect">
            <a:avLst/>
          </a:prstGeom>
          <a:solidFill>
            <a:srgbClr val="FFFF00"/>
          </a:solidFill>
          <a:ln w="28575">
            <a:solidFill>
              <a:srgbClr val="0070C0"/>
            </a:solidFill>
          </a:ln>
        </p:spPr>
        <p:txBody>
          <a:bodyPr wrap="square" rtlCol="0">
            <a:spAutoFit/>
          </a:bodyPr>
          <a:lstStyle/>
          <a:p>
            <a:pPr algn="ctr"/>
            <a:r>
              <a:rPr lang="en-US" dirty="0" smtClean="0"/>
              <a:t> CPC Drought briefing</a:t>
            </a:r>
            <a:endParaRPr lang="en-US" dirty="0"/>
          </a:p>
        </p:txBody>
      </p:sp>
    </p:spTree>
    <p:extLst>
      <p:ext uri="{BB962C8B-B14F-4D97-AF65-F5344CB8AC3E}">
        <p14:creationId xmlns:p14="http://schemas.microsoft.com/office/powerpoint/2010/main" val="1979962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fld id="{8F2D689A-421A-4CCA-A4BF-4D7A23FF0E45}" type="slidenum">
              <a:rPr lang="en-US">
                <a:latin typeface="Arial" pitchFamily="34" charset="0"/>
              </a:rPr>
              <a:pPr eaLnBrk="1" hangingPunct="1"/>
              <a:t>19</a:t>
            </a:fld>
            <a:endParaRPr lang="en-US">
              <a:latin typeface="Arial" pitchFamily="34" charset="0"/>
            </a:endParaRPr>
          </a:p>
        </p:txBody>
      </p:sp>
      <p:sp>
        <p:nvSpPr>
          <p:cNvPr id="11267" name="Text Box 3"/>
          <p:cNvSpPr txBox="1">
            <a:spLocks noChangeArrowheads="1"/>
          </p:cNvSpPr>
          <p:nvPr/>
        </p:nvSpPr>
        <p:spPr bwMode="auto">
          <a:xfrm>
            <a:off x="5181600" y="304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pPr>
            <a:r>
              <a:rPr lang="en-US" sz="2400" b="1">
                <a:solidFill>
                  <a:srgbClr val="000000"/>
                </a:solidFill>
                <a:latin typeface="Arial" pitchFamily="34" charset="0"/>
              </a:rPr>
              <a:t>Drought   monitor</a:t>
            </a:r>
          </a:p>
        </p:txBody>
      </p:sp>
      <p:sp>
        <p:nvSpPr>
          <p:cNvPr id="11268" name="Rectangle 6"/>
          <p:cNvSpPr>
            <a:spLocks noChangeArrowheads="1"/>
          </p:cNvSpPr>
          <p:nvPr/>
        </p:nvSpPr>
        <p:spPr bwMode="auto">
          <a:xfrm>
            <a:off x="464820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en-US" b="1">
                <a:solidFill>
                  <a:srgbClr val="FF0000"/>
                </a:solidFill>
                <a:latin typeface="hey"/>
              </a:rPr>
              <a:t> </a:t>
            </a:r>
            <a:endParaRPr lang="en-US" b="1">
              <a:latin typeface="hey"/>
            </a:endParaRPr>
          </a:p>
          <a:p>
            <a:pPr marL="342900" indent="-342900"/>
            <a:r>
              <a:rPr lang="en-US" b="1">
                <a:latin typeface="hey"/>
              </a:rPr>
              <a:t> </a:t>
            </a:r>
            <a:r>
              <a:rPr lang="en-US" b="1">
                <a:solidFill>
                  <a:srgbClr val="FF0000"/>
                </a:solidFill>
                <a:latin typeface="hey"/>
              </a:rPr>
              <a:t> </a:t>
            </a:r>
            <a:endParaRPr lang="en-US" b="1">
              <a:latin typeface="hey"/>
            </a:endParaRPr>
          </a:p>
        </p:txBody>
      </p:sp>
      <p:sp>
        <p:nvSpPr>
          <p:cNvPr id="11269" name="Text Box 28"/>
          <p:cNvSpPr txBox="1">
            <a:spLocks noChangeArrowheads="1"/>
          </p:cNvSpPr>
          <p:nvPr/>
        </p:nvSpPr>
        <p:spPr bwMode="auto">
          <a:xfrm>
            <a:off x="5129213" y="1235075"/>
            <a:ext cx="411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spcBef>
                <a:spcPct val="50000"/>
              </a:spcBef>
              <a:buFont typeface="Wingdings" pitchFamily="2" charset="2"/>
              <a:buChar char="Ø"/>
            </a:pPr>
            <a:r>
              <a:rPr lang="en-US" sz="2400" b="1"/>
              <a:t>The eastern U.S. is free from drought. </a:t>
            </a:r>
          </a:p>
          <a:p>
            <a:pPr eaLnBrk="1" hangingPunct="1">
              <a:spcBef>
                <a:spcPct val="50000"/>
              </a:spcBef>
              <a:buFont typeface="Wingdings" pitchFamily="2" charset="2"/>
              <a:buChar char="Ø"/>
            </a:pPr>
            <a:r>
              <a:rPr lang="en-US" sz="2400" b="1"/>
              <a:t>Drought  continues over the Southern Plains, </a:t>
            </a:r>
          </a:p>
          <a:p>
            <a:pPr eaLnBrk="1" hangingPunct="1">
              <a:spcBef>
                <a:spcPct val="50000"/>
              </a:spcBef>
              <a:buFont typeface="Wingdings" pitchFamily="2" charset="2"/>
              <a:buChar char="Ø"/>
            </a:pPr>
            <a:r>
              <a:rPr lang="en-US" sz="2400" b="1"/>
              <a:t>the  Western  States are still under drought  except  Washington  and  Montana</a:t>
            </a:r>
          </a:p>
        </p:txBody>
      </p:sp>
      <p:sp>
        <p:nvSpPr>
          <p:cNvPr id="11270" name="TextBox 2"/>
          <p:cNvSpPr txBox="1">
            <a:spLocks noChangeArrowheads="1"/>
          </p:cNvSpPr>
          <p:nvPr/>
        </p:nvSpPr>
        <p:spPr bwMode="auto">
          <a:xfrm>
            <a:off x="1295400" y="762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eaLnBrk="1" hangingPunct="1"/>
            <a:r>
              <a:rPr lang="en-US"/>
              <a:t>Feb 26,2013</a:t>
            </a:r>
          </a:p>
        </p:txBody>
      </p:sp>
      <p:cxnSp>
        <p:nvCxnSpPr>
          <p:cNvPr id="4" name="Straight Arrow Connector 3"/>
          <p:cNvCxnSpPr/>
          <p:nvPr/>
        </p:nvCxnSpPr>
        <p:spPr>
          <a:xfrm flipH="1" flipV="1">
            <a:off x="2362200" y="5176838"/>
            <a:ext cx="2133600" cy="18573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1272" name="Picture 11" descr="United States Drought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51816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2943225"/>
            <a:ext cx="5143501"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867400" y="0"/>
            <a:ext cx="3276600" cy="369332"/>
          </a:xfrm>
          <a:prstGeom prst="rect">
            <a:avLst/>
          </a:prstGeom>
          <a:solidFill>
            <a:srgbClr val="FFFF00"/>
          </a:solidFill>
          <a:ln w="28575">
            <a:solidFill>
              <a:srgbClr val="0070C0"/>
            </a:solidFill>
          </a:ln>
        </p:spPr>
        <p:txBody>
          <a:bodyPr wrap="square" rtlCol="0">
            <a:spAutoFit/>
          </a:bodyPr>
          <a:lstStyle/>
          <a:p>
            <a:pPr algn="ctr"/>
            <a:r>
              <a:rPr lang="en-US" dirty="0" smtClean="0"/>
              <a:t> CPC Drought briefing</a:t>
            </a:r>
            <a:endParaRPr lang="en-US" dirty="0"/>
          </a:p>
        </p:txBody>
      </p:sp>
    </p:spTree>
    <p:extLst>
      <p:ext uri="{BB962C8B-B14F-4D97-AF65-F5344CB8AC3E}">
        <p14:creationId xmlns:p14="http://schemas.microsoft.com/office/powerpoint/2010/main" val="191891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E9A0E4-0821-4815-9F34-8A1084199C87}" type="slidenum">
              <a:rPr lang="en-US"/>
              <a:pPr/>
              <a:t>2</a:t>
            </a:fld>
            <a:endParaRPr lang="en-US"/>
          </a:p>
        </p:txBody>
      </p:sp>
      <p:sp>
        <p:nvSpPr>
          <p:cNvPr id="41988" name="Rectangle 4"/>
          <p:cNvSpPr>
            <a:spLocks noChangeArrowheads="1"/>
          </p:cNvSpPr>
          <p:nvPr/>
        </p:nvSpPr>
        <p:spPr bwMode="auto">
          <a:xfrm>
            <a:off x="304800" y="457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u="sng">
                <a:solidFill>
                  <a:schemeClr val="tx2"/>
                </a:solidFill>
              </a:rPr>
              <a:t>Outline</a:t>
            </a:r>
          </a:p>
        </p:txBody>
      </p:sp>
      <p:sp>
        <p:nvSpPr>
          <p:cNvPr id="41989" name="Rectangle 5"/>
          <p:cNvSpPr>
            <a:spLocks noChangeArrowheads="1"/>
          </p:cNvSpPr>
          <p:nvPr/>
        </p:nvSpPr>
        <p:spPr bwMode="auto">
          <a:xfrm>
            <a:off x="685800" y="1905000"/>
            <a:ext cx="8001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spcBef>
                <a:spcPct val="20000"/>
              </a:spcBef>
              <a:buFontTx/>
              <a:buAutoNum type="arabicPeriod"/>
            </a:pPr>
            <a:r>
              <a:rPr lang="en-US" sz="3200" dirty="0" smtClean="0"/>
              <a:t>ENSO and </a:t>
            </a:r>
            <a:r>
              <a:rPr lang="en-US" sz="3200" dirty="0"/>
              <a:t>associated </a:t>
            </a:r>
            <a:r>
              <a:rPr lang="en-US" sz="3200" dirty="0" smtClean="0"/>
              <a:t>tropical fields</a:t>
            </a:r>
            <a:endParaRPr lang="en-US" sz="3200" dirty="0"/>
          </a:p>
          <a:p>
            <a:pPr marL="609600" indent="-609600">
              <a:spcBef>
                <a:spcPct val="20000"/>
              </a:spcBef>
              <a:buFontTx/>
              <a:buAutoNum type="arabicPeriod"/>
            </a:pPr>
            <a:r>
              <a:rPr lang="en-US" sz="3200" dirty="0" smtClean="0"/>
              <a:t>Global anomalies</a:t>
            </a:r>
            <a:endParaRPr lang="en-US" sz="3200" dirty="0"/>
          </a:p>
          <a:p>
            <a:pPr marL="609600" indent="-609600">
              <a:spcBef>
                <a:spcPct val="20000"/>
              </a:spcBef>
              <a:buFontTx/>
              <a:buAutoNum type="arabicPeriod"/>
            </a:pPr>
            <a:r>
              <a:rPr lang="en-US" sz="3200" dirty="0" smtClean="0"/>
              <a:t>Tropical MJO and cyclones</a:t>
            </a:r>
            <a:endParaRPr lang="en-US" sz="3200" dirty="0"/>
          </a:p>
          <a:p>
            <a:pPr marL="609600" indent="-609600">
              <a:spcBef>
                <a:spcPct val="20000"/>
              </a:spcBef>
              <a:buFontTx/>
              <a:buAutoNum type="arabicPeriod"/>
            </a:pPr>
            <a:r>
              <a:rPr lang="en-US" sz="3200" dirty="0" smtClean="0"/>
              <a:t>CPC </a:t>
            </a:r>
            <a:r>
              <a:rPr lang="en-US" sz="3200" dirty="0"/>
              <a:t>Forecast </a:t>
            </a:r>
            <a:r>
              <a:rPr lang="en-US" sz="3200" dirty="0" smtClean="0"/>
              <a:t>verification</a:t>
            </a:r>
          </a:p>
          <a:p>
            <a:pPr marL="609600" indent="-609600">
              <a:spcBef>
                <a:spcPct val="20000"/>
              </a:spcBef>
              <a:buFontTx/>
              <a:buAutoNum type="arabicPeriod"/>
            </a:pPr>
            <a:r>
              <a:rPr lang="en-US" sz="3200" dirty="0" smtClean="0"/>
              <a:t>ENSO forecast</a:t>
            </a:r>
            <a:endParaRPr lang="en-US" sz="3200" dirty="0"/>
          </a:p>
        </p:txBody>
      </p:sp>
    </p:spTree>
    <p:extLst>
      <p:ext uri="{BB962C8B-B14F-4D97-AF65-F5344CB8AC3E}">
        <p14:creationId xmlns:p14="http://schemas.microsoft.com/office/powerpoint/2010/main" val="3080667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20</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dirty="0" smtClean="0"/>
              <a:t>3. Tropical cyclones and MJO</a:t>
            </a:r>
            <a:endParaRPr lang="en-US" sz="3200" dirty="0"/>
          </a:p>
        </p:txBody>
      </p:sp>
    </p:spTree>
    <p:extLst>
      <p:ext uri="{BB962C8B-B14F-4D97-AF65-F5344CB8AC3E}">
        <p14:creationId xmlns:p14="http://schemas.microsoft.com/office/powerpoint/2010/main" val="460353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p:cNvPicPr>
          <p:nvPr/>
        </p:nvPicPr>
        <p:blipFill>
          <a:blip r:embed="rId3">
            <a:extLst>
              <a:ext uri="{28A0092B-C50C-407E-A947-70E740481C1C}">
                <a14:useLocalDpi xmlns:a14="http://schemas.microsoft.com/office/drawing/2010/main" val="0"/>
              </a:ext>
            </a:extLst>
          </a:blip>
          <a:srcRect b="4134"/>
          <a:stretch>
            <a:fillRect/>
          </a:stretch>
        </p:blipFill>
        <p:spPr bwMode="auto">
          <a:xfrm>
            <a:off x="990600" y="1371600"/>
            <a:ext cx="4699000" cy="4748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1600200" y="762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r>
              <a:rPr lang="en-US" sz="3200" b="1" u="sng">
                <a:solidFill>
                  <a:srgbClr val="FFFF00"/>
                </a:solidFill>
              </a:rPr>
              <a:t>850-hPa Zonal Wind Anomalies (m s</a:t>
            </a:r>
            <a:r>
              <a:rPr lang="en-US" sz="3200" b="1" u="sng" baseline="30000">
                <a:solidFill>
                  <a:srgbClr val="FFFF00"/>
                </a:solidFill>
              </a:rPr>
              <a:t>-1</a:t>
            </a:r>
            <a:r>
              <a:rPr lang="en-US" sz="3200" b="1" u="sng">
                <a:solidFill>
                  <a:srgbClr val="FFFF00"/>
                </a:solidFill>
              </a:rPr>
              <a:t>)</a:t>
            </a:r>
          </a:p>
        </p:txBody>
      </p:sp>
      <p:sp>
        <p:nvSpPr>
          <p:cNvPr id="18436" name="Text Box 8"/>
          <p:cNvSpPr txBox="1">
            <a:spLocks noChangeArrowheads="1"/>
          </p:cNvSpPr>
          <p:nvPr/>
        </p:nvSpPr>
        <p:spPr bwMode="auto">
          <a:xfrm>
            <a:off x="6019800" y="660400"/>
            <a:ext cx="297180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pPr>
            <a:r>
              <a:rPr lang="en-US" sz="1200" b="1">
                <a:solidFill>
                  <a:srgbClr val="FFFF00"/>
                </a:solidFill>
              </a:rPr>
              <a:t>Westerly anomalies (orange/red shading) represent anomalous west-to-east flow</a:t>
            </a:r>
          </a:p>
          <a:p>
            <a:pPr eaLnBrk="1" hangingPunct="1">
              <a:spcBef>
                <a:spcPct val="50000"/>
              </a:spcBef>
            </a:pPr>
            <a:r>
              <a:rPr lang="en-US" sz="1200" b="1">
                <a:solidFill>
                  <a:srgbClr val="FFFF00"/>
                </a:solidFill>
              </a:rPr>
              <a:t>Easterly anomalies (blue shading) represent anomalous east-to-west flow</a:t>
            </a:r>
          </a:p>
        </p:txBody>
      </p:sp>
      <p:sp>
        <p:nvSpPr>
          <p:cNvPr id="18437" name="Text Box 164"/>
          <p:cNvSpPr txBox="1">
            <a:spLocks noChangeArrowheads="1"/>
          </p:cNvSpPr>
          <p:nvPr/>
        </p:nvSpPr>
        <p:spPr bwMode="auto">
          <a:xfrm>
            <a:off x="5638800" y="1673225"/>
            <a:ext cx="3411538"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buFont typeface="Wingdings" pitchFamily="2" charset="2"/>
              <a:buNone/>
            </a:pPr>
            <a:r>
              <a:rPr lang="en-US" sz="1400" b="1">
                <a:solidFill>
                  <a:schemeClr val="bg1"/>
                </a:solidFill>
              </a:rPr>
              <a:t>Westward propagation (dashed/solid lines sloping down and to the left) of anomalies during early December were primarily due to equatorial Rossby wave activity as the MJO was then generally weak.</a:t>
            </a:r>
          </a:p>
          <a:p>
            <a:pPr eaLnBrk="1" hangingPunct="1">
              <a:spcBef>
                <a:spcPct val="50000"/>
              </a:spcBef>
              <a:buFont typeface="Wingdings" pitchFamily="2" charset="2"/>
              <a:buNone/>
            </a:pPr>
            <a:endParaRPr lang="en-US" sz="1400" b="1">
              <a:solidFill>
                <a:schemeClr val="bg1"/>
              </a:solidFill>
            </a:endParaRPr>
          </a:p>
          <a:p>
            <a:r>
              <a:rPr lang="en-US" sz="1400" b="1">
                <a:solidFill>
                  <a:schemeClr val="bg1"/>
                </a:solidFill>
              </a:rPr>
              <a:t>During late December the MJO strengthened (alternating dotted/dashed lines). </a:t>
            </a:r>
          </a:p>
          <a:p>
            <a:endParaRPr lang="en-US" sz="1400" b="1">
              <a:solidFill>
                <a:schemeClr val="bg1"/>
              </a:solidFill>
            </a:endParaRPr>
          </a:p>
          <a:p>
            <a:r>
              <a:rPr lang="en-US" sz="1400" b="1">
                <a:solidFill>
                  <a:schemeClr val="bg1"/>
                </a:solidFill>
              </a:rPr>
              <a:t>During March and early April, anomalies indicate signs of being influenced by equatorial Rossby wave activity with less eastward propagation evident.</a:t>
            </a:r>
          </a:p>
          <a:p>
            <a:endParaRPr lang="en-US" sz="1400" b="1">
              <a:solidFill>
                <a:schemeClr val="bg1"/>
              </a:solidFill>
            </a:endParaRPr>
          </a:p>
          <a:p>
            <a:r>
              <a:rPr lang="en-US" sz="1400" b="1">
                <a:solidFill>
                  <a:schemeClr val="bg1"/>
                </a:solidFill>
              </a:rPr>
              <a:t>The MJO strengthened during early May with eastward propagation of low-level wind anomalies noted.  More recently, other sub-seasonal modes have limited eastward propagation.</a:t>
            </a:r>
          </a:p>
        </p:txBody>
      </p:sp>
      <p:sp>
        <p:nvSpPr>
          <p:cNvPr id="18438" name="Text Box 7"/>
          <p:cNvSpPr txBox="1">
            <a:spLocks noChangeArrowheads="1"/>
          </p:cNvSpPr>
          <p:nvPr/>
        </p:nvSpPr>
        <p:spPr bwMode="auto">
          <a:xfrm>
            <a:off x="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spcBef>
                <a:spcPct val="50000"/>
              </a:spcBef>
            </a:pPr>
            <a:r>
              <a:rPr lang="en-US" sz="2000" b="1">
                <a:solidFill>
                  <a:schemeClr val="bg1"/>
                </a:solidFill>
              </a:rPr>
              <a:t>Time</a:t>
            </a:r>
          </a:p>
        </p:txBody>
      </p:sp>
      <p:sp>
        <p:nvSpPr>
          <p:cNvPr id="18439" name="Line 8"/>
          <p:cNvSpPr>
            <a:spLocks noChangeShapeType="1"/>
          </p:cNvSpPr>
          <p:nvPr/>
        </p:nvSpPr>
        <p:spPr bwMode="auto">
          <a:xfrm flipH="1">
            <a:off x="4572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Text Box 5"/>
          <p:cNvSpPr txBox="1">
            <a:spLocks noChangeArrowheads="1"/>
          </p:cNvSpPr>
          <p:nvPr/>
        </p:nvSpPr>
        <p:spPr bwMode="auto">
          <a:xfrm>
            <a:off x="2209800" y="6248400"/>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sz="2000" b="1">
                <a:solidFill>
                  <a:schemeClr val="bg1"/>
                </a:solidFill>
              </a:rPr>
              <a:t>Longitude</a:t>
            </a:r>
          </a:p>
        </p:txBody>
      </p:sp>
      <p:sp>
        <p:nvSpPr>
          <p:cNvPr id="18441" name="Line 166"/>
          <p:cNvSpPr>
            <a:spLocks noChangeShapeType="1"/>
          </p:cNvSpPr>
          <p:nvPr/>
        </p:nvSpPr>
        <p:spPr bwMode="auto">
          <a:xfrm flipH="1" flipV="1">
            <a:off x="4635500" y="2941638"/>
            <a:ext cx="1003300" cy="258762"/>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442" name="Freeform 21"/>
          <p:cNvSpPr>
            <a:spLocks/>
          </p:cNvSpPr>
          <p:nvPr/>
        </p:nvSpPr>
        <p:spPr bwMode="auto">
          <a:xfrm>
            <a:off x="1466850" y="2133600"/>
            <a:ext cx="3695700" cy="106680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Freeform 21"/>
          <p:cNvSpPr>
            <a:spLocks/>
          </p:cNvSpPr>
          <p:nvPr/>
        </p:nvSpPr>
        <p:spPr bwMode="auto">
          <a:xfrm>
            <a:off x="2001838" y="1849438"/>
            <a:ext cx="2590800" cy="7620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4" name="Straight Connector 3"/>
          <p:cNvCxnSpPr/>
          <p:nvPr/>
        </p:nvCxnSpPr>
        <p:spPr>
          <a:xfrm flipV="1">
            <a:off x="2471738" y="1600200"/>
            <a:ext cx="347662" cy="1238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055938" y="1651000"/>
            <a:ext cx="609600" cy="14605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446" name="Freeform 21"/>
          <p:cNvSpPr>
            <a:spLocks/>
          </p:cNvSpPr>
          <p:nvPr/>
        </p:nvSpPr>
        <p:spPr bwMode="auto">
          <a:xfrm>
            <a:off x="1573213" y="2720975"/>
            <a:ext cx="2266950" cy="6096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7" name="Freeform 21"/>
          <p:cNvSpPr>
            <a:spLocks/>
          </p:cNvSpPr>
          <p:nvPr/>
        </p:nvSpPr>
        <p:spPr bwMode="auto">
          <a:xfrm>
            <a:off x="1536700" y="3254375"/>
            <a:ext cx="1441450" cy="40005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8" name="Freeform 21"/>
          <p:cNvSpPr>
            <a:spLocks/>
          </p:cNvSpPr>
          <p:nvPr/>
        </p:nvSpPr>
        <p:spPr bwMode="auto">
          <a:xfrm>
            <a:off x="1536700" y="5083175"/>
            <a:ext cx="919163" cy="304800"/>
          </a:xfrm>
          <a:custGeom>
            <a:avLst/>
            <a:gdLst>
              <a:gd name="T0" fmla="*/ 0 w 1008"/>
              <a:gd name="T1" fmla="*/ 0 h 288"/>
              <a:gd name="T2" fmla="*/ 2147483647 w 1008"/>
              <a:gd name="T3" fmla="*/ 2147483647 h 288"/>
              <a:gd name="T4" fmla="*/ 2147483647 w 1008"/>
              <a:gd name="T5" fmla="*/ 2147483647 h 288"/>
              <a:gd name="T6" fmla="*/ 0 60000 65536"/>
              <a:gd name="T7" fmla="*/ 0 60000 65536"/>
              <a:gd name="T8" fmla="*/ 0 60000 65536"/>
              <a:gd name="T9" fmla="*/ 0 w 1008"/>
              <a:gd name="T10" fmla="*/ 0 h 288"/>
              <a:gd name="T11" fmla="*/ 1008 w 1008"/>
              <a:gd name="T12" fmla="*/ 288 h 288"/>
            </a:gdLst>
            <a:ahLst/>
            <a:cxnLst>
              <a:cxn ang="T6">
                <a:pos x="T0" y="T1"/>
              </a:cxn>
              <a:cxn ang="T7">
                <a:pos x="T2" y="T3"/>
              </a:cxn>
              <a:cxn ang="T8">
                <a:pos x="T4" y="T5"/>
              </a:cxn>
            </a:cxnLst>
            <a:rect l="T9" t="T10" r="T11" b="T12"/>
            <a:pathLst>
              <a:path w="1008" h="288">
                <a:moveTo>
                  <a:pt x="0" y="0"/>
                </a:moveTo>
                <a:cubicBezTo>
                  <a:pt x="204" y="72"/>
                  <a:pt x="408" y="144"/>
                  <a:pt x="576" y="192"/>
                </a:cubicBezTo>
                <a:cubicBezTo>
                  <a:pt x="744" y="240"/>
                  <a:pt x="876" y="264"/>
                  <a:pt x="1008" y="288"/>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9" name="Freeform 21"/>
          <p:cNvSpPr>
            <a:spLocks/>
          </p:cNvSpPr>
          <p:nvPr/>
        </p:nvSpPr>
        <p:spPr bwMode="auto">
          <a:xfrm>
            <a:off x="1573213" y="4778375"/>
            <a:ext cx="2092325" cy="4572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TextBox 17"/>
          <p:cNvSpPr txBox="1"/>
          <p:nvPr/>
        </p:nvSpPr>
        <p:spPr>
          <a:xfrm>
            <a:off x="6400799" y="6488668"/>
            <a:ext cx="2743201"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 MJO briefing</a:t>
            </a:r>
            <a:endParaRPr lang="en-US" dirty="0"/>
          </a:p>
        </p:txBody>
      </p:sp>
    </p:spTree>
    <p:extLst>
      <p:ext uri="{BB962C8B-B14F-4D97-AF65-F5344CB8AC3E}">
        <p14:creationId xmlns:p14="http://schemas.microsoft.com/office/powerpoint/2010/main" val="3904125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89000" y="1143000"/>
            <a:ext cx="4241800" cy="510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3" name="Text Box 2"/>
          <p:cNvSpPr txBox="1">
            <a:spLocks noChangeArrowheads="1"/>
          </p:cNvSpPr>
          <p:nvPr/>
        </p:nvSpPr>
        <p:spPr bwMode="auto">
          <a:xfrm>
            <a:off x="1295400" y="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sz="3200" b="1" u="sng">
                <a:solidFill>
                  <a:srgbClr val="FFFF00"/>
                </a:solidFill>
              </a:rPr>
              <a:t>Outgoing Longwave Radiation (OLR) </a:t>
            </a:r>
          </a:p>
          <a:p>
            <a:pPr algn="ctr" eaLnBrk="1" hangingPunct="1"/>
            <a:r>
              <a:rPr lang="en-US" sz="3200" b="1" u="sng">
                <a:solidFill>
                  <a:srgbClr val="FFFF00"/>
                </a:solidFill>
              </a:rPr>
              <a:t>Anomalies (7.5°S-7.5°N)</a:t>
            </a:r>
          </a:p>
        </p:txBody>
      </p:sp>
      <p:sp>
        <p:nvSpPr>
          <p:cNvPr id="20484" name="Text Box 5"/>
          <p:cNvSpPr txBox="1">
            <a:spLocks noChangeArrowheads="1"/>
          </p:cNvSpPr>
          <p:nvPr/>
        </p:nvSpPr>
        <p:spPr bwMode="auto">
          <a:xfrm>
            <a:off x="5257800" y="1143000"/>
            <a:ext cx="3733800" cy="13970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pPr>
            <a:r>
              <a:rPr lang="en-US" sz="1200" b="1">
                <a:solidFill>
                  <a:srgbClr val="FFFF00"/>
                </a:solidFill>
              </a:rPr>
              <a:t>Drier-than-normal conditions, positive OLR anomalies (yellow/red shading) </a:t>
            </a:r>
          </a:p>
          <a:p>
            <a:pPr eaLnBrk="1" hangingPunct="1">
              <a:spcBef>
                <a:spcPct val="50000"/>
              </a:spcBef>
            </a:pPr>
            <a:r>
              <a:rPr lang="en-US" sz="1200" b="1">
                <a:solidFill>
                  <a:srgbClr val="FFFF00"/>
                </a:solidFill>
              </a:rPr>
              <a:t>Wetter-than-normal conditions, negative OLR anomalies (blue shading)</a:t>
            </a:r>
          </a:p>
          <a:p>
            <a:pPr eaLnBrk="1" hangingPunct="1">
              <a:spcBef>
                <a:spcPct val="50000"/>
              </a:spcBef>
            </a:pPr>
            <a:r>
              <a:rPr lang="en-US" sz="1200" b="1">
                <a:solidFill>
                  <a:srgbClr val="FFFF00"/>
                </a:solidFill>
              </a:rPr>
              <a:t>(Courtesy of CAWCR Australia Bureau of Meteorology)</a:t>
            </a:r>
          </a:p>
        </p:txBody>
      </p:sp>
      <p:sp>
        <p:nvSpPr>
          <p:cNvPr id="20485" name="Text Box 7"/>
          <p:cNvSpPr txBox="1">
            <a:spLocks noChangeArrowheads="1"/>
          </p:cNvSpPr>
          <p:nvPr/>
        </p:nvSpPr>
        <p:spPr bwMode="auto">
          <a:xfrm>
            <a:off x="-76200" y="27273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spcBef>
                <a:spcPct val="50000"/>
              </a:spcBef>
            </a:pPr>
            <a:r>
              <a:rPr lang="en-US" sz="2000" b="1">
                <a:solidFill>
                  <a:schemeClr val="bg1"/>
                </a:solidFill>
              </a:rPr>
              <a:t>Time</a:t>
            </a:r>
          </a:p>
        </p:txBody>
      </p:sp>
      <p:sp>
        <p:nvSpPr>
          <p:cNvPr id="20486" name="Line 8"/>
          <p:cNvSpPr>
            <a:spLocks noChangeShapeType="1"/>
          </p:cNvSpPr>
          <p:nvPr/>
        </p:nvSpPr>
        <p:spPr bwMode="auto">
          <a:xfrm flipH="1">
            <a:off x="457200" y="3124200"/>
            <a:ext cx="0" cy="838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7" name="Text Box 5"/>
          <p:cNvSpPr txBox="1">
            <a:spLocks noChangeArrowheads="1"/>
          </p:cNvSpPr>
          <p:nvPr/>
        </p:nvSpPr>
        <p:spPr bwMode="auto">
          <a:xfrm>
            <a:off x="1905000" y="6384925"/>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en-US" sz="2000" b="1">
                <a:solidFill>
                  <a:schemeClr val="bg1"/>
                </a:solidFill>
              </a:rPr>
              <a:t>Longitude</a:t>
            </a:r>
          </a:p>
        </p:txBody>
      </p:sp>
      <p:sp>
        <p:nvSpPr>
          <p:cNvPr id="20488" name="AutoShape 104" descr="hov"/>
          <p:cNvSpPr>
            <a:spLocks noChangeAspect="1" noChangeArrowheads="1"/>
          </p:cNvSpPr>
          <p:nvPr/>
        </p:nvSpPr>
        <p:spPr bwMode="auto">
          <a:xfrm>
            <a:off x="4400550" y="1276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0489" name="Text Box 172"/>
          <p:cNvSpPr txBox="1">
            <a:spLocks noChangeArrowheads="1"/>
          </p:cNvSpPr>
          <p:nvPr/>
        </p:nvSpPr>
        <p:spPr bwMode="auto">
          <a:xfrm>
            <a:off x="5181600" y="2590800"/>
            <a:ext cx="3962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1" hangingPunct="1">
              <a:spcBef>
                <a:spcPct val="50000"/>
              </a:spcBef>
              <a:buFont typeface="Wingdings" pitchFamily="2" charset="2"/>
              <a:buNone/>
            </a:pPr>
            <a:r>
              <a:rPr lang="en-US" sz="1400" b="1">
                <a:solidFill>
                  <a:schemeClr val="bg1"/>
                </a:solidFill>
              </a:rPr>
              <a:t>The MJO was a dominant mode of variability across the Tropics from January into March as indicated by the alternating dashed and dotted lines.</a:t>
            </a:r>
          </a:p>
          <a:p>
            <a:pPr eaLnBrk="1" hangingPunct="1">
              <a:spcBef>
                <a:spcPct val="50000"/>
              </a:spcBef>
              <a:buFont typeface="Wingdings" pitchFamily="2" charset="2"/>
              <a:buNone/>
            </a:pPr>
            <a:r>
              <a:rPr lang="en-US" sz="1400" b="1">
                <a:solidFill>
                  <a:schemeClr val="bg1"/>
                </a:solidFill>
              </a:rPr>
              <a:t>Near the end of March, the anomalies show signs of influence from other modes of tropical variability. However, MJO activity reemerged in early April across the Indian Ocean.</a:t>
            </a:r>
          </a:p>
          <a:p>
            <a:pPr eaLnBrk="1" hangingPunct="1">
              <a:spcBef>
                <a:spcPct val="50000"/>
              </a:spcBef>
              <a:buFont typeface="Wingdings" pitchFamily="2" charset="2"/>
              <a:buNone/>
            </a:pPr>
            <a:r>
              <a:rPr lang="en-US" sz="1400" b="1">
                <a:solidFill>
                  <a:schemeClr val="bg1"/>
                </a:solidFill>
              </a:rPr>
              <a:t>During early May, OLR decreased significantly (stronger negative anomalies) across the Indian Ocean. The MJO signal broke down during the middle of the month and remains fairly weak, with other modes of variability influencing the pattern.</a:t>
            </a:r>
          </a:p>
        </p:txBody>
      </p:sp>
      <p:sp>
        <p:nvSpPr>
          <p:cNvPr id="20490" name="Freeform 21"/>
          <p:cNvSpPr>
            <a:spLocks/>
          </p:cNvSpPr>
          <p:nvPr/>
        </p:nvSpPr>
        <p:spPr bwMode="auto">
          <a:xfrm>
            <a:off x="2281238" y="1676400"/>
            <a:ext cx="1016000" cy="574675"/>
          </a:xfrm>
          <a:custGeom>
            <a:avLst/>
            <a:gdLst>
              <a:gd name="T0" fmla="*/ 0 w 10376"/>
              <a:gd name="T1" fmla="*/ 0 h 10606"/>
              <a:gd name="T2" fmla="*/ 2147483647 w 10376"/>
              <a:gd name="T3" fmla="*/ 2147483647 h 10606"/>
              <a:gd name="T4" fmla="*/ 2147483647 w 10376"/>
              <a:gd name="T5" fmla="*/ 2147483647 h 10606"/>
              <a:gd name="T6" fmla="*/ 0 60000 65536"/>
              <a:gd name="T7" fmla="*/ 0 60000 65536"/>
              <a:gd name="T8" fmla="*/ 0 60000 65536"/>
              <a:gd name="T9" fmla="*/ 0 w 10376"/>
              <a:gd name="T10" fmla="*/ 0 h 10606"/>
              <a:gd name="T11" fmla="*/ 10376 w 10376"/>
              <a:gd name="T12" fmla="*/ 10606 h 10606"/>
            </a:gdLst>
            <a:ahLst/>
            <a:cxnLst>
              <a:cxn ang="T6">
                <a:pos x="T0" y="T1"/>
              </a:cxn>
              <a:cxn ang="T7">
                <a:pos x="T2" y="T3"/>
              </a:cxn>
              <a:cxn ang="T8">
                <a:pos x="T4" y="T5"/>
              </a:cxn>
            </a:cxnLst>
            <a:rect l="T9" t="T10" r="T11" b="T12"/>
            <a:pathLst>
              <a:path w="10376" h="10606">
                <a:moveTo>
                  <a:pt x="0" y="0"/>
                </a:moveTo>
                <a:cubicBezTo>
                  <a:pt x="2024" y="2500"/>
                  <a:pt x="3685" y="4777"/>
                  <a:pt x="5351" y="6444"/>
                </a:cubicBezTo>
                <a:cubicBezTo>
                  <a:pt x="7391" y="8110"/>
                  <a:pt x="9066" y="9773"/>
                  <a:pt x="10376" y="10606"/>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t> </a:t>
            </a:r>
          </a:p>
        </p:txBody>
      </p:sp>
      <p:sp>
        <p:nvSpPr>
          <p:cNvPr id="20491" name="Freeform 21"/>
          <p:cNvSpPr>
            <a:spLocks/>
          </p:cNvSpPr>
          <p:nvPr/>
        </p:nvSpPr>
        <p:spPr bwMode="auto">
          <a:xfrm>
            <a:off x="1905000" y="2027238"/>
            <a:ext cx="990600" cy="6858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2" name="Freeform 21"/>
          <p:cNvSpPr>
            <a:spLocks/>
          </p:cNvSpPr>
          <p:nvPr/>
        </p:nvSpPr>
        <p:spPr bwMode="auto">
          <a:xfrm>
            <a:off x="2006600" y="2543175"/>
            <a:ext cx="1262063" cy="842963"/>
          </a:xfrm>
          <a:custGeom>
            <a:avLst/>
            <a:gdLst>
              <a:gd name="T0" fmla="*/ 0 w 13404"/>
              <a:gd name="T1" fmla="*/ 0 h 12914"/>
              <a:gd name="T2" fmla="*/ 2147483647 w 13404"/>
              <a:gd name="T3" fmla="*/ 2147483647 h 12914"/>
              <a:gd name="T4" fmla="*/ 2147483647 w 13404"/>
              <a:gd name="T5" fmla="*/ 2147483647 h 12914"/>
              <a:gd name="T6" fmla="*/ 0 60000 65536"/>
              <a:gd name="T7" fmla="*/ 0 60000 65536"/>
              <a:gd name="T8" fmla="*/ 0 60000 65536"/>
              <a:gd name="T9" fmla="*/ 0 w 13404"/>
              <a:gd name="T10" fmla="*/ 0 h 12914"/>
              <a:gd name="T11" fmla="*/ 13404 w 13404"/>
              <a:gd name="T12" fmla="*/ 12914 h 12914"/>
            </a:gdLst>
            <a:ahLst/>
            <a:cxnLst>
              <a:cxn ang="T6">
                <a:pos x="T0" y="T1"/>
              </a:cxn>
              <a:cxn ang="T7">
                <a:pos x="T2" y="T3"/>
              </a:cxn>
              <a:cxn ang="T8">
                <a:pos x="T4" y="T5"/>
              </a:cxn>
            </a:cxnLst>
            <a:rect l="T9" t="T10" r="T11" b="T12"/>
            <a:pathLst>
              <a:path w="13404" h="12914">
                <a:moveTo>
                  <a:pt x="0" y="0"/>
                </a:moveTo>
                <a:cubicBezTo>
                  <a:pt x="2024" y="2500"/>
                  <a:pt x="3524" y="5626"/>
                  <a:pt x="5190" y="7293"/>
                </a:cubicBezTo>
                <a:cubicBezTo>
                  <a:pt x="6857" y="8959"/>
                  <a:pt x="12094" y="12081"/>
                  <a:pt x="13404" y="1291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t> </a:t>
            </a:r>
          </a:p>
        </p:txBody>
      </p:sp>
      <p:sp>
        <p:nvSpPr>
          <p:cNvPr id="19" name="Right Brace 18"/>
          <p:cNvSpPr/>
          <p:nvPr/>
        </p:nvSpPr>
        <p:spPr>
          <a:xfrm>
            <a:off x="3268663" y="1887538"/>
            <a:ext cx="239712" cy="25146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endParaRPr lang="en-US">
              <a:cs typeface="Arial" charset="0"/>
            </a:endParaRPr>
          </a:p>
        </p:txBody>
      </p:sp>
      <p:sp>
        <p:nvSpPr>
          <p:cNvPr id="20494" name="Line 166"/>
          <p:cNvSpPr>
            <a:spLocks noChangeShapeType="1"/>
          </p:cNvSpPr>
          <p:nvPr/>
        </p:nvSpPr>
        <p:spPr bwMode="auto">
          <a:xfrm flipH="1" flipV="1">
            <a:off x="3581400" y="3144838"/>
            <a:ext cx="1657350" cy="64770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495" name="Freeform 21"/>
          <p:cNvSpPr>
            <a:spLocks/>
          </p:cNvSpPr>
          <p:nvPr/>
        </p:nvSpPr>
        <p:spPr bwMode="auto">
          <a:xfrm>
            <a:off x="2171700" y="3289300"/>
            <a:ext cx="688975" cy="503238"/>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6" name="Freeform 21"/>
          <p:cNvSpPr>
            <a:spLocks/>
          </p:cNvSpPr>
          <p:nvPr/>
        </p:nvSpPr>
        <p:spPr bwMode="auto">
          <a:xfrm>
            <a:off x="2006600" y="3716338"/>
            <a:ext cx="981075" cy="533400"/>
          </a:xfrm>
          <a:custGeom>
            <a:avLst/>
            <a:gdLst>
              <a:gd name="T0" fmla="*/ 0 w 13404"/>
              <a:gd name="T1" fmla="*/ 0 h 12914"/>
              <a:gd name="T2" fmla="*/ 2147483647 w 13404"/>
              <a:gd name="T3" fmla="*/ 2147483647 h 12914"/>
              <a:gd name="T4" fmla="*/ 2147483647 w 13404"/>
              <a:gd name="T5" fmla="*/ 2147483647 h 12914"/>
              <a:gd name="T6" fmla="*/ 0 60000 65536"/>
              <a:gd name="T7" fmla="*/ 0 60000 65536"/>
              <a:gd name="T8" fmla="*/ 0 60000 65536"/>
              <a:gd name="T9" fmla="*/ 0 w 13404"/>
              <a:gd name="T10" fmla="*/ 0 h 12914"/>
              <a:gd name="T11" fmla="*/ 13404 w 13404"/>
              <a:gd name="T12" fmla="*/ 12914 h 12914"/>
            </a:gdLst>
            <a:ahLst/>
            <a:cxnLst>
              <a:cxn ang="T6">
                <a:pos x="T0" y="T1"/>
              </a:cxn>
              <a:cxn ang="T7">
                <a:pos x="T2" y="T3"/>
              </a:cxn>
              <a:cxn ang="T8">
                <a:pos x="T4" y="T5"/>
              </a:cxn>
            </a:cxnLst>
            <a:rect l="T9" t="T10" r="T11" b="T12"/>
            <a:pathLst>
              <a:path w="13404" h="12914">
                <a:moveTo>
                  <a:pt x="0" y="0"/>
                </a:moveTo>
                <a:cubicBezTo>
                  <a:pt x="1549" y="1620"/>
                  <a:pt x="3630" y="4305"/>
                  <a:pt x="5864" y="6457"/>
                </a:cubicBezTo>
                <a:cubicBezTo>
                  <a:pt x="7233" y="7394"/>
                  <a:pt x="12147" y="12002"/>
                  <a:pt x="13404" y="1291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t> </a:t>
            </a:r>
          </a:p>
        </p:txBody>
      </p:sp>
      <p:sp>
        <p:nvSpPr>
          <p:cNvPr id="20497" name="Freeform 21"/>
          <p:cNvSpPr>
            <a:spLocks/>
          </p:cNvSpPr>
          <p:nvPr/>
        </p:nvSpPr>
        <p:spPr bwMode="auto">
          <a:xfrm>
            <a:off x="1484313" y="4402138"/>
            <a:ext cx="1595437" cy="533400"/>
          </a:xfrm>
          <a:custGeom>
            <a:avLst/>
            <a:gdLst>
              <a:gd name="T0" fmla="*/ 0 w 13404"/>
              <a:gd name="T1" fmla="*/ 0 h 12914"/>
              <a:gd name="T2" fmla="*/ 2147483647 w 13404"/>
              <a:gd name="T3" fmla="*/ 2147483647 h 12914"/>
              <a:gd name="T4" fmla="*/ 2147483647 w 13404"/>
              <a:gd name="T5" fmla="*/ 2147483647 h 12914"/>
              <a:gd name="T6" fmla="*/ 0 60000 65536"/>
              <a:gd name="T7" fmla="*/ 0 60000 65536"/>
              <a:gd name="T8" fmla="*/ 0 60000 65536"/>
              <a:gd name="T9" fmla="*/ 0 w 13404"/>
              <a:gd name="T10" fmla="*/ 0 h 12914"/>
              <a:gd name="T11" fmla="*/ 13404 w 13404"/>
              <a:gd name="T12" fmla="*/ 12914 h 12914"/>
            </a:gdLst>
            <a:ahLst/>
            <a:cxnLst>
              <a:cxn ang="T6">
                <a:pos x="T0" y="T1"/>
              </a:cxn>
              <a:cxn ang="T7">
                <a:pos x="T2" y="T3"/>
              </a:cxn>
              <a:cxn ang="T8">
                <a:pos x="T4" y="T5"/>
              </a:cxn>
            </a:cxnLst>
            <a:rect l="T9" t="T10" r="T11" b="T12"/>
            <a:pathLst>
              <a:path w="13404" h="12914">
                <a:moveTo>
                  <a:pt x="0" y="0"/>
                </a:moveTo>
                <a:cubicBezTo>
                  <a:pt x="1549" y="1620"/>
                  <a:pt x="3630" y="4305"/>
                  <a:pt x="5864" y="6457"/>
                </a:cubicBezTo>
                <a:cubicBezTo>
                  <a:pt x="7233" y="7394"/>
                  <a:pt x="12147" y="12002"/>
                  <a:pt x="13404" y="1291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t> </a:t>
            </a:r>
          </a:p>
        </p:txBody>
      </p:sp>
      <p:sp>
        <p:nvSpPr>
          <p:cNvPr id="20498" name="Freeform 21"/>
          <p:cNvSpPr>
            <a:spLocks/>
          </p:cNvSpPr>
          <p:nvPr/>
        </p:nvSpPr>
        <p:spPr bwMode="auto">
          <a:xfrm>
            <a:off x="1560513" y="4800600"/>
            <a:ext cx="839787" cy="457200"/>
          </a:xfrm>
          <a:custGeom>
            <a:avLst/>
            <a:gdLst>
              <a:gd name="T0" fmla="*/ 0 w 10283"/>
              <a:gd name="T1" fmla="*/ 0 h 11081"/>
              <a:gd name="T2" fmla="*/ 2147483647 w 10283"/>
              <a:gd name="T3" fmla="*/ 2147483647 h 11081"/>
              <a:gd name="T4" fmla="*/ 2147483647 w 10283"/>
              <a:gd name="T5" fmla="*/ 2147483647 h 11081"/>
              <a:gd name="T6" fmla="*/ 0 60000 65536"/>
              <a:gd name="T7" fmla="*/ 0 60000 65536"/>
              <a:gd name="T8" fmla="*/ 0 60000 65536"/>
              <a:gd name="T9" fmla="*/ 0 w 10283"/>
              <a:gd name="T10" fmla="*/ 0 h 11081"/>
              <a:gd name="T11" fmla="*/ 10283 w 10283"/>
              <a:gd name="T12" fmla="*/ 11081 h 11081"/>
            </a:gdLst>
            <a:ahLst/>
            <a:cxnLst>
              <a:cxn ang="T6">
                <a:pos x="T0" y="T1"/>
              </a:cxn>
              <a:cxn ang="T7">
                <a:pos x="T2" y="T3"/>
              </a:cxn>
              <a:cxn ang="T8">
                <a:pos x="T4" y="T5"/>
              </a:cxn>
            </a:cxnLst>
            <a:rect l="T9" t="T10" r="T11" b="T12"/>
            <a:pathLst>
              <a:path w="10283" h="11081">
                <a:moveTo>
                  <a:pt x="0" y="0"/>
                </a:moveTo>
                <a:cubicBezTo>
                  <a:pt x="2024" y="2500"/>
                  <a:pt x="3871" y="4460"/>
                  <a:pt x="5537" y="6127"/>
                </a:cubicBezTo>
                <a:cubicBezTo>
                  <a:pt x="7204" y="7793"/>
                  <a:pt x="8973" y="10248"/>
                  <a:pt x="10283" y="11081"/>
                </a:cubicBezTo>
              </a:path>
            </a:pathLst>
          </a:custGeom>
          <a:noFill/>
          <a:ln w="381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1" name="Straight Arrow Connector 20"/>
          <p:cNvCxnSpPr/>
          <p:nvPr/>
        </p:nvCxnSpPr>
        <p:spPr>
          <a:xfrm flipV="1">
            <a:off x="381000" y="4668839"/>
            <a:ext cx="1790700" cy="1317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00799" y="6488668"/>
            <a:ext cx="2743201"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 MJO briefing</a:t>
            </a:r>
            <a:endParaRPr lang="en-US" dirty="0"/>
          </a:p>
        </p:txBody>
      </p:sp>
    </p:spTree>
    <p:extLst>
      <p:ext uri="{BB962C8B-B14F-4D97-AF65-F5344CB8AC3E}">
        <p14:creationId xmlns:p14="http://schemas.microsoft.com/office/powerpoint/2010/main" val="1137632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16000"/>
            <a:ext cx="4699000" cy="55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59" name="Text Box 2"/>
          <p:cNvSpPr txBox="1">
            <a:spLocks noChangeArrowheads="1"/>
          </p:cNvSpPr>
          <p:nvPr/>
        </p:nvSpPr>
        <p:spPr bwMode="auto">
          <a:xfrm>
            <a:off x="2133600" y="0"/>
            <a:ext cx="5546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fontAlgn="base">
              <a:spcBef>
                <a:spcPct val="0"/>
              </a:spcBef>
              <a:spcAft>
                <a:spcPct val="0"/>
              </a:spcAft>
            </a:pPr>
            <a:r>
              <a:rPr lang="en-US" sz="3200" b="1" u="sng">
                <a:solidFill>
                  <a:srgbClr val="FFFF00"/>
                </a:solidFill>
              </a:rPr>
              <a:t>OLR Anomalies – Past 30 days</a:t>
            </a:r>
          </a:p>
        </p:txBody>
      </p:sp>
      <p:sp>
        <p:nvSpPr>
          <p:cNvPr id="19460" name="Text Box 13"/>
          <p:cNvSpPr txBox="1">
            <a:spLocks noChangeArrowheads="1"/>
          </p:cNvSpPr>
          <p:nvPr/>
        </p:nvSpPr>
        <p:spPr bwMode="auto">
          <a:xfrm>
            <a:off x="5924550" y="660400"/>
            <a:ext cx="2914650" cy="9398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fontAlgn="base">
              <a:spcBef>
                <a:spcPct val="50000"/>
              </a:spcBef>
              <a:spcAft>
                <a:spcPct val="0"/>
              </a:spcAft>
            </a:pPr>
            <a:r>
              <a:rPr lang="en-US" sz="1200" b="1">
                <a:solidFill>
                  <a:srgbClr val="FFFF00"/>
                </a:solidFill>
              </a:rPr>
              <a:t>Drier-than-normal conditions, positive OLR anomalies (yellow/red shading) </a:t>
            </a:r>
          </a:p>
          <a:p>
            <a:pPr algn="ctr" fontAlgn="base">
              <a:spcBef>
                <a:spcPct val="50000"/>
              </a:spcBef>
              <a:spcAft>
                <a:spcPct val="0"/>
              </a:spcAft>
            </a:pPr>
            <a:r>
              <a:rPr lang="en-US" sz="1200" b="1">
                <a:solidFill>
                  <a:srgbClr val="FFFF00"/>
                </a:solidFill>
              </a:rPr>
              <a:t>Wetter-than-normal conditions, negative OLR anomalies (blue shading)</a:t>
            </a:r>
          </a:p>
        </p:txBody>
      </p:sp>
      <p:sp>
        <p:nvSpPr>
          <p:cNvPr id="19461" name="Text Box 144"/>
          <p:cNvSpPr txBox="1">
            <a:spLocks noChangeArrowheads="1"/>
          </p:cNvSpPr>
          <p:nvPr/>
        </p:nvSpPr>
        <p:spPr bwMode="auto">
          <a:xfrm>
            <a:off x="5715000" y="1717675"/>
            <a:ext cx="3429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eaLnBrk="0" fontAlgn="base" hangingPunct="0">
              <a:spcBef>
                <a:spcPct val="0"/>
              </a:spcBef>
              <a:spcAft>
                <a:spcPct val="0"/>
              </a:spcAft>
            </a:pPr>
            <a:r>
              <a:rPr lang="en-US" sz="1400" b="1">
                <a:solidFill>
                  <a:srgbClr val="FFFFFF"/>
                </a:solidFill>
              </a:rPr>
              <a:t>During early May, convection rapidly developed across the Indian Ocean, while the west-central Pacific experienced suppressed convection.</a:t>
            </a: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r>
              <a:rPr lang="en-US" sz="1400" b="1">
                <a:solidFill>
                  <a:srgbClr val="FFFFFF"/>
                </a:solidFill>
              </a:rPr>
              <a:t>During mid-May, the OLR field became less coherent with generally enhanced convection north of the Equator across the Indian Ocean and Maritime Continent. Convection also increased in parts of the East Pacific due to a northward displaced ITCZ</a:t>
            </a: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endParaRPr lang="en-US" sz="1400" b="1">
              <a:solidFill>
                <a:srgbClr val="FFFFFF"/>
              </a:solidFill>
            </a:endParaRPr>
          </a:p>
          <a:p>
            <a:pPr eaLnBrk="0" fontAlgn="base" hangingPunct="0">
              <a:spcBef>
                <a:spcPct val="0"/>
              </a:spcBef>
              <a:spcAft>
                <a:spcPct val="0"/>
              </a:spcAft>
            </a:pPr>
            <a:r>
              <a:rPr lang="en-US" sz="1400" b="1">
                <a:solidFill>
                  <a:srgbClr val="FFFFFF"/>
                </a:solidFill>
              </a:rPr>
              <a:t>Most recently in late May, the OLR field has remained incoherent with respect to the MJO. A convective dipole across the Indian Ocean and anomalous convection across Central America appear to be the dominant features.</a:t>
            </a:r>
          </a:p>
        </p:txBody>
      </p:sp>
      <p:sp>
        <p:nvSpPr>
          <p:cNvPr id="19462" name="Oval 221"/>
          <p:cNvSpPr>
            <a:spLocks noChangeArrowheads="1"/>
          </p:cNvSpPr>
          <p:nvPr/>
        </p:nvSpPr>
        <p:spPr bwMode="auto">
          <a:xfrm>
            <a:off x="1752600" y="1901825"/>
            <a:ext cx="579438" cy="379413"/>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9463" name="Oval 221"/>
          <p:cNvSpPr>
            <a:spLocks noChangeArrowheads="1"/>
          </p:cNvSpPr>
          <p:nvPr/>
        </p:nvSpPr>
        <p:spPr bwMode="auto">
          <a:xfrm>
            <a:off x="1620580" y="3675516"/>
            <a:ext cx="943256" cy="26960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9464" name="Oval 221"/>
          <p:cNvSpPr>
            <a:spLocks noChangeArrowheads="1"/>
          </p:cNvSpPr>
          <p:nvPr/>
        </p:nvSpPr>
        <p:spPr bwMode="auto">
          <a:xfrm>
            <a:off x="2811463" y="1828800"/>
            <a:ext cx="912812" cy="37941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9465" name="Oval 221"/>
          <p:cNvSpPr>
            <a:spLocks noChangeArrowheads="1"/>
          </p:cNvSpPr>
          <p:nvPr/>
        </p:nvSpPr>
        <p:spPr bwMode="auto">
          <a:xfrm>
            <a:off x="3586163" y="3646488"/>
            <a:ext cx="579437" cy="230187"/>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9466" name="Oval 221"/>
          <p:cNvSpPr>
            <a:spLocks noChangeArrowheads="1"/>
          </p:cNvSpPr>
          <p:nvPr/>
        </p:nvSpPr>
        <p:spPr bwMode="auto">
          <a:xfrm>
            <a:off x="3876675" y="5486400"/>
            <a:ext cx="579438" cy="230188"/>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9467" name="Oval 221"/>
          <p:cNvSpPr>
            <a:spLocks noChangeArrowheads="1"/>
          </p:cNvSpPr>
          <p:nvPr/>
        </p:nvSpPr>
        <p:spPr bwMode="auto">
          <a:xfrm>
            <a:off x="2189163" y="5791200"/>
            <a:ext cx="579437" cy="230188"/>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9468" name="Oval 221"/>
          <p:cNvSpPr>
            <a:spLocks noChangeArrowheads="1"/>
          </p:cNvSpPr>
          <p:nvPr/>
        </p:nvSpPr>
        <p:spPr bwMode="auto">
          <a:xfrm>
            <a:off x="1752600" y="5716588"/>
            <a:ext cx="436563" cy="2635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3" name="TextBox 12"/>
          <p:cNvSpPr txBox="1"/>
          <p:nvPr/>
        </p:nvSpPr>
        <p:spPr>
          <a:xfrm>
            <a:off x="6400799" y="6488668"/>
            <a:ext cx="2743201"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 MJO briefing</a:t>
            </a:r>
            <a:endParaRPr lang="en-US" dirty="0"/>
          </a:p>
        </p:txBody>
      </p:sp>
      <p:sp>
        <p:nvSpPr>
          <p:cNvPr id="15" name="Oval 221"/>
          <p:cNvSpPr>
            <a:spLocks noChangeArrowheads="1"/>
          </p:cNvSpPr>
          <p:nvPr/>
        </p:nvSpPr>
        <p:spPr bwMode="auto">
          <a:xfrm>
            <a:off x="2341563" y="3876675"/>
            <a:ext cx="579437" cy="40005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
        <p:nvSpPr>
          <p:cNvPr id="16" name="Oval 221"/>
          <p:cNvSpPr>
            <a:spLocks noChangeArrowheads="1"/>
          </p:cNvSpPr>
          <p:nvPr/>
        </p:nvSpPr>
        <p:spPr bwMode="auto">
          <a:xfrm>
            <a:off x="1647372" y="5445395"/>
            <a:ext cx="943256" cy="269605"/>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fontAlgn="base">
              <a:spcBef>
                <a:spcPct val="0"/>
              </a:spcBef>
              <a:spcAft>
                <a:spcPct val="0"/>
              </a:spcAft>
            </a:pPr>
            <a:endParaRPr lang="en-US" sz="2800">
              <a:solidFill>
                <a:srgbClr val="0066FF"/>
              </a:solidFill>
              <a:cs typeface="Arial" charset="0"/>
            </a:endParaRPr>
          </a:p>
        </p:txBody>
      </p:sp>
    </p:spTree>
    <p:extLst>
      <p:ext uri="{BB962C8B-B14F-4D97-AF65-F5344CB8AC3E}">
        <p14:creationId xmlns:p14="http://schemas.microsoft.com/office/powerpoint/2010/main" val="1813265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eather.unisys.com/hurricane/s_indian/2013/tr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199"/>
            <a:ext cx="6096000" cy="4876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1639262639"/>
              </p:ext>
            </p:extLst>
          </p:nvPr>
        </p:nvGraphicFramePr>
        <p:xfrm>
          <a:off x="43542" y="5882396"/>
          <a:ext cx="8991599" cy="757676"/>
        </p:xfrm>
        <a:graphic>
          <a:graphicData uri="http://schemas.openxmlformats.org/drawingml/2006/table">
            <a:tbl>
              <a:tblPr/>
              <a:tblGrid>
                <a:gridCol w="557964"/>
                <a:gridCol w="3237522"/>
                <a:gridCol w="2057400"/>
                <a:gridCol w="990600"/>
                <a:gridCol w="953731"/>
                <a:gridCol w="636418"/>
                <a:gridCol w="557964"/>
              </a:tblGrid>
              <a:tr h="439414">
                <a:tc>
                  <a:txBody>
                    <a:bodyPr/>
                    <a:lstStyle/>
                    <a:p>
                      <a:pPr algn="ctr"/>
                      <a:r>
                        <a:rPr lang="en-US" sz="1800" dirty="0"/>
                        <a:t>#</a:t>
                      </a:r>
                    </a:p>
                  </a:txBody>
                  <a:tcPr marL="43941" marR="43941" marT="21971" marB="21971" anchor="ctr">
                    <a:lnL>
                      <a:noFill/>
                    </a:lnL>
                    <a:lnR>
                      <a:noFill/>
                    </a:lnR>
                    <a:lnT>
                      <a:noFill/>
                    </a:lnT>
                    <a:lnB>
                      <a:noFill/>
                    </a:lnB>
                  </a:tcPr>
                </a:tc>
                <a:tc>
                  <a:txBody>
                    <a:bodyPr/>
                    <a:lstStyle/>
                    <a:p>
                      <a:pPr algn="ctr"/>
                      <a:r>
                        <a:rPr lang="en-US" sz="1800"/>
                        <a:t>Name</a:t>
                      </a:r>
                    </a:p>
                  </a:txBody>
                  <a:tcPr marL="43941" marR="43941" marT="21971" marB="21971" anchor="ctr">
                    <a:lnL>
                      <a:noFill/>
                    </a:lnL>
                    <a:lnR>
                      <a:noFill/>
                    </a:lnR>
                    <a:lnT>
                      <a:noFill/>
                    </a:lnT>
                    <a:lnB>
                      <a:noFill/>
                    </a:lnB>
                  </a:tcPr>
                </a:tc>
                <a:tc>
                  <a:txBody>
                    <a:bodyPr/>
                    <a:lstStyle/>
                    <a:p>
                      <a:pPr algn="ctr"/>
                      <a:r>
                        <a:rPr lang="en-US" sz="1800"/>
                        <a:t>Date</a:t>
                      </a:r>
                    </a:p>
                  </a:txBody>
                  <a:tcPr marL="43941" marR="43941" marT="21971" marB="21971" anchor="ctr">
                    <a:lnL>
                      <a:noFill/>
                    </a:lnL>
                    <a:lnR>
                      <a:noFill/>
                    </a:lnR>
                    <a:lnT>
                      <a:noFill/>
                    </a:lnT>
                    <a:lnB>
                      <a:noFill/>
                    </a:lnB>
                  </a:tcPr>
                </a:tc>
                <a:tc>
                  <a:txBody>
                    <a:bodyPr/>
                    <a:lstStyle/>
                    <a:p>
                      <a:pPr algn="ctr"/>
                      <a:r>
                        <a:rPr lang="en-US" sz="1800"/>
                        <a:t>Wind</a:t>
                      </a:r>
                    </a:p>
                  </a:txBody>
                  <a:tcPr marL="43941" marR="43941" marT="21971" marB="21971" anchor="ctr">
                    <a:lnL>
                      <a:noFill/>
                    </a:lnL>
                    <a:lnR>
                      <a:noFill/>
                    </a:lnR>
                    <a:lnT>
                      <a:noFill/>
                    </a:lnT>
                    <a:lnB>
                      <a:noFill/>
                    </a:lnB>
                  </a:tcPr>
                </a:tc>
                <a:tc>
                  <a:txBody>
                    <a:bodyPr/>
                    <a:lstStyle/>
                    <a:p>
                      <a:pPr algn="ctr"/>
                      <a:r>
                        <a:rPr lang="en-US" sz="1800"/>
                        <a:t>Pres</a:t>
                      </a:r>
                    </a:p>
                  </a:txBody>
                  <a:tcPr marL="43941" marR="43941" marT="21971" marB="21971" anchor="ctr">
                    <a:lnL>
                      <a:noFill/>
                    </a:lnL>
                    <a:lnR>
                      <a:noFill/>
                    </a:lnR>
                    <a:lnT>
                      <a:noFill/>
                    </a:lnT>
                    <a:lnB>
                      <a:noFill/>
                    </a:lnB>
                  </a:tcPr>
                </a:tc>
                <a:tc>
                  <a:txBody>
                    <a:bodyPr/>
                    <a:lstStyle/>
                    <a:p>
                      <a:pPr algn="ctr"/>
                      <a:r>
                        <a:rPr lang="en-US" sz="1800"/>
                        <a:t>Cat</a:t>
                      </a:r>
                    </a:p>
                  </a:txBody>
                  <a:tcPr marL="43941" marR="43941" marT="21971" marB="21971" anchor="ctr">
                    <a:lnL>
                      <a:noFill/>
                    </a:lnL>
                    <a:lnR>
                      <a:noFill/>
                    </a:lnR>
                    <a:lnT>
                      <a:noFill/>
                    </a:lnT>
                    <a:lnB>
                      <a:noFill/>
                    </a:lnB>
                  </a:tcPr>
                </a:tc>
                <a:tc>
                  <a:txBody>
                    <a:bodyPr/>
                    <a:lstStyle/>
                    <a:p>
                      <a:pPr algn="ctr"/>
                      <a:r>
                        <a:rPr lang="en-US" sz="1800"/>
                        <a:t> </a:t>
                      </a:r>
                    </a:p>
                  </a:txBody>
                  <a:tcPr marL="43941" marR="43941" marT="21971" marB="21971" anchor="ctr">
                    <a:lnL>
                      <a:noFill/>
                    </a:lnL>
                    <a:lnR>
                      <a:noFill/>
                    </a:lnR>
                    <a:lnT>
                      <a:noFill/>
                    </a:lnT>
                    <a:lnB>
                      <a:noFill/>
                    </a:lnB>
                  </a:tcPr>
                </a:tc>
              </a:tr>
              <a:tr h="307590">
                <a:tc>
                  <a:txBody>
                    <a:bodyPr/>
                    <a:lstStyle/>
                    <a:p>
                      <a:pPr algn="ctr"/>
                      <a:r>
                        <a:rPr lang="en-US" sz="1800" dirty="0">
                          <a:solidFill>
                            <a:srgbClr val="000000"/>
                          </a:solidFill>
                          <a:effectLst/>
                        </a:rPr>
                        <a:t>12</a:t>
                      </a:r>
                    </a:p>
                  </a:txBody>
                  <a:tcPr marL="43941" marR="43941" marT="21971" marB="21971" anchor="ctr">
                    <a:lnL>
                      <a:noFill/>
                    </a:lnL>
                    <a:lnR>
                      <a:noFill/>
                    </a:lnR>
                    <a:lnT>
                      <a:noFill/>
                    </a:lnT>
                    <a:lnB>
                      <a:noFill/>
                    </a:lnB>
                  </a:tcPr>
                </a:tc>
                <a:tc>
                  <a:txBody>
                    <a:bodyPr/>
                    <a:lstStyle/>
                    <a:p>
                      <a:pPr algn="ctr"/>
                      <a:r>
                        <a:rPr lang="en-US" sz="1800" dirty="0">
                          <a:solidFill>
                            <a:srgbClr val="000000"/>
                          </a:solidFill>
                          <a:effectLst/>
                        </a:rPr>
                        <a:t>Tropical Storm JAMALA </a:t>
                      </a:r>
                    </a:p>
                  </a:txBody>
                  <a:tcPr marL="43941" marR="43941" marT="21971" marB="21971" anchor="ctr">
                    <a:lnL>
                      <a:noFill/>
                    </a:lnL>
                    <a:lnR>
                      <a:noFill/>
                    </a:lnR>
                    <a:lnT>
                      <a:noFill/>
                    </a:lnT>
                    <a:lnB>
                      <a:noFill/>
                    </a:lnB>
                  </a:tcPr>
                </a:tc>
                <a:tc>
                  <a:txBody>
                    <a:bodyPr/>
                    <a:lstStyle/>
                    <a:p>
                      <a:pPr algn="ctr"/>
                      <a:r>
                        <a:rPr lang="en-US" sz="1800">
                          <a:solidFill>
                            <a:srgbClr val="000000"/>
                          </a:solidFill>
                          <a:effectLst/>
                        </a:rPr>
                        <a:t>08-11 MAY </a:t>
                      </a:r>
                    </a:p>
                  </a:txBody>
                  <a:tcPr marL="43941" marR="43941" marT="21971" marB="21971" anchor="ctr">
                    <a:lnL>
                      <a:noFill/>
                    </a:lnL>
                    <a:lnR>
                      <a:noFill/>
                    </a:lnR>
                    <a:lnT>
                      <a:noFill/>
                    </a:lnT>
                    <a:lnB>
                      <a:noFill/>
                    </a:lnB>
                  </a:tcPr>
                </a:tc>
                <a:tc>
                  <a:txBody>
                    <a:bodyPr/>
                    <a:lstStyle/>
                    <a:p>
                      <a:pPr algn="ctr"/>
                      <a:r>
                        <a:rPr lang="en-US" sz="1800">
                          <a:solidFill>
                            <a:srgbClr val="000000"/>
                          </a:solidFill>
                          <a:effectLst/>
                        </a:rPr>
                        <a:t>45 </a:t>
                      </a:r>
                    </a:p>
                  </a:txBody>
                  <a:tcPr marL="43941" marR="43941" marT="21971" marB="21971" anchor="ctr">
                    <a:lnL>
                      <a:noFill/>
                    </a:lnL>
                    <a:lnR>
                      <a:noFill/>
                    </a:lnR>
                    <a:lnT>
                      <a:noFill/>
                    </a:lnT>
                    <a:lnB>
                      <a:noFill/>
                    </a:lnB>
                  </a:tcPr>
                </a:tc>
                <a:tc>
                  <a:txBody>
                    <a:bodyPr/>
                    <a:lstStyle/>
                    <a:p>
                      <a:pPr algn="ctr"/>
                      <a:endParaRPr lang="en-US" sz="1800">
                        <a:solidFill>
                          <a:srgbClr val="000000"/>
                        </a:solidFill>
                        <a:effectLst/>
                      </a:endParaRPr>
                    </a:p>
                  </a:txBody>
                  <a:tcPr marL="43941" marR="43941" marT="21971" marB="21971" anchor="ctr">
                    <a:lnL>
                      <a:noFill/>
                    </a:lnL>
                    <a:lnR>
                      <a:noFill/>
                    </a:lnR>
                    <a:lnT>
                      <a:noFill/>
                    </a:lnT>
                    <a:lnB>
                      <a:noFill/>
                    </a:lnB>
                  </a:tcPr>
                </a:tc>
                <a:tc>
                  <a:txBody>
                    <a:bodyPr/>
                    <a:lstStyle/>
                    <a:p>
                      <a:pPr algn="ctr"/>
                      <a:r>
                        <a:rPr lang="en-US" sz="1800">
                          <a:solidFill>
                            <a:srgbClr val="000000"/>
                          </a:solidFill>
                          <a:effectLst/>
                        </a:rPr>
                        <a:t>-</a:t>
                      </a:r>
                    </a:p>
                  </a:txBody>
                  <a:tcPr marL="43941" marR="43941" marT="21971" marB="21971" anchor="ctr">
                    <a:lnL>
                      <a:noFill/>
                    </a:lnL>
                    <a:lnR>
                      <a:noFill/>
                    </a:lnR>
                    <a:lnT>
                      <a:noFill/>
                    </a:lnT>
                    <a:lnB>
                      <a:noFill/>
                    </a:lnB>
                  </a:tcPr>
                </a:tc>
                <a:tc>
                  <a:txBody>
                    <a:bodyPr/>
                    <a:lstStyle/>
                    <a:p>
                      <a:pPr algn="ctr"/>
                      <a:r>
                        <a:rPr lang="en-US" sz="1800" dirty="0"/>
                        <a:t> </a:t>
                      </a:r>
                    </a:p>
                  </a:txBody>
                  <a:tcPr marL="43941" marR="43941" marT="21971" marB="21971" anchor="ctr">
                    <a:lnL>
                      <a:noFill/>
                    </a:lnL>
                    <a:lnR>
                      <a:noFill/>
                    </a:lnR>
                    <a:lnT>
                      <a:noFill/>
                    </a:lnT>
                    <a:lnB>
                      <a:noFill/>
                    </a:lnB>
                  </a:tcPr>
                </a:tc>
              </a:tr>
            </a:tbl>
          </a:graphicData>
        </a:graphic>
      </p:graphicFrame>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a:t>2013 Hurricane/Tropical Data for Southern </a:t>
            </a:r>
            <a:r>
              <a:rPr lang="en-US" sz="2800" dirty="0" smtClean="0"/>
              <a:t>Indian Ocean</a:t>
            </a:r>
            <a:endParaRPr lang="en-US" sz="2800" dirty="0"/>
          </a:p>
        </p:txBody>
      </p:sp>
      <p:sp>
        <p:nvSpPr>
          <p:cNvPr id="3" name="Oval 2"/>
          <p:cNvSpPr/>
          <p:nvPr/>
        </p:nvSpPr>
        <p:spPr>
          <a:xfrm>
            <a:off x="4876800" y="1752600"/>
            <a:ext cx="1219200" cy="685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743529"/>
            <a:ext cx="1828800" cy="381000"/>
          </a:xfrm>
          <a:prstGeom prst="rect">
            <a:avLst/>
          </a:prstGeom>
          <a:noFill/>
        </p:spPr>
        <p:txBody>
          <a:bodyPr wrap="square" rtlCol="0">
            <a:spAutoFit/>
          </a:bodyPr>
          <a:lstStyle/>
          <a:p>
            <a:r>
              <a:rPr lang="en-US" dirty="0" smtClean="0"/>
              <a:t>MJO event</a:t>
            </a:r>
            <a:endParaRPr lang="en-US" dirty="0"/>
          </a:p>
        </p:txBody>
      </p:sp>
      <p:cxnSp>
        <p:nvCxnSpPr>
          <p:cNvPr id="7" name="Straight Arrow Connector 6"/>
          <p:cNvCxnSpPr/>
          <p:nvPr/>
        </p:nvCxnSpPr>
        <p:spPr>
          <a:xfrm>
            <a:off x="1219200" y="1934029"/>
            <a:ext cx="4038600" cy="1905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4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en-US" sz="2800" dirty="0"/>
              <a:t>2013 Hurricane/Tropical Data </a:t>
            </a:r>
            <a:r>
              <a:rPr lang="en-US" sz="2800" dirty="0" smtClean="0"/>
              <a:t>for Northern Indian Ocean</a:t>
            </a:r>
            <a:endParaRPr lang="en-US" sz="2800" dirty="0"/>
          </a:p>
        </p:txBody>
      </p:sp>
      <p:pic>
        <p:nvPicPr>
          <p:cNvPr id="61444" name="Picture 4" descr="http://weather.unisys.com/hurricane/n_indian/2013/tr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399"/>
            <a:ext cx="6096000" cy="4876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77957397"/>
              </p:ext>
            </p:extLst>
          </p:nvPr>
        </p:nvGraphicFramePr>
        <p:xfrm>
          <a:off x="76203" y="5821680"/>
          <a:ext cx="8991597" cy="731520"/>
        </p:xfrm>
        <a:graphic>
          <a:graphicData uri="http://schemas.openxmlformats.org/drawingml/2006/table">
            <a:tbl>
              <a:tblPr/>
              <a:tblGrid>
                <a:gridCol w="557963"/>
                <a:gridCol w="3785434"/>
                <a:gridCol w="1905000"/>
                <a:gridCol w="912403"/>
                <a:gridCol w="636417"/>
                <a:gridCol w="636417"/>
                <a:gridCol w="557963"/>
              </a:tblGrid>
              <a:tr h="0">
                <a:tc>
                  <a:txBody>
                    <a:bodyPr/>
                    <a:lstStyle/>
                    <a:p>
                      <a:pPr algn="ctr"/>
                      <a:r>
                        <a:rPr lang="en-US"/>
                        <a:t>#</a:t>
                      </a:r>
                    </a:p>
                  </a:txBody>
                  <a:tcPr anchor="ctr">
                    <a:lnL>
                      <a:noFill/>
                    </a:lnL>
                    <a:lnR>
                      <a:noFill/>
                    </a:lnR>
                    <a:lnT>
                      <a:noFill/>
                    </a:lnT>
                    <a:lnB>
                      <a:noFill/>
                    </a:lnB>
                  </a:tcPr>
                </a:tc>
                <a:tc>
                  <a:txBody>
                    <a:bodyPr/>
                    <a:lstStyle/>
                    <a:p>
                      <a:pPr algn="ctr"/>
                      <a:r>
                        <a:rPr lang="en-US" dirty="0"/>
                        <a:t>Name</a:t>
                      </a:r>
                    </a:p>
                  </a:txBody>
                  <a:tcPr anchor="ctr">
                    <a:lnL>
                      <a:noFill/>
                    </a:lnL>
                    <a:lnR>
                      <a:noFill/>
                    </a:lnR>
                    <a:lnT>
                      <a:noFill/>
                    </a:lnT>
                    <a:lnB>
                      <a:noFill/>
                    </a:lnB>
                  </a:tcPr>
                </a:tc>
                <a:tc>
                  <a:txBody>
                    <a:bodyPr/>
                    <a:lstStyle/>
                    <a:p>
                      <a:pPr algn="ctr"/>
                      <a:r>
                        <a:rPr lang="en-US"/>
                        <a:t>Date</a:t>
                      </a:r>
                    </a:p>
                  </a:txBody>
                  <a:tcPr anchor="ctr">
                    <a:lnL>
                      <a:noFill/>
                    </a:lnL>
                    <a:lnR>
                      <a:noFill/>
                    </a:lnR>
                    <a:lnT>
                      <a:noFill/>
                    </a:lnT>
                    <a:lnB>
                      <a:noFill/>
                    </a:lnB>
                  </a:tcPr>
                </a:tc>
                <a:tc>
                  <a:txBody>
                    <a:bodyPr/>
                    <a:lstStyle/>
                    <a:p>
                      <a:pPr algn="ctr"/>
                      <a:r>
                        <a:rPr lang="en-US"/>
                        <a:t>Wind</a:t>
                      </a:r>
                    </a:p>
                  </a:txBody>
                  <a:tcPr anchor="ctr">
                    <a:lnL>
                      <a:noFill/>
                    </a:lnL>
                    <a:lnR>
                      <a:noFill/>
                    </a:lnR>
                    <a:lnT>
                      <a:noFill/>
                    </a:lnT>
                    <a:lnB>
                      <a:noFill/>
                    </a:lnB>
                  </a:tcPr>
                </a:tc>
                <a:tc>
                  <a:txBody>
                    <a:bodyPr/>
                    <a:lstStyle/>
                    <a:p>
                      <a:pPr algn="ctr"/>
                      <a:r>
                        <a:rPr lang="en-US"/>
                        <a:t>Pres</a:t>
                      </a:r>
                    </a:p>
                  </a:txBody>
                  <a:tcPr anchor="ctr">
                    <a:lnL>
                      <a:noFill/>
                    </a:lnL>
                    <a:lnR>
                      <a:noFill/>
                    </a:lnR>
                    <a:lnT>
                      <a:noFill/>
                    </a:lnT>
                    <a:lnB>
                      <a:noFill/>
                    </a:lnB>
                  </a:tcPr>
                </a:tc>
                <a:tc>
                  <a:txBody>
                    <a:bodyPr/>
                    <a:lstStyle/>
                    <a:p>
                      <a:pPr algn="ctr"/>
                      <a:r>
                        <a:rPr lang="en-US"/>
                        <a:t>Cat</a:t>
                      </a:r>
                    </a:p>
                  </a:txBody>
                  <a:tcPr anchor="ctr">
                    <a:lnL>
                      <a:noFill/>
                    </a:lnL>
                    <a:lnR>
                      <a:noFill/>
                    </a:lnR>
                    <a:lnT>
                      <a:noFill/>
                    </a:lnT>
                    <a:lnB>
                      <a:noFill/>
                    </a:lnB>
                  </a:tcPr>
                </a:tc>
                <a:tc>
                  <a:txBody>
                    <a:bodyPr/>
                    <a:lstStyle/>
                    <a:p>
                      <a:pPr algn="ctr"/>
                      <a:r>
                        <a:rPr lang="en-US"/>
                        <a:t> </a:t>
                      </a:r>
                    </a:p>
                  </a:txBody>
                  <a:tcPr anchor="ctr">
                    <a:lnL>
                      <a:noFill/>
                    </a:lnL>
                    <a:lnR>
                      <a:noFill/>
                    </a:lnR>
                    <a:lnT>
                      <a:noFill/>
                    </a:lnT>
                    <a:lnB>
                      <a:noFill/>
                    </a:lnB>
                  </a:tcPr>
                </a:tc>
              </a:tr>
              <a:tr h="0">
                <a:tc>
                  <a:txBody>
                    <a:bodyPr/>
                    <a:lstStyle/>
                    <a:p>
                      <a:pPr algn="ctr"/>
                      <a:r>
                        <a:rPr lang="en-US">
                          <a:solidFill>
                            <a:srgbClr val="000000"/>
                          </a:solidFill>
                          <a:effectLst/>
                        </a:rPr>
                        <a:t>1</a:t>
                      </a:r>
                    </a:p>
                  </a:txBody>
                  <a:tcPr anchor="ctr">
                    <a:lnL>
                      <a:noFill/>
                    </a:lnL>
                    <a:lnR>
                      <a:noFill/>
                    </a:lnR>
                    <a:lnT>
                      <a:noFill/>
                    </a:lnT>
                    <a:lnB>
                      <a:noFill/>
                    </a:lnB>
                  </a:tcPr>
                </a:tc>
                <a:tc>
                  <a:txBody>
                    <a:bodyPr/>
                    <a:lstStyle/>
                    <a:p>
                      <a:pPr algn="ctr"/>
                      <a:r>
                        <a:rPr lang="en-US">
                          <a:solidFill>
                            <a:srgbClr val="000000"/>
                          </a:solidFill>
                          <a:effectLst/>
                        </a:rPr>
                        <a:t>Tropical Storm MAHASEN </a:t>
                      </a:r>
                    </a:p>
                  </a:txBody>
                  <a:tcPr anchor="ctr">
                    <a:lnL>
                      <a:noFill/>
                    </a:lnL>
                    <a:lnR>
                      <a:noFill/>
                    </a:lnR>
                    <a:lnT>
                      <a:noFill/>
                    </a:lnT>
                    <a:lnB>
                      <a:noFill/>
                    </a:lnB>
                  </a:tcPr>
                </a:tc>
                <a:tc>
                  <a:txBody>
                    <a:bodyPr/>
                    <a:lstStyle/>
                    <a:p>
                      <a:pPr algn="ctr"/>
                      <a:r>
                        <a:rPr lang="en-US">
                          <a:solidFill>
                            <a:srgbClr val="000000"/>
                          </a:solidFill>
                          <a:effectLst/>
                        </a:rPr>
                        <a:t>10-16 MAY </a:t>
                      </a:r>
                    </a:p>
                  </a:txBody>
                  <a:tcPr anchor="ctr">
                    <a:lnL>
                      <a:noFill/>
                    </a:lnL>
                    <a:lnR>
                      <a:noFill/>
                    </a:lnR>
                    <a:lnT>
                      <a:noFill/>
                    </a:lnT>
                    <a:lnB>
                      <a:noFill/>
                    </a:lnB>
                  </a:tcPr>
                </a:tc>
                <a:tc>
                  <a:txBody>
                    <a:bodyPr/>
                    <a:lstStyle/>
                    <a:p>
                      <a:pPr algn="ctr"/>
                      <a:r>
                        <a:rPr lang="en-US">
                          <a:solidFill>
                            <a:srgbClr val="000000"/>
                          </a:solidFill>
                          <a:effectLst/>
                        </a:rPr>
                        <a:t>50 </a:t>
                      </a:r>
                    </a:p>
                  </a:txBody>
                  <a:tcPr anchor="ctr">
                    <a:lnL>
                      <a:noFill/>
                    </a:lnL>
                    <a:lnR>
                      <a:noFill/>
                    </a:lnR>
                    <a:lnT>
                      <a:noFill/>
                    </a:lnT>
                    <a:lnB>
                      <a:noFill/>
                    </a:lnB>
                  </a:tcPr>
                </a:tc>
                <a:tc>
                  <a:txBody>
                    <a:bodyPr/>
                    <a:lstStyle/>
                    <a:p>
                      <a:pPr algn="ctr"/>
                      <a:endParaRPr lang="en-US">
                        <a:solidFill>
                          <a:srgbClr val="000000"/>
                        </a:solidFill>
                        <a:effectLst/>
                      </a:endParaRPr>
                    </a:p>
                  </a:txBody>
                  <a:tcPr anchor="ctr">
                    <a:lnL>
                      <a:noFill/>
                    </a:lnL>
                    <a:lnR>
                      <a:noFill/>
                    </a:lnR>
                    <a:lnT>
                      <a:noFill/>
                    </a:lnT>
                    <a:lnB>
                      <a:noFill/>
                    </a:lnB>
                  </a:tcPr>
                </a:tc>
                <a:tc>
                  <a:txBody>
                    <a:bodyPr/>
                    <a:lstStyle/>
                    <a:p>
                      <a:pPr algn="ctr"/>
                      <a:r>
                        <a:rPr lang="en-US">
                          <a:solidFill>
                            <a:srgbClr val="000000"/>
                          </a:solidFill>
                          <a:effectLst/>
                        </a:rPr>
                        <a:t>-</a:t>
                      </a:r>
                    </a:p>
                  </a:txBody>
                  <a:tcPr anchor="ctr">
                    <a:lnL>
                      <a:noFill/>
                    </a:lnL>
                    <a:lnR>
                      <a:noFill/>
                    </a:lnR>
                    <a:lnT>
                      <a:noFill/>
                    </a:lnT>
                    <a:lnB>
                      <a:noFill/>
                    </a:lnB>
                  </a:tcPr>
                </a:tc>
                <a:tc>
                  <a:txBody>
                    <a:bodyPr/>
                    <a:lstStyle/>
                    <a:p>
                      <a:pPr algn="ctr"/>
                      <a:r>
                        <a:rPr lang="en-US" dirty="0"/>
                        <a:t> </a:t>
                      </a:r>
                    </a:p>
                  </a:txBody>
                  <a:tcPr anchor="ctr">
                    <a:lnL>
                      <a:noFill/>
                    </a:lnL>
                    <a:lnR>
                      <a:noFill/>
                    </a:lnR>
                    <a:lnT>
                      <a:noFill/>
                    </a:lnT>
                    <a:lnB>
                      <a:noFill/>
                    </a:lnB>
                  </a:tcPr>
                </a:tc>
              </a:tr>
            </a:tbl>
          </a:graphicData>
        </a:graphic>
      </p:graphicFrame>
      <p:sp>
        <p:nvSpPr>
          <p:cNvPr id="10" name="TextBox 9"/>
          <p:cNvSpPr txBox="1"/>
          <p:nvPr/>
        </p:nvSpPr>
        <p:spPr>
          <a:xfrm>
            <a:off x="0" y="3352800"/>
            <a:ext cx="1828800" cy="646331"/>
          </a:xfrm>
          <a:prstGeom prst="rect">
            <a:avLst/>
          </a:prstGeom>
          <a:noFill/>
        </p:spPr>
        <p:txBody>
          <a:bodyPr wrap="square" rtlCol="0">
            <a:spAutoFit/>
          </a:bodyPr>
          <a:lstStyle/>
          <a:p>
            <a:r>
              <a:rPr lang="en-US" dirty="0" smtClean="0"/>
              <a:t>Initiated by the MJO event?</a:t>
            </a:r>
            <a:endParaRPr lang="en-US" dirty="0"/>
          </a:p>
        </p:txBody>
      </p:sp>
      <p:cxnSp>
        <p:nvCxnSpPr>
          <p:cNvPr id="11" name="Straight Arrow Connector 10"/>
          <p:cNvCxnSpPr/>
          <p:nvPr/>
        </p:nvCxnSpPr>
        <p:spPr>
          <a:xfrm flipV="1">
            <a:off x="1371600" y="3638550"/>
            <a:ext cx="4419600" cy="3741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772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eather.unisys.com/hurricane/e_pacific/2013/tr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199"/>
            <a:ext cx="6096000" cy="4876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07411474"/>
              </p:ext>
            </p:extLst>
          </p:nvPr>
        </p:nvGraphicFramePr>
        <p:xfrm>
          <a:off x="304800" y="5532120"/>
          <a:ext cx="8458199" cy="1097280"/>
        </p:xfrm>
        <a:graphic>
          <a:graphicData uri="http://schemas.openxmlformats.org/drawingml/2006/table">
            <a:tbl>
              <a:tblPr/>
              <a:tblGrid>
                <a:gridCol w="524864"/>
                <a:gridCol w="2904136"/>
                <a:gridCol w="2057400"/>
                <a:gridCol w="990600"/>
                <a:gridCol w="857671"/>
                <a:gridCol w="598664"/>
                <a:gridCol w="524864"/>
              </a:tblGrid>
              <a:tr h="0">
                <a:tc>
                  <a:txBody>
                    <a:bodyPr/>
                    <a:lstStyle/>
                    <a:p>
                      <a:pPr algn="ctr"/>
                      <a:r>
                        <a:rPr lang="en-US" dirty="0"/>
                        <a:t>#</a:t>
                      </a:r>
                    </a:p>
                  </a:txBody>
                  <a:tcPr anchor="ctr">
                    <a:lnL>
                      <a:noFill/>
                    </a:lnL>
                    <a:lnR>
                      <a:noFill/>
                    </a:lnR>
                    <a:lnT>
                      <a:noFill/>
                    </a:lnT>
                    <a:lnB>
                      <a:noFill/>
                    </a:lnB>
                  </a:tcPr>
                </a:tc>
                <a:tc>
                  <a:txBody>
                    <a:bodyPr/>
                    <a:lstStyle/>
                    <a:p>
                      <a:pPr algn="ctr"/>
                      <a:r>
                        <a:rPr lang="en-US"/>
                        <a:t>Name</a:t>
                      </a:r>
                    </a:p>
                  </a:txBody>
                  <a:tcPr anchor="ctr">
                    <a:lnL>
                      <a:noFill/>
                    </a:lnL>
                    <a:lnR>
                      <a:noFill/>
                    </a:lnR>
                    <a:lnT>
                      <a:noFill/>
                    </a:lnT>
                    <a:lnB>
                      <a:noFill/>
                    </a:lnB>
                  </a:tcPr>
                </a:tc>
                <a:tc>
                  <a:txBody>
                    <a:bodyPr/>
                    <a:lstStyle/>
                    <a:p>
                      <a:pPr algn="ctr"/>
                      <a:r>
                        <a:rPr lang="en-US"/>
                        <a:t>Date</a:t>
                      </a:r>
                    </a:p>
                  </a:txBody>
                  <a:tcPr anchor="ctr">
                    <a:lnL>
                      <a:noFill/>
                    </a:lnL>
                    <a:lnR>
                      <a:noFill/>
                    </a:lnR>
                    <a:lnT>
                      <a:noFill/>
                    </a:lnT>
                    <a:lnB>
                      <a:noFill/>
                    </a:lnB>
                  </a:tcPr>
                </a:tc>
                <a:tc>
                  <a:txBody>
                    <a:bodyPr/>
                    <a:lstStyle/>
                    <a:p>
                      <a:pPr algn="ctr"/>
                      <a:r>
                        <a:rPr lang="en-US"/>
                        <a:t>Wind</a:t>
                      </a:r>
                    </a:p>
                  </a:txBody>
                  <a:tcPr anchor="ctr">
                    <a:lnL>
                      <a:noFill/>
                    </a:lnL>
                    <a:lnR>
                      <a:noFill/>
                    </a:lnR>
                    <a:lnT>
                      <a:noFill/>
                    </a:lnT>
                    <a:lnB>
                      <a:noFill/>
                    </a:lnB>
                  </a:tcPr>
                </a:tc>
                <a:tc>
                  <a:txBody>
                    <a:bodyPr/>
                    <a:lstStyle/>
                    <a:p>
                      <a:pPr algn="ctr"/>
                      <a:r>
                        <a:rPr lang="en-US"/>
                        <a:t>Pres</a:t>
                      </a:r>
                    </a:p>
                  </a:txBody>
                  <a:tcPr anchor="ctr">
                    <a:lnL>
                      <a:noFill/>
                    </a:lnL>
                    <a:lnR>
                      <a:noFill/>
                    </a:lnR>
                    <a:lnT>
                      <a:noFill/>
                    </a:lnT>
                    <a:lnB>
                      <a:noFill/>
                    </a:lnB>
                  </a:tcPr>
                </a:tc>
                <a:tc>
                  <a:txBody>
                    <a:bodyPr/>
                    <a:lstStyle/>
                    <a:p>
                      <a:pPr algn="ctr"/>
                      <a:r>
                        <a:rPr lang="en-US"/>
                        <a:t>Cat</a:t>
                      </a:r>
                    </a:p>
                  </a:txBody>
                  <a:tcPr anchor="ctr">
                    <a:lnL>
                      <a:noFill/>
                    </a:lnL>
                    <a:lnR>
                      <a:noFill/>
                    </a:lnR>
                    <a:lnT>
                      <a:noFill/>
                    </a:lnT>
                    <a:lnB>
                      <a:noFill/>
                    </a:lnB>
                  </a:tcPr>
                </a:tc>
                <a:tc>
                  <a:txBody>
                    <a:bodyPr/>
                    <a:lstStyle/>
                    <a:p>
                      <a:pPr algn="ctr"/>
                      <a:r>
                        <a:rPr lang="en-US"/>
                        <a:t> </a:t>
                      </a:r>
                    </a:p>
                  </a:txBody>
                  <a:tcPr anchor="ctr">
                    <a:lnL>
                      <a:noFill/>
                    </a:lnL>
                    <a:lnR>
                      <a:noFill/>
                    </a:lnR>
                    <a:lnT>
                      <a:noFill/>
                    </a:lnT>
                    <a:lnB>
                      <a:noFill/>
                    </a:lnB>
                  </a:tcPr>
                </a:tc>
              </a:tr>
              <a:tr h="0">
                <a:tc>
                  <a:txBody>
                    <a:bodyPr/>
                    <a:lstStyle/>
                    <a:p>
                      <a:pPr algn="ctr"/>
                      <a:r>
                        <a:rPr lang="en-US">
                          <a:solidFill>
                            <a:srgbClr val="000000"/>
                          </a:solidFill>
                          <a:effectLst/>
                        </a:rPr>
                        <a:t>1</a:t>
                      </a:r>
                    </a:p>
                  </a:txBody>
                  <a:tcPr anchor="ctr">
                    <a:lnL>
                      <a:noFill/>
                    </a:lnL>
                    <a:lnR>
                      <a:noFill/>
                    </a:lnR>
                    <a:lnT>
                      <a:noFill/>
                    </a:lnT>
                    <a:lnB>
                      <a:noFill/>
                    </a:lnB>
                  </a:tcPr>
                </a:tc>
                <a:tc>
                  <a:txBody>
                    <a:bodyPr/>
                    <a:lstStyle/>
                    <a:p>
                      <a:pPr algn="ctr"/>
                      <a:r>
                        <a:rPr lang="en-US" dirty="0">
                          <a:solidFill>
                            <a:srgbClr val="000000"/>
                          </a:solidFill>
                          <a:effectLst/>
                        </a:rPr>
                        <a:t>Tropical Storm ALVIN </a:t>
                      </a:r>
                    </a:p>
                  </a:txBody>
                  <a:tcPr anchor="ctr">
                    <a:lnL>
                      <a:noFill/>
                    </a:lnL>
                    <a:lnR>
                      <a:noFill/>
                    </a:lnR>
                    <a:lnT>
                      <a:noFill/>
                    </a:lnT>
                    <a:lnB>
                      <a:noFill/>
                    </a:lnB>
                  </a:tcPr>
                </a:tc>
                <a:tc>
                  <a:txBody>
                    <a:bodyPr/>
                    <a:lstStyle/>
                    <a:p>
                      <a:pPr algn="ctr"/>
                      <a:r>
                        <a:rPr lang="en-US">
                          <a:solidFill>
                            <a:srgbClr val="000000"/>
                          </a:solidFill>
                          <a:effectLst/>
                        </a:rPr>
                        <a:t>15-17 MAY </a:t>
                      </a:r>
                    </a:p>
                  </a:txBody>
                  <a:tcPr anchor="ctr">
                    <a:lnL>
                      <a:noFill/>
                    </a:lnL>
                    <a:lnR>
                      <a:noFill/>
                    </a:lnR>
                    <a:lnT>
                      <a:noFill/>
                    </a:lnT>
                    <a:lnB>
                      <a:noFill/>
                    </a:lnB>
                  </a:tcPr>
                </a:tc>
                <a:tc>
                  <a:txBody>
                    <a:bodyPr/>
                    <a:lstStyle/>
                    <a:p>
                      <a:pPr algn="ctr"/>
                      <a:r>
                        <a:rPr lang="en-US">
                          <a:solidFill>
                            <a:srgbClr val="000000"/>
                          </a:solidFill>
                          <a:effectLst/>
                        </a:rPr>
                        <a:t>45 </a:t>
                      </a:r>
                    </a:p>
                  </a:txBody>
                  <a:tcPr anchor="ctr">
                    <a:lnL>
                      <a:noFill/>
                    </a:lnL>
                    <a:lnR>
                      <a:noFill/>
                    </a:lnR>
                    <a:lnT>
                      <a:noFill/>
                    </a:lnT>
                    <a:lnB>
                      <a:noFill/>
                    </a:lnB>
                  </a:tcPr>
                </a:tc>
                <a:tc>
                  <a:txBody>
                    <a:bodyPr/>
                    <a:lstStyle/>
                    <a:p>
                      <a:pPr algn="ctr"/>
                      <a:endParaRPr lang="en-US">
                        <a:solidFill>
                          <a:srgbClr val="000000"/>
                        </a:solidFill>
                        <a:effectLst/>
                      </a:endParaRPr>
                    </a:p>
                  </a:txBody>
                  <a:tcPr anchor="ctr">
                    <a:lnL>
                      <a:noFill/>
                    </a:lnL>
                    <a:lnR>
                      <a:noFill/>
                    </a:lnR>
                    <a:lnT>
                      <a:noFill/>
                    </a:lnT>
                    <a:lnB>
                      <a:noFill/>
                    </a:lnB>
                  </a:tcPr>
                </a:tc>
                <a:tc>
                  <a:txBody>
                    <a:bodyPr/>
                    <a:lstStyle/>
                    <a:p>
                      <a:pPr algn="ctr"/>
                      <a:r>
                        <a:rPr lang="en-US">
                          <a:solidFill>
                            <a:srgbClr val="000000"/>
                          </a:solidFill>
                          <a:effectLst/>
                        </a:rPr>
                        <a:t>-</a:t>
                      </a:r>
                    </a:p>
                  </a:txBody>
                  <a:tcPr anchor="ctr">
                    <a:lnL>
                      <a:noFill/>
                    </a:lnL>
                    <a:lnR>
                      <a:noFill/>
                    </a:lnR>
                    <a:lnT>
                      <a:noFill/>
                    </a:lnT>
                    <a:lnB>
                      <a:noFill/>
                    </a:lnB>
                  </a:tcPr>
                </a:tc>
                <a:tc>
                  <a:txBody>
                    <a:bodyPr/>
                    <a:lstStyle/>
                    <a:p>
                      <a:pPr algn="ctr"/>
                      <a:r>
                        <a:rPr lang="en-US"/>
                        <a:t> </a:t>
                      </a:r>
                    </a:p>
                  </a:txBody>
                  <a:tcPr anchor="ctr">
                    <a:lnL>
                      <a:noFill/>
                    </a:lnL>
                    <a:lnR>
                      <a:noFill/>
                    </a:lnR>
                    <a:lnT>
                      <a:noFill/>
                    </a:lnT>
                    <a:lnB>
                      <a:noFill/>
                    </a:lnB>
                  </a:tcPr>
                </a:tc>
              </a:tr>
              <a:tr h="0">
                <a:tc>
                  <a:txBody>
                    <a:bodyPr/>
                    <a:lstStyle/>
                    <a:p>
                      <a:pPr algn="ctr"/>
                      <a:r>
                        <a:rPr lang="en-US">
                          <a:solidFill>
                            <a:srgbClr val="000000"/>
                          </a:solidFill>
                          <a:effectLst/>
                        </a:rPr>
                        <a:t>2</a:t>
                      </a:r>
                    </a:p>
                  </a:txBody>
                  <a:tcPr anchor="ctr">
                    <a:lnL>
                      <a:noFill/>
                    </a:lnL>
                    <a:lnR>
                      <a:noFill/>
                    </a:lnR>
                    <a:lnT>
                      <a:noFill/>
                    </a:lnT>
                    <a:lnB>
                      <a:noFill/>
                    </a:lnB>
                  </a:tcPr>
                </a:tc>
                <a:tc>
                  <a:txBody>
                    <a:bodyPr/>
                    <a:lstStyle/>
                    <a:p>
                      <a:pPr algn="ctr"/>
                      <a:r>
                        <a:rPr lang="en-US">
                          <a:solidFill>
                            <a:srgbClr val="000000"/>
                          </a:solidFill>
                          <a:effectLst/>
                        </a:rPr>
                        <a:t>Hurricane-1 BARBARA </a:t>
                      </a:r>
                    </a:p>
                  </a:txBody>
                  <a:tcPr anchor="ctr">
                    <a:lnL>
                      <a:noFill/>
                    </a:lnL>
                    <a:lnR>
                      <a:noFill/>
                    </a:lnR>
                    <a:lnT>
                      <a:noFill/>
                    </a:lnT>
                    <a:lnB>
                      <a:noFill/>
                    </a:lnB>
                  </a:tcPr>
                </a:tc>
                <a:tc>
                  <a:txBody>
                    <a:bodyPr/>
                    <a:lstStyle/>
                    <a:p>
                      <a:pPr algn="ctr"/>
                      <a:r>
                        <a:rPr lang="en-US" dirty="0">
                          <a:solidFill>
                            <a:srgbClr val="000000"/>
                          </a:solidFill>
                          <a:effectLst/>
                        </a:rPr>
                        <a:t>28-30 MAY </a:t>
                      </a:r>
                    </a:p>
                  </a:txBody>
                  <a:tcPr anchor="ctr">
                    <a:lnL>
                      <a:noFill/>
                    </a:lnL>
                    <a:lnR>
                      <a:noFill/>
                    </a:lnR>
                    <a:lnT>
                      <a:noFill/>
                    </a:lnT>
                    <a:lnB>
                      <a:noFill/>
                    </a:lnB>
                  </a:tcPr>
                </a:tc>
                <a:tc>
                  <a:txBody>
                    <a:bodyPr/>
                    <a:lstStyle/>
                    <a:p>
                      <a:pPr algn="ctr"/>
                      <a:r>
                        <a:rPr lang="en-US">
                          <a:solidFill>
                            <a:srgbClr val="000000"/>
                          </a:solidFill>
                          <a:effectLst/>
                        </a:rPr>
                        <a:t>65 </a:t>
                      </a:r>
                    </a:p>
                  </a:txBody>
                  <a:tcPr anchor="ctr">
                    <a:lnL>
                      <a:noFill/>
                    </a:lnL>
                    <a:lnR>
                      <a:noFill/>
                    </a:lnR>
                    <a:lnT>
                      <a:noFill/>
                    </a:lnT>
                    <a:lnB>
                      <a:noFill/>
                    </a:lnB>
                  </a:tcPr>
                </a:tc>
                <a:tc>
                  <a:txBody>
                    <a:bodyPr/>
                    <a:lstStyle/>
                    <a:p>
                      <a:pPr algn="ctr"/>
                      <a:endParaRPr lang="en-US">
                        <a:solidFill>
                          <a:srgbClr val="000000"/>
                        </a:solidFill>
                        <a:effectLst/>
                      </a:endParaRPr>
                    </a:p>
                  </a:txBody>
                  <a:tcPr anchor="ctr">
                    <a:lnL>
                      <a:noFill/>
                    </a:lnL>
                    <a:lnR>
                      <a:noFill/>
                    </a:lnR>
                    <a:lnT>
                      <a:noFill/>
                    </a:lnT>
                    <a:lnB>
                      <a:noFill/>
                    </a:lnB>
                  </a:tcPr>
                </a:tc>
                <a:tc>
                  <a:txBody>
                    <a:bodyPr/>
                    <a:lstStyle/>
                    <a:p>
                      <a:pPr algn="ctr"/>
                      <a:r>
                        <a:rPr lang="en-US">
                          <a:solidFill>
                            <a:srgbClr val="000000"/>
                          </a:solidFill>
                          <a:effectLst/>
                        </a:rPr>
                        <a:t>1</a:t>
                      </a:r>
                    </a:p>
                  </a:txBody>
                  <a:tcPr anchor="ctr">
                    <a:lnL>
                      <a:noFill/>
                    </a:lnL>
                    <a:lnR>
                      <a:noFill/>
                    </a:lnR>
                    <a:lnT>
                      <a:noFill/>
                    </a:lnT>
                    <a:lnB>
                      <a:noFill/>
                    </a:lnB>
                  </a:tcPr>
                </a:tc>
                <a:tc>
                  <a:txBody>
                    <a:bodyPr/>
                    <a:lstStyle/>
                    <a:p>
                      <a:pPr algn="ctr"/>
                      <a:r>
                        <a:rPr lang="en-US" dirty="0"/>
                        <a:t> </a:t>
                      </a:r>
                    </a:p>
                  </a:txBody>
                  <a:tcPr anchor="ctr">
                    <a:lnL>
                      <a:noFill/>
                    </a:lnL>
                    <a:lnR>
                      <a:noFill/>
                    </a:lnR>
                    <a:lnT>
                      <a:noFill/>
                    </a:lnT>
                    <a:lnB>
                      <a:noFill/>
                    </a:lnB>
                  </a:tcPr>
                </a:tc>
              </a:tr>
            </a:tbl>
          </a:graphicData>
        </a:graphic>
      </p:graphicFrame>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a:t>2013 Hurricane/Tropical Data for </a:t>
            </a:r>
            <a:r>
              <a:rPr lang="en-US" sz="2800" dirty="0" smtClean="0"/>
              <a:t>Eastern Pacific</a:t>
            </a:r>
            <a:endParaRPr lang="en-US" sz="2800" dirty="0"/>
          </a:p>
        </p:txBody>
      </p:sp>
    </p:spTree>
    <p:extLst>
      <p:ext uri="{BB962C8B-B14F-4D97-AF65-F5344CB8AC3E}">
        <p14:creationId xmlns:p14="http://schemas.microsoft.com/office/powerpoint/2010/main" val="994476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4E4E4033-7B28-4D7D-AC14-DE7B45B8224B}" type="slidenum">
              <a:rPr lang="en-US"/>
              <a:pPr/>
              <a:t>27</a:t>
            </a:fld>
            <a:endParaRPr lang="en-US"/>
          </a:p>
        </p:txBody>
      </p:sp>
      <p:sp>
        <p:nvSpPr>
          <p:cNvPr id="45059" name="Rectangle 3"/>
          <p:cNvSpPr>
            <a:spLocks noChangeArrowheads="1"/>
          </p:cNvSpPr>
          <p:nvPr/>
        </p:nvSpPr>
        <p:spPr bwMode="auto">
          <a:xfrm>
            <a:off x="0" y="2362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a:spcBef>
                <a:spcPct val="20000"/>
              </a:spcBef>
            </a:pPr>
            <a:endParaRPr lang="en-US" sz="3200" dirty="0"/>
          </a:p>
          <a:p>
            <a:pPr marL="609600" indent="-609600" algn="ctr">
              <a:spcBef>
                <a:spcPct val="20000"/>
              </a:spcBef>
            </a:pPr>
            <a:r>
              <a:rPr lang="en-US" sz="3200" dirty="0" smtClean="0"/>
              <a:t>5. </a:t>
            </a:r>
            <a:r>
              <a:rPr lang="en-US" sz="3200" dirty="0"/>
              <a:t>CPC Forecast verification</a:t>
            </a:r>
          </a:p>
        </p:txBody>
      </p:sp>
    </p:spTree>
    <p:extLst>
      <p:ext uri="{BB962C8B-B14F-4D97-AF65-F5344CB8AC3E}">
        <p14:creationId xmlns:p14="http://schemas.microsoft.com/office/powerpoint/2010/main" val="3036950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50" y="590549"/>
            <a:ext cx="2552700" cy="369332"/>
          </a:xfrm>
          <a:prstGeom prst="rect">
            <a:avLst/>
          </a:prstGeom>
          <a:noFill/>
        </p:spPr>
        <p:txBody>
          <a:bodyPr wrap="square" rtlCol="0">
            <a:spAutoFit/>
          </a:bodyPr>
          <a:lstStyle/>
          <a:p>
            <a:pPr algn="ctr"/>
            <a:r>
              <a:rPr lang="en-US" dirty="0" smtClean="0"/>
              <a:t>Observation</a:t>
            </a:r>
            <a:endParaRPr lang="en-US" dirty="0"/>
          </a:p>
        </p:txBody>
      </p:sp>
      <p:sp>
        <p:nvSpPr>
          <p:cNvPr id="3" name="TextBox 2"/>
          <p:cNvSpPr txBox="1"/>
          <p:nvPr/>
        </p:nvSpPr>
        <p:spPr>
          <a:xfrm>
            <a:off x="0" y="0"/>
            <a:ext cx="2819400" cy="461665"/>
          </a:xfrm>
          <a:prstGeom prst="rect">
            <a:avLst/>
          </a:prstGeom>
          <a:noFill/>
        </p:spPr>
        <p:txBody>
          <a:bodyPr wrap="square" rtlCol="0">
            <a:spAutoFit/>
          </a:bodyPr>
          <a:lstStyle/>
          <a:p>
            <a:r>
              <a:rPr lang="en-US" sz="2400" b="1" dirty="0" smtClean="0"/>
              <a:t>May 2013 T2m</a:t>
            </a:r>
            <a:endParaRPr lang="en-US" sz="2400" b="1" dirty="0"/>
          </a:p>
        </p:txBody>
      </p:sp>
      <p:sp>
        <p:nvSpPr>
          <p:cNvPr id="8" name="TextBox 7"/>
          <p:cNvSpPr txBox="1"/>
          <p:nvPr/>
        </p:nvSpPr>
        <p:spPr>
          <a:xfrm>
            <a:off x="342900" y="2895600"/>
            <a:ext cx="2552700" cy="369332"/>
          </a:xfrm>
          <a:prstGeom prst="rect">
            <a:avLst/>
          </a:prstGeom>
          <a:noFill/>
        </p:spPr>
        <p:txBody>
          <a:bodyPr wrap="square" rtlCol="0">
            <a:spAutoFit/>
          </a:bodyPr>
          <a:lstStyle/>
          <a:p>
            <a:pPr algn="ctr"/>
            <a:r>
              <a:rPr lang="en-US" dirty="0" smtClean="0"/>
              <a:t>Original Forecast</a:t>
            </a:r>
            <a:endParaRPr lang="en-US" dirty="0"/>
          </a:p>
        </p:txBody>
      </p:sp>
      <p:sp>
        <p:nvSpPr>
          <p:cNvPr id="9" name="TextBox 8"/>
          <p:cNvSpPr txBox="1"/>
          <p:nvPr/>
        </p:nvSpPr>
        <p:spPr>
          <a:xfrm>
            <a:off x="6057900" y="2895600"/>
            <a:ext cx="2552700" cy="369332"/>
          </a:xfrm>
          <a:prstGeom prst="rect">
            <a:avLst/>
          </a:prstGeom>
          <a:noFill/>
        </p:spPr>
        <p:txBody>
          <a:bodyPr wrap="square" rtlCol="0">
            <a:spAutoFit/>
          </a:bodyPr>
          <a:lstStyle/>
          <a:p>
            <a:pPr algn="ctr"/>
            <a:r>
              <a:rPr lang="en-US" dirty="0" smtClean="0"/>
              <a:t>Revised Forecast</a:t>
            </a:r>
            <a:endParaRPr lang="en-US" dirty="0"/>
          </a:p>
        </p:txBody>
      </p:sp>
      <p:sp>
        <p:nvSpPr>
          <p:cNvPr id="5" name="TextBox 4"/>
          <p:cNvSpPr txBox="1"/>
          <p:nvPr/>
        </p:nvSpPr>
        <p:spPr>
          <a:xfrm>
            <a:off x="5905500" y="5122724"/>
            <a:ext cx="28575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 23.90 </a:t>
            </a:r>
            <a:r>
              <a:rPr lang="en-US" dirty="0"/>
              <a:t/>
            </a:r>
            <a:br>
              <a:rPr lang="en-US" dirty="0"/>
            </a:br>
            <a:r>
              <a:rPr lang="en-US" dirty="0" smtClean="0"/>
              <a:t>All: 14.01 </a:t>
            </a:r>
            <a:r>
              <a:rPr lang="en-US" dirty="0"/>
              <a:t/>
            </a:r>
            <a:br>
              <a:rPr lang="en-US" dirty="0"/>
            </a:br>
            <a:r>
              <a:rPr lang="en-US" dirty="0"/>
              <a:t>% coverage </a:t>
            </a:r>
            <a:r>
              <a:rPr lang="en-US" dirty="0" smtClean="0"/>
              <a:t>non-EC: 58.62 </a:t>
            </a:r>
            <a:endParaRPr lang="en-US" dirty="0"/>
          </a:p>
        </p:txBody>
      </p:sp>
      <p:sp>
        <p:nvSpPr>
          <p:cNvPr id="6" name="TextBox 5"/>
          <p:cNvSpPr txBox="1"/>
          <p:nvPr/>
        </p:nvSpPr>
        <p:spPr>
          <a:xfrm>
            <a:off x="342900" y="5165586"/>
            <a:ext cx="29337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 -10.38</a:t>
            </a:r>
            <a:r>
              <a:rPr lang="en-US" dirty="0"/>
              <a:t/>
            </a:r>
            <a:br>
              <a:rPr lang="en-US" dirty="0"/>
            </a:br>
            <a:r>
              <a:rPr lang="en-US" dirty="0" smtClean="0"/>
              <a:t>All: -4.74</a:t>
            </a:r>
            <a:r>
              <a:rPr lang="en-US" dirty="0"/>
              <a:t/>
            </a:r>
            <a:br>
              <a:rPr lang="en-US" dirty="0"/>
            </a:br>
            <a:r>
              <a:rPr lang="en-US" dirty="0"/>
              <a:t>% coverage </a:t>
            </a:r>
            <a:r>
              <a:rPr lang="en-US" dirty="0" smtClean="0"/>
              <a:t>non-EC: 45.69 </a:t>
            </a:r>
            <a:endParaRPr lang="en-US" dirty="0"/>
          </a:p>
        </p:txBody>
      </p:sp>
      <p:pic>
        <p:nvPicPr>
          <p:cNvPr id="49154" name="Picture 2" descr="http://www.cpc.ncep.noaa.gov/products/predictions/long_range/tools/briefing/verification/2013/obs_Temp.14.20130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0" y="971549"/>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www.cpc.ncep.noaa.gov/products/predictions/long_range/tools/briefing/verification/2013/fcst_Temp.15.20130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00" y="3257549"/>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http://www.cpc.ncep.noaa.gov/products/predictions/long_range/tools/briefing/verification/2013/fcst_Temp.14.20130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257549"/>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8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origin.cpc.ncep.noaa.gov/products/people/mchen/CFSv2FCST/monthly/images/summaryCFSv2.NaT2m.2013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61" y="12700"/>
            <a:ext cx="8284839"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5664" y="11144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288" y="914400"/>
            <a:ext cx="3014664"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95976" y="11001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0424"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29289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3600" y="4762500"/>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09952" y="47720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47577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77000"/>
            <a:ext cx="9144000" cy="307777"/>
          </a:xfrm>
          <a:prstGeom prst="rect">
            <a:avLst/>
          </a:prstGeom>
          <a:noFill/>
        </p:spPr>
        <p:txBody>
          <a:bodyPr wrap="square" rtlCol="0">
            <a:spAutoFit/>
          </a:bodyPr>
          <a:lstStyle/>
          <a:p>
            <a:r>
              <a:rPr lang="en-US" sz="1400" dirty="0">
                <a:hlinkClick r:id="rId4"/>
              </a:rPr>
              <a:t>http://</a:t>
            </a:r>
            <a:r>
              <a:rPr lang="en-US" sz="1400" dirty="0" smtClean="0">
                <a:hlinkClick r:id="rId4"/>
              </a:rPr>
              <a:t>www.cpc.ncep.noaa.gov/products/people/mchen/CFSv2FCST/monthly/images/summaryCFSv2.NaT2m.201305.gif</a:t>
            </a:r>
            <a:endParaRPr lang="en-US" sz="1400" dirty="0"/>
          </a:p>
        </p:txBody>
      </p:sp>
      <p:pic>
        <p:nvPicPr>
          <p:cNvPr id="14" name="Picture 2" descr="http://www.cpc.ncep.noaa.gov/products/predictions/long_range/tools/briefing/verification/2013/obs_Temp.14.20130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343" y="1219200"/>
            <a:ext cx="221225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86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3</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ctr">
              <a:spcBef>
                <a:spcPct val="20000"/>
              </a:spcBef>
              <a:buFontTx/>
              <a:buAutoNum type="arabicPeriod"/>
            </a:pPr>
            <a:r>
              <a:rPr lang="en-US" sz="3200" dirty="0" smtClean="0"/>
              <a:t>ENSO and </a:t>
            </a:r>
            <a:r>
              <a:rPr lang="en-US" sz="3200" dirty="0"/>
              <a:t>associated fields</a:t>
            </a:r>
          </a:p>
        </p:txBody>
      </p:sp>
    </p:spTree>
    <p:extLst>
      <p:ext uri="{BB962C8B-B14F-4D97-AF65-F5344CB8AC3E}">
        <p14:creationId xmlns:p14="http://schemas.microsoft.com/office/powerpoint/2010/main" val="521423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3750" y="590549"/>
            <a:ext cx="2552700" cy="369332"/>
          </a:xfrm>
          <a:prstGeom prst="rect">
            <a:avLst/>
          </a:prstGeom>
          <a:noFill/>
        </p:spPr>
        <p:txBody>
          <a:bodyPr wrap="square" rtlCol="0">
            <a:spAutoFit/>
          </a:bodyPr>
          <a:lstStyle/>
          <a:p>
            <a:pPr algn="ctr"/>
            <a:r>
              <a:rPr lang="en-US" dirty="0" smtClean="0"/>
              <a:t>Observation</a:t>
            </a:r>
            <a:endParaRPr lang="en-US" dirty="0"/>
          </a:p>
        </p:txBody>
      </p:sp>
      <p:sp>
        <p:nvSpPr>
          <p:cNvPr id="3" name="TextBox 2"/>
          <p:cNvSpPr txBox="1"/>
          <p:nvPr/>
        </p:nvSpPr>
        <p:spPr>
          <a:xfrm>
            <a:off x="0" y="0"/>
            <a:ext cx="3962400" cy="461665"/>
          </a:xfrm>
          <a:prstGeom prst="rect">
            <a:avLst/>
          </a:prstGeom>
          <a:noFill/>
        </p:spPr>
        <p:txBody>
          <a:bodyPr wrap="square" rtlCol="0">
            <a:spAutoFit/>
          </a:bodyPr>
          <a:lstStyle/>
          <a:p>
            <a:r>
              <a:rPr lang="en-US" sz="2400" b="1" dirty="0" smtClean="0"/>
              <a:t>May 2013 precipitation</a:t>
            </a:r>
            <a:endParaRPr lang="en-US" sz="2400" b="1" dirty="0"/>
          </a:p>
        </p:txBody>
      </p:sp>
      <p:sp>
        <p:nvSpPr>
          <p:cNvPr id="8" name="TextBox 7"/>
          <p:cNvSpPr txBox="1"/>
          <p:nvPr/>
        </p:nvSpPr>
        <p:spPr>
          <a:xfrm>
            <a:off x="342900" y="2895600"/>
            <a:ext cx="2552700" cy="369332"/>
          </a:xfrm>
          <a:prstGeom prst="rect">
            <a:avLst/>
          </a:prstGeom>
          <a:noFill/>
        </p:spPr>
        <p:txBody>
          <a:bodyPr wrap="square" rtlCol="0">
            <a:spAutoFit/>
          </a:bodyPr>
          <a:lstStyle/>
          <a:p>
            <a:pPr algn="ctr"/>
            <a:r>
              <a:rPr lang="en-US" dirty="0" smtClean="0"/>
              <a:t>Original Forecast</a:t>
            </a:r>
            <a:endParaRPr lang="en-US" dirty="0"/>
          </a:p>
        </p:txBody>
      </p:sp>
      <p:sp>
        <p:nvSpPr>
          <p:cNvPr id="9" name="TextBox 8"/>
          <p:cNvSpPr txBox="1"/>
          <p:nvPr/>
        </p:nvSpPr>
        <p:spPr>
          <a:xfrm>
            <a:off x="6057900" y="2895600"/>
            <a:ext cx="2552700" cy="369332"/>
          </a:xfrm>
          <a:prstGeom prst="rect">
            <a:avLst/>
          </a:prstGeom>
          <a:noFill/>
        </p:spPr>
        <p:txBody>
          <a:bodyPr wrap="square" rtlCol="0">
            <a:spAutoFit/>
          </a:bodyPr>
          <a:lstStyle/>
          <a:p>
            <a:pPr algn="ctr"/>
            <a:r>
              <a:rPr lang="en-US" dirty="0" smtClean="0"/>
              <a:t>Revised Forecast</a:t>
            </a:r>
            <a:endParaRPr lang="en-US" dirty="0"/>
          </a:p>
        </p:txBody>
      </p:sp>
      <p:sp>
        <p:nvSpPr>
          <p:cNvPr id="5" name="TextBox 4"/>
          <p:cNvSpPr txBox="1"/>
          <p:nvPr/>
        </p:nvSpPr>
        <p:spPr>
          <a:xfrm>
            <a:off x="5600700" y="5122724"/>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26.12 </a:t>
            </a:r>
            <a:r>
              <a:rPr lang="en-US" dirty="0"/>
              <a:t/>
            </a:r>
            <a:br>
              <a:rPr lang="en-US" dirty="0"/>
            </a:br>
            <a:r>
              <a:rPr lang="en-US" dirty="0" smtClean="0"/>
              <a:t>All</a:t>
            </a:r>
            <a:r>
              <a:rPr lang="en-US" dirty="0"/>
              <a:t>: </a:t>
            </a:r>
            <a:r>
              <a:rPr lang="en-US" dirty="0" smtClean="0"/>
              <a:t>7.54 </a:t>
            </a:r>
            <a:r>
              <a:rPr lang="en-US" dirty="0"/>
              <a:t/>
            </a:r>
            <a:br>
              <a:rPr lang="en-US" dirty="0"/>
            </a:br>
            <a:r>
              <a:rPr lang="en-US" dirty="0"/>
              <a:t>% coverage </a:t>
            </a:r>
            <a:r>
              <a:rPr lang="en-US" dirty="0" smtClean="0"/>
              <a:t>non-EC</a:t>
            </a:r>
            <a:r>
              <a:rPr lang="en-US" dirty="0"/>
              <a:t>: </a:t>
            </a:r>
            <a:r>
              <a:rPr lang="en-US" dirty="0" smtClean="0"/>
              <a:t>28.88 </a:t>
            </a:r>
            <a:endParaRPr lang="en-US" dirty="0"/>
          </a:p>
        </p:txBody>
      </p:sp>
      <p:sp>
        <p:nvSpPr>
          <p:cNvPr id="6" name="TextBox 5"/>
          <p:cNvSpPr txBox="1"/>
          <p:nvPr/>
        </p:nvSpPr>
        <p:spPr>
          <a:xfrm>
            <a:off x="342900" y="5165586"/>
            <a:ext cx="29337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-3.13</a:t>
            </a:r>
            <a:r>
              <a:rPr lang="en-US" dirty="0"/>
              <a:t/>
            </a:r>
            <a:br>
              <a:rPr lang="en-US" dirty="0"/>
            </a:br>
            <a:r>
              <a:rPr lang="en-US" dirty="0" smtClean="0"/>
              <a:t>All</a:t>
            </a:r>
            <a:r>
              <a:rPr lang="en-US" dirty="0"/>
              <a:t>: </a:t>
            </a:r>
            <a:r>
              <a:rPr lang="en-US" dirty="0" smtClean="0"/>
              <a:t>-0.43 </a:t>
            </a:r>
            <a:r>
              <a:rPr lang="en-US" dirty="0"/>
              <a:t/>
            </a:r>
            <a:br>
              <a:rPr lang="en-US" dirty="0"/>
            </a:br>
            <a:r>
              <a:rPr lang="en-US" dirty="0"/>
              <a:t>% coverage </a:t>
            </a:r>
            <a:r>
              <a:rPr lang="en-US" dirty="0" smtClean="0"/>
              <a:t>non-EC</a:t>
            </a:r>
            <a:r>
              <a:rPr lang="en-US" dirty="0"/>
              <a:t>: </a:t>
            </a:r>
            <a:r>
              <a:rPr lang="en-US" dirty="0" smtClean="0"/>
              <a:t>13.79 </a:t>
            </a:r>
            <a:endParaRPr lang="en-US" dirty="0"/>
          </a:p>
        </p:txBody>
      </p:sp>
      <p:pic>
        <p:nvPicPr>
          <p:cNvPr id="54274" name="Picture 2" descr="http://www.cpc.ncep.noaa.gov/products/predictions/long_range/tools/briefing/verification/2013/obs_Prec.14.20130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100" y="914400"/>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54276" name="Picture 4" descr="http://www.cpc.ncep.noaa.gov/products/predictions/long_range/tools/briefing/verification/2013/fcst_Prec.15.20130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700" y="3257549"/>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54278" name="Picture 6" descr="http://www.cpc.ncep.noaa.gov/products/predictions/long_range/tools/briefing/verification/2013/fcst_Prec.14.20130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3257549"/>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61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origin.cpc.ncep.noaa.gov/products/people/mchen/CFSv2FCST/monthly/images/summaryCFSv2.NaPrec.2013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12" y="12700"/>
            <a:ext cx="8283388"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95664" y="11144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5288" y="914400"/>
            <a:ext cx="3014664"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95976" y="11001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00424" y="29432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14400" y="29289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3600" y="4762500"/>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09952" y="4772024"/>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4757736"/>
            <a:ext cx="22098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6477000"/>
            <a:ext cx="9144000" cy="307777"/>
          </a:xfrm>
          <a:prstGeom prst="rect">
            <a:avLst/>
          </a:prstGeom>
          <a:noFill/>
        </p:spPr>
        <p:txBody>
          <a:bodyPr wrap="square" rtlCol="0">
            <a:spAutoFit/>
          </a:bodyPr>
          <a:lstStyle/>
          <a:p>
            <a:r>
              <a:rPr lang="en-US" sz="1400" dirty="0">
                <a:hlinkClick r:id="rId4"/>
              </a:rPr>
              <a:t>http://</a:t>
            </a:r>
            <a:r>
              <a:rPr lang="en-US" sz="1400" dirty="0" smtClean="0">
                <a:hlinkClick r:id="rId4"/>
              </a:rPr>
              <a:t>www.cpc.ncep.noaa.gov/products/people/mchen/CFSv2FCST/monthly/images/summaryCFSv2.NaT2m.201303.gif</a:t>
            </a:r>
            <a:endParaRPr lang="en-US" sz="1400" dirty="0"/>
          </a:p>
        </p:txBody>
      </p:sp>
      <p:pic>
        <p:nvPicPr>
          <p:cNvPr id="16" name="Picture 2" descr="http://www.cpc.ncep.noaa.gov/products/predictions/long_range/tools/briefing/verification/2013/obs_Prec.14.20130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943" y="1143000"/>
            <a:ext cx="221225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34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650" y="697468"/>
            <a:ext cx="1447800" cy="369332"/>
          </a:xfrm>
          <a:prstGeom prst="rect">
            <a:avLst/>
          </a:prstGeom>
          <a:noFill/>
        </p:spPr>
        <p:txBody>
          <a:bodyPr wrap="square" rtlCol="0">
            <a:spAutoFit/>
          </a:bodyPr>
          <a:lstStyle/>
          <a:p>
            <a:r>
              <a:rPr lang="en-US" dirty="0" smtClean="0"/>
              <a:t>Observation</a:t>
            </a:r>
            <a:endParaRPr lang="en-US" dirty="0"/>
          </a:p>
        </p:txBody>
      </p:sp>
      <p:sp>
        <p:nvSpPr>
          <p:cNvPr id="3" name="TextBox 2"/>
          <p:cNvSpPr txBox="1"/>
          <p:nvPr/>
        </p:nvSpPr>
        <p:spPr>
          <a:xfrm>
            <a:off x="0" y="0"/>
            <a:ext cx="2819400" cy="461665"/>
          </a:xfrm>
          <a:prstGeom prst="rect">
            <a:avLst/>
          </a:prstGeom>
          <a:noFill/>
        </p:spPr>
        <p:txBody>
          <a:bodyPr wrap="square" rtlCol="0">
            <a:spAutoFit/>
          </a:bodyPr>
          <a:lstStyle/>
          <a:p>
            <a:r>
              <a:rPr lang="en-US" sz="2400" b="1" dirty="0" smtClean="0"/>
              <a:t>MAM 2013 T2m</a:t>
            </a:r>
            <a:endParaRPr lang="en-US" sz="2400" b="1" dirty="0"/>
          </a:p>
        </p:txBody>
      </p:sp>
      <p:sp>
        <p:nvSpPr>
          <p:cNvPr id="8" name="TextBox 7"/>
          <p:cNvSpPr txBox="1"/>
          <p:nvPr/>
        </p:nvSpPr>
        <p:spPr>
          <a:xfrm>
            <a:off x="838200" y="3288268"/>
            <a:ext cx="1790700" cy="369332"/>
          </a:xfrm>
          <a:prstGeom prst="rect">
            <a:avLst/>
          </a:prstGeom>
          <a:noFill/>
        </p:spPr>
        <p:txBody>
          <a:bodyPr wrap="square" rtlCol="0">
            <a:spAutoFit/>
          </a:bodyPr>
          <a:lstStyle/>
          <a:p>
            <a:r>
              <a:rPr lang="en-US" dirty="0" smtClean="0"/>
              <a:t>Official Forecast</a:t>
            </a:r>
            <a:endParaRPr lang="en-US" dirty="0"/>
          </a:p>
        </p:txBody>
      </p:sp>
      <p:sp>
        <p:nvSpPr>
          <p:cNvPr id="5" name="TextBox 4"/>
          <p:cNvSpPr txBox="1"/>
          <p:nvPr/>
        </p:nvSpPr>
        <p:spPr>
          <a:xfrm>
            <a:off x="152400" y="5562600"/>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204.48</a:t>
            </a:r>
            <a:r>
              <a:rPr lang="en-US" dirty="0"/>
              <a:t/>
            </a:r>
            <a:br>
              <a:rPr lang="en-US" dirty="0"/>
            </a:br>
            <a:r>
              <a:rPr lang="en-US" dirty="0" smtClean="0"/>
              <a:t>All</a:t>
            </a:r>
            <a:r>
              <a:rPr lang="en-US" dirty="0"/>
              <a:t>: </a:t>
            </a:r>
            <a:r>
              <a:rPr lang="en-US" dirty="0" smtClean="0"/>
              <a:t>-24.47</a:t>
            </a:r>
            <a:r>
              <a:rPr lang="en-US" dirty="0"/>
              <a:t/>
            </a:r>
            <a:br>
              <a:rPr lang="en-US" dirty="0"/>
            </a:br>
            <a:r>
              <a:rPr lang="en-US" dirty="0"/>
              <a:t>% coverage </a:t>
            </a:r>
            <a:r>
              <a:rPr lang="en-US" dirty="0" smtClean="0"/>
              <a:t>non-EC</a:t>
            </a:r>
            <a:r>
              <a:rPr lang="en-US" dirty="0"/>
              <a:t>: </a:t>
            </a:r>
            <a:r>
              <a:rPr lang="en-US" dirty="0" smtClean="0"/>
              <a:t>83.62</a:t>
            </a:r>
            <a:endParaRPr lang="en-US" dirty="0"/>
          </a:p>
        </p:txBody>
      </p:sp>
      <p:pic>
        <p:nvPicPr>
          <p:cNvPr id="63490" name="Picture 2" descr="http://www.cpc.ncep.noaa.gov/products/predictions/long_range/tools/briefing/verification/2013/obs_Temp.01.20130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00149"/>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http://www.cpc.ncep.noaa.gov/products/predictions/long_range/tools/briefing/verification/2013/fcst_Temp.01.20130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3714749"/>
            <a:ext cx="2857500" cy="17716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705600" y="621268"/>
            <a:ext cx="1447800" cy="369332"/>
          </a:xfrm>
          <a:prstGeom prst="rect">
            <a:avLst/>
          </a:prstGeom>
          <a:noFill/>
        </p:spPr>
        <p:txBody>
          <a:bodyPr wrap="square" rtlCol="0">
            <a:spAutoFit/>
          </a:bodyPr>
          <a:lstStyle/>
          <a:p>
            <a:r>
              <a:rPr lang="en-US" dirty="0" smtClean="0"/>
              <a:t>Observation</a:t>
            </a:r>
            <a:endParaRPr lang="en-US" dirty="0"/>
          </a:p>
        </p:txBody>
      </p:sp>
      <p:sp>
        <p:nvSpPr>
          <p:cNvPr id="14" name="TextBox 13"/>
          <p:cNvSpPr txBox="1"/>
          <p:nvPr/>
        </p:nvSpPr>
        <p:spPr>
          <a:xfrm>
            <a:off x="5700712" y="0"/>
            <a:ext cx="4114800" cy="461665"/>
          </a:xfrm>
          <a:prstGeom prst="rect">
            <a:avLst/>
          </a:prstGeom>
          <a:noFill/>
        </p:spPr>
        <p:txBody>
          <a:bodyPr wrap="square" rtlCol="0">
            <a:spAutoFit/>
          </a:bodyPr>
          <a:lstStyle/>
          <a:p>
            <a:r>
              <a:rPr lang="en-US" sz="2400" b="1" dirty="0" smtClean="0"/>
              <a:t>MAM 2013 precipitation</a:t>
            </a:r>
            <a:endParaRPr lang="en-US" sz="2400" b="1" dirty="0"/>
          </a:p>
        </p:txBody>
      </p:sp>
      <p:sp>
        <p:nvSpPr>
          <p:cNvPr id="15" name="TextBox 14"/>
          <p:cNvSpPr txBox="1"/>
          <p:nvPr/>
        </p:nvSpPr>
        <p:spPr>
          <a:xfrm>
            <a:off x="5934074" y="2907268"/>
            <a:ext cx="1790700" cy="369332"/>
          </a:xfrm>
          <a:prstGeom prst="rect">
            <a:avLst/>
          </a:prstGeom>
          <a:noFill/>
        </p:spPr>
        <p:txBody>
          <a:bodyPr wrap="square" rtlCol="0">
            <a:spAutoFit/>
          </a:bodyPr>
          <a:lstStyle/>
          <a:p>
            <a:r>
              <a:rPr lang="en-US" dirty="0" smtClean="0"/>
              <a:t>Official Forecast</a:t>
            </a:r>
            <a:endParaRPr lang="en-US" dirty="0"/>
          </a:p>
        </p:txBody>
      </p:sp>
      <p:sp>
        <p:nvSpPr>
          <p:cNvPr id="17" name="TextBox 16"/>
          <p:cNvSpPr txBox="1"/>
          <p:nvPr/>
        </p:nvSpPr>
        <p:spPr>
          <a:xfrm>
            <a:off x="5700712" y="5657671"/>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58.45</a:t>
            </a:r>
            <a:r>
              <a:rPr lang="en-US" dirty="0"/>
              <a:t/>
            </a:r>
            <a:br>
              <a:rPr lang="en-US" dirty="0"/>
            </a:br>
            <a:r>
              <a:rPr lang="en-US" dirty="0" smtClean="0"/>
              <a:t>All</a:t>
            </a:r>
            <a:r>
              <a:rPr lang="en-US" dirty="0"/>
              <a:t>: </a:t>
            </a:r>
            <a:r>
              <a:rPr lang="en-US" dirty="0" smtClean="0"/>
              <a:t>37.28</a:t>
            </a:r>
            <a:r>
              <a:rPr lang="en-US" dirty="0"/>
              <a:t/>
            </a:r>
            <a:br>
              <a:rPr lang="en-US" dirty="0"/>
            </a:br>
            <a:r>
              <a:rPr lang="en-US" dirty="0"/>
              <a:t>% coverage </a:t>
            </a:r>
            <a:r>
              <a:rPr lang="en-US" dirty="0" smtClean="0"/>
              <a:t>non-EC</a:t>
            </a:r>
            <a:r>
              <a:rPr lang="en-US" dirty="0"/>
              <a:t>: </a:t>
            </a:r>
            <a:r>
              <a:rPr lang="en-US" dirty="0" smtClean="0"/>
              <a:t>63.79 </a:t>
            </a:r>
            <a:endParaRPr lang="en-US" dirty="0"/>
          </a:p>
        </p:txBody>
      </p:sp>
      <p:pic>
        <p:nvPicPr>
          <p:cNvPr id="19" name="Picture 2" descr="http://www.cpc.ncep.noaa.gov/products/predictions/long_range/tools/briefing/verification/2013/obs_Prec.01.20130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990600"/>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cpc.ncep.noaa.gov/products/predictions/long_range/tools/briefing/verification/2013/fcst_Prec.01.201304.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0712" y="3276600"/>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42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cpc.ncep.noaa.gov/products/people/wwang/cfsv2_fcst_history/201302/imagesInd3/usT2mSeaIn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120" y="2884716"/>
            <a:ext cx="4734194"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52900" y="129062"/>
            <a:ext cx="1447800" cy="369332"/>
          </a:xfrm>
          <a:prstGeom prst="rect">
            <a:avLst/>
          </a:prstGeom>
          <a:noFill/>
        </p:spPr>
        <p:txBody>
          <a:bodyPr wrap="square" rtlCol="0">
            <a:spAutoFit/>
          </a:bodyPr>
          <a:lstStyle/>
          <a:p>
            <a:r>
              <a:rPr lang="en-US" dirty="0" smtClean="0"/>
              <a:t>Observation</a:t>
            </a:r>
            <a:endParaRPr lang="en-US" dirty="0"/>
          </a:p>
        </p:txBody>
      </p:sp>
      <p:sp>
        <p:nvSpPr>
          <p:cNvPr id="3" name="TextBox 2"/>
          <p:cNvSpPr txBox="1"/>
          <p:nvPr/>
        </p:nvSpPr>
        <p:spPr>
          <a:xfrm>
            <a:off x="0" y="0"/>
            <a:ext cx="2819400" cy="461665"/>
          </a:xfrm>
          <a:prstGeom prst="rect">
            <a:avLst/>
          </a:prstGeom>
          <a:noFill/>
        </p:spPr>
        <p:txBody>
          <a:bodyPr wrap="square" rtlCol="0">
            <a:spAutoFit/>
          </a:bodyPr>
          <a:lstStyle/>
          <a:p>
            <a:r>
              <a:rPr lang="en-US" sz="2400" b="1" dirty="0" smtClean="0"/>
              <a:t>MAM 2013 T2m</a:t>
            </a:r>
            <a:endParaRPr lang="en-US" sz="2400" b="1" dirty="0"/>
          </a:p>
        </p:txBody>
      </p:sp>
      <p:sp>
        <p:nvSpPr>
          <p:cNvPr id="8" name="TextBox 7"/>
          <p:cNvSpPr txBox="1"/>
          <p:nvPr/>
        </p:nvSpPr>
        <p:spPr>
          <a:xfrm>
            <a:off x="838200" y="2696646"/>
            <a:ext cx="1790700" cy="369332"/>
          </a:xfrm>
          <a:prstGeom prst="rect">
            <a:avLst/>
          </a:prstGeom>
          <a:noFill/>
        </p:spPr>
        <p:txBody>
          <a:bodyPr wrap="square" rtlCol="0">
            <a:spAutoFit/>
          </a:bodyPr>
          <a:lstStyle/>
          <a:p>
            <a:r>
              <a:rPr lang="en-US" dirty="0" smtClean="0"/>
              <a:t>Official Forecast</a:t>
            </a:r>
            <a:endParaRPr lang="en-US" dirty="0"/>
          </a:p>
        </p:txBody>
      </p:sp>
      <p:sp>
        <p:nvSpPr>
          <p:cNvPr id="5" name="TextBox 4"/>
          <p:cNvSpPr txBox="1"/>
          <p:nvPr/>
        </p:nvSpPr>
        <p:spPr>
          <a:xfrm>
            <a:off x="152400" y="5562600"/>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204.48</a:t>
            </a:r>
            <a:r>
              <a:rPr lang="en-US" dirty="0"/>
              <a:t/>
            </a:r>
            <a:br>
              <a:rPr lang="en-US" dirty="0"/>
            </a:br>
            <a:r>
              <a:rPr lang="en-US" dirty="0" smtClean="0"/>
              <a:t>All</a:t>
            </a:r>
            <a:r>
              <a:rPr lang="en-US" dirty="0"/>
              <a:t>: </a:t>
            </a:r>
            <a:r>
              <a:rPr lang="en-US" dirty="0" smtClean="0"/>
              <a:t>-24.47</a:t>
            </a:r>
            <a:r>
              <a:rPr lang="en-US" dirty="0"/>
              <a:t/>
            </a:r>
            <a:br>
              <a:rPr lang="en-US" dirty="0"/>
            </a:br>
            <a:r>
              <a:rPr lang="en-US" dirty="0"/>
              <a:t>% coverage </a:t>
            </a:r>
            <a:r>
              <a:rPr lang="en-US" dirty="0" smtClean="0"/>
              <a:t>non-EC</a:t>
            </a:r>
            <a:r>
              <a:rPr lang="en-US" dirty="0"/>
              <a:t>: </a:t>
            </a:r>
            <a:r>
              <a:rPr lang="en-US" dirty="0" smtClean="0"/>
              <a:t>83.62</a:t>
            </a:r>
            <a:endParaRPr lang="en-US" dirty="0"/>
          </a:p>
        </p:txBody>
      </p:sp>
      <p:sp>
        <p:nvSpPr>
          <p:cNvPr id="7" name="Rectangle 6"/>
          <p:cNvSpPr/>
          <p:nvPr/>
        </p:nvSpPr>
        <p:spPr>
          <a:xfrm>
            <a:off x="4767264" y="3552824"/>
            <a:ext cx="393382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81600" y="2971800"/>
            <a:ext cx="2895600" cy="369332"/>
          </a:xfrm>
          <a:prstGeom prst="rect">
            <a:avLst/>
          </a:prstGeom>
          <a:noFill/>
        </p:spPr>
        <p:txBody>
          <a:bodyPr wrap="square" rtlCol="0">
            <a:spAutoFit/>
          </a:bodyPr>
          <a:lstStyle/>
          <a:p>
            <a:pPr algn="ctr"/>
            <a:r>
              <a:rPr lang="en-US" dirty="0" smtClean="0"/>
              <a:t>CFSv2 from Feb 1-10, 2012</a:t>
            </a:r>
            <a:endParaRPr lang="en-US" dirty="0"/>
          </a:p>
        </p:txBody>
      </p:sp>
      <p:pic>
        <p:nvPicPr>
          <p:cNvPr id="63490" name="Picture 2" descr="http://www.cpc.ncep.noaa.gov/products/predictions/long_range/tools/briefing/verification/2013/obs_Temp.01.20130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8050" y="685800"/>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http://www.cpc.ncep.noaa.gov/products/predictions/long_range/tools/briefing/verification/2013/fcst_Temp.01.20130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3352800"/>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51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2" name="Picture 6" descr="http://www.cpc.ncep.noaa.gov/products/people/wwang/cfsv2_fcst_history/201302/imagesInd3/usPrecSeaIn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148" y="2881086"/>
            <a:ext cx="4734194"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91100" y="46166"/>
            <a:ext cx="1447800" cy="369332"/>
          </a:xfrm>
          <a:prstGeom prst="rect">
            <a:avLst/>
          </a:prstGeom>
          <a:noFill/>
        </p:spPr>
        <p:txBody>
          <a:bodyPr wrap="square" rtlCol="0">
            <a:spAutoFit/>
          </a:bodyPr>
          <a:lstStyle/>
          <a:p>
            <a:r>
              <a:rPr lang="en-US" dirty="0" smtClean="0"/>
              <a:t>Observation</a:t>
            </a:r>
            <a:endParaRPr lang="en-US" dirty="0"/>
          </a:p>
        </p:txBody>
      </p:sp>
      <p:sp>
        <p:nvSpPr>
          <p:cNvPr id="3" name="TextBox 2"/>
          <p:cNvSpPr txBox="1"/>
          <p:nvPr/>
        </p:nvSpPr>
        <p:spPr>
          <a:xfrm>
            <a:off x="0" y="0"/>
            <a:ext cx="4114800" cy="461665"/>
          </a:xfrm>
          <a:prstGeom prst="rect">
            <a:avLst/>
          </a:prstGeom>
          <a:noFill/>
        </p:spPr>
        <p:txBody>
          <a:bodyPr wrap="square" rtlCol="0">
            <a:spAutoFit/>
          </a:bodyPr>
          <a:lstStyle/>
          <a:p>
            <a:r>
              <a:rPr lang="en-US" sz="2400" b="1" dirty="0" smtClean="0"/>
              <a:t>MAM 2013 precipitation</a:t>
            </a:r>
            <a:endParaRPr lang="en-US" sz="2400" b="1" dirty="0"/>
          </a:p>
        </p:txBody>
      </p:sp>
      <p:sp>
        <p:nvSpPr>
          <p:cNvPr id="8" name="TextBox 7"/>
          <p:cNvSpPr txBox="1"/>
          <p:nvPr/>
        </p:nvSpPr>
        <p:spPr>
          <a:xfrm>
            <a:off x="233362" y="2907268"/>
            <a:ext cx="1790700" cy="369332"/>
          </a:xfrm>
          <a:prstGeom prst="rect">
            <a:avLst/>
          </a:prstGeom>
          <a:noFill/>
        </p:spPr>
        <p:txBody>
          <a:bodyPr wrap="square" rtlCol="0">
            <a:spAutoFit/>
          </a:bodyPr>
          <a:lstStyle/>
          <a:p>
            <a:r>
              <a:rPr lang="en-US" dirty="0" smtClean="0"/>
              <a:t>Official Forecast</a:t>
            </a:r>
            <a:endParaRPr lang="en-US" dirty="0"/>
          </a:p>
        </p:txBody>
      </p:sp>
      <p:sp>
        <p:nvSpPr>
          <p:cNvPr id="5" name="TextBox 4"/>
          <p:cNvSpPr txBox="1"/>
          <p:nvPr/>
        </p:nvSpPr>
        <p:spPr>
          <a:xfrm>
            <a:off x="0" y="5657671"/>
            <a:ext cx="3467100" cy="1200329"/>
          </a:xfrm>
          <a:prstGeom prst="rect">
            <a:avLst/>
          </a:prstGeom>
          <a:noFill/>
        </p:spPr>
        <p:txBody>
          <a:bodyPr wrap="square" rtlCol="0">
            <a:spAutoFit/>
          </a:bodyPr>
          <a:lstStyle/>
          <a:p>
            <a:r>
              <a:rPr lang="en-US" b="1" dirty="0" err="1" smtClean="0"/>
              <a:t>Heidke</a:t>
            </a:r>
            <a:r>
              <a:rPr lang="en-US" b="1" dirty="0" smtClean="0"/>
              <a:t> </a:t>
            </a:r>
            <a:r>
              <a:rPr lang="en-US" b="1" dirty="0"/>
              <a:t>Skill Scores :</a:t>
            </a:r>
            <a:r>
              <a:rPr lang="en-US" dirty="0"/>
              <a:t> </a:t>
            </a:r>
            <a:br>
              <a:rPr lang="en-US" dirty="0"/>
            </a:br>
            <a:r>
              <a:rPr lang="en-US" dirty="0" smtClean="0"/>
              <a:t>non-EC</a:t>
            </a:r>
            <a:r>
              <a:rPr lang="en-US" dirty="0"/>
              <a:t>: </a:t>
            </a:r>
            <a:r>
              <a:rPr lang="en-US" dirty="0" smtClean="0"/>
              <a:t>58.45</a:t>
            </a:r>
            <a:r>
              <a:rPr lang="en-US" dirty="0"/>
              <a:t/>
            </a:r>
            <a:br>
              <a:rPr lang="en-US" dirty="0"/>
            </a:br>
            <a:r>
              <a:rPr lang="en-US" dirty="0" smtClean="0"/>
              <a:t>All</a:t>
            </a:r>
            <a:r>
              <a:rPr lang="en-US" dirty="0"/>
              <a:t>: </a:t>
            </a:r>
            <a:r>
              <a:rPr lang="en-US" dirty="0" smtClean="0"/>
              <a:t>37.28</a:t>
            </a:r>
            <a:r>
              <a:rPr lang="en-US" dirty="0"/>
              <a:t/>
            </a:r>
            <a:br>
              <a:rPr lang="en-US" dirty="0"/>
            </a:br>
            <a:r>
              <a:rPr lang="en-US" dirty="0"/>
              <a:t>% coverage </a:t>
            </a:r>
            <a:r>
              <a:rPr lang="en-US" dirty="0" smtClean="0"/>
              <a:t>non-EC</a:t>
            </a:r>
            <a:r>
              <a:rPr lang="en-US" dirty="0"/>
              <a:t>: </a:t>
            </a:r>
            <a:r>
              <a:rPr lang="en-US" dirty="0" smtClean="0"/>
              <a:t>63.79 </a:t>
            </a:r>
            <a:endParaRPr lang="en-US" dirty="0"/>
          </a:p>
        </p:txBody>
      </p:sp>
      <p:sp>
        <p:nvSpPr>
          <p:cNvPr id="11" name="Rectangle 10"/>
          <p:cNvSpPr/>
          <p:nvPr/>
        </p:nvSpPr>
        <p:spPr>
          <a:xfrm>
            <a:off x="4767264" y="3552824"/>
            <a:ext cx="3933824"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181600" y="2971800"/>
            <a:ext cx="2895600" cy="369332"/>
          </a:xfrm>
          <a:prstGeom prst="rect">
            <a:avLst/>
          </a:prstGeom>
          <a:noFill/>
        </p:spPr>
        <p:txBody>
          <a:bodyPr wrap="square" rtlCol="0">
            <a:spAutoFit/>
          </a:bodyPr>
          <a:lstStyle/>
          <a:p>
            <a:pPr algn="ctr"/>
            <a:r>
              <a:rPr lang="en-US" dirty="0" smtClean="0"/>
              <a:t>CFSv2 from Feb1-10, 2012</a:t>
            </a:r>
            <a:endParaRPr lang="en-US" dirty="0"/>
          </a:p>
        </p:txBody>
      </p:sp>
      <p:pic>
        <p:nvPicPr>
          <p:cNvPr id="65538" name="Picture 2" descr="http://www.cpc.ncep.noaa.gov/products/predictions/long_range/tools/briefing/verification/2013/obs_Prec.01.201304.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0" y="990600"/>
            <a:ext cx="285750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65540" name="Picture 4" descr="http://www.cpc.ncep.noaa.gov/products/predictions/long_range/tools/briefing/verification/2013/fcst_Prec.01.20130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76600"/>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68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fld id="{3C4EE3B3-34DA-4FDE-BE88-8BAC513EB7B4}" type="slidenum">
              <a:rPr lang="en-US"/>
              <a:pPr/>
              <a:t>35</a:t>
            </a:fld>
            <a:endParaRPr lang="en-US"/>
          </a:p>
        </p:txBody>
      </p:sp>
      <p:sp>
        <p:nvSpPr>
          <p:cNvPr id="43011" name="Rectangle 3"/>
          <p:cNvSpPr>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dirty="0" smtClean="0"/>
              <a:t>6. ENSO forecast</a:t>
            </a:r>
            <a:endParaRPr lang="en-US" sz="3200" dirty="0"/>
          </a:p>
        </p:txBody>
      </p:sp>
    </p:spTree>
    <p:extLst>
      <p:ext uri="{BB962C8B-B14F-4D97-AF65-F5344CB8AC3E}">
        <p14:creationId xmlns:p14="http://schemas.microsoft.com/office/powerpoint/2010/main" val="1972384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ilbox://C:/Users/wanqiu.wang/AppData/Local/Thunderbird/Profiles/z9el8ona.default/Mail/Local%20Folders/workloc.sbd/FCST.sbd/Seasonal?number=28061546&amp;part=1.2.4&amp;type=image/gif&amp;filename=ensoPlot_0213.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ilbox://C:/Users/wanqiu.wang/AppData/Local/Thunderbird/Profiles/z9el8ona.default/Mail/Local%20Folders/workloc.sbd/FCST.sbd/Seasonal?number=28061546&amp;part=1.2.4&amp;type=image/gif&amp;filename=ensoPlot_0213.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ilbox://C:/Users/wanqiu.wang/AppData/Local/Thunderbird/Profiles/z9el8ona.default/Mail/Local%20Folders/workloc.sbd/FCST.sbd/Seasonal?number=28061546&amp;part=1.2.4&amp;type=image/gif&amp;filename=ensoPlot_0213.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712" y="828675"/>
            <a:ext cx="6124575" cy="5200650"/>
          </a:xfrm>
          <a:prstGeom prst="rect">
            <a:avLst/>
          </a:prstGeom>
        </p:spPr>
      </p:pic>
      <p:cxnSp>
        <p:nvCxnSpPr>
          <p:cNvPr id="6" name="Straight Arrow Connector 5"/>
          <p:cNvCxnSpPr/>
          <p:nvPr/>
        </p:nvCxnSpPr>
        <p:spPr>
          <a:xfrm flipH="1">
            <a:off x="5848352" y="1419224"/>
            <a:ext cx="838200" cy="2162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7419155">
            <a:off x="5747047" y="2333624"/>
            <a:ext cx="838200" cy="369332"/>
          </a:xfrm>
          <a:prstGeom prst="rect">
            <a:avLst/>
          </a:prstGeom>
          <a:noFill/>
        </p:spPr>
        <p:txBody>
          <a:bodyPr wrap="square" rtlCol="0">
            <a:spAutoFit/>
          </a:bodyPr>
          <a:lstStyle/>
          <a:p>
            <a:r>
              <a:rPr lang="en-US" dirty="0" smtClean="0"/>
              <a:t>CFSv2</a:t>
            </a:r>
            <a:endParaRPr lang="en-US" dirty="0"/>
          </a:p>
        </p:txBody>
      </p:sp>
    </p:spTree>
    <p:extLst>
      <p:ext uri="{BB962C8B-B14F-4D97-AF65-F5344CB8AC3E}">
        <p14:creationId xmlns:p14="http://schemas.microsoft.com/office/powerpoint/2010/main" val="3993277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mailbox://C:/Users/wanqiu.wang/AppData/Local/Thunderbird/Profiles/z9el8ona.default/Mail/Local%20Folders/workloc.sbd/FCST.sbd/Seasonal?number=28273966&amp;part=1.2.4&amp;type=image/gif&amp;filename=ensoPlot_0313_4cpc.gif"/>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mailbox://C:/Users/wanqiu.wang/AppData/Local/Thunderbird/Profiles/z9el8ona.default/Mail/Local%20Folders/workloc.sbd/FCST.sbd/Seasonal?number=28273966&amp;part=1.2.6&amp;type=image/gif&amp;filename=ensoPlot_0313.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712" y="828675"/>
            <a:ext cx="6124575" cy="5200650"/>
          </a:xfrm>
          <a:prstGeom prst="rect">
            <a:avLst/>
          </a:prstGeom>
        </p:spPr>
      </p:pic>
      <p:cxnSp>
        <p:nvCxnSpPr>
          <p:cNvPr id="9" name="Straight Arrow Connector 8"/>
          <p:cNvCxnSpPr/>
          <p:nvPr/>
        </p:nvCxnSpPr>
        <p:spPr>
          <a:xfrm flipH="1">
            <a:off x="5848352" y="1419224"/>
            <a:ext cx="8382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7419155">
            <a:off x="5747047" y="2333624"/>
            <a:ext cx="838200" cy="369332"/>
          </a:xfrm>
          <a:prstGeom prst="rect">
            <a:avLst/>
          </a:prstGeom>
          <a:noFill/>
        </p:spPr>
        <p:txBody>
          <a:bodyPr wrap="square" rtlCol="0">
            <a:spAutoFit/>
          </a:bodyPr>
          <a:lstStyle/>
          <a:p>
            <a:r>
              <a:rPr lang="en-US" dirty="0" smtClean="0"/>
              <a:t>CFSv2</a:t>
            </a:r>
            <a:endParaRPr lang="en-US" dirty="0"/>
          </a:p>
        </p:txBody>
      </p:sp>
    </p:spTree>
    <p:extLst>
      <p:ext uri="{BB962C8B-B14F-4D97-AF65-F5344CB8AC3E}">
        <p14:creationId xmlns:p14="http://schemas.microsoft.com/office/powerpoint/2010/main" val="470492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7CFFACDA-09C8-4DB1-A789-130974F19452}" type="slidenum">
              <a:rPr lang="en-US"/>
              <a:pPr/>
              <a:t>38</a:t>
            </a:fld>
            <a:endParaRPr lang="en-US" dirty="0"/>
          </a:p>
        </p:txBody>
      </p:sp>
      <p:cxnSp>
        <p:nvCxnSpPr>
          <p:cNvPr id="5" name="Straight Connector 4"/>
          <p:cNvCxnSpPr/>
          <p:nvPr/>
        </p:nvCxnSpPr>
        <p:spPr>
          <a:xfrm flipV="1">
            <a:off x="7373294" y="838200"/>
            <a:ext cx="0" cy="48006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2" name="TextBox 1"/>
          <p:cNvSpPr txBox="1"/>
          <p:nvPr/>
        </p:nvSpPr>
        <p:spPr>
          <a:xfrm>
            <a:off x="6477000" y="6477000"/>
            <a:ext cx="2667000" cy="381000"/>
          </a:xfrm>
          <a:prstGeom prst="rect">
            <a:avLst/>
          </a:prstGeom>
          <a:noFill/>
        </p:spPr>
        <p:txBody>
          <a:bodyPr wrap="square" rtlCol="0">
            <a:spAutoFit/>
          </a:bodyPr>
          <a:lstStyle/>
          <a:p>
            <a:r>
              <a:rPr lang="en-US" dirty="0" smtClean="0"/>
              <a:t>Courtesy </a:t>
            </a:r>
            <a:r>
              <a:rPr lang="en-US" dirty="0" err="1" smtClean="0"/>
              <a:t>Mingyue</a:t>
            </a:r>
            <a:r>
              <a:rPr lang="en-US" dirty="0" smtClean="0"/>
              <a:t> Chen</a:t>
            </a:r>
            <a:endParaRPr lang="en-US" dirty="0"/>
          </a:p>
        </p:txBody>
      </p:sp>
      <p:sp>
        <p:nvSpPr>
          <p:cNvPr id="6" name="Rectangle 5"/>
          <p:cNvSpPr/>
          <p:nvPr/>
        </p:nvSpPr>
        <p:spPr>
          <a:xfrm>
            <a:off x="533400" y="627744"/>
            <a:ext cx="3723368"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58000" y="838200"/>
            <a:ext cx="1371600" cy="838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796314" y="2895600"/>
            <a:ext cx="1371600" cy="838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162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EC2E3B-BC9C-4D03-9271-F816D2A16EF4}" type="slidenum">
              <a:rPr lang="en-US" smtClean="0"/>
              <a:pPr/>
              <a:t>39</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5" name="TextBox 4"/>
          <p:cNvSpPr txBox="1"/>
          <p:nvPr/>
        </p:nvSpPr>
        <p:spPr>
          <a:xfrm>
            <a:off x="6477000" y="6477000"/>
            <a:ext cx="2667000" cy="381000"/>
          </a:xfrm>
          <a:prstGeom prst="rect">
            <a:avLst/>
          </a:prstGeom>
          <a:noFill/>
        </p:spPr>
        <p:txBody>
          <a:bodyPr wrap="square" rtlCol="0">
            <a:spAutoFit/>
          </a:bodyPr>
          <a:lstStyle/>
          <a:p>
            <a:r>
              <a:rPr lang="en-US" dirty="0" smtClean="0"/>
              <a:t>Courtesy </a:t>
            </a:r>
            <a:r>
              <a:rPr lang="en-US" dirty="0" err="1" smtClean="0"/>
              <a:t>Mingyue</a:t>
            </a:r>
            <a:r>
              <a:rPr lang="en-US" dirty="0" smtClean="0"/>
              <a:t> Chen</a:t>
            </a:r>
            <a:endParaRPr lang="en-US" dirty="0"/>
          </a:p>
        </p:txBody>
      </p:sp>
      <p:sp>
        <p:nvSpPr>
          <p:cNvPr id="8" name="Rectangle 7"/>
          <p:cNvSpPr/>
          <p:nvPr/>
        </p:nvSpPr>
        <p:spPr>
          <a:xfrm>
            <a:off x="4328886" y="3262086"/>
            <a:ext cx="40386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28886" y="3969654"/>
            <a:ext cx="40386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80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t17"/>
          <p:cNvPicPr>
            <a:picLocks noChangeAspect="1" noChangeArrowheads="1"/>
          </p:cNvPicPr>
          <p:nvPr/>
        </p:nvPicPr>
        <p:blipFill rotWithShape="1">
          <a:blip r:embed="rId3">
            <a:extLst>
              <a:ext uri="{28A0092B-C50C-407E-A947-70E740481C1C}">
                <a14:useLocalDpi xmlns:a14="http://schemas.microsoft.com/office/drawing/2010/main" val="0"/>
              </a:ext>
            </a:extLst>
          </a:blip>
          <a:srcRect t="53375" b="7250"/>
          <a:stretch/>
        </p:blipFill>
        <p:spPr bwMode="auto">
          <a:xfrm>
            <a:off x="0" y="3847681"/>
            <a:ext cx="4572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3516868"/>
            <a:ext cx="1371600" cy="369332"/>
          </a:xfrm>
          <a:prstGeom prst="rect">
            <a:avLst/>
          </a:prstGeom>
          <a:noFill/>
        </p:spPr>
        <p:txBody>
          <a:bodyPr wrap="square" rtlCol="0">
            <a:spAutoFit/>
          </a:bodyPr>
          <a:lstStyle/>
          <a:p>
            <a:pPr algn="ctr"/>
            <a:r>
              <a:rPr lang="en-US" dirty="0" smtClean="0"/>
              <a:t>May 2013</a:t>
            </a:r>
            <a:endParaRPr lang="en-US" dirty="0"/>
          </a:p>
        </p:txBody>
      </p:sp>
      <p:pic>
        <p:nvPicPr>
          <p:cNvPr id="5124" name="Picture 4" descr="http://origin.cpc.ncep.noaa.gov/products/CDB/Tropics/figt17.gif"/>
          <p:cNvPicPr>
            <a:picLocks noChangeAspect="1" noChangeArrowheads="1"/>
          </p:cNvPicPr>
          <p:nvPr/>
        </p:nvPicPr>
        <p:blipFill rotWithShape="1">
          <a:blip r:embed="rId4">
            <a:extLst>
              <a:ext uri="{28A0092B-C50C-407E-A947-70E740481C1C}">
                <a14:useLocalDpi xmlns:a14="http://schemas.microsoft.com/office/drawing/2010/main" val="0"/>
              </a:ext>
            </a:extLst>
          </a:blip>
          <a:srcRect t="52610" b="11813"/>
          <a:stretch/>
        </p:blipFill>
        <p:spPr bwMode="auto">
          <a:xfrm>
            <a:off x="76200" y="1107853"/>
            <a:ext cx="4572000" cy="21687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95800" y="838200"/>
            <a:ext cx="1538514" cy="369332"/>
          </a:xfrm>
          <a:prstGeom prst="rect">
            <a:avLst/>
          </a:prstGeom>
          <a:noFill/>
        </p:spPr>
        <p:txBody>
          <a:bodyPr wrap="square" rtlCol="0">
            <a:spAutoFit/>
          </a:bodyPr>
          <a:lstStyle/>
          <a:p>
            <a:pPr algn="ctr"/>
            <a:r>
              <a:rPr lang="en-US" dirty="0" smtClean="0"/>
              <a:t>Apr 2013</a:t>
            </a:r>
            <a:endParaRPr lang="en-US" dirty="0"/>
          </a:p>
        </p:txBody>
      </p:sp>
      <p:sp>
        <p:nvSpPr>
          <p:cNvPr id="3" name="TextBox 2"/>
          <p:cNvSpPr txBox="1"/>
          <p:nvPr/>
        </p:nvSpPr>
        <p:spPr>
          <a:xfrm>
            <a:off x="0" y="300335"/>
            <a:ext cx="9144000" cy="461665"/>
          </a:xfrm>
          <a:prstGeom prst="rect">
            <a:avLst/>
          </a:prstGeom>
          <a:noFill/>
        </p:spPr>
        <p:txBody>
          <a:bodyPr wrap="square" rtlCol="0">
            <a:spAutoFit/>
          </a:bodyPr>
          <a:lstStyle/>
          <a:p>
            <a:pPr algn="ctr"/>
            <a:r>
              <a:rPr lang="en-US" sz="2400" b="1" dirty="0" smtClean="0"/>
              <a:t>Equatorial temperature anomalies (K)</a:t>
            </a:r>
            <a:endParaRPr lang="en-US" sz="2400" b="1" dirty="0"/>
          </a:p>
        </p:txBody>
      </p:sp>
      <p:sp>
        <p:nvSpPr>
          <p:cNvPr id="8" name="TextBox 7"/>
          <p:cNvSpPr txBox="1"/>
          <p:nvPr/>
        </p:nvSpPr>
        <p:spPr>
          <a:xfrm>
            <a:off x="0" y="838200"/>
            <a:ext cx="1538514" cy="369332"/>
          </a:xfrm>
          <a:prstGeom prst="rect">
            <a:avLst/>
          </a:prstGeom>
          <a:noFill/>
        </p:spPr>
        <p:txBody>
          <a:bodyPr wrap="square" rtlCol="0">
            <a:spAutoFit/>
          </a:bodyPr>
          <a:lstStyle/>
          <a:p>
            <a:pPr algn="ctr"/>
            <a:r>
              <a:rPr lang="en-US" dirty="0" smtClean="0"/>
              <a:t>Feb 2013</a:t>
            </a:r>
            <a:endParaRPr lang="en-US" dirty="0"/>
          </a:p>
        </p:txBody>
      </p:sp>
      <p:sp>
        <p:nvSpPr>
          <p:cNvPr id="9" name="TextBox 8"/>
          <p:cNvSpPr txBox="1"/>
          <p:nvPr/>
        </p:nvSpPr>
        <p:spPr>
          <a:xfrm>
            <a:off x="-76200" y="3516868"/>
            <a:ext cx="1538514" cy="369332"/>
          </a:xfrm>
          <a:prstGeom prst="rect">
            <a:avLst/>
          </a:prstGeom>
          <a:noFill/>
        </p:spPr>
        <p:txBody>
          <a:bodyPr wrap="square" rtlCol="0">
            <a:spAutoFit/>
          </a:bodyPr>
          <a:lstStyle/>
          <a:p>
            <a:pPr algn="ctr"/>
            <a:r>
              <a:rPr lang="en-US" dirty="0" smtClean="0"/>
              <a:t>Mar 2013</a:t>
            </a:r>
            <a:endParaRPr lang="en-US" dirty="0"/>
          </a:p>
        </p:txBody>
      </p:sp>
      <p:sp>
        <p:nvSpPr>
          <p:cNvPr id="11" name="TextBox 10"/>
          <p:cNvSpPr txBox="1"/>
          <p:nvPr/>
        </p:nvSpPr>
        <p:spPr>
          <a:xfrm>
            <a:off x="5638801" y="0"/>
            <a:ext cx="3505200"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Climate Diagnostics Bulletin</a:t>
            </a:r>
            <a:endParaRPr lang="en-US" dirty="0"/>
          </a:p>
        </p:txBody>
      </p:sp>
      <p:pic>
        <p:nvPicPr>
          <p:cNvPr id="49154" name="Picture 2" descr="http://origin.cpc.ncep.noaa.gov/products/analysis_monitoring/bulletin_tmp/figt17.gif"/>
          <p:cNvPicPr>
            <a:picLocks noChangeAspect="1" noChangeArrowheads="1"/>
          </p:cNvPicPr>
          <p:nvPr/>
        </p:nvPicPr>
        <p:blipFill rotWithShape="1">
          <a:blip r:embed="rId5">
            <a:extLst>
              <a:ext uri="{28A0092B-C50C-407E-A947-70E740481C1C}">
                <a14:useLocalDpi xmlns:a14="http://schemas.microsoft.com/office/drawing/2010/main" val="0"/>
              </a:ext>
            </a:extLst>
          </a:blip>
          <a:srcRect t="53153"/>
          <a:stretch/>
        </p:blipFill>
        <p:spPr bwMode="auto">
          <a:xfrm>
            <a:off x="4495800" y="3840144"/>
            <a:ext cx="4572000" cy="2855786"/>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http://origin.cpc.ncep.noaa.gov/products/CDB/Tropics/figt17.gif"/>
          <p:cNvPicPr>
            <a:picLocks noChangeAspect="1" noChangeArrowheads="1"/>
          </p:cNvPicPr>
          <p:nvPr/>
        </p:nvPicPr>
        <p:blipFill rotWithShape="1">
          <a:blip r:embed="rId6">
            <a:extLst>
              <a:ext uri="{28A0092B-C50C-407E-A947-70E740481C1C}">
                <a14:useLocalDpi xmlns:a14="http://schemas.microsoft.com/office/drawing/2010/main" val="0"/>
              </a:ext>
            </a:extLst>
          </a:blip>
          <a:srcRect t="53077" b="11267"/>
          <a:stretch/>
        </p:blipFill>
        <p:spPr bwMode="auto">
          <a:xfrm>
            <a:off x="4453297" y="1143000"/>
            <a:ext cx="4558399" cy="2167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400800"/>
            <a:ext cx="9067801" cy="369332"/>
          </a:xfrm>
          <a:prstGeom prst="rect">
            <a:avLst/>
          </a:prstGeom>
          <a:noFill/>
        </p:spPr>
        <p:txBody>
          <a:bodyPr wrap="square" rtlCol="0">
            <a:spAutoFit/>
          </a:bodyPr>
          <a:lstStyle/>
          <a:p>
            <a:pPr algn="ctr"/>
            <a:r>
              <a:rPr lang="en-US" dirty="0" smtClean="0"/>
              <a:t>Evolution in the E Pacific is not consistent with CPC GODAS monitoring and Nino indices. </a:t>
            </a:r>
            <a:endParaRPr lang="en-US" dirty="0"/>
          </a:p>
        </p:txBody>
      </p:sp>
    </p:spTree>
    <p:extLst>
      <p:ext uri="{BB962C8B-B14F-4D97-AF65-F5344CB8AC3E}">
        <p14:creationId xmlns:p14="http://schemas.microsoft.com/office/powerpoint/2010/main" val="3064752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4" name="Slide Number Placeholder 3"/>
          <p:cNvSpPr>
            <a:spLocks noGrp="1"/>
          </p:cNvSpPr>
          <p:nvPr>
            <p:ph type="sldNum" sz="quarter" idx="12"/>
          </p:nvPr>
        </p:nvSpPr>
        <p:spPr/>
        <p:txBody>
          <a:bodyPr/>
          <a:lstStyle/>
          <a:p>
            <a:fld id="{1FEC2E3B-BC9C-4D03-9271-F816D2A16EF4}" type="slidenum">
              <a:rPr lang="en-US" smtClean="0"/>
              <a:pPr/>
              <a:t>40</a:t>
            </a:fld>
            <a:endParaRPr lang="en-US" dirty="0"/>
          </a:p>
        </p:txBody>
      </p:sp>
      <p:sp>
        <p:nvSpPr>
          <p:cNvPr id="11" name="TextBox 10"/>
          <p:cNvSpPr txBox="1"/>
          <p:nvPr/>
        </p:nvSpPr>
        <p:spPr>
          <a:xfrm>
            <a:off x="6858000" y="762000"/>
            <a:ext cx="1524000" cy="954107"/>
          </a:xfrm>
          <a:prstGeom prst="rect">
            <a:avLst/>
          </a:prstGeom>
          <a:noFill/>
        </p:spPr>
        <p:txBody>
          <a:bodyPr wrap="square" rtlCol="0">
            <a:spAutoFit/>
          </a:bodyPr>
          <a:lstStyle/>
          <a:p>
            <a:r>
              <a:rPr lang="en-US" dirty="0" smtClean="0"/>
              <a:t>Intraseasonally filtered anomaly with respect to initial time</a:t>
            </a:r>
          </a:p>
        </p:txBody>
      </p:sp>
      <p:sp>
        <p:nvSpPr>
          <p:cNvPr id="31" name="Oval 30"/>
          <p:cNvSpPr/>
          <p:nvPr/>
        </p:nvSpPr>
        <p:spPr>
          <a:xfrm rot="1068620">
            <a:off x="1573689" y="1119244"/>
            <a:ext cx="1385931" cy="296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Arrow Connector 38"/>
          <p:cNvCxnSpPr>
            <a:stCxn id="31" idx="6"/>
          </p:cNvCxnSpPr>
          <p:nvPr/>
        </p:nvCxnSpPr>
        <p:spPr>
          <a:xfrm flipV="1">
            <a:off x="2926409" y="1267643"/>
            <a:ext cx="2331391" cy="21195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rot="1686570">
            <a:off x="1667919" y="3015534"/>
            <a:ext cx="1230320" cy="296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rot="1411914">
            <a:off x="1517669" y="1751001"/>
            <a:ext cx="1215228" cy="3750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flipV="1">
            <a:off x="2631043" y="1828800"/>
            <a:ext cx="2321957" cy="36624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rot="1506124">
            <a:off x="1635768" y="2391049"/>
            <a:ext cx="1229718" cy="4157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p:cNvCxnSpPr/>
          <p:nvPr/>
        </p:nvCxnSpPr>
        <p:spPr>
          <a:xfrm flipV="1">
            <a:off x="2819400" y="2429263"/>
            <a:ext cx="2438400" cy="3901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837612" y="3046367"/>
            <a:ext cx="2877388" cy="3826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rot="1686570">
            <a:off x="1667919" y="3548934"/>
            <a:ext cx="1230320" cy="296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flipV="1">
            <a:off x="2819400" y="3429000"/>
            <a:ext cx="3188278" cy="5334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rot="1686570">
            <a:off x="1667919" y="4082334"/>
            <a:ext cx="1230320" cy="296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a:stCxn id="22" idx="6"/>
          </p:cNvCxnSpPr>
          <p:nvPr/>
        </p:nvCxnSpPr>
        <p:spPr>
          <a:xfrm flipV="1">
            <a:off x="2825680" y="4154570"/>
            <a:ext cx="3247580" cy="3660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rot="1686570">
            <a:off x="1591719" y="4615734"/>
            <a:ext cx="1230320" cy="296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p:nvPr/>
        </p:nvCxnSpPr>
        <p:spPr>
          <a:xfrm flipV="1">
            <a:off x="2743200" y="4651466"/>
            <a:ext cx="3235374" cy="36603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rot="1686570">
            <a:off x="1515519" y="4996734"/>
            <a:ext cx="1230320" cy="2967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V="1">
            <a:off x="2673280" y="5029200"/>
            <a:ext cx="3493078" cy="32957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105400"/>
            <a:ext cx="11271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Arrow Connector 31"/>
          <p:cNvCxnSpPr/>
          <p:nvPr/>
        </p:nvCxnSpPr>
        <p:spPr>
          <a:xfrm flipV="1">
            <a:off x="2485496" y="5401081"/>
            <a:ext cx="4143904" cy="32957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77000" y="6477000"/>
            <a:ext cx="2667000" cy="381000"/>
          </a:xfrm>
          <a:prstGeom prst="rect">
            <a:avLst/>
          </a:prstGeom>
          <a:noFill/>
        </p:spPr>
        <p:txBody>
          <a:bodyPr wrap="square" rtlCol="0">
            <a:spAutoFit/>
          </a:bodyPr>
          <a:lstStyle/>
          <a:p>
            <a:r>
              <a:rPr lang="en-US" dirty="0" smtClean="0"/>
              <a:t>Courtesy </a:t>
            </a:r>
            <a:r>
              <a:rPr lang="en-US" dirty="0" err="1" smtClean="0"/>
              <a:t>Mingyue</a:t>
            </a:r>
            <a:r>
              <a:rPr lang="en-US" dirty="0" smtClean="0"/>
              <a:t> Chen</a:t>
            </a:r>
            <a:endParaRPr lang="en-US" dirty="0"/>
          </a:p>
        </p:txBody>
      </p:sp>
      <p:sp>
        <p:nvSpPr>
          <p:cNvPr id="36" name="Rectangle 35"/>
          <p:cNvSpPr/>
          <p:nvPr/>
        </p:nvSpPr>
        <p:spPr>
          <a:xfrm>
            <a:off x="4328886" y="3262086"/>
            <a:ext cx="40386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28886" y="3969654"/>
            <a:ext cx="4038600" cy="381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14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cpc.ncep.noaa.gov/products/GODAS/pent_gif/xz/movie.temp.0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5010150" cy="4514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8175" y="6096000"/>
            <a:ext cx="8153400" cy="369332"/>
          </a:xfrm>
          <a:prstGeom prst="rect">
            <a:avLst/>
          </a:prstGeom>
          <a:noFill/>
        </p:spPr>
        <p:txBody>
          <a:bodyPr wrap="square" rtlCol="0">
            <a:spAutoFit/>
          </a:bodyPr>
          <a:lstStyle/>
          <a:p>
            <a:r>
              <a:rPr lang="en-US" dirty="0"/>
              <a:t>http://www.cpc.ncep.noaa.gov/products/GODAS/pent_gif/xz/movie.temp.0n.gif</a:t>
            </a:r>
          </a:p>
        </p:txBody>
      </p:sp>
      <p:sp>
        <p:nvSpPr>
          <p:cNvPr id="4" name="TextBox 3"/>
          <p:cNvSpPr txBox="1"/>
          <p:nvPr/>
        </p:nvSpPr>
        <p:spPr>
          <a:xfrm>
            <a:off x="5638801" y="0"/>
            <a:ext cx="3505200" cy="369332"/>
          </a:xfrm>
          <a:prstGeom prst="rect">
            <a:avLst/>
          </a:prstGeom>
          <a:solidFill>
            <a:srgbClr val="FFFF00"/>
          </a:solidFill>
          <a:ln w="28575">
            <a:solidFill>
              <a:srgbClr val="0070C0"/>
            </a:solidFill>
          </a:ln>
        </p:spPr>
        <p:txBody>
          <a:bodyPr wrap="square" rtlCol="0">
            <a:spAutoFit/>
          </a:bodyPr>
          <a:lstStyle/>
          <a:p>
            <a:pPr algn="ctr"/>
            <a:r>
              <a:rPr lang="en-US" dirty="0" smtClean="0"/>
              <a:t>CPC GODAS monitoring</a:t>
            </a:r>
            <a:endParaRPr lang="en-US" dirty="0"/>
          </a:p>
        </p:txBody>
      </p:sp>
    </p:spTree>
    <p:extLst>
      <p:ext uri="{BB962C8B-B14F-4D97-AF65-F5344CB8AC3E}">
        <p14:creationId xmlns:p14="http://schemas.microsoft.com/office/powerpoint/2010/main" val="161277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rigin.cpc.ncep.noaa.gov/products/people/zzhu/HU_mnth_Nino_Index_10y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8" y="533400"/>
            <a:ext cx="4510151" cy="5334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origin.cpc.ncep.noaa.gov/products/GODAS/ocean_briefing_new/mnth_sst_pac_xy_box.gif"/>
          <p:cNvPicPr>
            <a:picLocks noChangeAspect="1" noChangeArrowheads="1"/>
          </p:cNvPicPr>
          <p:nvPr/>
        </p:nvPicPr>
        <p:blipFill rotWithShape="1">
          <a:blip r:embed="rId4">
            <a:extLst>
              <a:ext uri="{28A0092B-C50C-407E-A947-70E740481C1C}">
                <a14:useLocalDpi xmlns:a14="http://schemas.microsoft.com/office/drawing/2010/main" val="0"/>
              </a:ext>
            </a:extLst>
          </a:blip>
          <a:srcRect t="3000" r="21306" b="43978"/>
          <a:stretch/>
        </p:blipFill>
        <p:spPr bwMode="auto">
          <a:xfrm>
            <a:off x="4837592" y="685800"/>
            <a:ext cx="4022725" cy="297180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3"/>
          <p:cNvSpPr>
            <a:spLocks noGrp="1" noChangeArrowheads="1"/>
          </p:cNvSpPr>
          <p:nvPr>
            <p:ph type="title"/>
          </p:nvPr>
        </p:nvSpPr>
        <p:spPr>
          <a:xfrm>
            <a:off x="457200" y="0"/>
            <a:ext cx="8229600" cy="533400"/>
          </a:xfrm>
        </p:spPr>
        <p:txBody>
          <a:bodyPr>
            <a:normAutofit fontScale="90000"/>
          </a:body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u="sng" smtClean="0"/>
              <a:t>Evolution of Pacific NINO SST Indices</a:t>
            </a:r>
          </a:p>
        </p:txBody>
      </p:sp>
      <p:sp>
        <p:nvSpPr>
          <p:cNvPr id="17413" name="Text Box 6"/>
          <p:cNvSpPr txBox="1">
            <a:spLocks noChangeArrowheads="1"/>
          </p:cNvSpPr>
          <p:nvPr/>
        </p:nvSpPr>
        <p:spPr bwMode="auto">
          <a:xfrm>
            <a:off x="4971735" y="3819671"/>
            <a:ext cx="3888582" cy="1799917"/>
          </a:xfrm>
          <a:prstGeom prst="rect">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marL="171450" indent="-1714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24000"/>
              </a:lnSpc>
              <a:spcBef>
                <a:spcPts val="750"/>
              </a:spcBef>
              <a:buClr>
                <a:srgbClr val="000000"/>
              </a:buClr>
              <a:buSzPct val="100000"/>
              <a:buFontTx/>
              <a:buChar char="-"/>
            </a:pPr>
            <a:r>
              <a:rPr lang="en-US" sz="1200" b="1" dirty="0">
                <a:solidFill>
                  <a:srgbClr val="000000"/>
                </a:solidFill>
                <a:latin typeface="Verdana" pitchFamily="34" charset="0"/>
                <a:cs typeface="Times New Roman" pitchFamily="18" charset="0"/>
              </a:rPr>
              <a:t>All Nino indices were </a:t>
            </a:r>
            <a:r>
              <a:rPr lang="en-US" sz="1200" b="1" dirty="0" smtClean="0">
                <a:solidFill>
                  <a:srgbClr val="000000"/>
                </a:solidFill>
                <a:latin typeface="Verdana" pitchFamily="34" charset="0"/>
                <a:cs typeface="Times New Roman" pitchFamily="18" charset="0"/>
              </a:rPr>
              <a:t>negative: Nino1+2=-1.4C, Nino3=-0.7C, NINO 3.4=-0.3</a:t>
            </a:r>
            <a:r>
              <a:rPr lang="en-US" sz="1200" b="1" baseline="30000" dirty="0" smtClean="0">
                <a:solidFill>
                  <a:srgbClr val="000000"/>
                </a:solidFill>
                <a:latin typeface="Verdana" pitchFamily="34" charset="0"/>
                <a:cs typeface="Times New Roman" pitchFamily="18" charset="0"/>
              </a:rPr>
              <a:t>o</a:t>
            </a:r>
            <a:r>
              <a:rPr lang="en-US" sz="1200" b="1" dirty="0" smtClean="0">
                <a:solidFill>
                  <a:srgbClr val="000000"/>
                </a:solidFill>
                <a:latin typeface="Verdana" pitchFamily="34" charset="0"/>
                <a:cs typeface="Times New Roman" pitchFamily="18" charset="0"/>
              </a:rPr>
              <a:t>C</a:t>
            </a:r>
            <a:r>
              <a:rPr lang="en-US" sz="1200" b="1" dirty="0">
                <a:solidFill>
                  <a:srgbClr val="000000"/>
                </a:solidFill>
                <a:latin typeface="Verdana" pitchFamily="34" charset="0"/>
                <a:cs typeface="Times New Roman" pitchFamily="18" charset="0"/>
              </a:rPr>
              <a:t>.</a:t>
            </a:r>
          </a:p>
          <a:p>
            <a:pPr eaLnBrk="1" hangingPunct="1">
              <a:lnSpc>
                <a:spcPct val="124000"/>
              </a:lnSpc>
              <a:spcBef>
                <a:spcPts val="750"/>
              </a:spcBef>
              <a:buClr>
                <a:srgbClr val="000000"/>
              </a:buClr>
              <a:buSzPct val="100000"/>
              <a:buFontTx/>
              <a:buChar char="-"/>
            </a:pPr>
            <a:r>
              <a:rPr lang="en-GB" sz="1200" b="1" dirty="0" smtClean="0">
                <a:solidFill>
                  <a:srgbClr val="000000"/>
                </a:solidFill>
                <a:latin typeface="Verdana" pitchFamily="34" charset="0"/>
                <a:cs typeface="Times New Roman" pitchFamily="18" charset="0"/>
              </a:rPr>
              <a:t>The </a:t>
            </a:r>
            <a:r>
              <a:rPr lang="en-GB" sz="1200" b="1" dirty="0">
                <a:solidFill>
                  <a:srgbClr val="000000"/>
                </a:solidFill>
                <a:latin typeface="Verdana" pitchFamily="34" charset="0"/>
                <a:cs typeface="Times New Roman" pitchFamily="18" charset="0"/>
              </a:rPr>
              <a:t>indices were calculated based on OISST. They may have some differences compared with those based on ERSST.v3b.</a:t>
            </a:r>
          </a:p>
        </p:txBody>
      </p:sp>
      <p:sp>
        <p:nvSpPr>
          <p:cNvPr id="17414" name="AutoShape 12"/>
          <p:cNvSpPr>
            <a:spLocks noChangeArrowheads="1"/>
          </p:cNvSpPr>
          <p:nvPr/>
        </p:nvSpPr>
        <p:spPr bwMode="auto">
          <a:xfrm>
            <a:off x="6070600" y="1143000"/>
            <a:ext cx="560388"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7415" name="AutoShape 15"/>
          <p:cNvSpPr>
            <a:spLocks noChangeArrowheads="1"/>
          </p:cNvSpPr>
          <p:nvPr/>
        </p:nvSpPr>
        <p:spPr bwMode="auto">
          <a:xfrm>
            <a:off x="6629400" y="1143000"/>
            <a:ext cx="665163" cy="236538"/>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lnSpc>
                <a:spcPts val="5338"/>
              </a:lnSpc>
              <a:buClr>
                <a:srgbClr val="000000"/>
              </a:buClr>
              <a:buSzPct val="100000"/>
              <a:buFont typeface="Times New Roman" pitchFamily="18" charset="0"/>
              <a:buNone/>
            </a:pPr>
            <a:endParaRPr lang="en-US">
              <a:solidFill>
                <a:srgbClr val="FFFFFF"/>
              </a:solidFill>
            </a:endParaRPr>
          </a:p>
        </p:txBody>
      </p:sp>
      <p:sp>
        <p:nvSpPr>
          <p:cNvPr id="17416" name="Text Box 19"/>
          <p:cNvSpPr txBox="1">
            <a:spLocks noChangeArrowheads="1"/>
          </p:cNvSpPr>
          <p:nvPr/>
        </p:nvSpPr>
        <p:spPr bwMode="auto">
          <a:xfrm>
            <a:off x="77788" y="6096000"/>
            <a:ext cx="8761412" cy="5635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spcBef>
                <a:spcPts val="625"/>
              </a:spcBef>
              <a:buClr>
                <a:srgbClr val="000000"/>
              </a:buClr>
              <a:buSzPct val="100000"/>
              <a:buFont typeface="Verdana" pitchFamily="34" charset="0"/>
              <a:buNone/>
            </a:pPr>
            <a:r>
              <a:rPr lang="en-GB" sz="1000" b="1">
                <a:solidFill>
                  <a:srgbClr val="000000"/>
                </a:solidFill>
                <a:latin typeface="Verdana" pitchFamily="34" charset="0"/>
                <a:ea typeface="SimSun" pitchFamily="2" charset="-122"/>
              </a:rPr>
              <a:t>Fig. P1a. Nino region indices, calculated as the area-averaged monthly mean sea surface temperature anomalies (</a:t>
            </a:r>
            <a:r>
              <a:rPr lang="en-GB" sz="1000" b="1" baseline="30000">
                <a:solidFill>
                  <a:srgbClr val="000000"/>
                </a:solidFill>
                <a:latin typeface="Verdana" pitchFamily="34" charset="0"/>
                <a:ea typeface="SimSun" pitchFamily="2" charset="-122"/>
              </a:rPr>
              <a:t>o</a:t>
            </a:r>
            <a:r>
              <a:rPr lang="en-GB" sz="1000" b="1">
                <a:solidFill>
                  <a:srgbClr val="000000"/>
                </a:solidFill>
                <a:latin typeface="Verdana" pitchFamily="34" charset="0"/>
                <a:ea typeface="SimSun" pitchFamily="2" charset="-122"/>
              </a:rPr>
              <a:t>C) for the specified region. Data are derived from the NCEP OI SST analysis, and a</a:t>
            </a:r>
            <a:r>
              <a:rPr lang="en-GB" sz="1000" b="1">
                <a:solidFill>
                  <a:srgbClr val="000000"/>
                </a:solidFill>
                <a:latin typeface="Verdana" pitchFamily="34" charset="0"/>
                <a:cs typeface="Times New Roman" pitchFamily="18" charset="0"/>
              </a:rPr>
              <a:t>nomalies are departures from the 1981-2010 (bar) and last ten year (green line) means.</a:t>
            </a:r>
          </a:p>
        </p:txBody>
      </p:sp>
      <p:grpSp>
        <p:nvGrpSpPr>
          <p:cNvPr id="17417" name="Group 18"/>
          <p:cNvGrpSpPr>
            <a:grpSpLocks/>
          </p:cNvGrpSpPr>
          <p:nvPr/>
        </p:nvGrpSpPr>
        <p:grpSpPr bwMode="auto">
          <a:xfrm>
            <a:off x="6062663" y="1262063"/>
            <a:ext cx="1663700" cy="323850"/>
            <a:chOff x="6170613" y="1100138"/>
            <a:chExt cx="1663700" cy="323850"/>
          </a:xfrm>
        </p:grpSpPr>
        <p:pic>
          <p:nvPicPr>
            <p:cNvPr id="1742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8" name="Group 18"/>
          <p:cNvGrpSpPr>
            <a:grpSpLocks/>
          </p:cNvGrpSpPr>
          <p:nvPr/>
        </p:nvGrpSpPr>
        <p:grpSpPr bwMode="auto">
          <a:xfrm>
            <a:off x="6067425" y="2743200"/>
            <a:ext cx="1663700" cy="323850"/>
            <a:chOff x="6170613" y="1100138"/>
            <a:chExt cx="1663700" cy="323850"/>
          </a:xfrm>
        </p:grpSpPr>
        <p:pic>
          <p:nvPicPr>
            <p:cNvPr id="1741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0613" y="1100138"/>
              <a:ext cx="536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113" y="1100138"/>
              <a:ext cx="6651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7575" y="1100138"/>
              <a:ext cx="5667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Oval 17"/>
          <p:cNvSpPr/>
          <p:nvPr/>
        </p:nvSpPr>
        <p:spPr bwMode="auto">
          <a:xfrm>
            <a:off x="4156933" y="4885412"/>
            <a:ext cx="581818" cy="8382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lnSpc>
                <a:spcPts val="5338"/>
              </a:lnSpc>
              <a:buClr>
                <a:srgbClr val="000000"/>
              </a:buClr>
              <a:buSzPct val="100000"/>
              <a:buFont typeface="Times New Roman" pitchFamily="18" charset="0"/>
              <a:buNone/>
              <a:defRPr/>
            </a:pPr>
            <a:endParaRPr lang="en-US">
              <a:solidFill>
                <a:schemeClr val="bg1"/>
              </a:solidFill>
              <a:latin typeface="Times New Roman" pitchFamily="18" charset="0"/>
            </a:endParaRPr>
          </a:p>
        </p:txBody>
      </p:sp>
      <p:sp>
        <p:nvSpPr>
          <p:cNvPr id="19" name="TextBox 18"/>
          <p:cNvSpPr txBox="1"/>
          <p:nvPr/>
        </p:nvSpPr>
        <p:spPr>
          <a:xfrm>
            <a:off x="6827837" y="0"/>
            <a:ext cx="2316163" cy="369332"/>
          </a:xfrm>
          <a:prstGeom prst="rect">
            <a:avLst/>
          </a:prstGeom>
          <a:solidFill>
            <a:srgbClr val="FFFF00"/>
          </a:solidFill>
          <a:ln w="28575">
            <a:solidFill>
              <a:srgbClr val="0070C0"/>
            </a:solidFill>
          </a:ln>
        </p:spPr>
        <p:txBody>
          <a:bodyPr wrap="square" rtlCol="0">
            <a:spAutoFit/>
          </a:bodyPr>
          <a:lstStyle/>
          <a:p>
            <a:pPr algn="ctr"/>
            <a:r>
              <a:rPr lang="en-US" dirty="0"/>
              <a:t>CPC Ocean </a:t>
            </a:r>
            <a:r>
              <a:rPr lang="en-US" dirty="0" smtClean="0"/>
              <a:t>briefing</a:t>
            </a:r>
            <a:endParaRPr lang="en-US" dirty="0"/>
          </a:p>
        </p:txBody>
      </p:sp>
      <p:sp>
        <p:nvSpPr>
          <p:cNvPr id="20" name="Rectangle 19"/>
          <p:cNvSpPr/>
          <p:nvPr/>
        </p:nvSpPr>
        <p:spPr>
          <a:xfrm>
            <a:off x="4837592" y="685800"/>
            <a:ext cx="3849208" cy="2905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769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descr="http://origin.cpc.ncep.noaa.gov/products/analysis_monitoring/bulletin_tmp/tabl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3400"/>
            <a:ext cx="8662736"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801" y="76200"/>
            <a:ext cx="3505200"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Climate Diagnostics Bulletin</a:t>
            </a:r>
            <a:endParaRPr lang="en-US" dirty="0"/>
          </a:p>
        </p:txBody>
      </p:sp>
      <p:sp>
        <p:nvSpPr>
          <p:cNvPr id="4" name="TextBox 3"/>
          <p:cNvSpPr txBox="1"/>
          <p:nvPr/>
        </p:nvSpPr>
        <p:spPr>
          <a:xfrm>
            <a:off x="1905000" y="164068"/>
            <a:ext cx="4550643" cy="369332"/>
          </a:xfrm>
          <a:prstGeom prst="rect">
            <a:avLst/>
          </a:prstGeom>
          <a:noFill/>
        </p:spPr>
        <p:txBody>
          <a:bodyPr wrap="square" rtlCol="0">
            <a:spAutoFit/>
          </a:bodyPr>
          <a:lstStyle/>
          <a:p>
            <a:pPr algn="ctr"/>
            <a:r>
              <a:rPr lang="en-US" b="1" dirty="0" smtClean="0"/>
              <a:t>SST Indices</a:t>
            </a:r>
            <a:endParaRPr lang="en-US" b="1" dirty="0"/>
          </a:p>
        </p:txBody>
      </p:sp>
      <p:sp>
        <p:nvSpPr>
          <p:cNvPr id="7" name="Rectangle 6"/>
          <p:cNvSpPr/>
          <p:nvPr/>
        </p:nvSpPr>
        <p:spPr>
          <a:xfrm>
            <a:off x="2535715" y="1676400"/>
            <a:ext cx="533400" cy="182879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90651" y="1676400"/>
            <a:ext cx="381000" cy="182879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80504" y="1655285"/>
            <a:ext cx="381000" cy="116411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1676400"/>
            <a:ext cx="381000" cy="3657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34200" y="1676400"/>
            <a:ext cx="381000" cy="403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57848" y="2306096"/>
            <a:ext cx="381000" cy="184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40064" y="1656304"/>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73760" y="1676400"/>
            <a:ext cx="381000" cy="2514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80752" y="2314156"/>
            <a:ext cx="381000" cy="184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68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2667000" y="228600"/>
            <a:ext cx="4648200" cy="461963"/>
          </a:xfrm>
          <a:prstGeom prst="rect">
            <a:avLst/>
          </a:prstGeom>
          <a:noFill/>
          <a:ln w="9525">
            <a:noFill/>
            <a:miter lim="800000"/>
            <a:headEnd/>
            <a:tailEnd/>
          </a:ln>
        </p:spPr>
        <p:txBody>
          <a:bodyPr>
            <a:spAutoFit/>
          </a:bodyPr>
          <a:lstStyle/>
          <a:p>
            <a:pPr defTabSz="914400">
              <a:defRPr/>
            </a:pPr>
            <a:r>
              <a:rPr lang="en-US" b="1" u="sng" dirty="0">
                <a:solidFill>
                  <a:schemeClr val="tx1"/>
                </a:solidFill>
                <a:latin typeface="+mj-lt"/>
                <a:ea typeface="+mn-ea"/>
                <a:cs typeface="+mn-cs"/>
              </a:rPr>
              <a:t>NINO3.4 Heat Budget</a:t>
            </a:r>
          </a:p>
        </p:txBody>
      </p:sp>
      <p:sp>
        <p:nvSpPr>
          <p:cNvPr id="14339" name="Text Box 11"/>
          <p:cNvSpPr txBox="1">
            <a:spLocks noChangeArrowheads="1"/>
          </p:cNvSpPr>
          <p:nvPr/>
        </p:nvSpPr>
        <p:spPr bwMode="auto">
          <a:xfrm>
            <a:off x="5791200" y="842387"/>
            <a:ext cx="3189200" cy="403187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defRPr sz="2400">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sz="2400">
                <a:solidFill>
                  <a:schemeClr val="bg1"/>
                </a:solidFill>
                <a:latin typeface="Times New Roman" pitchFamily="18" charset="0"/>
                <a:ea typeface="Arial Unicode MS" pitchFamily="34" charset="-128"/>
                <a:cs typeface="Arial Unicode MS" pitchFamily="34" charset="-128"/>
              </a:defRPr>
            </a:lvl9pPr>
          </a:lstStyle>
          <a:p>
            <a:pPr defTabSz="914400" eaLnBrk="1" hangingPunct="1">
              <a:buFontTx/>
              <a:buChar char="-"/>
            </a:pPr>
            <a:r>
              <a:rPr lang="en-US" sz="1600" b="1" dirty="0">
                <a:solidFill>
                  <a:srgbClr val="000000"/>
                </a:solidFill>
                <a:latin typeface="Verdana" pitchFamily="34" charset="0"/>
                <a:cs typeface="Times New Roman" pitchFamily="18" charset="0"/>
              </a:rPr>
              <a:t> SSTA tendency (</a:t>
            </a:r>
            <a:r>
              <a:rPr lang="en-US" sz="1600" b="1" dirty="0" err="1">
                <a:solidFill>
                  <a:srgbClr val="000000"/>
                </a:solidFill>
                <a:latin typeface="Verdana" pitchFamily="34" charset="0"/>
                <a:cs typeface="Times New Roman" pitchFamily="18" charset="0"/>
              </a:rPr>
              <a:t>dT</a:t>
            </a:r>
            <a:r>
              <a:rPr lang="en-US" sz="1600" b="1" dirty="0">
                <a:solidFill>
                  <a:srgbClr val="000000"/>
                </a:solidFill>
                <a:latin typeface="Verdana" pitchFamily="34" charset="0"/>
                <a:cs typeface="Times New Roman" pitchFamily="18" charset="0"/>
              </a:rPr>
              <a:t>/</a:t>
            </a:r>
            <a:r>
              <a:rPr lang="en-US" sz="1600" b="1" dirty="0" err="1">
                <a:solidFill>
                  <a:srgbClr val="000000"/>
                </a:solidFill>
                <a:latin typeface="Verdana" pitchFamily="34" charset="0"/>
                <a:cs typeface="Times New Roman" pitchFamily="18" charset="0"/>
              </a:rPr>
              <a:t>dt</a:t>
            </a:r>
            <a:r>
              <a:rPr lang="en-US" sz="1600" b="1" dirty="0">
                <a:solidFill>
                  <a:srgbClr val="000000"/>
                </a:solidFill>
                <a:latin typeface="Verdana" pitchFamily="34" charset="0"/>
                <a:cs typeface="Times New Roman" pitchFamily="18" charset="0"/>
              </a:rPr>
              <a:t>) in NINO3.4 region (dotted black line) was </a:t>
            </a:r>
            <a:r>
              <a:rPr lang="en-US" sz="1600" b="1" dirty="0" smtClean="0">
                <a:solidFill>
                  <a:srgbClr val="000000"/>
                </a:solidFill>
                <a:latin typeface="Verdana" pitchFamily="34" charset="0"/>
                <a:cs typeface="Times New Roman" pitchFamily="18" charset="0"/>
              </a:rPr>
              <a:t>near zero </a:t>
            </a:r>
            <a:r>
              <a:rPr lang="en-US" sz="1600" b="1" dirty="0">
                <a:solidFill>
                  <a:srgbClr val="000000"/>
                </a:solidFill>
                <a:latin typeface="Verdana" pitchFamily="34" charset="0"/>
                <a:cs typeface="Times New Roman" pitchFamily="18" charset="0"/>
              </a:rPr>
              <a:t>in </a:t>
            </a:r>
            <a:r>
              <a:rPr lang="en-US" sz="1600" b="1" dirty="0" smtClean="0">
                <a:solidFill>
                  <a:srgbClr val="000000"/>
                </a:solidFill>
                <a:latin typeface="Verdana" pitchFamily="34" charset="0"/>
                <a:cs typeface="Times New Roman" pitchFamily="18" charset="0"/>
              </a:rPr>
              <a:t>May </a:t>
            </a:r>
            <a:r>
              <a:rPr lang="en-US" sz="1600" b="1" dirty="0">
                <a:solidFill>
                  <a:srgbClr val="000000"/>
                </a:solidFill>
                <a:latin typeface="Verdana" pitchFamily="34" charset="0"/>
                <a:cs typeface="Times New Roman" pitchFamily="18" charset="0"/>
              </a:rPr>
              <a:t>2013.</a:t>
            </a:r>
          </a:p>
          <a:p>
            <a:pPr defTabSz="914400" eaLnBrk="1" hangingPunct="1"/>
            <a:endParaRPr lang="en-US" sz="1600" b="1" dirty="0">
              <a:solidFill>
                <a:srgbClr val="000000"/>
              </a:solidFill>
              <a:latin typeface="Verdana" pitchFamily="34" charset="0"/>
              <a:cs typeface="Times New Roman" pitchFamily="18" charset="0"/>
            </a:endParaRPr>
          </a:p>
          <a:p>
            <a:pPr defTabSz="914400" eaLnBrk="1" hangingPunct="1">
              <a:buFontTx/>
              <a:buChar char="-"/>
            </a:pPr>
            <a:r>
              <a:rPr lang="en-US" sz="1600" b="1" dirty="0">
                <a:solidFill>
                  <a:srgbClr val="000000"/>
                </a:solidFill>
                <a:latin typeface="Verdana" pitchFamily="34" charset="0"/>
                <a:cs typeface="Times New Roman" pitchFamily="18" charset="0"/>
              </a:rPr>
              <a:t> All the advection </a:t>
            </a:r>
            <a:r>
              <a:rPr lang="en-US" sz="1600" b="1" dirty="0" smtClean="0">
                <a:solidFill>
                  <a:srgbClr val="000000"/>
                </a:solidFill>
                <a:latin typeface="Verdana" pitchFamily="34" charset="0"/>
                <a:cs typeface="Times New Roman" pitchFamily="18" charset="0"/>
              </a:rPr>
              <a:t>terms were small since mid-Jan 2013.</a:t>
            </a:r>
          </a:p>
          <a:p>
            <a:pPr defTabSz="914400" eaLnBrk="1" hangingPunct="1">
              <a:buFontTx/>
              <a:buChar char="-"/>
            </a:pPr>
            <a:endParaRPr lang="en-US" sz="1600" b="1" dirty="0" smtClean="0">
              <a:solidFill>
                <a:srgbClr val="000000"/>
              </a:solidFill>
              <a:latin typeface="Verdana" pitchFamily="34" charset="0"/>
              <a:cs typeface="Times New Roman" pitchFamily="18" charset="0"/>
            </a:endParaRPr>
          </a:p>
          <a:p>
            <a:pPr defTabSz="914400" eaLnBrk="1" hangingPunct="1">
              <a:buFontTx/>
              <a:buChar char="-"/>
            </a:pPr>
            <a:r>
              <a:rPr lang="en-US" sz="1600" b="1" dirty="0" smtClean="0">
                <a:solidFill>
                  <a:srgbClr val="000000"/>
                </a:solidFill>
                <a:latin typeface="Verdana" pitchFamily="34" charset="0"/>
                <a:cs typeface="Times New Roman" pitchFamily="18" charset="0"/>
              </a:rPr>
              <a:t> The </a:t>
            </a:r>
            <a:r>
              <a:rPr lang="en-US" sz="1600" b="1" dirty="0" err="1" smtClean="0">
                <a:solidFill>
                  <a:schemeClr val="tx1"/>
                </a:solidFill>
                <a:latin typeface="Verdana" pitchFamily="34" charset="0"/>
                <a:cs typeface="Times New Roman" pitchFamily="18" charset="0"/>
              </a:rPr>
              <a:t>thermodynamical</a:t>
            </a:r>
            <a:r>
              <a:rPr lang="en-US" sz="1600" b="1" dirty="0" smtClean="0">
                <a:solidFill>
                  <a:schemeClr val="tx1"/>
                </a:solidFill>
                <a:latin typeface="Verdana" pitchFamily="34" charset="0"/>
                <a:cs typeface="Times New Roman" pitchFamily="18" charset="0"/>
              </a:rPr>
              <a:t> </a:t>
            </a:r>
            <a:r>
              <a:rPr lang="en-US" sz="1600" b="1" dirty="0">
                <a:solidFill>
                  <a:schemeClr val="tx1"/>
                </a:solidFill>
                <a:latin typeface="Verdana" pitchFamily="34" charset="0"/>
                <a:cs typeface="Times New Roman" pitchFamily="18" charset="0"/>
              </a:rPr>
              <a:t>term (</a:t>
            </a:r>
            <a:r>
              <a:rPr lang="en-US" sz="1600" b="1" dirty="0" err="1">
                <a:solidFill>
                  <a:srgbClr val="FF00FF"/>
                </a:solidFill>
                <a:latin typeface="Verdana" pitchFamily="34" charset="0"/>
                <a:cs typeface="Times New Roman" pitchFamily="18" charset="0"/>
              </a:rPr>
              <a:t>Qq</a:t>
            </a:r>
            <a:r>
              <a:rPr lang="en-US" sz="1600" b="1" dirty="0">
                <a:solidFill>
                  <a:schemeClr val="tx1"/>
                </a:solidFill>
                <a:latin typeface="Verdana" pitchFamily="34" charset="0"/>
                <a:cs typeface="Times New Roman" pitchFamily="18" charset="0"/>
              </a:rPr>
              <a:t>) </a:t>
            </a:r>
            <a:r>
              <a:rPr lang="en-US" sz="1600" b="1" dirty="0">
                <a:solidFill>
                  <a:srgbClr val="000000"/>
                </a:solidFill>
                <a:latin typeface="Verdana" pitchFamily="34" charset="0"/>
                <a:cs typeface="Times New Roman" pitchFamily="18" charset="0"/>
              </a:rPr>
              <a:t>were </a:t>
            </a:r>
            <a:r>
              <a:rPr lang="en-US" sz="1600" b="1" dirty="0" smtClean="0">
                <a:solidFill>
                  <a:srgbClr val="000000"/>
                </a:solidFill>
                <a:latin typeface="Verdana" pitchFamily="34" charset="0"/>
                <a:cs typeface="Times New Roman" pitchFamily="18" charset="0"/>
              </a:rPr>
              <a:t>positive most time in May 2013.</a:t>
            </a:r>
          </a:p>
          <a:p>
            <a:pPr defTabSz="914400" eaLnBrk="1" hangingPunct="1"/>
            <a:endParaRPr lang="en-US" sz="1600" b="1" dirty="0" smtClean="0">
              <a:solidFill>
                <a:srgbClr val="000000"/>
              </a:solidFill>
              <a:latin typeface="Verdana" pitchFamily="34" charset="0"/>
              <a:cs typeface="Times New Roman" pitchFamily="18" charset="0"/>
            </a:endParaRPr>
          </a:p>
          <a:p>
            <a:pPr defTabSz="914400" eaLnBrk="1" hangingPunct="1">
              <a:buFontTx/>
              <a:buChar char="-"/>
            </a:pPr>
            <a:r>
              <a:rPr lang="en-US" sz="1600" b="1" dirty="0">
                <a:solidFill>
                  <a:srgbClr val="000000"/>
                </a:solidFill>
                <a:latin typeface="Verdana" pitchFamily="34" charset="0"/>
                <a:cs typeface="Times New Roman" pitchFamily="18" charset="0"/>
              </a:rPr>
              <a:t> </a:t>
            </a:r>
            <a:r>
              <a:rPr lang="en-US" sz="1600" b="1" dirty="0" smtClean="0">
                <a:solidFill>
                  <a:srgbClr val="000000"/>
                </a:solidFill>
                <a:latin typeface="Verdana" pitchFamily="34" charset="0"/>
                <a:cs typeface="Times New Roman" pitchFamily="18" charset="0"/>
              </a:rPr>
              <a:t>The RHS and </a:t>
            </a:r>
            <a:r>
              <a:rPr lang="en-US" sz="1600" b="1" dirty="0" err="1" smtClean="0">
                <a:solidFill>
                  <a:srgbClr val="000000"/>
                </a:solidFill>
                <a:latin typeface="Verdana" pitchFamily="34" charset="0"/>
                <a:cs typeface="Times New Roman" pitchFamily="18" charset="0"/>
              </a:rPr>
              <a:t>dT</a:t>
            </a:r>
            <a:r>
              <a:rPr lang="en-US" sz="1600" b="1" dirty="0" smtClean="0">
                <a:solidFill>
                  <a:srgbClr val="000000"/>
                </a:solidFill>
                <a:latin typeface="Verdana" pitchFamily="34" charset="0"/>
                <a:cs typeface="Times New Roman" pitchFamily="18" charset="0"/>
              </a:rPr>
              <a:t>/</a:t>
            </a:r>
            <a:r>
              <a:rPr lang="en-US" sz="1600" b="1" dirty="0" err="1" smtClean="0">
                <a:solidFill>
                  <a:srgbClr val="000000"/>
                </a:solidFill>
                <a:latin typeface="Verdana" pitchFamily="34" charset="0"/>
                <a:cs typeface="Times New Roman" pitchFamily="18" charset="0"/>
              </a:rPr>
              <a:t>dt</a:t>
            </a:r>
            <a:r>
              <a:rPr lang="en-US" sz="1600" b="1" dirty="0" smtClean="0">
                <a:solidFill>
                  <a:srgbClr val="000000"/>
                </a:solidFill>
                <a:latin typeface="Verdana" pitchFamily="34" charset="0"/>
                <a:cs typeface="Times New Roman" pitchFamily="18" charset="0"/>
              </a:rPr>
              <a:t> had large differences during Mar-May 2013.</a:t>
            </a:r>
            <a:endParaRPr lang="en-US" sz="1600" b="1" dirty="0">
              <a:solidFill>
                <a:schemeClr val="tx1"/>
              </a:solidFill>
              <a:latin typeface="Verdana" pitchFamily="34" charset="0"/>
              <a:cs typeface="Times New Roman" pitchFamily="18" charset="0"/>
            </a:endParaRPr>
          </a:p>
        </p:txBody>
      </p:sp>
      <p:sp>
        <p:nvSpPr>
          <p:cNvPr id="14340" name="TextBox 8"/>
          <p:cNvSpPr txBox="1">
            <a:spLocks noChangeArrowheads="1"/>
          </p:cNvSpPr>
          <p:nvPr/>
        </p:nvSpPr>
        <p:spPr bwMode="auto">
          <a:xfrm>
            <a:off x="390525" y="5257800"/>
            <a:ext cx="7772400" cy="144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eaLnBrk="1" hangingPunct="1">
              <a:spcBef>
                <a:spcPts val="600"/>
              </a:spcBef>
              <a:buClr>
                <a:srgbClr val="000000"/>
              </a:buClr>
              <a:buSzPct val="100000"/>
              <a:buFont typeface="Times New Roman" pitchFamily="18" charset="0"/>
              <a:buNone/>
            </a:pPr>
            <a:r>
              <a:rPr lang="en-US" sz="1000" dirty="0">
                <a:solidFill>
                  <a:srgbClr val="000000"/>
                </a:solidFill>
                <a:latin typeface="Verdana" pitchFamily="34" charset="0"/>
                <a:cs typeface="Times New Roman" pitchFamily="18" charset="0"/>
              </a:rPr>
              <a:t>Huang, B., Y. </a:t>
            </a:r>
            <a:r>
              <a:rPr lang="en-US" sz="1000" dirty="0" err="1">
                <a:solidFill>
                  <a:srgbClr val="000000"/>
                </a:solidFill>
                <a:latin typeface="Verdana" pitchFamily="34" charset="0"/>
                <a:cs typeface="Times New Roman" pitchFamily="18" charset="0"/>
              </a:rPr>
              <a:t>Xue</a:t>
            </a:r>
            <a:r>
              <a:rPr lang="en-US" sz="1000" dirty="0">
                <a:solidFill>
                  <a:srgbClr val="000000"/>
                </a:solidFill>
                <a:latin typeface="Verdana" pitchFamily="34" charset="0"/>
                <a:cs typeface="Times New Roman" pitchFamily="18" charset="0"/>
              </a:rPr>
              <a:t>, X. Zhang, A. Kumar, and M. J. </a:t>
            </a:r>
            <a:r>
              <a:rPr lang="en-US" sz="1000" dirty="0" err="1">
                <a:solidFill>
                  <a:srgbClr val="000000"/>
                </a:solidFill>
                <a:latin typeface="Verdana" pitchFamily="34" charset="0"/>
                <a:cs typeface="Times New Roman" pitchFamily="18" charset="0"/>
              </a:rPr>
              <a:t>McPhaden</a:t>
            </a:r>
            <a:r>
              <a:rPr lang="en-US" sz="1000" dirty="0">
                <a:solidFill>
                  <a:srgbClr val="000000"/>
                </a:solidFill>
                <a:latin typeface="Verdana" pitchFamily="34" charset="0"/>
                <a:cs typeface="Times New Roman" pitchFamily="18" charset="0"/>
              </a:rPr>
              <a:t>, 2010 : The NCEP GODAS ocean analysis of the tropical Pacific mixed layer heat budget on seasonal to interannual time scales,  J. Climate., 23, 4901-4925.</a:t>
            </a:r>
          </a:p>
          <a:p>
            <a:pPr eaLnBrk="1" hangingPunct="1">
              <a:spcBef>
                <a:spcPts val="600"/>
              </a:spcBef>
              <a:buClr>
                <a:srgbClr val="000000"/>
              </a:buClr>
              <a:buSzPct val="100000"/>
              <a:buFont typeface="Times New Roman" pitchFamily="18" charset="0"/>
              <a:buNone/>
            </a:pPr>
            <a:r>
              <a:rPr lang="en-US" sz="1200" b="1" dirty="0" err="1">
                <a:solidFill>
                  <a:srgbClr val="000000"/>
                </a:solidFill>
                <a:latin typeface="Verdana" pitchFamily="34" charset="0"/>
                <a:cs typeface="Times New Roman" pitchFamily="18" charset="0"/>
              </a:rPr>
              <a:t>Qu</a:t>
            </a:r>
            <a:r>
              <a:rPr lang="en-US" sz="1200" b="1" dirty="0">
                <a:solidFill>
                  <a:srgbClr val="000000"/>
                </a:solidFill>
                <a:latin typeface="Verdana" pitchFamily="34" charset="0"/>
                <a:cs typeface="Times New Roman" pitchFamily="18" charset="0"/>
              </a:rPr>
              <a:t>: Zonal advection;    Qv: </a:t>
            </a:r>
            <a:r>
              <a:rPr lang="en-US" sz="1200" b="1" dirty="0" err="1">
                <a:solidFill>
                  <a:srgbClr val="000000"/>
                </a:solidFill>
                <a:latin typeface="Verdana" pitchFamily="34" charset="0"/>
                <a:cs typeface="Times New Roman" pitchFamily="18" charset="0"/>
              </a:rPr>
              <a:t>Meridional</a:t>
            </a:r>
            <a:r>
              <a:rPr lang="en-US" sz="1200" b="1" dirty="0">
                <a:solidFill>
                  <a:srgbClr val="000000"/>
                </a:solidFill>
                <a:latin typeface="Verdana" pitchFamily="34" charset="0"/>
                <a:cs typeface="Times New Roman" pitchFamily="18" charset="0"/>
              </a:rPr>
              <a:t> advection; </a:t>
            </a:r>
          </a:p>
          <a:p>
            <a:pPr eaLnBrk="1" hangingPunct="1">
              <a:spcBef>
                <a:spcPts val="600"/>
              </a:spcBef>
              <a:buClr>
                <a:srgbClr val="000000"/>
              </a:buClr>
              <a:buSzPct val="100000"/>
              <a:buFont typeface="Times New Roman" pitchFamily="18" charset="0"/>
              <a:buNone/>
            </a:pPr>
            <a:r>
              <a:rPr lang="en-US" sz="1200" b="1" dirty="0" err="1">
                <a:solidFill>
                  <a:srgbClr val="000000"/>
                </a:solidFill>
                <a:latin typeface="Verdana" pitchFamily="34" charset="0"/>
                <a:cs typeface="Times New Roman" pitchFamily="18" charset="0"/>
              </a:rPr>
              <a:t>Qw</a:t>
            </a:r>
            <a:r>
              <a:rPr lang="en-US" sz="1200" b="1" dirty="0">
                <a:solidFill>
                  <a:srgbClr val="000000"/>
                </a:solidFill>
                <a:latin typeface="Verdana" pitchFamily="34" charset="0"/>
                <a:cs typeface="Times New Roman" pitchFamily="18" charset="0"/>
              </a:rPr>
              <a:t>: Vertical entrainment;  </a:t>
            </a:r>
            <a:r>
              <a:rPr lang="en-US" sz="1200" b="1" dirty="0" err="1">
                <a:solidFill>
                  <a:srgbClr val="000000"/>
                </a:solidFill>
                <a:latin typeface="Verdana" pitchFamily="34" charset="0"/>
                <a:cs typeface="Times New Roman" pitchFamily="18" charset="0"/>
              </a:rPr>
              <a:t>Qzz</a:t>
            </a:r>
            <a:r>
              <a:rPr lang="en-US" sz="1200" b="1" dirty="0">
                <a:solidFill>
                  <a:srgbClr val="000000"/>
                </a:solidFill>
                <a:latin typeface="Verdana" pitchFamily="34" charset="0"/>
                <a:cs typeface="Times New Roman" pitchFamily="18" charset="0"/>
              </a:rPr>
              <a:t>: Vertical diffusion</a:t>
            </a:r>
          </a:p>
          <a:p>
            <a:pPr eaLnBrk="1" hangingPunct="1">
              <a:spcBef>
                <a:spcPts val="600"/>
              </a:spcBef>
              <a:buClr>
                <a:srgbClr val="000000"/>
              </a:buClr>
              <a:buSzPct val="100000"/>
              <a:buFont typeface="Times New Roman" pitchFamily="18" charset="0"/>
              <a:buNone/>
            </a:pPr>
            <a:r>
              <a:rPr lang="en-US" sz="1200" b="1" dirty="0" err="1">
                <a:solidFill>
                  <a:srgbClr val="000000"/>
                </a:solidFill>
                <a:latin typeface="Verdana" pitchFamily="34" charset="0"/>
                <a:cs typeface="Times New Roman" pitchFamily="18" charset="0"/>
              </a:rPr>
              <a:t>Qq</a:t>
            </a:r>
            <a:r>
              <a:rPr lang="en-US" sz="1200" b="1" dirty="0">
                <a:solidFill>
                  <a:srgbClr val="000000"/>
                </a:solidFill>
                <a:latin typeface="Verdana" pitchFamily="34" charset="0"/>
                <a:cs typeface="Times New Roman" pitchFamily="18" charset="0"/>
              </a:rPr>
              <a:t>: (</a:t>
            </a:r>
            <a:r>
              <a:rPr lang="en-US" sz="1200" b="1" dirty="0" err="1">
                <a:solidFill>
                  <a:srgbClr val="000000"/>
                </a:solidFill>
                <a:latin typeface="Verdana" pitchFamily="34" charset="0"/>
                <a:cs typeface="Times New Roman" pitchFamily="18" charset="0"/>
              </a:rPr>
              <a:t>Qnet</a:t>
            </a:r>
            <a:r>
              <a:rPr lang="en-US" sz="1200" b="1" dirty="0">
                <a:solidFill>
                  <a:srgbClr val="000000"/>
                </a:solidFill>
                <a:latin typeface="Verdana" pitchFamily="34" charset="0"/>
                <a:cs typeface="Times New Roman" pitchFamily="18" charset="0"/>
              </a:rPr>
              <a:t> - </a:t>
            </a:r>
            <a:r>
              <a:rPr lang="en-US" sz="1200" b="1" dirty="0" err="1">
                <a:solidFill>
                  <a:srgbClr val="000000"/>
                </a:solidFill>
                <a:latin typeface="Verdana" pitchFamily="34" charset="0"/>
                <a:cs typeface="Times New Roman" pitchFamily="18" charset="0"/>
              </a:rPr>
              <a:t>Qpen</a:t>
            </a:r>
            <a:r>
              <a:rPr lang="en-US" sz="1200" b="1" dirty="0">
                <a:solidFill>
                  <a:srgbClr val="000000"/>
                </a:solidFill>
                <a:latin typeface="Verdana" pitchFamily="34" charset="0"/>
                <a:cs typeface="Times New Roman" pitchFamily="18" charset="0"/>
              </a:rPr>
              <a:t> + </a:t>
            </a:r>
            <a:r>
              <a:rPr lang="en-US" sz="1200" b="1" dirty="0" err="1">
                <a:solidFill>
                  <a:srgbClr val="000000"/>
                </a:solidFill>
                <a:latin typeface="Verdana" pitchFamily="34" charset="0"/>
                <a:cs typeface="Times New Roman" pitchFamily="18" charset="0"/>
              </a:rPr>
              <a:t>Qcorr</a:t>
            </a:r>
            <a:r>
              <a:rPr lang="en-US" sz="1200" b="1" dirty="0">
                <a:solidFill>
                  <a:srgbClr val="000000"/>
                </a:solidFill>
                <a:latin typeface="Verdana" pitchFamily="34" charset="0"/>
                <a:cs typeface="Times New Roman" pitchFamily="18" charset="0"/>
              </a:rPr>
              <a:t>)/</a:t>
            </a:r>
            <a:r>
              <a:rPr lang="el-GR" sz="1200" b="1" dirty="0">
                <a:solidFill>
                  <a:srgbClr val="000000"/>
                </a:solidFill>
                <a:latin typeface="Verdana" pitchFamily="34" charset="0"/>
                <a:cs typeface="Times New Roman" pitchFamily="18" charset="0"/>
              </a:rPr>
              <a:t>ρ</a:t>
            </a:r>
            <a:r>
              <a:rPr lang="en-US" sz="1200" b="1" dirty="0" err="1">
                <a:solidFill>
                  <a:srgbClr val="000000"/>
                </a:solidFill>
                <a:latin typeface="Verdana" pitchFamily="34" charset="0"/>
                <a:cs typeface="Times New Roman" pitchFamily="18" charset="0"/>
              </a:rPr>
              <a:t>cph</a:t>
            </a:r>
            <a:r>
              <a:rPr lang="en-US" sz="1200" b="1" dirty="0">
                <a:solidFill>
                  <a:srgbClr val="000000"/>
                </a:solidFill>
                <a:latin typeface="Verdana" pitchFamily="34" charset="0"/>
                <a:cs typeface="Times New Roman" pitchFamily="18" charset="0"/>
              </a:rPr>
              <a:t>;  </a:t>
            </a:r>
            <a:r>
              <a:rPr lang="en-US" sz="1200" b="1" dirty="0" err="1">
                <a:solidFill>
                  <a:srgbClr val="000000"/>
                </a:solidFill>
                <a:latin typeface="Verdana" pitchFamily="34" charset="0"/>
                <a:cs typeface="Times New Roman" pitchFamily="18" charset="0"/>
              </a:rPr>
              <a:t>Qnet</a:t>
            </a:r>
            <a:r>
              <a:rPr lang="en-US" sz="1200" b="1" dirty="0">
                <a:solidFill>
                  <a:srgbClr val="000000"/>
                </a:solidFill>
                <a:latin typeface="Verdana" pitchFamily="34" charset="0"/>
                <a:cs typeface="Times New Roman" pitchFamily="18" charset="0"/>
              </a:rPr>
              <a:t> = SW + LW + LH +SH; </a:t>
            </a:r>
          </a:p>
          <a:p>
            <a:pPr eaLnBrk="1" hangingPunct="1">
              <a:spcBef>
                <a:spcPts val="600"/>
              </a:spcBef>
              <a:buClr>
                <a:srgbClr val="000000"/>
              </a:buClr>
              <a:buSzPct val="100000"/>
              <a:buFont typeface="Times New Roman" pitchFamily="18" charset="0"/>
              <a:buNone/>
            </a:pPr>
            <a:r>
              <a:rPr lang="en-US" sz="1200" b="1" dirty="0" err="1">
                <a:solidFill>
                  <a:srgbClr val="000000"/>
                </a:solidFill>
                <a:latin typeface="Verdana" pitchFamily="34" charset="0"/>
                <a:cs typeface="Times New Roman" pitchFamily="18" charset="0"/>
              </a:rPr>
              <a:t>Qpen</a:t>
            </a:r>
            <a:r>
              <a:rPr lang="en-US" sz="1200" b="1" dirty="0">
                <a:solidFill>
                  <a:srgbClr val="000000"/>
                </a:solidFill>
                <a:latin typeface="Verdana" pitchFamily="34" charset="0"/>
                <a:cs typeface="Times New Roman" pitchFamily="18" charset="0"/>
              </a:rPr>
              <a:t>: SW penetration; </a:t>
            </a:r>
            <a:r>
              <a:rPr lang="en-US" sz="1200" b="1" dirty="0" err="1">
                <a:solidFill>
                  <a:srgbClr val="000000"/>
                </a:solidFill>
                <a:latin typeface="Verdana" pitchFamily="34" charset="0"/>
                <a:cs typeface="Times New Roman" pitchFamily="18" charset="0"/>
              </a:rPr>
              <a:t>Qcorr</a:t>
            </a:r>
            <a:r>
              <a:rPr lang="en-US" sz="1200" b="1" dirty="0">
                <a:solidFill>
                  <a:srgbClr val="000000"/>
                </a:solidFill>
                <a:latin typeface="Verdana" pitchFamily="34" charset="0"/>
                <a:cs typeface="Times New Roman" pitchFamily="18" charset="0"/>
              </a:rPr>
              <a:t>: Flux correction due to relaxation to OI SST</a:t>
            </a:r>
            <a:endParaRPr lang="en-US" dirty="0"/>
          </a:p>
        </p:txBody>
      </p:sp>
      <p:pic>
        <p:nvPicPr>
          <p:cNvPr id="8194" name="Picture 2" descr="http://origin.cpc.ncep.noaa.gov/products/GODAS/ocean_briefing_bh/pent_heatbudget_nino34.gif"/>
          <p:cNvPicPr>
            <a:picLocks noChangeAspect="1" noChangeArrowheads="1"/>
          </p:cNvPicPr>
          <p:nvPr/>
        </p:nvPicPr>
        <p:blipFill rotWithShape="1">
          <a:blip r:embed="rId3">
            <a:extLst>
              <a:ext uri="{28A0092B-C50C-407E-A947-70E740481C1C}">
                <a14:useLocalDpi xmlns:a14="http://schemas.microsoft.com/office/drawing/2010/main" val="0"/>
              </a:ext>
            </a:extLst>
          </a:blip>
          <a:srcRect l="3107" t="5759" r="3531" b="40175"/>
          <a:stretch/>
        </p:blipFill>
        <p:spPr bwMode="auto">
          <a:xfrm>
            <a:off x="390525" y="690563"/>
            <a:ext cx="5335675" cy="41198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27837" y="0"/>
            <a:ext cx="2316163" cy="369332"/>
          </a:xfrm>
          <a:prstGeom prst="rect">
            <a:avLst/>
          </a:prstGeom>
          <a:solidFill>
            <a:srgbClr val="FFFF00"/>
          </a:solidFill>
          <a:ln w="28575">
            <a:solidFill>
              <a:srgbClr val="0070C0"/>
            </a:solidFill>
          </a:ln>
        </p:spPr>
        <p:txBody>
          <a:bodyPr wrap="square" rtlCol="0">
            <a:spAutoFit/>
          </a:bodyPr>
          <a:lstStyle/>
          <a:p>
            <a:pPr algn="ctr"/>
            <a:r>
              <a:rPr lang="en-US" dirty="0"/>
              <a:t>CPC Ocean </a:t>
            </a:r>
            <a:r>
              <a:rPr lang="en-US" dirty="0" smtClean="0"/>
              <a:t>briefing</a:t>
            </a:r>
            <a:endParaRPr lang="en-US" dirty="0"/>
          </a:p>
        </p:txBody>
      </p:sp>
    </p:spTree>
    <p:extLst>
      <p:ext uri="{BB962C8B-B14F-4D97-AF65-F5344CB8AC3E}">
        <p14:creationId xmlns:p14="http://schemas.microsoft.com/office/powerpoint/2010/main" val="391362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3347D3B-E56F-4F78-9A43-2AED94A6D7BC}" type="slidenum">
              <a:rPr lang="en-US"/>
              <a:pPr/>
              <a:t>9</a:t>
            </a:fld>
            <a:endParaRPr lang="en-US"/>
          </a:p>
        </p:txBody>
      </p:sp>
      <p:sp>
        <p:nvSpPr>
          <p:cNvPr id="10248" name="Text Box 8"/>
          <p:cNvSpPr txBox="1">
            <a:spLocks noChangeArrowheads="1"/>
          </p:cNvSpPr>
          <p:nvPr/>
        </p:nvSpPr>
        <p:spPr bwMode="auto">
          <a:xfrm>
            <a:off x="3602777" y="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0000FF"/>
                </a:solidFill>
              </a:rPr>
              <a:t>5S-5N average</a:t>
            </a:r>
          </a:p>
        </p:txBody>
      </p:sp>
      <p:sp>
        <p:nvSpPr>
          <p:cNvPr id="8" name="TextBox 7"/>
          <p:cNvSpPr txBox="1"/>
          <p:nvPr/>
        </p:nvSpPr>
        <p:spPr>
          <a:xfrm>
            <a:off x="5638801" y="0"/>
            <a:ext cx="3505200" cy="369332"/>
          </a:xfrm>
          <a:prstGeom prst="rect">
            <a:avLst/>
          </a:prstGeom>
          <a:solidFill>
            <a:srgbClr val="FFFF00"/>
          </a:solidFill>
          <a:ln w="28575">
            <a:solidFill>
              <a:srgbClr val="0070C0"/>
            </a:solidFill>
          </a:ln>
        </p:spPr>
        <p:txBody>
          <a:bodyPr wrap="square" rtlCol="0">
            <a:spAutoFit/>
          </a:bodyPr>
          <a:lstStyle/>
          <a:p>
            <a:pPr algn="ctr"/>
            <a:r>
              <a:rPr lang="en-US" dirty="0"/>
              <a:t>CPC </a:t>
            </a:r>
            <a:r>
              <a:rPr lang="en-US" dirty="0" smtClean="0"/>
              <a:t>Climate Diagnostics Bulletin</a:t>
            </a:r>
            <a:endParaRPr lang="en-US" dirty="0"/>
          </a:p>
        </p:txBody>
      </p:sp>
      <p:pic>
        <p:nvPicPr>
          <p:cNvPr id="51202" name="Picture 2" descr="http://origin.cpc.ncep.noaa.gov/products/analysis_monitoring/bulletin_tmp/figt9.gif"/>
          <p:cNvPicPr>
            <a:picLocks noChangeAspect="1" noChangeArrowheads="1"/>
          </p:cNvPicPr>
          <p:nvPr/>
        </p:nvPicPr>
        <p:blipFill rotWithShape="1">
          <a:blip r:embed="rId3">
            <a:extLst>
              <a:ext uri="{28A0092B-C50C-407E-A947-70E740481C1C}">
                <a14:useLocalDpi xmlns:a14="http://schemas.microsoft.com/office/drawing/2010/main" val="0"/>
              </a:ext>
            </a:extLst>
          </a:blip>
          <a:srcRect t="54134"/>
          <a:stretch/>
        </p:blipFill>
        <p:spPr bwMode="auto">
          <a:xfrm>
            <a:off x="0" y="411480"/>
            <a:ext cx="4934172" cy="3017520"/>
          </a:xfrm>
          <a:prstGeom prst="rect">
            <a:avLst/>
          </a:prstGeom>
          <a:noFill/>
          <a:extLst>
            <a:ext uri="{909E8E84-426E-40DD-AFC4-6F175D3DCCD1}">
              <a14:hiddenFill xmlns:a14="http://schemas.microsoft.com/office/drawing/2010/main">
                <a:solidFill>
                  <a:srgbClr val="FFFFFF"/>
                </a:solidFill>
              </a14:hiddenFill>
            </a:ext>
          </a:extLst>
        </p:spPr>
      </p:pic>
      <p:pic>
        <p:nvPicPr>
          <p:cNvPr id="51204" name="Picture 4" descr="http://origin.cpc.ncep.noaa.gov/products/analysis_monitoring/bulletin_tmp/figt8.gif"/>
          <p:cNvPicPr>
            <a:picLocks noChangeAspect="1" noChangeArrowheads="1"/>
          </p:cNvPicPr>
          <p:nvPr/>
        </p:nvPicPr>
        <p:blipFill rotWithShape="1">
          <a:blip r:embed="rId4">
            <a:extLst>
              <a:ext uri="{28A0092B-C50C-407E-A947-70E740481C1C}">
                <a14:useLocalDpi xmlns:a14="http://schemas.microsoft.com/office/drawing/2010/main" val="0"/>
              </a:ext>
            </a:extLst>
          </a:blip>
          <a:srcRect t="53733"/>
          <a:stretch/>
        </p:blipFill>
        <p:spPr bwMode="auto">
          <a:xfrm>
            <a:off x="4252487" y="411480"/>
            <a:ext cx="4891513" cy="3017520"/>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http://origin.cpc.ncep.noaa.gov/products/analysis_monitoring/bulletin_tmp/figt7.gif"/>
          <p:cNvPicPr>
            <a:picLocks noChangeAspect="1" noChangeArrowheads="1"/>
          </p:cNvPicPr>
          <p:nvPr/>
        </p:nvPicPr>
        <p:blipFill rotWithShape="1">
          <a:blip r:embed="rId5">
            <a:extLst>
              <a:ext uri="{28A0092B-C50C-407E-A947-70E740481C1C}">
                <a14:useLocalDpi xmlns:a14="http://schemas.microsoft.com/office/drawing/2010/main" val="0"/>
              </a:ext>
            </a:extLst>
          </a:blip>
          <a:srcRect t="54066" r="8443"/>
          <a:stretch/>
        </p:blipFill>
        <p:spPr bwMode="auto">
          <a:xfrm>
            <a:off x="1" y="3581400"/>
            <a:ext cx="4511040" cy="3017520"/>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descr="http://origin.cpc.ncep.noaa.gov/products/analysis_monitoring/bulletin_tmp/figt6.gif"/>
          <p:cNvPicPr>
            <a:picLocks noChangeAspect="1" noChangeArrowheads="1"/>
          </p:cNvPicPr>
          <p:nvPr/>
        </p:nvPicPr>
        <p:blipFill rotWithShape="1">
          <a:blip r:embed="rId6">
            <a:extLst>
              <a:ext uri="{28A0092B-C50C-407E-A947-70E740481C1C}">
                <a14:useLocalDpi xmlns:a14="http://schemas.microsoft.com/office/drawing/2010/main" val="0"/>
              </a:ext>
            </a:extLst>
          </a:blip>
          <a:srcRect l="2399" t="54134"/>
          <a:stretch/>
        </p:blipFill>
        <p:spPr bwMode="auto">
          <a:xfrm>
            <a:off x="4328160" y="3571240"/>
            <a:ext cx="4815840" cy="301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45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4088</TotalTime>
  <Words>1166</Words>
  <Application>Microsoft Office PowerPoint</Application>
  <PresentationFormat>On-screen Show (4:3)</PresentationFormat>
  <Paragraphs>242</Paragraphs>
  <Slides>40</Slides>
  <Notes>32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40</vt:i4>
      </vt:variant>
    </vt:vector>
  </HeadingPairs>
  <TitlesOfParts>
    <vt:vector size="47" baseType="lpstr">
      <vt:lpstr>Office Theme</vt:lpstr>
      <vt:lpstr>1_Default Design</vt:lpstr>
      <vt:lpstr>2_Default Design</vt:lpstr>
      <vt:lpstr>3_Default Design</vt:lpstr>
      <vt:lpstr>Default Design</vt:lpstr>
      <vt:lpstr>4_Default Design</vt:lpstr>
      <vt:lpstr>CorelPhotoPaint.Image.10</vt:lpstr>
      <vt:lpstr>PowerPoint Presentation</vt:lpstr>
      <vt:lpstr>PowerPoint Presentation</vt:lpstr>
      <vt:lpstr>PowerPoint Presentation</vt:lpstr>
      <vt:lpstr>PowerPoint Presentation</vt:lpstr>
      <vt:lpstr>PowerPoint Presentation</vt:lpstr>
      <vt:lpstr>Evolution of Pacific NINO SST Indices</vt:lpstr>
      <vt:lpstr>PowerPoint Presentation</vt:lpstr>
      <vt:lpstr>PowerPoint Presentation</vt:lpstr>
      <vt:lpstr>PowerPoint Presentation</vt:lpstr>
      <vt:lpstr>PowerPoint Presentation</vt:lpstr>
      <vt:lpstr>Global SST Anomaly (0C) and Anomaly Tendency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Wanqiu Wang</dc:creator>
  <cp:lastModifiedBy>Wanqiu Wang</cp:lastModifiedBy>
  <cp:revision>495</cp:revision>
  <dcterms:created xsi:type="dcterms:W3CDTF">2013-03-28T20:18:00Z</dcterms:created>
  <dcterms:modified xsi:type="dcterms:W3CDTF">2013-06-12T16:13:10Z</dcterms:modified>
</cp:coreProperties>
</file>