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D487F32-2087-40B1-A39D-B982A35E3F86}">
  <a:tblStyle styleId="{7D487F32-2087-40B1-A39D-B982A35E3F86}"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C8B16A78-3F1A-4A93-8D62-06D6767308B1}"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3762D0F2-7FEB-4B52-8EF5-2B9B9D776720}"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CD32270F-1DD1-4692-88C5-43A0FD8D0968}" styleName="Table_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1A67767C-F7E9-41FA-97AF-E3864862A013}" styleName="Table_4"/>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41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45939192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p:nvPr/>
        </p:nvSpPr>
        <p:spPr>
          <a:xfrm>
            <a:off x="0" y="0"/>
            <a:ext cx="9144000" cy="6901800"/>
          </a:xfrm>
          <a:prstGeom prst="rect">
            <a:avLst/>
          </a:prstGeom>
          <a:gradFill>
            <a:gsLst>
              <a:gs pos="0">
                <a:srgbClr val="003171"/>
              </a:gs>
              <a:gs pos="100000">
                <a:srgbClr val="549FFF"/>
              </a:gs>
            </a:gsLst>
            <a:lin ang="7920000" scaled="0"/>
          </a:gradFill>
          <a:ln>
            <a:noFill/>
          </a:ln>
        </p:spPr>
        <p:txBody>
          <a:bodyPr lIns="91425" tIns="45700" rIns="91425" bIns="45700" anchor="ctr" anchorCtr="0">
            <a:spAutoFit/>
          </a:bodyPr>
          <a:lstStyle/>
          <a:p>
            <a:endParaRPr/>
          </a:p>
        </p:txBody>
      </p:sp>
      <p:sp>
        <p:nvSpPr>
          <p:cNvPr id="9" name="Shape 9"/>
          <p:cNvSpPr/>
          <p:nvPr/>
        </p:nvSpPr>
        <p:spPr>
          <a:xfrm flipH="1">
            <a:off x="-3832" y="16052"/>
            <a:ext cx="10925833" cy="6881034"/>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spAutoFit/>
          </a:bodyPr>
          <a:lstStyle/>
          <a:p>
            <a:endParaRPr/>
          </a:p>
        </p:txBody>
      </p:sp>
      <p:sp>
        <p:nvSpPr>
          <p:cNvPr id="10" name="Shape 10"/>
          <p:cNvSpPr/>
          <p:nvPr/>
        </p:nvSpPr>
        <p:spPr>
          <a:xfrm flipH="1">
            <a:off x="14659" y="881"/>
            <a:ext cx="10500940" cy="6881034"/>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spAutoFit/>
          </a:bodyPr>
          <a:lstStyle/>
          <a:p>
            <a:endParaRPr/>
          </a:p>
        </p:txBody>
      </p:sp>
      <p:sp>
        <p:nvSpPr>
          <p:cNvPr id="11" name="Shape 11"/>
          <p:cNvSpPr/>
          <p:nvPr/>
        </p:nvSpPr>
        <p:spPr>
          <a:xfrm>
            <a:off x="-846666" y="-881"/>
            <a:ext cx="2167466" cy="6906895"/>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spAutoFit/>
          </a:bodyPr>
          <a:lstStyle/>
          <a:p>
            <a:endParaRPr/>
          </a:p>
        </p:txBody>
      </p:sp>
      <p:sp>
        <p:nvSpPr>
          <p:cNvPr id="12" name="Shape 12"/>
          <p:cNvSpPr/>
          <p:nvPr/>
        </p:nvSpPr>
        <p:spPr>
          <a:xfrm rot="10800000" flipH="1">
            <a:off x="-524933" y="-4974"/>
            <a:ext cx="1403434" cy="6906895"/>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spAutoFit/>
          </a:bodyPr>
          <a:lstStyle/>
          <a:p>
            <a:endParaRPr/>
          </a:p>
        </p:txBody>
      </p:sp>
      <p:sp>
        <p:nvSpPr>
          <p:cNvPr id="13" name="Shape 13"/>
          <p:cNvSpPr txBox="1">
            <a:spLocks noGrp="1"/>
          </p:cNvSpPr>
          <p:nvPr>
            <p:ph type="ctrTitle"/>
          </p:nvPr>
        </p:nvSpPr>
        <p:spPr>
          <a:xfrm>
            <a:off x="1082040" y="1656080"/>
            <a:ext cx="7050900" cy="1470000"/>
          </a:xfrm>
          <a:prstGeom prst="rect">
            <a:avLst/>
          </a:prstGeom>
          <a:noFill/>
          <a:ln>
            <a:noFill/>
          </a:ln>
        </p:spPr>
        <p:txBody>
          <a:bodyPr lIns="91425" tIns="91425" rIns="91425" bIns="91425" anchor="b" anchorCtr="0"/>
          <a:lstStyle>
            <a:lvl1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1pPr>
            <a:lvl2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2pPr>
            <a:lvl3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3pPr>
            <a:lvl4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4pPr>
            <a:lvl5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5pPr>
            <a:lvl6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6pPr>
            <a:lvl7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7pPr>
            <a:lvl8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8pPr>
            <a:lvl9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9pPr>
          </a:lstStyle>
          <a:p>
            <a:endParaRPr/>
          </a:p>
        </p:txBody>
      </p:sp>
      <p:sp>
        <p:nvSpPr>
          <p:cNvPr id="14" name="Shape 14"/>
          <p:cNvSpPr txBox="1">
            <a:spLocks noGrp="1"/>
          </p:cNvSpPr>
          <p:nvPr>
            <p:ph type="subTitle" idx="1"/>
          </p:nvPr>
        </p:nvSpPr>
        <p:spPr>
          <a:xfrm>
            <a:off x="1082040" y="3230880"/>
            <a:ext cx="7035899" cy="925499"/>
          </a:xfrm>
          <a:prstGeom prst="rect">
            <a:avLst/>
          </a:prstGeom>
          <a:noFill/>
          <a:ln>
            <a:noFill/>
          </a:ln>
        </p:spPr>
        <p:txBody>
          <a:bodyPr lIns="91425" tIns="91425" rIns="91425" bIns="91425" anchor="t" anchorCtr="0"/>
          <a:lstStyle>
            <a:lvl1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1pPr>
            <a:lvl2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2pPr>
            <a:lvl3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3pPr>
            <a:lvl4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4pPr>
            <a:lvl5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5pPr>
            <a:lvl6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6pPr>
            <a:lvl7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7pPr>
            <a:lvl8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8pPr>
            <a:lvl9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5"/>
        <p:cNvGrpSpPr/>
        <p:nvPr/>
      </p:nvGrpSpPr>
      <p:grpSpPr>
        <a:xfrm>
          <a:off x="0" y="0"/>
          <a:ext cx="0" cy="0"/>
          <a:chOff x="0" y="0"/>
          <a:chExt cx="0" cy="0"/>
        </a:xfrm>
      </p:grpSpPr>
      <p:sp>
        <p:nvSpPr>
          <p:cNvPr id="16" name="Shape 16"/>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spAutoFit/>
          </a:bodyPr>
          <a:lstStyle/>
          <a:p>
            <a:endParaRPr/>
          </a:p>
        </p:txBody>
      </p:sp>
      <p:sp>
        <p:nvSpPr>
          <p:cNvPr id="17" name="Shape 17"/>
          <p:cNvSpPr txBox="1">
            <a:spLocks noGrp="1"/>
          </p:cNvSpPr>
          <p:nvPr>
            <p:ph type="body" idx="1"/>
          </p:nvPr>
        </p:nvSpPr>
        <p:spPr>
          <a:xfrm>
            <a:off x="457200" y="1658990"/>
            <a:ext cx="8229600" cy="4840199"/>
          </a:xfrm>
          <a:prstGeom prst="rect">
            <a:avLst/>
          </a:prstGeom>
          <a:noFill/>
          <a:ln>
            <a:noFill/>
          </a:ln>
        </p:spPr>
        <p:txBody>
          <a:bodyPr lIns="91425" tIns="91425" rIns="91425" bIns="91425" anchor="t" anchorCtr="0"/>
          <a:lstStyle>
            <a:lvl1pPr marL="342900" indent="-342900" algn="l" rtl="0">
              <a:spcBef>
                <a:spcPts val="0"/>
              </a:spcBef>
              <a:buClr>
                <a:schemeClr val="dk2"/>
              </a:buClr>
              <a:buSzPct val="166666"/>
              <a:buFont typeface="Arial"/>
              <a:buChar char="•"/>
              <a:defRPr sz="3200">
                <a:solidFill>
                  <a:schemeClr val="dk2"/>
                </a:solidFill>
                <a:latin typeface="Trebuchet MS"/>
                <a:ea typeface="Trebuchet MS"/>
                <a:cs typeface="Trebuchet MS"/>
                <a:sym typeface="Trebuchet MS"/>
              </a:defRPr>
            </a:lvl1pPr>
            <a:lvl2pPr marL="742950" indent="-285750" algn="l" rtl="0">
              <a:spcBef>
                <a:spcPts val="560"/>
              </a:spcBef>
              <a:buClr>
                <a:schemeClr val="dk2"/>
              </a:buClr>
              <a:buSzPct val="100000"/>
              <a:buFont typeface="Courier New"/>
              <a:buChar char="o"/>
              <a:defRPr sz="2800">
                <a:solidFill>
                  <a:schemeClr val="dk2"/>
                </a:solidFill>
                <a:latin typeface="Trebuchet MS"/>
                <a:ea typeface="Trebuchet MS"/>
                <a:cs typeface="Trebuchet MS"/>
                <a:sym typeface="Trebuchet MS"/>
              </a:defRPr>
            </a:lvl2pPr>
            <a:lvl3pPr marL="1143000" indent="-228600" algn="l" rtl="0">
              <a:spcBef>
                <a:spcPts val="480"/>
              </a:spcBef>
              <a:buClr>
                <a:schemeClr val="dk2"/>
              </a:buClr>
              <a:buSzPct val="100000"/>
              <a:buFont typeface="Wingdings"/>
              <a:buChar char="§"/>
              <a:defRPr sz="2400">
                <a:solidFill>
                  <a:schemeClr val="dk2"/>
                </a:solidFill>
                <a:latin typeface="Trebuchet MS"/>
                <a:ea typeface="Trebuchet MS"/>
                <a:cs typeface="Trebuchet MS"/>
                <a:sym typeface="Trebuchet MS"/>
              </a:defRPr>
            </a:lvl3pPr>
            <a:lvl4pPr marL="1600200" indent="-228600" algn="l" rtl="0">
              <a:spcBef>
                <a:spcPts val="400"/>
              </a:spcBef>
              <a:buClr>
                <a:schemeClr val="dk2"/>
              </a:buClr>
              <a:buSzPct val="166666"/>
              <a:buFont typeface="Arial"/>
              <a:buChar char="•"/>
              <a:defRPr sz="2000">
                <a:solidFill>
                  <a:schemeClr val="dk2"/>
                </a:solidFill>
                <a:latin typeface="Trebuchet MS"/>
                <a:ea typeface="Trebuchet MS"/>
                <a:cs typeface="Trebuchet MS"/>
                <a:sym typeface="Trebuchet MS"/>
              </a:defRPr>
            </a:lvl4pPr>
            <a:lvl5pPr marL="2057400" indent="-228600" algn="l" rtl="0">
              <a:spcBef>
                <a:spcPts val="400"/>
              </a:spcBef>
              <a:buClr>
                <a:schemeClr val="dk2"/>
              </a:buClr>
              <a:buSzPct val="100000"/>
              <a:buFont typeface="Courier New"/>
              <a:buChar char="o"/>
              <a:defRPr sz="2000">
                <a:solidFill>
                  <a:schemeClr val="dk2"/>
                </a:solidFill>
                <a:latin typeface="Trebuchet MS"/>
                <a:ea typeface="Trebuchet MS"/>
                <a:cs typeface="Trebuchet MS"/>
                <a:sym typeface="Trebuchet MS"/>
              </a:defRPr>
            </a:lvl5pPr>
            <a:lvl6pPr marL="2514600" indent="-228600" algn="l" rtl="0">
              <a:spcBef>
                <a:spcPts val="400"/>
              </a:spcBef>
              <a:buClr>
                <a:schemeClr val="dk2"/>
              </a:buClr>
              <a:buSzPct val="100000"/>
              <a:buFont typeface="Wingdings"/>
              <a:buChar char="§"/>
              <a:defRPr sz="2000">
                <a:solidFill>
                  <a:schemeClr val="dk2"/>
                </a:solidFill>
                <a:latin typeface="Trebuchet MS"/>
                <a:ea typeface="Trebuchet MS"/>
                <a:cs typeface="Trebuchet MS"/>
                <a:sym typeface="Trebuchet MS"/>
              </a:defRPr>
            </a:lvl6pPr>
            <a:lvl7pPr marL="2971800" indent="-228600" algn="l" rtl="0">
              <a:spcBef>
                <a:spcPts val="400"/>
              </a:spcBef>
              <a:buClr>
                <a:schemeClr val="dk2"/>
              </a:buClr>
              <a:buSzPct val="166666"/>
              <a:buFont typeface="Arial"/>
              <a:buChar char="•"/>
              <a:defRPr sz="2000">
                <a:solidFill>
                  <a:schemeClr val="dk2"/>
                </a:solidFill>
                <a:latin typeface="Trebuchet MS"/>
                <a:ea typeface="Trebuchet MS"/>
                <a:cs typeface="Trebuchet MS"/>
                <a:sym typeface="Trebuchet MS"/>
              </a:defRPr>
            </a:lvl7pPr>
            <a:lvl8pPr marL="3429000" indent="-228600" algn="l" rtl="0">
              <a:spcBef>
                <a:spcPts val="400"/>
              </a:spcBef>
              <a:buClr>
                <a:schemeClr val="dk2"/>
              </a:buClr>
              <a:buSzPct val="100000"/>
              <a:buFont typeface="Courier New"/>
              <a:buChar char="o"/>
              <a:defRPr sz="2000" baseline="0">
                <a:solidFill>
                  <a:schemeClr val="dk2"/>
                </a:solidFill>
                <a:latin typeface="Trebuchet MS"/>
                <a:ea typeface="Trebuchet MS"/>
                <a:cs typeface="Trebuchet MS"/>
                <a:sym typeface="Trebuchet MS"/>
              </a:defRPr>
            </a:lvl8pPr>
            <a:lvl9pPr marL="3886200" indent="-228600" algn="l" rtl="0">
              <a:spcBef>
                <a:spcPts val="400"/>
              </a:spcBef>
              <a:buClr>
                <a:schemeClr val="dk2"/>
              </a:buClr>
              <a:buSzPct val="100000"/>
              <a:buFont typeface="Wingdings"/>
              <a:buChar char="§"/>
              <a:defRPr sz="2000" baseline="0">
                <a:solidFill>
                  <a:schemeClr val="dk2"/>
                </a:solidFill>
                <a:latin typeface="Trebuchet MS"/>
                <a:ea typeface="Trebuchet MS"/>
                <a:cs typeface="Trebuchet MS"/>
                <a:sym typeface="Trebuchet MS"/>
              </a:defRPr>
            </a:lvl9pPr>
          </a:lstStyle>
          <a:p>
            <a:endParaRPr/>
          </a:p>
        </p:txBody>
      </p:sp>
      <p:sp>
        <p:nvSpPr>
          <p:cNvPr id="18" name="Shape 18"/>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spAutoFit/>
          </a:bodyPr>
          <a:lstStyle/>
          <a:p>
            <a:endParaRPr/>
          </a:p>
        </p:txBody>
      </p:sp>
      <p:sp>
        <p:nvSpPr>
          <p:cNvPr id="19" name="Shape 19"/>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spAutoFit/>
          </a:bodyPr>
          <a:lstStyle/>
          <a:p>
            <a:endParaRPr/>
          </a:p>
        </p:txBody>
      </p:sp>
      <p:sp>
        <p:nvSpPr>
          <p:cNvPr id="20" name="Shape 20"/>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1pPr>
            <a:lvl2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2pPr>
            <a:lvl3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3pPr>
            <a:lvl4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4pPr>
            <a:lvl5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5pPr>
            <a:lvl6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6pPr>
            <a:lvl7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7pPr>
            <a:lvl8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8pPr>
            <a:lvl9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21"/>
        <p:cNvGrpSpPr/>
        <p:nvPr/>
      </p:nvGrpSpPr>
      <p:grpSpPr>
        <a:xfrm>
          <a:off x="0" y="0"/>
          <a:ext cx="0" cy="0"/>
          <a:chOff x="0" y="0"/>
          <a:chExt cx="0" cy="0"/>
        </a:xfrm>
      </p:grpSpPr>
      <p:sp>
        <p:nvSpPr>
          <p:cNvPr id="22" name="Shape 22"/>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spAutoFit/>
          </a:bodyPr>
          <a:lstStyle/>
          <a:p>
            <a:endParaRPr/>
          </a:p>
        </p:txBody>
      </p:sp>
      <p:sp>
        <p:nvSpPr>
          <p:cNvPr id="23" name="Shape 23"/>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spAutoFit/>
          </a:bodyPr>
          <a:lstStyle/>
          <a:p>
            <a:endParaRPr/>
          </a:p>
        </p:txBody>
      </p:sp>
      <p:sp>
        <p:nvSpPr>
          <p:cNvPr id="24" name="Shape 24"/>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spAutoFit/>
          </a:bodyPr>
          <a:lstStyle/>
          <a:p>
            <a:endParaRPr/>
          </a:p>
        </p:txBody>
      </p:sp>
      <p:sp>
        <p:nvSpPr>
          <p:cNvPr id="25" name="Shape 25"/>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1pPr>
            <a:lvl2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2pPr>
            <a:lvl3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3pPr>
            <a:lvl4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4pPr>
            <a:lvl5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5pPr>
            <a:lvl6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6pPr>
            <a:lvl7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7pPr>
            <a:lvl8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8pPr>
            <a:lvl9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9pPr>
          </a:lstStyle>
          <a:p>
            <a:endParaRPr/>
          </a:p>
        </p:txBody>
      </p:sp>
      <p:sp>
        <p:nvSpPr>
          <p:cNvPr id="26" name="Shape 26"/>
          <p:cNvSpPr txBox="1">
            <a:spLocks noGrp="1"/>
          </p:cNvSpPr>
          <p:nvPr>
            <p:ph type="body" idx="1"/>
          </p:nvPr>
        </p:nvSpPr>
        <p:spPr>
          <a:xfrm>
            <a:off x="457200" y="1658990"/>
            <a:ext cx="4038599" cy="4840199"/>
          </a:xfrm>
          <a:prstGeom prst="rect">
            <a:avLst/>
          </a:prstGeom>
          <a:noFill/>
          <a:ln>
            <a:noFill/>
          </a:ln>
        </p:spPr>
        <p:txBody>
          <a:bodyPr lIns="91425" tIns="91425" rIns="91425" bIns="91425" anchor="t" anchorCtr="0"/>
          <a:lstStyle>
            <a:lvl1pPr rtl="0">
              <a:buNone/>
              <a:defRPr sz="2800"/>
            </a:lvl1pPr>
            <a:lvl2pPr rtl="0">
              <a:buNone/>
              <a:defRPr sz="2400"/>
            </a:lvl2pPr>
            <a:lvl3pPr rtl="0">
              <a:buNone/>
              <a:defRPr sz="2000"/>
            </a:lvl3pPr>
            <a:lvl4pPr rtl="0">
              <a:buNone/>
              <a:defRPr sz="1800"/>
            </a:lvl4pPr>
            <a:lvl5pPr rtl="0">
              <a:buNone/>
              <a:defRPr sz="1800"/>
            </a:lvl5pPr>
            <a:lvl6pPr rtl="0">
              <a:buNone/>
              <a:defRPr sz="1800"/>
            </a:lvl6pPr>
            <a:lvl7pPr rtl="0">
              <a:buNone/>
              <a:defRPr sz="1800"/>
            </a:lvl7pPr>
            <a:lvl8pPr rtl="0">
              <a:buNone/>
              <a:defRPr sz="1800"/>
            </a:lvl8pPr>
            <a:lvl9pPr rtl="0">
              <a:buNone/>
              <a:defRPr sz="1800"/>
            </a:lvl9pPr>
          </a:lstStyle>
          <a:p>
            <a:endParaRPr/>
          </a:p>
        </p:txBody>
      </p:sp>
      <p:sp>
        <p:nvSpPr>
          <p:cNvPr id="27" name="Shape 27"/>
          <p:cNvSpPr txBox="1">
            <a:spLocks noGrp="1"/>
          </p:cNvSpPr>
          <p:nvPr>
            <p:ph type="body" idx="2"/>
          </p:nvPr>
        </p:nvSpPr>
        <p:spPr>
          <a:xfrm>
            <a:off x="4648200" y="1658990"/>
            <a:ext cx="4038599" cy="4840199"/>
          </a:xfrm>
          <a:prstGeom prst="rect">
            <a:avLst/>
          </a:prstGeom>
          <a:noFill/>
          <a:ln>
            <a:noFill/>
          </a:ln>
        </p:spPr>
        <p:txBody>
          <a:bodyPr lIns="91425" tIns="91425" rIns="91425" bIns="91425" anchor="t" anchorCtr="0"/>
          <a:lstStyle>
            <a:lvl1pPr rtl="0">
              <a:buNone/>
              <a:defRPr sz="2800"/>
            </a:lvl1pPr>
            <a:lvl2pPr rtl="0">
              <a:buNone/>
              <a:defRPr sz="2400"/>
            </a:lvl2pPr>
            <a:lvl3pPr rtl="0">
              <a:buNone/>
              <a:defRPr sz="2000"/>
            </a:lvl3pPr>
            <a:lvl4pPr rtl="0">
              <a:buNone/>
              <a:defRPr sz="1800"/>
            </a:lvl4pPr>
            <a:lvl5pPr rtl="0">
              <a:buNone/>
              <a:defRPr sz="1800"/>
            </a:lvl5pPr>
            <a:lvl6pPr rtl="0">
              <a:buNone/>
              <a:defRPr sz="1800"/>
            </a:lvl6pPr>
            <a:lvl7pPr rtl="0">
              <a:buNone/>
              <a:defRPr sz="1800"/>
            </a:lvl7pPr>
            <a:lvl8pPr rtl="0">
              <a:buNone/>
              <a:defRPr sz="1800"/>
            </a:lvl8pPr>
            <a:lvl9pPr rtl="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8"/>
        <p:cNvGrpSpPr/>
        <p:nvPr/>
      </p:nvGrpSpPr>
      <p:grpSpPr>
        <a:xfrm>
          <a:off x="0" y="0"/>
          <a:ext cx="0" cy="0"/>
          <a:chOff x="0" y="0"/>
          <a:chExt cx="0" cy="0"/>
        </a:xfrm>
      </p:grpSpPr>
      <p:sp>
        <p:nvSpPr>
          <p:cNvPr id="29" name="Shape 29"/>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spAutoFit/>
          </a:bodyPr>
          <a:lstStyle/>
          <a:p>
            <a:endParaRPr/>
          </a:p>
        </p:txBody>
      </p:sp>
      <p:sp>
        <p:nvSpPr>
          <p:cNvPr id="30" name="Shape 30"/>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spAutoFit/>
          </a:bodyPr>
          <a:lstStyle/>
          <a:p>
            <a:endParaRPr/>
          </a:p>
        </p:txBody>
      </p:sp>
      <p:sp>
        <p:nvSpPr>
          <p:cNvPr id="31" name="Shape 31"/>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spAutoFit/>
          </a:bodyPr>
          <a:lstStyle/>
          <a:p>
            <a:endParaRPr/>
          </a:p>
        </p:txBody>
      </p:sp>
      <p:sp>
        <p:nvSpPr>
          <p:cNvPr id="32" name="Shape 32"/>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1pPr>
            <a:lvl2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2pPr>
            <a:lvl3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3pPr>
            <a:lvl4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4pPr>
            <a:lvl5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5pPr>
            <a:lvl6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6pPr>
            <a:lvl7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7pPr>
            <a:lvl8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8pPr>
            <a:lvl9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33"/>
        <p:cNvGrpSpPr/>
        <p:nvPr/>
      </p:nvGrpSpPr>
      <p:grpSpPr>
        <a:xfrm>
          <a:off x="0" y="0"/>
          <a:ext cx="0" cy="0"/>
          <a:chOff x="0" y="0"/>
          <a:chExt cx="0" cy="0"/>
        </a:xfrm>
      </p:grpSpPr>
      <p:grpSp>
        <p:nvGrpSpPr>
          <p:cNvPr id="34" name="Shape 34"/>
          <p:cNvGrpSpPr/>
          <p:nvPr/>
        </p:nvGrpSpPr>
        <p:grpSpPr>
          <a:xfrm>
            <a:off x="-6264" y="4933386"/>
            <a:ext cx="9150267" cy="3100650"/>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spAutoFit/>
            </a:bodyPr>
            <a:lstStyle/>
            <a:p>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spAutoFit/>
            </a:bodyPr>
            <a:lstStyle/>
            <a:p>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spAutoFit/>
            </a:bodyPr>
            <a:lstStyle/>
            <a:p>
              <a:endParaRPr/>
            </a:p>
          </p:txBody>
        </p:sp>
      </p:grpSp>
      <p:sp>
        <p:nvSpPr>
          <p:cNvPr id="38" name="Shape 38"/>
          <p:cNvSpPr txBox="1">
            <a:spLocks noGrp="1"/>
          </p:cNvSpPr>
          <p:nvPr>
            <p:ph type="body" idx="1"/>
          </p:nvPr>
        </p:nvSpPr>
        <p:spPr>
          <a:xfrm>
            <a:off x="1792288" y="5367337"/>
            <a:ext cx="5486399" cy="804899"/>
          </a:xfrm>
          <a:prstGeom prst="rect">
            <a:avLst/>
          </a:prstGeom>
          <a:noFill/>
          <a:ln>
            <a:noFill/>
          </a:ln>
        </p:spPr>
        <p:txBody>
          <a:bodyPr lIns="91425" tIns="91425" rIns="91425" bIns="91425" anchor="ctr" anchorCtr="0"/>
          <a:lstStyle>
            <a:lvl1pPr marL="0" indent="152400" algn="ctr" rtl="0">
              <a:buSzPct val="100000"/>
              <a:buFont typeface="Trebuchet MS"/>
              <a:buNone/>
              <a:defRPr sz="2400"/>
            </a:lvl1pPr>
            <a:lvl2pPr marL="0" indent="152400" algn="ctr" rtl="0">
              <a:buSzPct val="100000"/>
              <a:buFont typeface="Trebuchet MS"/>
              <a:buNone/>
              <a:defRPr sz="2400"/>
            </a:lvl2pPr>
            <a:lvl3pPr marL="0" indent="152400" algn="ctr" rtl="0">
              <a:buSzPct val="100000"/>
              <a:buFont typeface="Trebuchet MS"/>
              <a:buNone/>
              <a:defRPr sz="2400"/>
            </a:lvl3pPr>
            <a:lvl4pPr marL="0" indent="152400" algn="ctr" rtl="0">
              <a:buSzPct val="100000"/>
              <a:buFont typeface="Trebuchet MS"/>
              <a:buNone/>
              <a:defRPr sz="2400"/>
            </a:lvl4pPr>
            <a:lvl5pPr marL="0" indent="152400" algn="ctr" rtl="0">
              <a:buSzPct val="100000"/>
              <a:buFont typeface="Trebuchet MS"/>
              <a:buNone/>
              <a:defRPr sz="2400"/>
            </a:lvl5pPr>
            <a:lvl6pPr marL="0" indent="152400" algn="ctr" rtl="0">
              <a:buSzPct val="100000"/>
              <a:buFont typeface="Trebuchet MS"/>
              <a:buNone/>
              <a:defRPr sz="2400"/>
            </a:lvl6pPr>
            <a:lvl7pPr marL="0" indent="152400" algn="ctr" rtl="0">
              <a:buSzPct val="100000"/>
              <a:buFont typeface="Trebuchet MS"/>
              <a:buNone/>
              <a:defRPr sz="2400"/>
            </a:lvl7pPr>
            <a:lvl8pPr marL="0" indent="152400" algn="ctr" rtl="0">
              <a:buSzPct val="100000"/>
              <a:buFont typeface="Trebuchet MS"/>
              <a:buNone/>
              <a:defRPr sz="2400"/>
            </a:lvl8pPr>
            <a:lvl9pPr marL="0" indent="152400" algn="ctr" rtl="0">
              <a:buSzPct val="100000"/>
              <a:buFont typeface="Trebuchet MS"/>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1pPr>
            <a:lvl2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2pPr>
            <a:lvl3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3pPr>
            <a:lvl4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4pPr>
            <a:lvl5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5pPr>
            <a:lvl6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6pPr>
            <a:lvl7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7pPr>
            <a:lvl8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8pPr>
            <a:lvl9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727200"/>
            <a:ext cx="8229600" cy="4526100"/>
          </a:xfrm>
          <a:prstGeom prst="rect">
            <a:avLst/>
          </a:prstGeom>
          <a:noFill/>
          <a:ln>
            <a:noFill/>
          </a:ln>
        </p:spPr>
        <p:txBody>
          <a:bodyPr lIns="91425" tIns="91425" rIns="91425" bIns="91425" anchor="t" anchorCtr="0"/>
          <a:lstStyle>
            <a:lvl1pPr marL="342900" indent="-342900" algn="l" rtl="0">
              <a:spcBef>
                <a:spcPts val="0"/>
              </a:spcBef>
              <a:buClr>
                <a:schemeClr val="dk2"/>
              </a:buClr>
              <a:buSzPct val="166666"/>
              <a:buFont typeface="Arial"/>
              <a:buChar char="•"/>
              <a:defRPr sz="3200" b="0" i="0" u="none" strike="noStrike" cap="none" baseline="0">
                <a:solidFill>
                  <a:schemeClr val="dk2"/>
                </a:solidFill>
                <a:latin typeface="Trebuchet MS"/>
                <a:ea typeface="Trebuchet MS"/>
                <a:cs typeface="Trebuchet MS"/>
                <a:sym typeface="Trebuchet MS"/>
              </a:defRPr>
            </a:lvl1pPr>
            <a:lvl2pPr marL="742950" indent="-285750" algn="l" rtl="0">
              <a:spcBef>
                <a:spcPts val="560"/>
              </a:spcBef>
              <a:buClr>
                <a:schemeClr val="dk2"/>
              </a:buClr>
              <a:buSzPct val="100000"/>
              <a:buFont typeface="Courier New"/>
              <a:buChar char="o"/>
              <a:defRPr sz="2800" b="0" i="0" u="none" strike="noStrike" cap="none" baseline="0">
                <a:solidFill>
                  <a:schemeClr val="dk2"/>
                </a:solidFill>
                <a:latin typeface="Trebuchet MS"/>
                <a:ea typeface="Trebuchet MS"/>
                <a:cs typeface="Trebuchet MS"/>
                <a:sym typeface="Trebuchet MS"/>
              </a:defRPr>
            </a:lvl2pPr>
            <a:lvl3pPr marL="1143000" indent="-228600" algn="l" rtl="0">
              <a:spcBef>
                <a:spcPts val="480"/>
              </a:spcBef>
              <a:buClr>
                <a:schemeClr val="dk2"/>
              </a:buClr>
              <a:buSzPct val="100000"/>
              <a:buFont typeface="Wingdings"/>
              <a:buChar char="§"/>
              <a:defRPr sz="2400" b="0" i="0" u="none" strike="noStrike" cap="none" baseline="0">
                <a:solidFill>
                  <a:schemeClr val="dk2"/>
                </a:solidFill>
                <a:latin typeface="Trebuchet MS"/>
                <a:ea typeface="Trebuchet MS"/>
                <a:cs typeface="Trebuchet MS"/>
                <a:sym typeface="Trebuchet MS"/>
              </a:defRPr>
            </a:lvl3pPr>
            <a:lvl4pPr marL="1600200" indent="-228600" algn="l" rtl="0">
              <a:spcBef>
                <a:spcPts val="400"/>
              </a:spcBef>
              <a:buClr>
                <a:schemeClr val="dk2"/>
              </a:buClr>
              <a:buSzPct val="166666"/>
              <a:buFont typeface="Arial"/>
              <a:buChar char="•"/>
              <a:defRPr sz="2000" b="0" i="0" u="none" strike="noStrike" cap="none" baseline="0">
                <a:solidFill>
                  <a:schemeClr val="dk2"/>
                </a:solidFill>
                <a:latin typeface="Trebuchet MS"/>
                <a:ea typeface="Trebuchet MS"/>
                <a:cs typeface="Trebuchet MS"/>
                <a:sym typeface="Trebuchet MS"/>
              </a:defRPr>
            </a:lvl4pPr>
            <a:lvl5pPr marL="2057400" indent="-228600" algn="l" rtl="0">
              <a:spcBef>
                <a:spcPts val="400"/>
              </a:spcBef>
              <a:buClr>
                <a:schemeClr val="dk2"/>
              </a:buClr>
              <a:buSzPct val="100000"/>
              <a:buFont typeface="Courier New"/>
              <a:buChar char="o"/>
              <a:defRPr sz="2000" b="0" i="0" u="none" strike="noStrike" cap="none" baseline="0">
                <a:solidFill>
                  <a:schemeClr val="dk2"/>
                </a:solidFill>
                <a:latin typeface="Trebuchet MS"/>
                <a:ea typeface="Trebuchet MS"/>
                <a:cs typeface="Trebuchet MS"/>
                <a:sym typeface="Trebuchet MS"/>
              </a:defRPr>
            </a:lvl5pPr>
            <a:lvl6pPr marL="2514600" indent="-228600" algn="l" rtl="0">
              <a:spcBef>
                <a:spcPts val="400"/>
              </a:spcBef>
              <a:buClr>
                <a:schemeClr val="dk2"/>
              </a:buClr>
              <a:buSzPct val="100000"/>
              <a:buFont typeface="Wingdings"/>
              <a:buChar char="§"/>
              <a:defRPr sz="2000" b="0" i="0" u="none" strike="noStrike" cap="none" baseline="0">
                <a:solidFill>
                  <a:schemeClr val="dk2"/>
                </a:solidFill>
                <a:latin typeface="Trebuchet MS"/>
                <a:ea typeface="Trebuchet MS"/>
                <a:cs typeface="Trebuchet MS"/>
                <a:sym typeface="Trebuchet MS"/>
              </a:defRPr>
            </a:lvl6pPr>
            <a:lvl7pPr marL="2971800" indent="-228600" algn="l" rtl="0">
              <a:spcBef>
                <a:spcPts val="400"/>
              </a:spcBef>
              <a:buClr>
                <a:schemeClr val="dk2"/>
              </a:buClr>
              <a:buSzPct val="166666"/>
              <a:buFont typeface="Arial"/>
              <a:buChar char="•"/>
              <a:defRPr sz="2000" b="0" i="0" u="none" strike="noStrike" cap="none" baseline="0">
                <a:solidFill>
                  <a:schemeClr val="dk2"/>
                </a:solidFill>
                <a:latin typeface="Trebuchet MS"/>
                <a:ea typeface="Trebuchet MS"/>
                <a:cs typeface="Trebuchet MS"/>
                <a:sym typeface="Trebuchet MS"/>
              </a:defRPr>
            </a:lvl7pPr>
            <a:lvl8pPr marL="3429000" indent="-228600" algn="l" rtl="0">
              <a:spcBef>
                <a:spcPts val="400"/>
              </a:spcBef>
              <a:buClr>
                <a:schemeClr val="dk2"/>
              </a:buClr>
              <a:buSzPct val="100000"/>
              <a:buFont typeface="Courier New"/>
              <a:buChar char="o"/>
              <a:defRPr sz="2000" b="0" i="0" u="none" strike="noStrike" cap="none" baseline="0">
                <a:solidFill>
                  <a:schemeClr val="dk2"/>
                </a:solidFill>
                <a:latin typeface="Trebuchet MS"/>
                <a:ea typeface="Trebuchet MS"/>
                <a:cs typeface="Trebuchet MS"/>
                <a:sym typeface="Trebuchet MS"/>
              </a:defRPr>
            </a:lvl8pPr>
            <a:lvl9pPr marL="3886200" indent="-228600" algn="l" rtl="0">
              <a:spcBef>
                <a:spcPts val="400"/>
              </a:spcBef>
              <a:buClr>
                <a:schemeClr val="dk2"/>
              </a:buClr>
              <a:buSzPct val="100000"/>
              <a:buFont typeface="Wingdings"/>
              <a:buChar char="§"/>
              <a:defRPr sz="2000" b="0" i="0" u="none" strike="noStrike" cap="none" baseline="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6.gif"/><Relationship Id="rId7" Type="http://schemas.openxmlformats.org/officeDocument/2006/relationships/image" Target="../media/image30.gi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2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5.gif"/><Relationship Id="rId5" Type="http://schemas.openxmlformats.org/officeDocument/2006/relationships/image" Target="../media/image34.gif"/><Relationship Id="rId4" Type="http://schemas.openxmlformats.org/officeDocument/2006/relationships/image" Target="../media/image33.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en.wikipedia.org/wiki/United_States_dollar" TargetMode="External"/><Relationship Id="rId3" Type="http://schemas.openxmlformats.org/officeDocument/2006/relationships/image" Target="../media/image36.png"/><Relationship Id="rId7" Type="http://schemas.openxmlformats.org/officeDocument/2006/relationships/hyperlink" Target="http://en.wikipedia.org/wiki/InH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en.wikipedia.org/wiki/Pascal_(unit)" TargetMode="External"/><Relationship Id="rId5" Type="http://schemas.openxmlformats.org/officeDocument/2006/relationships/hyperlink" Target="http://en.wikipedia.org/wiki/Bar_(unit)" TargetMode="External"/><Relationship Id="rId4" Type="http://schemas.openxmlformats.org/officeDocument/2006/relationships/hyperlink" Target="http://en.wikipedia.org/wiki/Hurricane_Sand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621336" y="1656080"/>
            <a:ext cx="7511700" cy="1470000"/>
          </a:xfrm>
          <a:prstGeom prst="rect">
            <a:avLst/>
          </a:prstGeom>
        </p:spPr>
        <p:txBody>
          <a:bodyPr lIns="91425" tIns="91425" rIns="91425" bIns="91425" anchor="b" anchorCtr="0">
            <a:spAutoFit/>
          </a:bodyPr>
          <a:lstStyle/>
          <a:p>
            <a:pPr>
              <a:buNone/>
            </a:pPr>
            <a:r>
              <a:rPr lang="en" sz="4000"/>
              <a:t>Monthly Climate Review</a:t>
            </a:r>
          </a:p>
        </p:txBody>
      </p:sp>
      <p:sp>
        <p:nvSpPr>
          <p:cNvPr id="42" name="Shape 42"/>
          <p:cNvSpPr txBox="1">
            <a:spLocks noGrp="1"/>
          </p:cNvSpPr>
          <p:nvPr>
            <p:ph type="subTitle" idx="1"/>
          </p:nvPr>
        </p:nvSpPr>
        <p:spPr>
          <a:xfrm>
            <a:off x="1082040" y="3230880"/>
            <a:ext cx="7035899" cy="925499"/>
          </a:xfrm>
          <a:prstGeom prst="rect">
            <a:avLst/>
          </a:prstGeom>
        </p:spPr>
        <p:txBody>
          <a:bodyPr lIns="91425" tIns="91425" rIns="91425" bIns="91425" anchor="t" anchorCtr="0">
            <a:spAutoFit/>
          </a:bodyPr>
          <a:lstStyle/>
          <a:p>
            <a:pPr lvl="0" rtl="0">
              <a:buNone/>
            </a:pPr>
            <a:r>
              <a:rPr lang="en"/>
              <a:t>November 2012</a:t>
            </a:r>
          </a:p>
          <a:p>
            <a:pPr>
              <a:buNone/>
            </a:pPr>
            <a:r>
              <a:rPr lang="en"/>
              <a:t>Mike Charles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94844" y="122237"/>
            <a:ext cx="9008100" cy="611100"/>
          </a:xfrm>
          <a:prstGeom prst="rect">
            <a:avLst/>
          </a:prstGeom>
        </p:spPr>
        <p:txBody>
          <a:bodyPr lIns="91425" tIns="91425" rIns="91425" bIns="91425" anchor="b" anchorCtr="0">
            <a:spAutoFit/>
          </a:bodyPr>
          <a:lstStyle/>
          <a:p>
            <a:pPr lvl="0" algn="ctr" rtl="0">
              <a:buNone/>
            </a:pPr>
            <a:r>
              <a:rPr lang="en" sz="3200">
                <a:solidFill>
                  <a:srgbClr val="00387E"/>
                </a:solidFill>
              </a:rPr>
              <a:t>Global Temp and Precip Anomalies</a:t>
            </a:r>
          </a:p>
        </p:txBody>
      </p:sp>
      <p:sp>
        <p:nvSpPr>
          <p:cNvPr id="108" name="Shape 108"/>
          <p:cNvSpPr/>
          <p:nvPr/>
        </p:nvSpPr>
        <p:spPr>
          <a:xfrm>
            <a:off x="154369" y="1043265"/>
            <a:ext cx="4304100" cy="5738533"/>
          </a:xfrm>
          <a:prstGeom prst="rect">
            <a:avLst/>
          </a:prstGeom>
          <a:blipFill>
            <a:blip r:embed="rId3"/>
            <a:stretch>
              <a:fillRect/>
            </a:stretch>
          </a:blipFill>
          <a:ln>
            <a:noFill/>
          </a:ln>
        </p:spPr>
      </p:sp>
      <p:sp>
        <p:nvSpPr>
          <p:cNvPr id="109" name="Shape 109"/>
          <p:cNvSpPr/>
          <p:nvPr/>
        </p:nvSpPr>
        <p:spPr>
          <a:xfrm>
            <a:off x="4745249" y="1055035"/>
            <a:ext cx="4286244" cy="5714993"/>
          </a:xfrm>
          <a:prstGeom prst="rect">
            <a:avLst/>
          </a:prstGeom>
          <a:blipFill>
            <a:blip r:embed="rId4"/>
            <a:stretch>
              <a:fillRect/>
            </a:stretch>
          </a:blipFill>
          <a:ln>
            <a:noFill/>
          </a:ln>
        </p:spPr>
      </p:sp>
      <p:sp>
        <p:nvSpPr>
          <p:cNvPr id="110" name="Shape 110"/>
          <p:cNvSpPr txBox="1"/>
          <p:nvPr/>
        </p:nvSpPr>
        <p:spPr>
          <a:xfrm>
            <a:off x="1228969" y="662000"/>
            <a:ext cx="2154899" cy="333300"/>
          </a:xfrm>
          <a:prstGeom prst="rect">
            <a:avLst/>
          </a:prstGeom>
          <a:noFill/>
        </p:spPr>
        <p:txBody>
          <a:bodyPr lIns="91425" tIns="91425" rIns="91425" bIns="91425" anchor="t" anchorCtr="0">
            <a:spAutoFit/>
          </a:bodyPr>
          <a:lstStyle/>
          <a:p>
            <a:pPr lvl="0" algn="ctr" rtl="0">
              <a:buNone/>
            </a:pPr>
            <a:r>
              <a:rPr lang="en" sz="1800" b="1">
                <a:solidFill>
                  <a:srgbClr val="FFFFFF"/>
                </a:solidFill>
              </a:rPr>
              <a:t>Temp Anomalies</a:t>
            </a:r>
          </a:p>
        </p:txBody>
      </p:sp>
      <p:sp>
        <p:nvSpPr>
          <p:cNvPr id="111" name="Shape 111"/>
          <p:cNvSpPr txBox="1"/>
          <p:nvPr/>
        </p:nvSpPr>
        <p:spPr>
          <a:xfrm>
            <a:off x="5656121" y="662000"/>
            <a:ext cx="2464500" cy="333300"/>
          </a:xfrm>
          <a:prstGeom prst="rect">
            <a:avLst/>
          </a:prstGeom>
          <a:noFill/>
        </p:spPr>
        <p:txBody>
          <a:bodyPr lIns="91425" tIns="91425" rIns="91425" bIns="91425" anchor="t" anchorCtr="0">
            <a:spAutoFit/>
          </a:bodyPr>
          <a:lstStyle/>
          <a:p>
            <a:pPr lvl="0" algn="ctr" rtl="0">
              <a:buNone/>
            </a:pPr>
            <a:r>
              <a:rPr lang="en" sz="1800" b="1">
                <a:solidFill>
                  <a:srgbClr val="FFFFFF"/>
                </a:solidFill>
              </a:rPr>
              <a:t>Precip Anomalies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94844" y="122237"/>
            <a:ext cx="9008100" cy="611100"/>
          </a:xfrm>
          <a:prstGeom prst="rect">
            <a:avLst/>
          </a:prstGeom>
        </p:spPr>
        <p:txBody>
          <a:bodyPr lIns="91425" tIns="91425" rIns="91425" bIns="91425" anchor="b" anchorCtr="0">
            <a:spAutoFit/>
          </a:bodyPr>
          <a:lstStyle/>
          <a:p>
            <a:pPr lvl="0" algn="ctr" rtl="0">
              <a:buNone/>
            </a:pPr>
            <a:r>
              <a:rPr lang="en" sz="2800">
                <a:solidFill>
                  <a:srgbClr val="00387E"/>
                </a:solidFill>
              </a:rPr>
              <a:t>US Temp and Precip Anomalies Past 30 Days</a:t>
            </a:r>
          </a:p>
        </p:txBody>
      </p:sp>
      <p:sp>
        <p:nvSpPr>
          <p:cNvPr id="117" name="Shape 117"/>
          <p:cNvSpPr/>
          <p:nvPr/>
        </p:nvSpPr>
        <p:spPr>
          <a:xfrm>
            <a:off x="4345844" y="1747837"/>
            <a:ext cx="4757101" cy="3845744"/>
          </a:xfrm>
          <a:prstGeom prst="rect">
            <a:avLst/>
          </a:prstGeom>
          <a:blipFill>
            <a:blip r:embed="rId3"/>
            <a:stretch>
              <a:fillRect/>
            </a:stretch>
          </a:blipFill>
          <a:ln>
            <a:noFill/>
          </a:ln>
        </p:spPr>
      </p:sp>
      <p:sp>
        <p:nvSpPr>
          <p:cNvPr id="118" name="Shape 118"/>
          <p:cNvSpPr txBox="1"/>
          <p:nvPr/>
        </p:nvSpPr>
        <p:spPr>
          <a:xfrm>
            <a:off x="1321600" y="1381125"/>
            <a:ext cx="2154899" cy="333300"/>
          </a:xfrm>
          <a:prstGeom prst="rect">
            <a:avLst/>
          </a:prstGeom>
          <a:noFill/>
        </p:spPr>
        <p:txBody>
          <a:bodyPr lIns="91425" tIns="91425" rIns="91425" bIns="91425" anchor="t" anchorCtr="0">
            <a:spAutoFit/>
          </a:bodyPr>
          <a:lstStyle/>
          <a:p>
            <a:pPr lvl="0" algn="ctr" rtl="0">
              <a:buNone/>
            </a:pPr>
            <a:r>
              <a:rPr lang="en" sz="1800" b="1">
                <a:solidFill>
                  <a:srgbClr val="FFFFFF"/>
                </a:solidFill>
              </a:rPr>
              <a:t>Temp Anomaly</a:t>
            </a:r>
          </a:p>
        </p:txBody>
      </p:sp>
      <p:sp>
        <p:nvSpPr>
          <p:cNvPr id="119" name="Shape 119"/>
          <p:cNvSpPr txBox="1"/>
          <p:nvPr/>
        </p:nvSpPr>
        <p:spPr>
          <a:xfrm>
            <a:off x="5588016" y="1381125"/>
            <a:ext cx="2464500" cy="333300"/>
          </a:xfrm>
          <a:prstGeom prst="rect">
            <a:avLst/>
          </a:prstGeom>
          <a:noFill/>
        </p:spPr>
        <p:txBody>
          <a:bodyPr lIns="91425" tIns="91425" rIns="91425" bIns="91425" anchor="t" anchorCtr="0">
            <a:spAutoFit/>
          </a:bodyPr>
          <a:lstStyle/>
          <a:p>
            <a:pPr lvl="0" algn="ctr" rtl="0">
              <a:buNone/>
            </a:pPr>
            <a:r>
              <a:rPr lang="en" sz="1800" b="1">
                <a:solidFill>
                  <a:srgbClr val="FFFFFF"/>
                </a:solidFill>
              </a:rPr>
              <a:t>Precip % of Normal</a:t>
            </a:r>
          </a:p>
        </p:txBody>
      </p:sp>
      <p:sp>
        <p:nvSpPr>
          <p:cNvPr id="120" name="Shape 120"/>
          <p:cNvSpPr/>
          <p:nvPr/>
        </p:nvSpPr>
        <p:spPr>
          <a:xfrm>
            <a:off x="94844" y="1747837"/>
            <a:ext cx="4640406" cy="3648062"/>
          </a:xfrm>
          <a:prstGeom prst="rect">
            <a:avLst/>
          </a:prstGeom>
          <a:blipFill>
            <a:blip r:embed="rId4"/>
            <a:stretch>
              <a:fillRect/>
            </a:stretch>
          </a:blipFill>
          <a:ln>
            <a:noFill/>
          </a:ln>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66150"/>
            <a:ext cx="8229600" cy="1325700"/>
          </a:xfrm>
          <a:prstGeom prst="rect">
            <a:avLst/>
          </a:prstGeom>
        </p:spPr>
        <p:txBody>
          <a:bodyPr lIns="91425" tIns="91425" rIns="91425" bIns="91425" anchor="ctr" anchorCtr="0">
            <a:spAutoFit/>
          </a:bodyPr>
          <a:lstStyle/>
          <a:p>
            <a:pPr lvl="0" algn="ctr" rtl="0">
              <a:buNone/>
            </a:pPr>
            <a:r>
              <a:rPr lang="en"/>
              <a:t>MJO</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94844" y="122237"/>
            <a:ext cx="9008100" cy="611100"/>
          </a:xfrm>
          <a:prstGeom prst="rect">
            <a:avLst/>
          </a:prstGeom>
        </p:spPr>
        <p:txBody>
          <a:bodyPr lIns="91425" tIns="91425" rIns="91425" bIns="91425" anchor="b" anchorCtr="0">
            <a:spAutoFit/>
          </a:bodyPr>
          <a:lstStyle/>
          <a:p>
            <a:pPr lvl="0" algn="ctr" rtl="0">
              <a:buNone/>
            </a:pPr>
            <a:r>
              <a:rPr lang="en" sz="2600">
                <a:solidFill>
                  <a:srgbClr val="00387E"/>
                </a:solidFill>
              </a:rPr>
              <a:t>Outgoing Longwave Radiation (OLR) Anomalies</a:t>
            </a:r>
          </a:p>
        </p:txBody>
      </p:sp>
      <p:sp>
        <p:nvSpPr>
          <p:cNvPr id="131" name="Shape 131"/>
          <p:cNvSpPr txBox="1"/>
          <p:nvPr/>
        </p:nvSpPr>
        <p:spPr>
          <a:xfrm>
            <a:off x="5209844" y="781025"/>
            <a:ext cx="3893100" cy="1916999"/>
          </a:xfrm>
          <a:prstGeom prst="rect">
            <a:avLst/>
          </a:prstGeom>
          <a:solidFill>
            <a:srgbClr val="D9D2E9"/>
          </a:solidFill>
        </p:spPr>
        <p:txBody>
          <a:bodyPr lIns="91425" tIns="91425" rIns="91425" bIns="91425" anchor="ctr" anchorCtr="0">
            <a:spAutoFit/>
          </a:bodyPr>
          <a:lstStyle/>
          <a:p>
            <a:pPr lvl="0" rtl="0">
              <a:lnSpc>
                <a:spcPct val="115000"/>
              </a:lnSpc>
              <a:buNone/>
            </a:pPr>
            <a:r>
              <a:rPr lang="en" sz="1200" b="1"/>
              <a:t>Drier-than-normal conditions, positive OLR anomalies (yellow/red shading)</a:t>
            </a:r>
          </a:p>
          <a:p>
            <a:endParaRPr lang="en" sz="1200" b="1"/>
          </a:p>
          <a:p>
            <a:pPr lvl="0" rtl="0">
              <a:lnSpc>
                <a:spcPct val="115000"/>
              </a:lnSpc>
              <a:buNone/>
            </a:pPr>
            <a:r>
              <a:rPr lang="en" sz="1200" b="1"/>
              <a:t>Wetter-than-normal conditions, negative OLR anomalies (blue shading)</a:t>
            </a:r>
          </a:p>
          <a:p>
            <a:endParaRPr lang="en" sz="1200" b="1"/>
          </a:p>
          <a:p>
            <a:pPr lvl="0" rtl="0">
              <a:lnSpc>
                <a:spcPct val="115000"/>
              </a:lnSpc>
              <a:buNone/>
            </a:pPr>
            <a:r>
              <a:rPr lang="en" sz="1200" b="1"/>
              <a:t>(Courtesy of CAWCR Australia Bureau of Meteorology)</a:t>
            </a:r>
          </a:p>
        </p:txBody>
      </p:sp>
      <p:sp>
        <p:nvSpPr>
          <p:cNvPr id="132" name="Shape 132"/>
          <p:cNvSpPr txBox="1"/>
          <p:nvPr/>
        </p:nvSpPr>
        <p:spPr>
          <a:xfrm>
            <a:off x="4995732" y="2838468"/>
            <a:ext cx="4107299" cy="3845400"/>
          </a:xfrm>
          <a:prstGeom prst="rect">
            <a:avLst/>
          </a:prstGeom>
          <a:solidFill>
            <a:srgbClr val="FFF2CC"/>
          </a:solidFill>
        </p:spPr>
        <p:txBody>
          <a:bodyPr lIns="91425" tIns="91425" rIns="91425" bIns="91425" anchor="ctr" anchorCtr="0">
            <a:spAutoFit/>
          </a:bodyPr>
          <a:lstStyle/>
          <a:p>
            <a:pPr lvl="0" rtl="0">
              <a:lnSpc>
                <a:spcPct val="115000"/>
              </a:lnSpc>
              <a:buNone/>
            </a:pPr>
            <a:r>
              <a:rPr lang="en" b="1">
                <a:latin typeface="Times New Roman"/>
                <a:ea typeface="Times New Roman"/>
                <a:cs typeface="Times New Roman"/>
                <a:sym typeface="Times New Roman"/>
              </a:rPr>
              <a:t>From late May into September, eastward propagation of both enhanced and suppressed convection is evident across the eastern hemisphere (alternating dashed and dotted lines).</a:t>
            </a:r>
          </a:p>
          <a:p>
            <a:endParaRPr lang="en" b="1">
              <a:latin typeface="Times New Roman"/>
              <a:ea typeface="Times New Roman"/>
              <a:cs typeface="Times New Roman"/>
              <a:sym typeface="Times New Roman"/>
            </a:endParaRPr>
          </a:p>
          <a:p>
            <a:pPr lvl="0" rtl="0">
              <a:lnSpc>
                <a:spcPct val="115000"/>
              </a:lnSpc>
              <a:buNone/>
            </a:pPr>
            <a:r>
              <a:rPr lang="en" b="1">
                <a:latin typeface="Times New Roman"/>
                <a:ea typeface="Times New Roman"/>
                <a:cs typeface="Times New Roman"/>
                <a:sym typeface="Times New Roman"/>
              </a:rPr>
              <a:t>The MJO was active during October into November with enhanced convection developing over Africa during mid-October and shifting eastward to the western Pacific by mid-November.</a:t>
            </a:r>
          </a:p>
          <a:p>
            <a:endParaRPr lang="en" b="1">
              <a:latin typeface="Times New Roman"/>
              <a:ea typeface="Times New Roman"/>
              <a:cs typeface="Times New Roman"/>
              <a:sym typeface="Times New Roman"/>
            </a:endParaRPr>
          </a:p>
          <a:p>
            <a:pPr lvl="0" rtl="0">
              <a:lnSpc>
                <a:spcPct val="115000"/>
              </a:lnSpc>
              <a:buNone/>
            </a:pPr>
            <a:r>
              <a:rPr lang="en" b="1">
                <a:latin typeface="Times New Roman"/>
                <a:ea typeface="Times New Roman"/>
                <a:cs typeface="Times New Roman"/>
                <a:sym typeface="Times New Roman"/>
              </a:rPr>
              <a:t>The recent convection near 160oE is due, at least in part, to a strong equatorial Rossby (ER) wave while enhanced convection near 80oE is most likely a superposition of a ER wave and eastward moving Kelvin wave.</a:t>
            </a:r>
          </a:p>
        </p:txBody>
      </p:sp>
      <p:sp>
        <p:nvSpPr>
          <p:cNvPr id="133" name="Shape 133"/>
          <p:cNvSpPr/>
          <p:nvPr/>
        </p:nvSpPr>
        <p:spPr>
          <a:xfrm>
            <a:off x="172180" y="1101850"/>
            <a:ext cx="4640474" cy="5582018"/>
          </a:xfrm>
          <a:prstGeom prst="rect">
            <a:avLst/>
          </a:prstGeom>
          <a:blipFill>
            <a:blip r:embed="rId3"/>
            <a:stretch>
              <a:fillRect/>
            </a:stretch>
          </a:blipFill>
          <a:ln>
            <a:noFill/>
          </a:ln>
        </p:spPr>
      </p:sp>
      <p:sp>
        <p:nvSpPr>
          <p:cNvPr id="134" name="Shape 134"/>
          <p:cNvSpPr/>
          <p:nvPr/>
        </p:nvSpPr>
        <p:spPr>
          <a:xfrm>
            <a:off x="2797975" y="1631150"/>
            <a:ext cx="285750" cy="2107425"/>
          </a:xfrm>
          <a:custGeom>
            <a:avLst/>
            <a:gdLst/>
            <a:ahLst/>
            <a:cxnLst/>
            <a:rect l="0" t="0" r="0" b="0"/>
            <a:pathLst>
              <a:path w="11430" h="84297" extrusionOk="0">
                <a:moveTo>
                  <a:pt x="0" y="0"/>
                </a:moveTo>
                <a:cubicBezTo>
                  <a:pt x="873" y="397"/>
                  <a:pt x="4127" y="873"/>
                  <a:pt x="5239" y="2382"/>
                </a:cubicBezTo>
                <a:cubicBezTo>
                  <a:pt x="6350" y="3890"/>
                  <a:pt x="6508" y="6826"/>
                  <a:pt x="6667" y="9049"/>
                </a:cubicBezTo>
                <a:cubicBezTo>
                  <a:pt x="6825" y="11271"/>
                  <a:pt x="6508" y="13256"/>
                  <a:pt x="6191" y="15717"/>
                </a:cubicBezTo>
                <a:cubicBezTo>
                  <a:pt x="5873" y="18177"/>
                  <a:pt x="5000" y="21035"/>
                  <a:pt x="4762" y="23813"/>
                </a:cubicBezTo>
                <a:cubicBezTo>
                  <a:pt x="4523" y="26591"/>
                  <a:pt x="4206" y="29448"/>
                  <a:pt x="4762" y="32385"/>
                </a:cubicBezTo>
                <a:cubicBezTo>
                  <a:pt x="5317" y="35321"/>
                  <a:pt x="6984" y="39449"/>
                  <a:pt x="8096" y="41434"/>
                </a:cubicBezTo>
                <a:cubicBezTo>
                  <a:pt x="9207" y="43418"/>
                  <a:pt x="11430" y="42704"/>
                  <a:pt x="11430" y="44292"/>
                </a:cubicBezTo>
                <a:cubicBezTo>
                  <a:pt x="11430" y="45879"/>
                  <a:pt x="8572" y="48339"/>
                  <a:pt x="8096" y="50959"/>
                </a:cubicBezTo>
                <a:cubicBezTo>
                  <a:pt x="7619" y="53578"/>
                  <a:pt x="8333" y="57229"/>
                  <a:pt x="8572" y="60008"/>
                </a:cubicBezTo>
                <a:cubicBezTo>
                  <a:pt x="8810" y="62786"/>
                  <a:pt x="9048" y="64691"/>
                  <a:pt x="9525" y="67628"/>
                </a:cubicBezTo>
                <a:cubicBezTo>
                  <a:pt x="10001" y="70564"/>
                  <a:pt x="11588" y="75009"/>
                  <a:pt x="11430" y="77629"/>
                </a:cubicBezTo>
                <a:cubicBezTo>
                  <a:pt x="11271" y="80248"/>
                  <a:pt x="10159" y="82232"/>
                  <a:pt x="8572" y="83344"/>
                </a:cubicBezTo>
                <a:cubicBezTo>
                  <a:pt x="6984" y="84455"/>
                  <a:pt x="3016" y="84138"/>
                  <a:pt x="1905" y="84297"/>
                </a:cubicBezTo>
              </a:path>
            </a:pathLst>
          </a:custGeom>
          <a:noFill/>
          <a:ln w="28575" cap="flat">
            <a:solidFill>
              <a:srgbClr val="FF0000"/>
            </a:solidFill>
            <a:prstDash val="solid"/>
            <a:round/>
            <a:headEnd type="none" w="lg" len="lg"/>
            <a:tailEnd type="none" w="lg" len="lg"/>
          </a:ln>
        </p:spPr>
      </p:sp>
      <p:cxnSp>
        <p:nvCxnSpPr>
          <p:cNvPr id="135" name="Shape 135"/>
          <p:cNvCxnSpPr/>
          <p:nvPr/>
        </p:nvCxnSpPr>
        <p:spPr>
          <a:xfrm rot="10800000">
            <a:off x="3119550" y="2750450"/>
            <a:ext cx="1928699" cy="750000"/>
          </a:xfrm>
          <a:prstGeom prst="straightConnector1">
            <a:avLst/>
          </a:prstGeom>
          <a:noFill/>
          <a:ln w="28575" cap="flat">
            <a:solidFill>
              <a:srgbClr val="FF0000"/>
            </a:solidFill>
            <a:prstDash val="solid"/>
            <a:round/>
            <a:headEnd type="none" w="lg" len="lg"/>
            <a:tailEnd type="triangle" w="lg" len="lg"/>
          </a:ln>
        </p:spPr>
      </p:cxnSp>
      <p:cxnSp>
        <p:nvCxnSpPr>
          <p:cNvPr id="136" name="Shape 136"/>
          <p:cNvCxnSpPr/>
          <p:nvPr/>
        </p:nvCxnSpPr>
        <p:spPr>
          <a:xfrm flipH="1">
            <a:off x="1941050" y="4512475"/>
            <a:ext cx="3083399" cy="488099"/>
          </a:xfrm>
          <a:prstGeom prst="straightConnector1">
            <a:avLst/>
          </a:prstGeom>
          <a:noFill/>
          <a:ln w="28575" cap="flat">
            <a:solidFill>
              <a:srgbClr val="FF0000"/>
            </a:solidFill>
            <a:prstDash val="solid"/>
            <a:round/>
            <a:headEnd type="none" w="lg" len="lg"/>
            <a:tailEnd type="triangle" w="lg" len="lg"/>
          </a:ln>
        </p:spPr>
      </p:cxnSp>
      <p:sp>
        <p:nvSpPr>
          <p:cNvPr id="137" name="Shape 137"/>
          <p:cNvSpPr/>
          <p:nvPr/>
        </p:nvSpPr>
        <p:spPr>
          <a:xfrm>
            <a:off x="1071575" y="1533021"/>
            <a:ext cx="1364941" cy="3843349"/>
          </a:xfrm>
          <a:prstGeom prst="rect">
            <a:avLst/>
          </a:prstGeom>
          <a:blipFill>
            <a:blip r:embed="rId4"/>
            <a:stretch>
              <a:fillRect/>
            </a:stretch>
          </a:blipFill>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94844" y="122237"/>
            <a:ext cx="9008100" cy="611100"/>
          </a:xfrm>
          <a:prstGeom prst="rect">
            <a:avLst/>
          </a:prstGeom>
        </p:spPr>
        <p:txBody>
          <a:bodyPr lIns="91425" tIns="91425" rIns="91425" bIns="91425" anchor="b" anchorCtr="0">
            <a:spAutoFit/>
          </a:bodyPr>
          <a:lstStyle/>
          <a:p>
            <a:pPr lvl="0" algn="ctr" rtl="0">
              <a:buNone/>
            </a:pPr>
            <a:r>
              <a:rPr lang="en" sz="3000">
                <a:solidFill>
                  <a:srgbClr val="00387E"/>
                </a:solidFill>
              </a:rPr>
              <a:t>200mb Velocity Potential Anomalies</a:t>
            </a:r>
          </a:p>
        </p:txBody>
      </p:sp>
      <p:sp>
        <p:nvSpPr>
          <p:cNvPr id="143" name="Shape 143"/>
          <p:cNvSpPr/>
          <p:nvPr/>
        </p:nvSpPr>
        <p:spPr>
          <a:xfrm>
            <a:off x="258410" y="928675"/>
            <a:ext cx="4546749" cy="5809338"/>
          </a:xfrm>
          <a:prstGeom prst="rect">
            <a:avLst/>
          </a:prstGeom>
          <a:blipFill>
            <a:blip r:embed="rId3"/>
            <a:stretch>
              <a:fillRect/>
            </a:stretch>
          </a:blipFill>
          <a:ln>
            <a:noFill/>
          </a:ln>
        </p:spPr>
      </p:sp>
      <p:sp>
        <p:nvSpPr>
          <p:cNvPr id="144" name="Shape 144"/>
          <p:cNvSpPr/>
          <p:nvPr/>
        </p:nvSpPr>
        <p:spPr>
          <a:xfrm>
            <a:off x="940180" y="1507331"/>
            <a:ext cx="3414514" cy="4245322"/>
          </a:xfrm>
          <a:prstGeom prst="rect">
            <a:avLst/>
          </a:prstGeom>
          <a:blipFill>
            <a:blip r:embed="rId4"/>
            <a:stretch>
              <a:fillRect/>
            </a:stretch>
          </a:blipFill>
        </p:spPr>
      </p:sp>
      <p:sp>
        <p:nvSpPr>
          <p:cNvPr id="145" name="Shape 145"/>
          <p:cNvSpPr txBox="1"/>
          <p:nvPr/>
        </p:nvSpPr>
        <p:spPr>
          <a:xfrm>
            <a:off x="5041087" y="2726113"/>
            <a:ext cx="3833399" cy="4011899"/>
          </a:xfrm>
          <a:prstGeom prst="rect">
            <a:avLst/>
          </a:prstGeom>
          <a:solidFill>
            <a:srgbClr val="FFF2CC"/>
          </a:solidFill>
        </p:spPr>
        <p:txBody>
          <a:bodyPr lIns="91425" tIns="91425" rIns="91425" bIns="91425" anchor="ctr" anchorCtr="0">
            <a:spAutoFit/>
          </a:bodyPr>
          <a:lstStyle/>
          <a:p>
            <a:pPr lvl="0" rtl="0">
              <a:lnSpc>
                <a:spcPct val="115000"/>
              </a:lnSpc>
              <a:buNone/>
            </a:pPr>
            <a:r>
              <a:rPr lang="en" b="1">
                <a:latin typeface="Times New Roman"/>
                <a:ea typeface="Times New Roman"/>
                <a:cs typeface="Times New Roman"/>
                <a:sym typeface="Times New Roman"/>
              </a:rPr>
              <a:t>Eastward propagation was evident from late May into September associated with the MJO (alternating dashed and dotted lines), as well as atmospheric Kelvin wave activity, which at times resulted in fast eastward propagation of observed anomalies.</a:t>
            </a:r>
          </a:p>
          <a:p>
            <a:endParaRPr lang="en" b="1">
              <a:latin typeface="Times New Roman"/>
              <a:ea typeface="Times New Roman"/>
              <a:cs typeface="Times New Roman"/>
              <a:sym typeface="Times New Roman"/>
            </a:endParaRPr>
          </a:p>
          <a:p>
            <a:pPr lvl="0" rtl="0">
              <a:lnSpc>
                <a:spcPct val="115000"/>
              </a:lnSpc>
              <a:buNone/>
            </a:pPr>
            <a:r>
              <a:rPr lang="en" b="1">
                <a:latin typeface="Times New Roman"/>
                <a:ea typeface="Times New Roman"/>
                <a:cs typeface="Times New Roman"/>
                <a:sym typeface="Times New Roman"/>
              </a:rPr>
              <a:t>In mid-September, anomalies decreased and eastward propagation became less clear.</a:t>
            </a:r>
          </a:p>
          <a:p>
            <a:endParaRPr lang="en" b="1">
              <a:latin typeface="Times New Roman"/>
              <a:ea typeface="Times New Roman"/>
              <a:cs typeface="Times New Roman"/>
              <a:sym typeface="Times New Roman"/>
            </a:endParaRPr>
          </a:p>
          <a:p>
            <a:pPr lvl="0" rtl="0">
              <a:lnSpc>
                <a:spcPct val="115000"/>
              </a:lnSpc>
              <a:buNone/>
            </a:pPr>
            <a:r>
              <a:rPr lang="en" b="1">
                <a:latin typeface="Times New Roman"/>
                <a:ea typeface="Times New Roman"/>
                <a:cs typeface="Times New Roman"/>
                <a:sym typeface="Times New Roman"/>
              </a:rPr>
              <a:t>In early October, upper-level divergence (convergence) increased over the Pacific (Indian Ocean) and has shifted eastward throughout October and early November. Anomalies decreased from mid to late November and propagation became less clear.</a:t>
            </a:r>
          </a:p>
        </p:txBody>
      </p:sp>
      <p:sp>
        <p:nvSpPr>
          <p:cNvPr id="146" name="Shape 146"/>
          <p:cNvSpPr txBox="1"/>
          <p:nvPr/>
        </p:nvSpPr>
        <p:spPr>
          <a:xfrm>
            <a:off x="5088787" y="928675"/>
            <a:ext cx="3785699" cy="1451999"/>
          </a:xfrm>
          <a:prstGeom prst="rect">
            <a:avLst/>
          </a:prstGeom>
          <a:solidFill>
            <a:srgbClr val="D9D2E9"/>
          </a:solidFill>
        </p:spPr>
        <p:txBody>
          <a:bodyPr lIns="91425" tIns="91425" rIns="91425" bIns="91425" anchor="ctr" anchorCtr="0">
            <a:spAutoFit/>
          </a:bodyPr>
          <a:lstStyle/>
          <a:p>
            <a:pPr lvl="0" rtl="0">
              <a:lnSpc>
                <a:spcPct val="115000"/>
              </a:lnSpc>
              <a:buNone/>
            </a:pPr>
            <a:r>
              <a:rPr lang="en" sz="1200" b="1" u="sng"/>
              <a:t>Positive</a:t>
            </a:r>
            <a:r>
              <a:rPr lang="en" sz="1200" b="1"/>
              <a:t> anomalies (brown shading) indicate unfavorable conditions for precipitation</a:t>
            </a:r>
          </a:p>
          <a:p>
            <a:endParaRPr lang="en" sz="1200" b="1"/>
          </a:p>
          <a:p>
            <a:pPr lvl="0" rtl="0">
              <a:lnSpc>
                <a:spcPct val="115000"/>
              </a:lnSpc>
              <a:buNone/>
            </a:pPr>
            <a:r>
              <a:rPr lang="en" sz="1200" b="1" u="sng"/>
              <a:t>Negative</a:t>
            </a:r>
            <a:r>
              <a:rPr lang="en" sz="1200" b="1"/>
              <a:t> anomalies (green shading) indicate favorable conditions for precipitation</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94844" y="122237"/>
            <a:ext cx="9008100" cy="611100"/>
          </a:xfrm>
          <a:prstGeom prst="rect">
            <a:avLst/>
          </a:prstGeom>
        </p:spPr>
        <p:txBody>
          <a:bodyPr lIns="91425" tIns="91425" rIns="91425" bIns="91425" anchor="b" anchorCtr="0">
            <a:spAutoFit/>
          </a:bodyPr>
          <a:lstStyle/>
          <a:p>
            <a:pPr lvl="0" algn="ctr" rtl="0">
              <a:buNone/>
            </a:pPr>
            <a:r>
              <a:rPr lang="en" sz="3200">
                <a:solidFill>
                  <a:srgbClr val="00387E"/>
                </a:solidFill>
              </a:rPr>
              <a:t>MJO Index – Recent Evolution</a:t>
            </a:r>
          </a:p>
        </p:txBody>
      </p:sp>
      <p:sp>
        <p:nvSpPr>
          <p:cNvPr id="152" name="Shape 152"/>
          <p:cNvSpPr txBox="1"/>
          <p:nvPr/>
        </p:nvSpPr>
        <p:spPr>
          <a:xfrm>
            <a:off x="4891087" y="819131"/>
            <a:ext cx="4000200" cy="2547299"/>
          </a:xfrm>
          <a:prstGeom prst="rect">
            <a:avLst/>
          </a:prstGeom>
          <a:solidFill>
            <a:srgbClr val="D9D2E9"/>
          </a:solidFill>
        </p:spPr>
        <p:txBody>
          <a:bodyPr lIns="91425" tIns="91425" rIns="91425" bIns="91425" anchor="ctr" anchorCtr="0">
            <a:spAutoFit/>
          </a:bodyPr>
          <a:lstStyle/>
          <a:p>
            <a:pPr marL="457200" lvl="0" indent="-304800" rtl="0">
              <a:lnSpc>
                <a:spcPct val="115000"/>
              </a:lnSpc>
              <a:buClr>
                <a:srgbClr val="000000"/>
              </a:buClr>
              <a:buSzPct val="166666"/>
              <a:buFont typeface="Arial"/>
              <a:buChar char="•"/>
            </a:pPr>
            <a:r>
              <a:rPr lang="en" sz="1200" b="1"/>
              <a:t>The axes (RMM1 and RMM2) represent daily values of the principal components from the two leading modes</a:t>
            </a:r>
          </a:p>
          <a:p>
            <a:pPr marL="457200" lvl="0" indent="-304800" rtl="0">
              <a:lnSpc>
                <a:spcPct val="115000"/>
              </a:lnSpc>
              <a:buClr>
                <a:srgbClr val="000000"/>
              </a:buClr>
              <a:buSzPct val="166666"/>
              <a:buFont typeface="Arial"/>
              <a:buChar char="•"/>
            </a:pPr>
            <a:r>
              <a:rPr lang="en" sz="1200" b="1"/>
              <a:t>The triangular areas indicate the location of the enhanced phase of the MJO</a:t>
            </a:r>
          </a:p>
          <a:p>
            <a:pPr marL="457200" lvl="0" indent="-304800" rtl="0">
              <a:lnSpc>
                <a:spcPct val="115000"/>
              </a:lnSpc>
              <a:buClr>
                <a:srgbClr val="000000"/>
              </a:buClr>
              <a:buSzPct val="166666"/>
              <a:buFont typeface="Arial"/>
              <a:buChar char="•"/>
            </a:pPr>
            <a:r>
              <a:rPr lang="en" sz="1200" b="1"/>
              <a:t>Counter-clockwise motion is indicative of eastward propagation. Large dot most recent observation.</a:t>
            </a:r>
          </a:p>
          <a:p>
            <a:pPr marL="457200" lvl="0" indent="-304800" rtl="0">
              <a:lnSpc>
                <a:spcPct val="115000"/>
              </a:lnSpc>
              <a:buClr>
                <a:srgbClr val="000000"/>
              </a:buClr>
              <a:buSzPct val="166666"/>
              <a:buFont typeface="Arial"/>
              <a:buChar char="•"/>
            </a:pPr>
            <a:r>
              <a:rPr lang="en" sz="1200" b="1"/>
              <a:t>Distance from the origin is proportional to MJO strength</a:t>
            </a:r>
          </a:p>
          <a:p>
            <a:pPr marL="457200" lvl="0" indent="-304800" rtl="0">
              <a:lnSpc>
                <a:spcPct val="115000"/>
              </a:lnSpc>
              <a:buClr>
                <a:srgbClr val="000000"/>
              </a:buClr>
              <a:buSzPct val="166666"/>
              <a:buFont typeface="Arial"/>
              <a:buChar char="•"/>
            </a:pPr>
            <a:r>
              <a:rPr lang="en" sz="1200" b="1"/>
              <a:t>Line colors distinguish different months</a:t>
            </a:r>
          </a:p>
        </p:txBody>
      </p:sp>
      <p:sp>
        <p:nvSpPr>
          <p:cNvPr id="153" name="Shape 153"/>
          <p:cNvSpPr txBox="1"/>
          <p:nvPr/>
        </p:nvSpPr>
        <p:spPr>
          <a:xfrm>
            <a:off x="5736487" y="3733793"/>
            <a:ext cx="3154799" cy="1606800"/>
          </a:xfrm>
          <a:prstGeom prst="rect">
            <a:avLst/>
          </a:prstGeom>
          <a:solidFill>
            <a:srgbClr val="FFF2CC"/>
          </a:solidFill>
        </p:spPr>
        <p:txBody>
          <a:bodyPr lIns="91425" tIns="91425" rIns="91425" bIns="91425" anchor="ctr" anchorCtr="0">
            <a:spAutoFit/>
          </a:bodyPr>
          <a:lstStyle/>
          <a:p>
            <a:pPr lvl="0" rtl="0">
              <a:lnSpc>
                <a:spcPct val="115000"/>
              </a:lnSpc>
              <a:buNone/>
            </a:pPr>
            <a:r>
              <a:rPr lang="en" b="1">
                <a:latin typeface="Times New Roman"/>
                <a:ea typeface="Times New Roman"/>
                <a:cs typeface="Times New Roman"/>
                <a:sym typeface="Times New Roman"/>
              </a:rPr>
              <a:t>The MJO index has increased in amplitude during the past week, but the apparent strengthening is most likely due to both equatorial Rossby wave and atmospheric Kelvin wave activity.</a:t>
            </a:r>
          </a:p>
        </p:txBody>
      </p:sp>
      <p:sp>
        <p:nvSpPr>
          <p:cNvPr id="154" name="Shape 154"/>
          <p:cNvSpPr/>
          <p:nvPr/>
        </p:nvSpPr>
        <p:spPr>
          <a:xfrm>
            <a:off x="94844" y="819131"/>
            <a:ext cx="4648446" cy="5097868"/>
          </a:xfrm>
          <a:prstGeom prst="rect">
            <a:avLst/>
          </a:prstGeom>
          <a:blipFill>
            <a:blip r:embed="rId3"/>
            <a:stretch>
              <a:fillRect/>
            </a:stretch>
          </a:blipFill>
          <a:ln>
            <a:noFill/>
          </a:ln>
        </p:spPr>
      </p:sp>
      <p:cxnSp>
        <p:nvCxnSpPr>
          <p:cNvPr id="155" name="Shape 155"/>
          <p:cNvCxnSpPr>
            <a:stCxn id="153" idx="1"/>
          </p:cNvCxnSpPr>
          <p:nvPr/>
        </p:nvCxnSpPr>
        <p:spPr>
          <a:xfrm rot="10800000">
            <a:off x="2404987" y="3917093"/>
            <a:ext cx="3331499" cy="620099"/>
          </a:xfrm>
          <a:prstGeom prst="straightConnector1">
            <a:avLst/>
          </a:prstGeom>
          <a:noFill/>
          <a:ln w="19050" cap="flat">
            <a:solidFill>
              <a:srgbClr val="FF0000"/>
            </a:solidFill>
            <a:prstDash val="solid"/>
            <a:round/>
            <a:headEnd type="none" w="lg" len="lg"/>
            <a:tailEnd type="triangle" w="lg" len="lg"/>
          </a:ln>
        </p:spPr>
      </p:cxn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94844" y="122237"/>
            <a:ext cx="9008100" cy="611100"/>
          </a:xfrm>
          <a:prstGeom prst="rect">
            <a:avLst/>
          </a:prstGeom>
        </p:spPr>
        <p:txBody>
          <a:bodyPr lIns="91425" tIns="91425" rIns="91425" bIns="91425" anchor="b" anchorCtr="0">
            <a:spAutoFit/>
          </a:bodyPr>
          <a:lstStyle/>
          <a:p>
            <a:pPr lvl="0" algn="ctr" rtl="0">
              <a:buNone/>
            </a:pPr>
            <a:r>
              <a:rPr lang="en" sz="3200">
                <a:solidFill>
                  <a:srgbClr val="00387E"/>
                </a:solidFill>
              </a:rPr>
              <a:t>Ensemble GFS (GEFS) MJO Forecast</a:t>
            </a:r>
          </a:p>
        </p:txBody>
      </p:sp>
      <p:sp>
        <p:nvSpPr>
          <p:cNvPr id="161" name="Shape 161"/>
          <p:cNvSpPr txBox="1"/>
          <p:nvPr/>
        </p:nvSpPr>
        <p:spPr>
          <a:xfrm>
            <a:off x="5079044" y="842968"/>
            <a:ext cx="4023900" cy="2023800"/>
          </a:xfrm>
          <a:prstGeom prst="rect">
            <a:avLst/>
          </a:prstGeom>
          <a:solidFill>
            <a:srgbClr val="D9D2E9"/>
          </a:solidFill>
        </p:spPr>
        <p:txBody>
          <a:bodyPr lIns="91425" tIns="91425" rIns="91425" bIns="91425" anchor="ctr" anchorCtr="0">
            <a:spAutoFit/>
          </a:bodyPr>
          <a:lstStyle/>
          <a:p>
            <a:pPr lvl="0" rtl="0">
              <a:lnSpc>
                <a:spcPct val="115000"/>
              </a:lnSpc>
              <a:buNone/>
            </a:pPr>
            <a:r>
              <a:rPr lang="en" sz="1200" b="1"/>
              <a:t>RMM1 and RMM2 values for the most recent 40 days and forecasts from the ensemble Global Forecast System (GEFS) for the next 15 days</a:t>
            </a:r>
          </a:p>
          <a:p>
            <a:endParaRPr lang="en" sz="1200" b="1"/>
          </a:p>
          <a:p>
            <a:pPr lvl="0" rtl="0">
              <a:lnSpc>
                <a:spcPct val="115000"/>
              </a:lnSpc>
              <a:buNone/>
            </a:pPr>
            <a:r>
              <a:rPr lang="en" sz="1200" b="1" u="sng"/>
              <a:t>light gray shading</a:t>
            </a:r>
            <a:r>
              <a:rPr lang="en" sz="1200" b="1"/>
              <a:t>: 90% of forecasts                 	</a:t>
            </a:r>
            <a:r>
              <a:rPr lang="en" sz="1200" b="1" u="sng"/>
              <a:t>dark gray shading</a:t>
            </a:r>
            <a:r>
              <a:rPr lang="en" sz="1200" b="1"/>
              <a:t>: 50% of forecasts</a:t>
            </a:r>
          </a:p>
          <a:p>
            <a:endParaRPr lang="en" sz="1200" b="1"/>
          </a:p>
          <a:p>
            <a:pPr lvl="0" rtl="0">
              <a:lnSpc>
                <a:spcPct val="115000"/>
              </a:lnSpc>
              <a:buNone/>
            </a:pPr>
            <a:r>
              <a:rPr lang="en" sz="1200" b="1" u="sng"/>
              <a:t>Yellow Lines</a:t>
            </a:r>
            <a:r>
              <a:rPr lang="en" sz="1200" b="1"/>
              <a:t>  – 20 Individual Members         	</a:t>
            </a:r>
          </a:p>
          <a:p>
            <a:pPr lvl="0" rtl="0">
              <a:lnSpc>
                <a:spcPct val="115000"/>
              </a:lnSpc>
              <a:buNone/>
            </a:pPr>
            <a:r>
              <a:rPr lang="en" sz="1200" b="1" u="sng"/>
              <a:t>Green Line</a:t>
            </a:r>
            <a:r>
              <a:rPr lang="en" sz="1200" b="1"/>
              <a:t> – Ensemble Mean</a:t>
            </a:r>
          </a:p>
        </p:txBody>
      </p:sp>
      <p:sp>
        <p:nvSpPr>
          <p:cNvPr id="162" name="Shape 162"/>
          <p:cNvSpPr txBox="1"/>
          <p:nvPr/>
        </p:nvSpPr>
        <p:spPr>
          <a:xfrm>
            <a:off x="5733944" y="3209925"/>
            <a:ext cx="3369000" cy="1357199"/>
          </a:xfrm>
          <a:prstGeom prst="rect">
            <a:avLst/>
          </a:prstGeom>
          <a:solidFill>
            <a:srgbClr val="FFF2CC"/>
          </a:solidFill>
        </p:spPr>
        <p:txBody>
          <a:bodyPr lIns="91425" tIns="91425" rIns="91425" bIns="91425" anchor="ctr" anchorCtr="0">
            <a:spAutoFit/>
          </a:bodyPr>
          <a:lstStyle/>
          <a:p>
            <a:pPr lvl="0" rtl="0">
              <a:lnSpc>
                <a:spcPct val="115000"/>
              </a:lnSpc>
              <a:buNone/>
            </a:pPr>
            <a:r>
              <a:rPr lang="en" b="1">
                <a:latin typeface="Times New Roman"/>
                <a:ea typeface="Times New Roman"/>
                <a:cs typeface="Times New Roman"/>
                <a:sym typeface="Times New Roman"/>
              </a:rPr>
              <a:t>The bias-corrected ensemble GFS forecasts propagation through Phase 3 during Week-1 with a weakening in the signal during Week-2. </a:t>
            </a:r>
          </a:p>
        </p:txBody>
      </p:sp>
      <p:sp>
        <p:nvSpPr>
          <p:cNvPr id="163" name="Shape 163"/>
          <p:cNvSpPr/>
          <p:nvPr/>
        </p:nvSpPr>
        <p:spPr>
          <a:xfrm>
            <a:off x="94844" y="842968"/>
            <a:ext cx="4822206" cy="5524787"/>
          </a:xfrm>
          <a:prstGeom prst="rect">
            <a:avLst/>
          </a:prstGeom>
          <a:blipFill>
            <a:blip r:embed="rId3"/>
            <a:stretch>
              <a:fillRect/>
            </a:stretch>
          </a:blipFill>
          <a:ln>
            <a:noFill/>
          </a:ln>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66150"/>
            <a:ext cx="8229600" cy="1325700"/>
          </a:xfrm>
          <a:prstGeom prst="rect">
            <a:avLst/>
          </a:prstGeom>
        </p:spPr>
        <p:txBody>
          <a:bodyPr lIns="91425" tIns="91425" rIns="91425" bIns="91425" anchor="ctr" anchorCtr="0">
            <a:spAutoFit/>
          </a:bodyPr>
          <a:lstStyle/>
          <a:p>
            <a:pPr lvl="0" algn="ctr" rtl="0">
              <a:buNone/>
            </a:pPr>
            <a:r>
              <a:rPr lang="en"/>
              <a:t>Verification</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94844" y="122237"/>
            <a:ext cx="9008100" cy="611100"/>
          </a:xfrm>
          <a:prstGeom prst="rect">
            <a:avLst/>
          </a:prstGeom>
        </p:spPr>
        <p:txBody>
          <a:bodyPr lIns="91425" tIns="91425" rIns="91425" bIns="91425" anchor="b" anchorCtr="0">
            <a:spAutoFit/>
          </a:bodyPr>
          <a:lstStyle/>
          <a:p>
            <a:pPr lvl="0" algn="ctr" rtl="0">
              <a:buNone/>
            </a:pPr>
            <a:r>
              <a:rPr lang="en" sz="3200">
                <a:solidFill>
                  <a:srgbClr val="00387E"/>
                </a:solidFill>
              </a:rPr>
              <a:t>6-10day Verification</a:t>
            </a:r>
          </a:p>
        </p:txBody>
      </p:sp>
      <p:sp>
        <p:nvSpPr>
          <p:cNvPr id="174" name="Shape 174"/>
          <p:cNvSpPr/>
          <p:nvPr/>
        </p:nvSpPr>
        <p:spPr>
          <a:xfrm>
            <a:off x="94844" y="957268"/>
            <a:ext cx="4508498" cy="3381061"/>
          </a:xfrm>
          <a:prstGeom prst="rect">
            <a:avLst/>
          </a:prstGeom>
          <a:blipFill>
            <a:blip r:embed="rId3"/>
            <a:stretch>
              <a:fillRect/>
            </a:stretch>
          </a:blipFill>
          <a:ln>
            <a:noFill/>
          </a:ln>
        </p:spPr>
      </p:sp>
      <p:sp>
        <p:nvSpPr>
          <p:cNvPr id="175" name="Shape 175"/>
          <p:cNvSpPr/>
          <p:nvPr/>
        </p:nvSpPr>
        <p:spPr>
          <a:xfrm>
            <a:off x="4637422" y="4091200"/>
            <a:ext cx="4442851" cy="2716065"/>
          </a:xfrm>
          <a:prstGeom prst="rect">
            <a:avLst/>
          </a:prstGeom>
          <a:blipFill>
            <a:blip r:embed="rId4"/>
            <a:stretch>
              <a:fillRect/>
            </a:stretch>
          </a:blipFill>
          <a:ln>
            <a:noFill/>
          </a:ln>
        </p:spPr>
      </p:sp>
      <p:sp>
        <p:nvSpPr>
          <p:cNvPr id="176" name="Shape 176"/>
          <p:cNvSpPr/>
          <p:nvPr/>
        </p:nvSpPr>
        <p:spPr>
          <a:xfrm>
            <a:off x="4603742" y="957268"/>
            <a:ext cx="4510211" cy="2759862"/>
          </a:xfrm>
          <a:prstGeom prst="rect">
            <a:avLst/>
          </a:prstGeom>
          <a:blipFill>
            <a:blip r:embed="rId5"/>
            <a:stretch>
              <a:fillRect/>
            </a:stretch>
          </a:blipFill>
          <a:ln>
            <a:noFill/>
          </a:ln>
        </p:spPr>
      </p:sp>
      <p:sp>
        <p:nvSpPr>
          <p:cNvPr id="177" name="Shape 177"/>
          <p:cNvSpPr/>
          <p:nvPr/>
        </p:nvSpPr>
        <p:spPr>
          <a:xfrm>
            <a:off x="94844" y="3422910"/>
            <a:ext cx="4512474" cy="3384355"/>
          </a:xfrm>
          <a:prstGeom prst="rect">
            <a:avLst/>
          </a:prstGeom>
          <a:blipFill>
            <a:blip r:embed="rId6"/>
            <a:stretch>
              <a:fillRect/>
            </a:stretch>
          </a:blipFill>
          <a:ln>
            <a:noFill/>
          </a:ln>
        </p:spPr>
      </p:sp>
      <p:sp>
        <p:nvSpPr>
          <p:cNvPr id="178" name="Shape 178"/>
          <p:cNvSpPr txBox="1"/>
          <p:nvPr/>
        </p:nvSpPr>
        <p:spPr>
          <a:xfrm>
            <a:off x="3791718" y="3288431"/>
            <a:ext cx="762000" cy="428700"/>
          </a:xfrm>
          <a:prstGeom prst="rect">
            <a:avLst/>
          </a:prstGeom>
          <a:noFill/>
        </p:spPr>
        <p:txBody>
          <a:bodyPr lIns="91425" tIns="91425" rIns="91425" bIns="91425" anchor="ctr" anchorCtr="0">
            <a:spAutoFit/>
          </a:bodyPr>
          <a:lstStyle/>
          <a:p>
            <a:pPr algn="r">
              <a:buNone/>
            </a:pPr>
            <a:r>
              <a:rPr lang="en" b="1"/>
              <a:t>Temp</a:t>
            </a:r>
          </a:p>
        </p:txBody>
      </p:sp>
      <p:sp>
        <p:nvSpPr>
          <p:cNvPr id="179" name="Shape 179"/>
          <p:cNvSpPr txBox="1"/>
          <p:nvPr/>
        </p:nvSpPr>
        <p:spPr>
          <a:xfrm>
            <a:off x="3738168" y="6378566"/>
            <a:ext cx="869100" cy="428700"/>
          </a:xfrm>
          <a:prstGeom prst="rect">
            <a:avLst/>
          </a:prstGeom>
          <a:noFill/>
        </p:spPr>
        <p:txBody>
          <a:bodyPr lIns="91425" tIns="91425" rIns="91425" bIns="91425" anchor="ctr" anchorCtr="0">
            <a:spAutoFit/>
          </a:bodyPr>
          <a:lstStyle/>
          <a:p>
            <a:pPr lvl="0" algn="r" rtl="0">
              <a:buNone/>
            </a:pPr>
            <a:r>
              <a:rPr lang="en" b="1"/>
              <a:t>Precip</a:t>
            </a:r>
          </a:p>
        </p:txBody>
      </p:sp>
      <p:sp>
        <p:nvSpPr>
          <p:cNvPr id="180" name="Shape 180"/>
          <p:cNvSpPr txBox="1"/>
          <p:nvPr/>
        </p:nvSpPr>
        <p:spPr>
          <a:xfrm>
            <a:off x="8318274" y="2994211"/>
            <a:ext cx="762000" cy="428700"/>
          </a:xfrm>
          <a:prstGeom prst="rect">
            <a:avLst/>
          </a:prstGeom>
          <a:noFill/>
        </p:spPr>
        <p:txBody>
          <a:bodyPr lIns="91425" tIns="91425" rIns="91425" bIns="91425" anchor="ctr" anchorCtr="0">
            <a:spAutoFit/>
          </a:bodyPr>
          <a:lstStyle/>
          <a:p>
            <a:pPr lvl="0" algn="r" rtl="0">
              <a:buNone/>
            </a:pPr>
            <a:r>
              <a:rPr lang="en" b="1"/>
              <a:t>Temp</a:t>
            </a:r>
          </a:p>
        </p:txBody>
      </p:sp>
      <p:sp>
        <p:nvSpPr>
          <p:cNvPr id="181" name="Shape 181"/>
          <p:cNvSpPr txBox="1"/>
          <p:nvPr/>
        </p:nvSpPr>
        <p:spPr>
          <a:xfrm>
            <a:off x="8211174" y="6091375"/>
            <a:ext cx="869100" cy="428700"/>
          </a:xfrm>
          <a:prstGeom prst="rect">
            <a:avLst/>
          </a:prstGeom>
          <a:noFill/>
        </p:spPr>
        <p:txBody>
          <a:bodyPr lIns="91425" tIns="91425" rIns="91425" bIns="91425" anchor="ctr" anchorCtr="0">
            <a:spAutoFit/>
          </a:bodyPr>
          <a:lstStyle/>
          <a:p>
            <a:pPr lvl="0" algn="r" rtl="0">
              <a:buNone/>
            </a:pPr>
            <a:r>
              <a:rPr lang="en" b="1"/>
              <a:t>Precip</a:t>
            </a:r>
          </a:p>
        </p:txBody>
      </p:sp>
      <p:graphicFrame>
        <p:nvGraphicFramePr>
          <p:cNvPr id="182" name="Shape 182"/>
          <p:cNvGraphicFramePr/>
          <p:nvPr/>
        </p:nvGraphicFramePr>
        <p:xfrm>
          <a:off x="1089012" y="1148798"/>
          <a:ext cx="2364800" cy="640020"/>
        </p:xfrm>
        <a:graphic>
          <a:graphicData uri="http://schemas.openxmlformats.org/drawingml/2006/table">
            <a:tbl>
              <a:tblPr>
                <a:noFill/>
                <a:tableStyleId>{7D487F32-2087-40B1-A39D-B982A35E3F86}</a:tableStyleId>
              </a:tblPr>
              <a:tblGrid>
                <a:gridCol w="591200"/>
                <a:gridCol w="591200"/>
                <a:gridCol w="591200"/>
                <a:gridCol w="591200"/>
              </a:tblGrid>
              <a:tr h="220125">
                <a:tc>
                  <a:txBody>
                    <a:bodyPr/>
                    <a:lstStyle/>
                    <a:p>
                      <a:pPr algn="ctr">
                        <a:buNone/>
                      </a:pPr>
                      <a:r>
                        <a:rPr lang="en" sz="900" b="1"/>
                        <a:t>Manual</a:t>
                      </a:r>
                    </a:p>
                  </a:txBody>
                  <a:tcPr marL="91425" marR="91425" marT="91425" marB="91425">
                    <a:solidFill>
                      <a:srgbClr val="EA9999"/>
                    </a:solidFill>
                  </a:tcPr>
                </a:tc>
                <a:tc>
                  <a:txBody>
                    <a:bodyPr/>
                    <a:lstStyle/>
                    <a:p>
                      <a:pPr algn="ctr">
                        <a:buNone/>
                      </a:pPr>
                      <a:r>
                        <a:rPr lang="en" sz="900" b="1"/>
                        <a:t>27</a:t>
                      </a:r>
                    </a:p>
                  </a:txBody>
                  <a:tcPr marL="91425" marR="91425" marT="91425" marB="91425">
                    <a:solidFill>
                      <a:srgbClr val="EA9999"/>
                    </a:solidFill>
                  </a:tcPr>
                </a:tc>
                <a:tc>
                  <a:txBody>
                    <a:bodyPr/>
                    <a:lstStyle/>
                    <a:p>
                      <a:pPr algn="ctr">
                        <a:buNone/>
                      </a:pPr>
                      <a:r>
                        <a:rPr lang="en" sz="900" b="1"/>
                        <a:t>CDC</a:t>
                      </a:r>
                    </a:p>
                  </a:txBody>
                  <a:tcPr marL="91425" marR="91425" marT="91425" marB="91425"/>
                </a:tc>
                <a:tc>
                  <a:txBody>
                    <a:bodyPr/>
                    <a:lstStyle/>
                    <a:p>
                      <a:pPr algn="ctr">
                        <a:buNone/>
                      </a:pPr>
                      <a:r>
                        <a:rPr lang="en" sz="900" b="1"/>
                        <a:t>29</a:t>
                      </a:r>
                    </a:p>
                  </a:txBody>
                  <a:tcPr marL="91425" marR="91425" marT="91425" marB="91425"/>
                </a:tc>
              </a:tr>
              <a:tr h="244125">
                <a:tc>
                  <a:txBody>
                    <a:bodyPr/>
                    <a:lstStyle/>
                    <a:p>
                      <a:pPr algn="ctr">
                        <a:buNone/>
                      </a:pPr>
                      <a:r>
                        <a:rPr lang="en" sz="900" b="1"/>
                        <a:t>NAEFS</a:t>
                      </a:r>
                    </a:p>
                  </a:txBody>
                  <a:tcPr marL="91425" marR="91425" marT="91425" marB="91425">
                    <a:solidFill>
                      <a:srgbClr val="EA9999"/>
                    </a:solidFill>
                  </a:tcPr>
                </a:tc>
                <a:tc>
                  <a:txBody>
                    <a:bodyPr/>
                    <a:lstStyle/>
                    <a:p>
                      <a:pPr algn="ctr">
                        <a:buNone/>
                      </a:pPr>
                      <a:r>
                        <a:rPr lang="en" sz="900" b="1"/>
                        <a:t>27</a:t>
                      </a:r>
                    </a:p>
                  </a:txBody>
                  <a:tcPr marL="91425" marR="91425" marT="91425" marB="91425">
                    <a:solidFill>
                      <a:srgbClr val="EA9999"/>
                    </a:solidFill>
                  </a:tcPr>
                </a:tc>
                <a:tc>
                  <a:txBody>
                    <a:bodyPr/>
                    <a:lstStyle/>
                    <a:p>
                      <a:pPr algn="ctr">
                        <a:buNone/>
                      </a:pPr>
                      <a:r>
                        <a:rPr lang="en" sz="900" b="1"/>
                        <a:t>Auto</a:t>
                      </a:r>
                    </a:p>
                  </a:txBody>
                  <a:tcPr marL="91425" marR="91425" marT="91425" marB="91425">
                    <a:solidFill>
                      <a:srgbClr val="B6D7A8"/>
                    </a:solidFill>
                  </a:tcPr>
                </a:tc>
                <a:tc>
                  <a:txBody>
                    <a:bodyPr/>
                    <a:lstStyle/>
                    <a:p>
                      <a:pPr algn="ctr">
                        <a:buNone/>
                      </a:pPr>
                      <a:r>
                        <a:rPr lang="en" sz="900" b="1"/>
                        <a:t>30</a:t>
                      </a:r>
                    </a:p>
                  </a:txBody>
                  <a:tcPr marL="91425" marR="91425" marT="91425" marB="91425">
                    <a:solidFill>
                      <a:srgbClr val="B6D7A8"/>
                    </a:solidFill>
                  </a:tcPr>
                </a:tc>
              </a:tr>
            </a:tbl>
          </a:graphicData>
        </a:graphic>
      </p:graphicFrame>
      <p:graphicFrame>
        <p:nvGraphicFramePr>
          <p:cNvPr id="183" name="Shape 183"/>
          <p:cNvGraphicFramePr/>
          <p:nvPr/>
        </p:nvGraphicFramePr>
        <p:xfrm>
          <a:off x="517512" y="3605212"/>
          <a:ext cx="2364800" cy="640020"/>
        </p:xfrm>
        <a:graphic>
          <a:graphicData uri="http://schemas.openxmlformats.org/drawingml/2006/table">
            <a:tbl>
              <a:tblPr>
                <a:noFill/>
                <a:tableStyleId>{C8B16A78-3F1A-4A93-8D62-06D6767308B1}</a:tableStyleId>
              </a:tblPr>
              <a:tblGrid>
                <a:gridCol w="591200"/>
                <a:gridCol w="591200"/>
                <a:gridCol w="591200"/>
                <a:gridCol w="591200"/>
              </a:tblGrid>
              <a:tr h="262625">
                <a:tc>
                  <a:txBody>
                    <a:bodyPr/>
                    <a:lstStyle/>
                    <a:p>
                      <a:pPr lvl="0" algn="ctr" rtl="0">
                        <a:buNone/>
                      </a:pPr>
                      <a:r>
                        <a:rPr lang="en" sz="900" b="1"/>
                        <a:t>Manual</a:t>
                      </a:r>
                    </a:p>
                  </a:txBody>
                  <a:tcPr marL="91425" marR="91425" marT="91425" marB="91425">
                    <a:solidFill>
                      <a:srgbClr val="EA9999"/>
                    </a:solidFill>
                  </a:tcPr>
                </a:tc>
                <a:tc>
                  <a:txBody>
                    <a:bodyPr/>
                    <a:lstStyle/>
                    <a:p>
                      <a:pPr lvl="0" algn="ctr" rtl="0">
                        <a:buNone/>
                      </a:pPr>
                      <a:r>
                        <a:rPr lang="en" sz="900" b="1"/>
                        <a:t>14</a:t>
                      </a:r>
                    </a:p>
                  </a:txBody>
                  <a:tcPr marL="91425" marR="91425" marT="91425" marB="91425">
                    <a:solidFill>
                      <a:srgbClr val="EA9999"/>
                    </a:solidFill>
                  </a:tcPr>
                </a:tc>
                <a:tc>
                  <a:txBody>
                    <a:bodyPr/>
                    <a:lstStyle/>
                    <a:p>
                      <a:pPr lvl="0" algn="ctr" rtl="0">
                        <a:buNone/>
                      </a:pPr>
                      <a:r>
                        <a:rPr lang="en" sz="900" b="1"/>
                        <a:t>CDC</a:t>
                      </a:r>
                    </a:p>
                  </a:txBody>
                  <a:tcPr marL="91425" marR="91425" marT="91425" marB="91425">
                    <a:solidFill>
                      <a:srgbClr val="B6D7A8"/>
                    </a:solidFill>
                  </a:tcPr>
                </a:tc>
                <a:tc>
                  <a:txBody>
                    <a:bodyPr/>
                    <a:lstStyle/>
                    <a:p>
                      <a:pPr lvl="0" algn="ctr" rtl="0">
                        <a:buNone/>
                      </a:pPr>
                      <a:r>
                        <a:rPr lang="en" sz="900" b="1"/>
                        <a:t>20</a:t>
                      </a:r>
                    </a:p>
                  </a:txBody>
                  <a:tcPr marL="91425" marR="91425" marT="91425" marB="91425">
                    <a:solidFill>
                      <a:srgbClr val="B6D7A8"/>
                    </a:solidFill>
                  </a:tcPr>
                </a:tc>
              </a:tr>
              <a:tr h="262625">
                <a:tc>
                  <a:txBody>
                    <a:bodyPr/>
                    <a:lstStyle/>
                    <a:p>
                      <a:pPr lvl="0" algn="ctr" rtl="0">
                        <a:buNone/>
                      </a:pPr>
                      <a:r>
                        <a:rPr lang="en" sz="900" b="1"/>
                        <a:t>NAEFS</a:t>
                      </a:r>
                    </a:p>
                  </a:txBody>
                  <a:tcPr marL="91425" marR="91425" marT="91425" marB="91425"/>
                </a:tc>
                <a:tc>
                  <a:txBody>
                    <a:bodyPr/>
                    <a:lstStyle/>
                    <a:p>
                      <a:pPr lvl="0" algn="ctr" rtl="0">
                        <a:buNone/>
                      </a:pPr>
                      <a:r>
                        <a:rPr lang="en" sz="900" b="1"/>
                        <a:t>15</a:t>
                      </a:r>
                    </a:p>
                  </a:txBody>
                  <a:tcPr marL="91425" marR="91425" marT="91425" marB="91425"/>
                </a:tc>
                <a:tc>
                  <a:txBody>
                    <a:bodyPr/>
                    <a:lstStyle/>
                    <a:p>
                      <a:pPr lvl="0" algn="ctr" rtl="0">
                        <a:buNone/>
                      </a:pPr>
                      <a:r>
                        <a:rPr lang="en" sz="900" b="1"/>
                        <a:t>Auto</a:t>
                      </a:r>
                    </a:p>
                  </a:txBody>
                  <a:tcPr marL="91425" marR="91425" marT="91425" marB="91425"/>
                </a:tc>
                <a:tc>
                  <a:txBody>
                    <a:bodyPr/>
                    <a:lstStyle/>
                    <a:p>
                      <a:pPr lvl="0" algn="ctr" rtl="0">
                        <a:buNone/>
                      </a:pPr>
                      <a:r>
                        <a:rPr lang="en" sz="900" b="1"/>
                        <a:t>18</a:t>
                      </a:r>
                    </a:p>
                  </a:txBody>
                  <a:tcPr marL="91425" marR="91425" marT="91425" marB="91425"/>
                </a:tc>
              </a:tr>
            </a:tbl>
          </a:graphicData>
        </a:graphic>
      </p:graphicFrame>
      <p:sp>
        <p:nvSpPr>
          <p:cNvPr id="184" name="Shape 184"/>
          <p:cNvSpPr txBox="1"/>
          <p:nvPr/>
        </p:nvSpPr>
        <p:spPr>
          <a:xfrm>
            <a:off x="517512" y="2834535"/>
            <a:ext cx="985199" cy="444300"/>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spAutoFit/>
          </a:bodyPr>
          <a:lstStyle/>
          <a:p>
            <a:pPr lvl="0" rtl="0">
              <a:buNone/>
            </a:pPr>
            <a:r>
              <a:rPr lang="en" sz="1000" b="1">
                <a:solidFill>
                  <a:srgbClr val="1155CC"/>
                </a:solidFill>
              </a:rPr>
              <a:t>Manual</a:t>
            </a:r>
            <a:r>
              <a:rPr lang="en" sz="1000" b="1"/>
              <a:t>  </a:t>
            </a:r>
            <a:r>
              <a:rPr lang="en" sz="1000" b="1">
                <a:solidFill>
                  <a:srgbClr val="E69138"/>
                </a:solidFill>
              </a:rPr>
              <a:t>CDC</a:t>
            </a:r>
          </a:p>
          <a:p>
            <a:pPr>
              <a:buNone/>
            </a:pPr>
            <a:r>
              <a:rPr lang="en" sz="1000" b="1">
                <a:solidFill>
                  <a:srgbClr val="CC0000"/>
                </a:solidFill>
              </a:rPr>
              <a:t>NAEFS</a:t>
            </a:r>
            <a:r>
              <a:rPr lang="en" sz="1000" b="1"/>
              <a:t>  </a:t>
            </a:r>
            <a:r>
              <a:rPr lang="en" sz="1000" b="1">
                <a:solidFill>
                  <a:schemeClr val="accent5"/>
                </a:solidFill>
              </a:rPr>
              <a:t>Auto</a:t>
            </a:r>
          </a:p>
        </p:txBody>
      </p:sp>
      <p:sp>
        <p:nvSpPr>
          <p:cNvPr id="185" name="Shape 185"/>
          <p:cNvSpPr txBox="1"/>
          <p:nvPr/>
        </p:nvSpPr>
        <p:spPr>
          <a:xfrm>
            <a:off x="517512" y="5575075"/>
            <a:ext cx="960900" cy="432299"/>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spAutoFit/>
          </a:bodyPr>
          <a:lstStyle/>
          <a:p>
            <a:pPr lvl="0" rtl="0">
              <a:buNone/>
            </a:pPr>
            <a:r>
              <a:rPr lang="en" sz="1000" b="1">
                <a:solidFill>
                  <a:srgbClr val="1155CC"/>
                </a:solidFill>
              </a:rPr>
              <a:t>Manual</a:t>
            </a:r>
            <a:r>
              <a:rPr lang="en" sz="1000" b="1"/>
              <a:t>  </a:t>
            </a:r>
            <a:r>
              <a:rPr lang="en" sz="1000" b="1">
                <a:solidFill>
                  <a:srgbClr val="E69138"/>
                </a:solidFill>
              </a:rPr>
              <a:t>CDC</a:t>
            </a:r>
          </a:p>
          <a:p>
            <a:pPr lvl="0" rtl="0">
              <a:buNone/>
            </a:pPr>
            <a:r>
              <a:rPr lang="en" sz="1000" b="1">
                <a:solidFill>
                  <a:srgbClr val="CC0000"/>
                </a:solidFill>
              </a:rPr>
              <a:t>NAEFS</a:t>
            </a:r>
            <a:r>
              <a:rPr lang="en" sz="1000" b="1"/>
              <a:t>  </a:t>
            </a:r>
            <a:r>
              <a:rPr lang="en" sz="1000" b="1">
                <a:solidFill>
                  <a:schemeClr val="accent5"/>
                </a:solidFill>
              </a:rPr>
              <a:t>Auto</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p:nvPr/>
        </p:nvSpPr>
        <p:spPr>
          <a:xfrm>
            <a:off x="4633061" y="4083103"/>
            <a:ext cx="4451574" cy="2724162"/>
          </a:xfrm>
          <a:prstGeom prst="rect">
            <a:avLst/>
          </a:prstGeom>
          <a:blipFill>
            <a:blip r:embed="rId3"/>
            <a:stretch>
              <a:fillRect/>
            </a:stretch>
          </a:blipFill>
          <a:ln>
            <a:noFill/>
          </a:ln>
        </p:spPr>
      </p:sp>
      <p:sp>
        <p:nvSpPr>
          <p:cNvPr id="191" name="Shape 191"/>
          <p:cNvSpPr/>
          <p:nvPr/>
        </p:nvSpPr>
        <p:spPr>
          <a:xfrm>
            <a:off x="4629476" y="949510"/>
            <a:ext cx="4458744" cy="2724174"/>
          </a:xfrm>
          <a:prstGeom prst="rect">
            <a:avLst/>
          </a:prstGeom>
          <a:blipFill>
            <a:blip r:embed="rId4"/>
            <a:stretch>
              <a:fillRect/>
            </a:stretch>
          </a:blipFill>
          <a:ln>
            <a:noFill/>
          </a:ln>
        </p:spPr>
      </p:sp>
      <p:sp>
        <p:nvSpPr>
          <p:cNvPr id="192" name="Shape 192"/>
          <p:cNvSpPr/>
          <p:nvPr/>
        </p:nvSpPr>
        <p:spPr>
          <a:xfrm>
            <a:off x="94867" y="949510"/>
            <a:ext cx="4512449" cy="3384337"/>
          </a:xfrm>
          <a:prstGeom prst="rect">
            <a:avLst/>
          </a:prstGeom>
          <a:blipFill>
            <a:blip r:embed="rId5"/>
            <a:stretch>
              <a:fillRect/>
            </a:stretch>
          </a:blipFill>
          <a:ln>
            <a:noFill/>
          </a:ln>
        </p:spPr>
      </p:sp>
      <p:sp>
        <p:nvSpPr>
          <p:cNvPr id="193" name="Shape 193"/>
          <p:cNvSpPr txBox="1">
            <a:spLocks noGrp="1"/>
          </p:cNvSpPr>
          <p:nvPr>
            <p:ph type="title"/>
          </p:nvPr>
        </p:nvSpPr>
        <p:spPr>
          <a:xfrm>
            <a:off x="94844" y="122237"/>
            <a:ext cx="9008100" cy="611100"/>
          </a:xfrm>
          <a:prstGeom prst="rect">
            <a:avLst/>
          </a:prstGeom>
        </p:spPr>
        <p:txBody>
          <a:bodyPr lIns="91425" tIns="91425" rIns="91425" bIns="91425" anchor="b" anchorCtr="0">
            <a:spAutoFit/>
          </a:bodyPr>
          <a:lstStyle/>
          <a:p>
            <a:pPr lvl="0" algn="ctr" rtl="0">
              <a:buNone/>
            </a:pPr>
            <a:r>
              <a:rPr lang="en" sz="3200"/>
              <a:t>8-14</a:t>
            </a:r>
            <a:r>
              <a:rPr lang="en" sz="3200">
                <a:solidFill>
                  <a:srgbClr val="00387E"/>
                </a:solidFill>
              </a:rPr>
              <a:t>day Verification</a:t>
            </a:r>
          </a:p>
        </p:txBody>
      </p:sp>
      <p:sp>
        <p:nvSpPr>
          <p:cNvPr id="194" name="Shape 194"/>
          <p:cNvSpPr txBox="1"/>
          <p:nvPr/>
        </p:nvSpPr>
        <p:spPr>
          <a:xfrm>
            <a:off x="8318274" y="2994211"/>
            <a:ext cx="762000" cy="428700"/>
          </a:xfrm>
          <a:prstGeom prst="rect">
            <a:avLst/>
          </a:prstGeom>
          <a:noFill/>
        </p:spPr>
        <p:txBody>
          <a:bodyPr lIns="91425" tIns="91425" rIns="91425" bIns="91425" anchor="ctr" anchorCtr="0">
            <a:spAutoFit/>
          </a:bodyPr>
          <a:lstStyle/>
          <a:p>
            <a:pPr lvl="0" algn="r" rtl="0">
              <a:buNone/>
            </a:pPr>
            <a:r>
              <a:rPr lang="en" b="1"/>
              <a:t>Temp</a:t>
            </a:r>
          </a:p>
        </p:txBody>
      </p:sp>
      <p:sp>
        <p:nvSpPr>
          <p:cNvPr id="195" name="Shape 195"/>
          <p:cNvSpPr txBox="1"/>
          <p:nvPr/>
        </p:nvSpPr>
        <p:spPr>
          <a:xfrm>
            <a:off x="8211174" y="6091375"/>
            <a:ext cx="869100" cy="428700"/>
          </a:xfrm>
          <a:prstGeom prst="rect">
            <a:avLst/>
          </a:prstGeom>
          <a:noFill/>
        </p:spPr>
        <p:txBody>
          <a:bodyPr lIns="91425" tIns="91425" rIns="91425" bIns="91425" anchor="ctr" anchorCtr="0">
            <a:spAutoFit/>
          </a:bodyPr>
          <a:lstStyle/>
          <a:p>
            <a:pPr lvl="0" algn="r" rtl="0">
              <a:buNone/>
            </a:pPr>
            <a:r>
              <a:rPr lang="en" b="1"/>
              <a:t>Precip</a:t>
            </a:r>
          </a:p>
        </p:txBody>
      </p:sp>
      <p:sp>
        <p:nvSpPr>
          <p:cNvPr id="196" name="Shape 196"/>
          <p:cNvSpPr txBox="1"/>
          <p:nvPr/>
        </p:nvSpPr>
        <p:spPr>
          <a:xfrm>
            <a:off x="3791718" y="3288431"/>
            <a:ext cx="762000" cy="428700"/>
          </a:xfrm>
          <a:prstGeom prst="rect">
            <a:avLst/>
          </a:prstGeom>
          <a:noFill/>
        </p:spPr>
        <p:txBody>
          <a:bodyPr lIns="91425" tIns="91425" rIns="91425" bIns="91425" anchor="ctr" anchorCtr="0">
            <a:spAutoFit/>
          </a:bodyPr>
          <a:lstStyle/>
          <a:p>
            <a:pPr lvl="0" algn="r" rtl="0">
              <a:buNone/>
            </a:pPr>
            <a:r>
              <a:rPr lang="en" b="1"/>
              <a:t>Temp</a:t>
            </a:r>
          </a:p>
        </p:txBody>
      </p:sp>
      <p:sp>
        <p:nvSpPr>
          <p:cNvPr id="197" name="Shape 197"/>
          <p:cNvSpPr/>
          <p:nvPr/>
        </p:nvSpPr>
        <p:spPr>
          <a:xfrm>
            <a:off x="94867" y="3430611"/>
            <a:ext cx="4504460" cy="3376653"/>
          </a:xfrm>
          <a:prstGeom prst="rect">
            <a:avLst/>
          </a:prstGeom>
          <a:blipFill>
            <a:blip r:embed="rId6"/>
            <a:stretch>
              <a:fillRect/>
            </a:stretch>
          </a:blipFill>
          <a:ln>
            <a:noFill/>
          </a:ln>
        </p:spPr>
      </p:sp>
      <p:sp>
        <p:nvSpPr>
          <p:cNvPr id="198" name="Shape 198"/>
          <p:cNvSpPr txBox="1"/>
          <p:nvPr/>
        </p:nvSpPr>
        <p:spPr>
          <a:xfrm>
            <a:off x="3738168" y="6378566"/>
            <a:ext cx="869100" cy="428700"/>
          </a:xfrm>
          <a:prstGeom prst="rect">
            <a:avLst/>
          </a:prstGeom>
          <a:noFill/>
        </p:spPr>
        <p:txBody>
          <a:bodyPr lIns="91425" tIns="91425" rIns="91425" bIns="91425" anchor="ctr" anchorCtr="0">
            <a:spAutoFit/>
          </a:bodyPr>
          <a:lstStyle/>
          <a:p>
            <a:pPr lvl="0" algn="r" rtl="0">
              <a:buNone/>
            </a:pPr>
            <a:r>
              <a:rPr lang="en" b="1"/>
              <a:t>Precip</a:t>
            </a:r>
          </a:p>
        </p:txBody>
      </p:sp>
      <p:sp>
        <p:nvSpPr>
          <p:cNvPr id="199" name="Shape 199"/>
          <p:cNvSpPr txBox="1"/>
          <p:nvPr/>
        </p:nvSpPr>
        <p:spPr>
          <a:xfrm>
            <a:off x="3791718" y="3125186"/>
            <a:ext cx="762000" cy="428700"/>
          </a:xfrm>
          <a:prstGeom prst="rect">
            <a:avLst/>
          </a:prstGeom>
          <a:noFill/>
        </p:spPr>
        <p:txBody>
          <a:bodyPr lIns="91425" tIns="91425" rIns="91425" bIns="91425" anchor="ctr" anchorCtr="0">
            <a:spAutoFit/>
          </a:bodyPr>
          <a:lstStyle/>
          <a:p>
            <a:pPr lvl="0" algn="r" rtl="0">
              <a:buNone/>
            </a:pPr>
            <a:r>
              <a:rPr lang="en" b="1"/>
              <a:t>Temp</a:t>
            </a:r>
          </a:p>
        </p:txBody>
      </p:sp>
      <p:graphicFrame>
        <p:nvGraphicFramePr>
          <p:cNvPr id="200" name="Shape 200"/>
          <p:cNvGraphicFramePr/>
          <p:nvPr/>
        </p:nvGraphicFramePr>
        <p:xfrm>
          <a:off x="1089012" y="1148798"/>
          <a:ext cx="2364800" cy="640020"/>
        </p:xfrm>
        <a:graphic>
          <a:graphicData uri="http://schemas.openxmlformats.org/drawingml/2006/table">
            <a:tbl>
              <a:tblPr>
                <a:noFill/>
                <a:tableStyleId>{3762D0F2-7FEB-4B52-8EF5-2B9B9D776720}</a:tableStyleId>
              </a:tblPr>
              <a:tblGrid>
                <a:gridCol w="591200"/>
                <a:gridCol w="591200"/>
                <a:gridCol w="591200"/>
                <a:gridCol w="591200"/>
              </a:tblGrid>
              <a:tr h="262625">
                <a:tc>
                  <a:txBody>
                    <a:bodyPr/>
                    <a:lstStyle/>
                    <a:p>
                      <a:pPr lvl="0" algn="ctr" rtl="0">
                        <a:buNone/>
                      </a:pPr>
                      <a:r>
                        <a:rPr lang="en" sz="900" b="1"/>
                        <a:t>Manual</a:t>
                      </a:r>
                    </a:p>
                  </a:txBody>
                  <a:tcPr marL="91425" marR="91425" marT="91425" marB="91425">
                    <a:solidFill>
                      <a:srgbClr val="B6D7A8"/>
                    </a:solidFill>
                  </a:tcPr>
                </a:tc>
                <a:tc>
                  <a:txBody>
                    <a:bodyPr/>
                    <a:lstStyle/>
                    <a:p>
                      <a:pPr lvl="0" algn="ctr" rtl="0">
                        <a:buNone/>
                      </a:pPr>
                      <a:r>
                        <a:rPr lang="en" sz="900" b="1"/>
                        <a:t>23</a:t>
                      </a:r>
                    </a:p>
                  </a:txBody>
                  <a:tcPr marL="91425" marR="91425" marT="91425" marB="91425">
                    <a:solidFill>
                      <a:srgbClr val="B6D7A8"/>
                    </a:solidFill>
                  </a:tcPr>
                </a:tc>
                <a:tc>
                  <a:txBody>
                    <a:bodyPr/>
                    <a:lstStyle/>
                    <a:p>
                      <a:pPr lvl="0" algn="ctr" rtl="0">
                        <a:buNone/>
                      </a:pPr>
                      <a:r>
                        <a:rPr lang="en" sz="900" b="1"/>
                        <a:t>CDC</a:t>
                      </a:r>
                    </a:p>
                  </a:txBody>
                  <a:tcPr marL="91425" marR="91425" marT="91425" marB="91425">
                    <a:solidFill>
                      <a:srgbClr val="EA9999"/>
                    </a:solidFill>
                  </a:tcPr>
                </a:tc>
                <a:tc>
                  <a:txBody>
                    <a:bodyPr/>
                    <a:lstStyle/>
                    <a:p>
                      <a:pPr lvl="0" algn="ctr" rtl="0">
                        <a:buNone/>
                      </a:pPr>
                      <a:r>
                        <a:rPr lang="en" sz="900" b="1"/>
                        <a:t>11</a:t>
                      </a:r>
                    </a:p>
                  </a:txBody>
                  <a:tcPr marL="91425" marR="91425" marT="91425" marB="91425">
                    <a:solidFill>
                      <a:srgbClr val="EA9999"/>
                    </a:solidFill>
                  </a:tcPr>
                </a:tc>
              </a:tr>
              <a:tr h="262625">
                <a:tc>
                  <a:txBody>
                    <a:bodyPr/>
                    <a:lstStyle/>
                    <a:p>
                      <a:pPr lvl="0" algn="ctr" rtl="0">
                        <a:buNone/>
                      </a:pPr>
                      <a:r>
                        <a:rPr lang="en" sz="900" b="1"/>
                        <a:t>NAEFS</a:t>
                      </a:r>
                    </a:p>
                  </a:txBody>
                  <a:tcPr marL="91425" marR="91425" marT="91425" marB="91425">
                    <a:solidFill>
                      <a:srgbClr val="FFFFFF"/>
                    </a:solidFill>
                  </a:tcPr>
                </a:tc>
                <a:tc>
                  <a:txBody>
                    <a:bodyPr/>
                    <a:lstStyle/>
                    <a:p>
                      <a:pPr lvl="0" algn="ctr" rtl="0">
                        <a:buNone/>
                      </a:pPr>
                      <a:r>
                        <a:rPr lang="en" sz="900" b="1"/>
                        <a:t>21</a:t>
                      </a:r>
                    </a:p>
                  </a:txBody>
                  <a:tcPr marL="91425" marR="91425" marT="91425" marB="91425">
                    <a:solidFill>
                      <a:srgbClr val="FFFFFF"/>
                    </a:solidFill>
                  </a:tcPr>
                </a:tc>
                <a:tc>
                  <a:txBody>
                    <a:bodyPr/>
                    <a:lstStyle/>
                    <a:p>
                      <a:pPr lvl="0" algn="ctr" rtl="0">
                        <a:buNone/>
                      </a:pPr>
                      <a:r>
                        <a:rPr lang="en" sz="900" b="1"/>
                        <a:t>Auto</a:t>
                      </a:r>
                    </a:p>
                  </a:txBody>
                  <a:tcPr marL="91425" marR="91425" marT="91425" marB="91425">
                    <a:solidFill>
                      <a:srgbClr val="B6D7A8"/>
                    </a:solidFill>
                  </a:tcPr>
                </a:tc>
                <a:tc>
                  <a:txBody>
                    <a:bodyPr/>
                    <a:lstStyle/>
                    <a:p>
                      <a:pPr lvl="0" algn="ctr" rtl="0">
                        <a:buNone/>
                      </a:pPr>
                      <a:r>
                        <a:rPr lang="en" sz="900" b="1"/>
                        <a:t>23</a:t>
                      </a:r>
                    </a:p>
                  </a:txBody>
                  <a:tcPr marL="91425" marR="91425" marT="91425" marB="91425">
                    <a:solidFill>
                      <a:srgbClr val="B6D7A8"/>
                    </a:solidFill>
                  </a:tcPr>
                </a:tc>
              </a:tr>
            </a:tbl>
          </a:graphicData>
        </a:graphic>
      </p:graphicFrame>
      <p:graphicFrame>
        <p:nvGraphicFramePr>
          <p:cNvPr id="201" name="Shape 201"/>
          <p:cNvGraphicFramePr/>
          <p:nvPr/>
        </p:nvGraphicFramePr>
        <p:xfrm>
          <a:off x="496074" y="3673685"/>
          <a:ext cx="2364800" cy="640020"/>
        </p:xfrm>
        <a:graphic>
          <a:graphicData uri="http://schemas.openxmlformats.org/drawingml/2006/table">
            <a:tbl>
              <a:tblPr>
                <a:noFill/>
                <a:tableStyleId>{CD32270F-1DD1-4692-88C5-43A0FD8D0968}</a:tableStyleId>
              </a:tblPr>
              <a:tblGrid>
                <a:gridCol w="591200"/>
                <a:gridCol w="591200"/>
                <a:gridCol w="591200"/>
                <a:gridCol w="591200"/>
              </a:tblGrid>
              <a:tr h="262625">
                <a:tc>
                  <a:txBody>
                    <a:bodyPr/>
                    <a:lstStyle/>
                    <a:p>
                      <a:pPr lvl="0" algn="ctr" rtl="0">
                        <a:buNone/>
                      </a:pPr>
                      <a:r>
                        <a:rPr lang="en" sz="900" b="1"/>
                        <a:t>Manual</a:t>
                      </a:r>
                    </a:p>
                  </a:txBody>
                  <a:tcPr marL="91425" marR="91425" marT="91425" marB="91425">
                    <a:solidFill>
                      <a:srgbClr val="FFFFFF"/>
                    </a:solidFill>
                  </a:tcPr>
                </a:tc>
                <a:tc>
                  <a:txBody>
                    <a:bodyPr/>
                    <a:lstStyle/>
                    <a:p>
                      <a:pPr lvl="0" algn="ctr" rtl="0">
                        <a:buNone/>
                      </a:pPr>
                      <a:r>
                        <a:rPr lang="en" sz="900" b="1"/>
                        <a:t>10</a:t>
                      </a:r>
                    </a:p>
                  </a:txBody>
                  <a:tcPr marL="91425" marR="91425" marT="91425" marB="91425">
                    <a:solidFill>
                      <a:srgbClr val="FFFFFF"/>
                    </a:solidFill>
                  </a:tcPr>
                </a:tc>
                <a:tc>
                  <a:txBody>
                    <a:bodyPr/>
                    <a:lstStyle/>
                    <a:p>
                      <a:pPr lvl="0" algn="ctr" rtl="0">
                        <a:buNone/>
                      </a:pPr>
                      <a:r>
                        <a:rPr lang="en" sz="900" b="1"/>
                        <a:t>CDC</a:t>
                      </a:r>
                    </a:p>
                  </a:txBody>
                  <a:tcPr marL="91425" marR="91425" marT="91425" marB="91425">
                    <a:solidFill>
                      <a:srgbClr val="B6D7A8"/>
                    </a:solidFill>
                  </a:tcPr>
                </a:tc>
                <a:tc>
                  <a:txBody>
                    <a:bodyPr/>
                    <a:lstStyle/>
                    <a:p>
                      <a:pPr lvl="0" algn="ctr" rtl="0">
                        <a:buNone/>
                      </a:pPr>
                      <a:r>
                        <a:rPr lang="en" sz="900" b="1"/>
                        <a:t>21</a:t>
                      </a:r>
                    </a:p>
                  </a:txBody>
                  <a:tcPr marL="91425" marR="91425" marT="91425" marB="91425">
                    <a:solidFill>
                      <a:srgbClr val="B6D7A8"/>
                    </a:solidFill>
                  </a:tcPr>
                </a:tc>
              </a:tr>
              <a:tr h="262625">
                <a:tc>
                  <a:txBody>
                    <a:bodyPr/>
                    <a:lstStyle/>
                    <a:p>
                      <a:pPr lvl="0" algn="ctr" rtl="0">
                        <a:buNone/>
                      </a:pPr>
                      <a:r>
                        <a:rPr lang="en" sz="900" b="1"/>
                        <a:t>NAEFS</a:t>
                      </a:r>
                    </a:p>
                  </a:txBody>
                  <a:tcPr marL="91425" marR="91425" marT="91425" marB="91425">
                    <a:solidFill>
                      <a:srgbClr val="EA9999"/>
                    </a:solidFill>
                  </a:tcPr>
                </a:tc>
                <a:tc>
                  <a:txBody>
                    <a:bodyPr/>
                    <a:lstStyle/>
                    <a:p>
                      <a:pPr lvl="0" algn="ctr" rtl="0">
                        <a:buNone/>
                      </a:pPr>
                      <a:r>
                        <a:rPr lang="en" sz="900" b="1"/>
                        <a:t>2</a:t>
                      </a:r>
                    </a:p>
                  </a:txBody>
                  <a:tcPr marL="91425" marR="91425" marT="91425" marB="91425">
                    <a:solidFill>
                      <a:srgbClr val="EA9999"/>
                    </a:solidFill>
                  </a:tcPr>
                </a:tc>
                <a:tc>
                  <a:txBody>
                    <a:bodyPr/>
                    <a:lstStyle/>
                    <a:p>
                      <a:pPr lvl="0" algn="ctr" rtl="0">
                        <a:buNone/>
                      </a:pPr>
                      <a:r>
                        <a:rPr lang="en" sz="900" b="1"/>
                        <a:t>Auto</a:t>
                      </a:r>
                    </a:p>
                  </a:txBody>
                  <a:tcPr marL="91425" marR="91425" marT="91425" marB="91425">
                    <a:solidFill>
                      <a:srgbClr val="FFFFFF"/>
                    </a:solidFill>
                  </a:tcPr>
                </a:tc>
                <a:tc>
                  <a:txBody>
                    <a:bodyPr/>
                    <a:lstStyle/>
                    <a:p>
                      <a:pPr lvl="0" algn="ctr" rtl="0">
                        <a:buNone/>
                      </a:pPr>
                      <a:r>
                        <a:rPr lang="en" sz="900" b="1"/>
                        <a:t>9</a:t>
                      </a:r>
                    </a:p>
                  </a:txBody>
                  <a:tcPr marL="91425" marR="91425" marT="91425" marB="91425">
                    <a:solidFill>
                      <a:srgbClr val="FFFFFF"/>
                    </a:solidFill>
                  </a:tcPr>
                </a:tc>
              </a:tr>
            </a:tbl>
          </a:graphicData>
        </a:graphic>
      </p:graphicFrame>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66150"/>
            <a:ext cx="8229600" cy="1325700"/>
          </a:xfrm>
          <a:prstGeom prst="rect">
            <a:avLst/>
          </a:prstGeom>
        </p:spPr>
        <p:txBody>
          <a:bodyPr lIns="91425" tIns="91425" rIns="91425" bIns="91425" anchor="ctr" anchorCtr="0">
            <a:spAutoFit/>
          </a:bodyPr>
          <a:lstStyle/>
          <a:p>
            <a:pPr algn="ctr">
              <a:buNone/>
            </a:pPr>
            <a:r>
              <a:rPr lang="en"/>
              <a:t>ENSO</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94844" y="122237"/>
            <a:ext cx="9008100" cy="611100"/>
          </a:xfrm>
          <a:prstGeom prst="rect">
            <a:avLst/>
          </a:prstGeom>
        </p:spPr>
        <p:txBody>
          <a:bodyPr lIns="91425" tIns="91425" rIns="91425" bIns="91425" anchor="b" anchorCtr="0">
            <a:spAutoFit/>
          </a:bodyPr>
          <a:lstStyle/>
          <a:p>
            <a:pPr lvl="0" algn="ctr" rtl="0">
              <a:buNone/>
            </a:pPr>
            <a:r>
              <a:rPr lang="en" sz="3200">
                <a:solidFill>
                  <a:srgbClr val="00387E"/>
                </a:solidFill>
              </a:rPr>
              <a:t>Monthly Verification</a:t>
            </a:r>
          </a:p>
        </p:txBody>
      </p:sp>
      <p:sp>
        <p:nvSpPr>
          <p:cNvPr id="207" name="Shape 207"/>
          <p:cNvSpPr/>
          <p:nvPr/>
        </p:nvSpPr>
        <p:spPr>
          <a:xfrm>
            <a:off x="94844" y="1252537"/>
            <a:ext cx="3154184" cy="1800048"/>
          </a:xfrm>
          <a:prstGeom prst="rect">
            <a:avLst/>
          </a:prstGeom>
          <a:blipFill>
            <a:blip r:embed="rId3"/>
            <a:stretch>
              <a:fillRect/>
            </a:stretch>
          </a:blipFill>
          <a:ln>
            <a:noFill/>
          </a:ln>
        </p:spPr>
      </p:sp>
      <p:sp>
        <p:nvSpPr>
          <p:cNvPr id="208" name="Shape 208"/>
          <p:cNvSpPr/>
          <p:nvPr/>
        </p:nvSpPr>
        <p:spPr>
          <a:xfrm>
            <a:off x="3108959" y="1255277"/>
            <a:ext cx="3142154" cy="1794569"/>
          </a:xfrm>
          <a:prstGeom prst="rect">
            <a:avLst/>
          </a:prstGeom>
          <a:blipFill>
            <a:blip r:embed="rId4"/>
            <a:stretch>
              <a:fillRect/>
            </a:stretch>
          </a:blipFill>
          <a:ln>
            <a:noFill/>
          </a:ln>
        </p:spPr>
      </p:sp>
      <p:sp>
        <p:nvSpPr>
          <p:cNvPr id="209" name="Shape 209"/>
          <p:cNvSpPr/>
          <p:nvPr/>
        </p:nvSpPr>
        <p:spPr>
          <a:xfrm>
            <a:off x="6227092" y="1250767"/>
            <a:ext cx="2875852" cy="1803587"/>
          </a:xfrm>
          <a:prstGeom prst="rect">
            <a:avLst/>
          </a:prstGeom>
          <a:blipFill>
            <a:blip r:embed="rId5"/>
            <a:stretch>
              <a:fillRect/>
            </a:stretch>
          </a:blipFill>
          <a:ln>
            <a:noFill/>
          </a:ln>
        </p:spPr>
      </p:sp>
      <p:sp>
        <p:nvSpPr>
          <p:cNvPr id="210" name="Shape 210"/>
          <p:cNvSpPr/>
          <p:nvPr/>
        </p:nvSpPr>
        <p:spPr>
          <a:xfrm>
            <a:off x="88847" y="4177016"/>
            <a:ext cx="3166179" cy="1808202"/>
          </a:xfrm>
          <a:prstGeom prst="rect">
            <a:avLst/>
          </a:prstGeom>
          <a:blipFill>
            <a:blip r:embed="rId6"/>
            <a:stretch>
              <a:fillRect/>
            </a:stretch>
          </a:blipFill>
          <a:ln>
            <a:noFill/>
          </a:ln>
        </p:spPr>
      </p:sp>
      <p:sp>
        <p:nvSpPr>
          <p:cNvPr id="211" name="Shape 211"/>
          <p:cNvSpPr/>
          <p:nvPr/>
        </p:nvSpPr>
        <p:spPr>
          <a:xfrm>
            <a:off x="3078924" y="4172123"/>
            <a:ext cx="3202224" cy="1817988"/>
          </a:xfrm>
          <a:prstGeom prst="rect">
            <a:avLst/>
          </a:prstGeom>
          <a:blipFill>
            <a:blip r:embed="rId7"/>
            <a:stretch>
              <a:fillRect/>
            </a:stretch>
          </a:blipFill>
          <a:ln>
            <a:noFill/>
          </a:ln>
        </p:spPr>
      </p:sp>
      <p:sp>
        <p:nvSpPr>
          <p:cNvPr id="212" name="Shape 212"/>
          <p:cNvSpPr/>
          <p:nvPr/>
        </p:nvSpPr>
        <p:spPr>
          <a:xfrm>
            <a:off x="6217953" y="4177166"/>
            <a:ext cx="2894132" cy="1807902"/>
          </a:xfrm>
          <a:prstGeom prst="rect">
            <a:avLst/>
          </a:prstGeom>
          <a:blipFill>
            <a:blip r:embed="rId8"/>
            <a:stretch>
              <a:fillRect/>
            </a:stretch>
          </a:blipFill>
          <a:ln>
            <a:noFill/>
          </a:ln>
        </p:spPr>
      </p:sp>
      <p:grpSp>
        <p:nvGrpSpPr>
          <p:cNvPr id="213" name="Shape 213"/>
          <p:cNvGrpSpPr/>
          <p:nvPr/>
        </p:nvGrpSpPr>
        <p:grpSpPr>
          <a:xfrm>
            <a:off x="594486" y="859187"/>
            <a:ext cx="8147981" cy="333300"/>
            <a:chOff x="594486" y="935387"/>
            <a:chExt cx="8147981" cy="333300"/>
          </a:xfrm>
        </p:grpSpPr>
        <p:sp>
          <p:nvSpPr>
            <p:cNvPr id="214" name="Shape 214"/>
            <p:cNvSpPr txBox="1"/>
            <p:nvPr/>
          </p:nvSpPr>
          <p:spPr>
            <a:xfrm>
              <a:off x="594486" y="935387"/>
              <a:ext cx="2154899" cy="333300"/>
            </a:xfrm>
            <a:prstGeom prst="rect">
              <a:avLst/>
            </a:prstGeom>
            <a:noFill/>
          </p:spPr>
          <p:txBody>
            <a:bodyPr lIns="91425" tIns="91425" rIns="91425" bIns="91425" anchor="t" anchorCtr="0">
              <a:spAutoFit/>
            </a:bodyPr>
            <a:lstStyle/>
            <a:p>
              <a:pPr lvl="0" algn="ctr" rtl="0">
                <a:buNone/>
              </a:pPr>
              <a:r>
                <a:rPr lang="en" sz="1800" b="1">
                  <a:solidFill>
                    <a:srgbClr val="FFFFFF"/>
                  </a:solidFill>
                </a:rPr>
                <a:t>Official</a:t>
              </a:r>
            </a:p>
          </p:txBody>
        </p:sp>
        <p:sp>
          <p:nvSpPr>
            <p:cNvPr id="215" name="Shape 215"/>
            <p:cNvSpPr txBox="1"/>
            <p:nvPr/>
          </p:nvSpPr>
          <p:spPr>
            <a:xfrm>
              <a:off x="3521444" y="935387"/>
              <a:ext cx="2154899" cy="333300"/>
            </a:xfrm>
            <a:prstGeom prst="rect">
              <a:avLst/>
            </a:prstGeom>
            <a:noFill/>
          </p:spPr>
          <p:txBody>
            <a:bodyPr lIns="91425" tIns="91425" rIns="91425" bIns="91425" anchor="t" anchorCtr="0">
              <a:spAutoFit/>
            </a:bodyPr>
            <a:lstStyle/>
            <a:p>
              <a:pPr lvl="0" algn="ctr" rtl="0">
                <a:buNone/>
              </a:pPr>
              <a:r>
                <a:rPr lang="en" sz="1800" b="1">
                  <a:solidFill>
                    <a:srgbClr val="FFFFFF"/>
                  </a:solidFill>
                </a:rPr>
                <a:t>Revised</a:t>
              </a:r>
            </a:p>
          </p:txBody>
        </p:sp>
        <p:sp>
          <p:nvSpPr>
            <p:cNvPr id="216" name="Shape 216"/>
            <p:cNvSpPr txBox="1"/>
            <p:nvPr/>
          </p:nvSpPr>
          <p:spPr>
            <a:xfrm>
              <a:off x="6587568" y="935387"/>
              <a:ext cx="2154899" cy="333300"/>
            </a:xfrm>
            <a:prstGeom prst="rect">
              <a:avLst/>
            </a:prstGeom>
            <a:noFill/>
          </p:spPr>
          <p:txBody>
            <a:bodyPr lIns="91425" tIns="91425" rIns="91425" bIns="91425" anchor="t" anchorCtr="0">
              <a:spAutoFit/>
            </a:bodyPr>
            <a:lstStyle/>
            <a:p>
              <a:pPr lvl="0" algn="ctr" rtl="0">
                <a:buNone/>
              </a:pPr>
              <a:r>
                <a:rPr lang="en" sz="1800" b="1">
                  <a:solidFill>
                    <a:srgbClr val="FFFFFF"/>
                  </a:solidFill>
                </a:rPr>
                <a:t>Obs</a:t>
              </a:r>
            </a:p>
          </p:txBody>
        </p:sp>
      </p:grpSp>
      <p:grpSp>
        <p:nvGrpSpPr>
          <p:cNvPr id="217" name="Shape 217"/>
          <p:cNvGrpSpPr/>
          <p:nvPr/>
        </p:nvGrpSpPr>
        <p:grpSpPr>
          <a:xfrm>
            <a:off x="594486" y="3766760"/>
            <a:ext cx="8147981" cy="333300"/>
            <a:chOff x="594486" y="935387"/>
            <a:chExt cx="8147981" cy="333300"/>
          </a:xfrm>
        </p:grpSpPr>
        <p:sp>
          <p:nvSpPr>
            <p:cNvPr id="218" name="Shape 218"/>
            <p:cNvSpPr txBox="1"/>
            <p:nvPr/>
          </p:nvSpPr>
          <p:spPr>
            <a:xfrm>
              <a:off x="594486" y="935387"/>
              <a:ext cx="2154899" cy="333300"/>
            </a:xfrm>
            <a:prstGeom prst="rect">
              <a:avLst/>
            </a:prstGeom>
            <a:noFill/>
          </p:spPr>
          <p:txBody>
            <a:bodyPr lIns="91425" tIns="91425" rIns="91425" bIns="91425" anchor="t" anchorCtr="0">
              <a:spAutoFit/>
            </a:bodyPr>
            <a:lstStyle/>
            <a:p>
              <a:pPr lvl="0" algn="ctr" rtl="0">
                <a:buNone/>
              </a:pPr>
              <a:r>
                <a:rPr lang="en" sz="1800" b="1">
                  <a:solidFill>
                    <a:srgbClr val="FFFFFF"/>
                  </a:solidFill>
                </a:rPr>
                <a:t>Official</a:t>
              </a:r>
            </a:p>
          </p:txBody>
        </p:sp>
        <p:sp>
          <p:nvSpPr>
            <p:cNvPr id="219" name="Shape 219"/>
            <p:cNvSpPr txBox="1"/>
            <p:nvPr/>
          </p:nvSpPr>
          <p:spPr>
            <a:xfrm>
              <a:off x="3521444" y="935387"/>
              <a:ext cx="2154899" cy="333300"/>
            </a:xfrm>
            <a:prstGeom prst="rect">
              <a:avLst/>
            </a:prstGeom>
            <a:noFill/>
          </p:spPr>
          <p:txBody>
            <a:bodyPr lIns="91425" tIns="91425" rIns="91425" bIns="91425" anchor="t" anchorCtr="0">
              <a:spAutoFit/>
            </a:bodyPr>
            <a:lstStyle/>
            <a:p>
              <a:pPr lvl="0" algn="ctr" rtl="0">
                <a:buNone/>
              </a:pPr>
              <a:r>
                <a:rPr lang="en" sz="1800" b="1">
                  <a:solidFill>
                    <a:srgbClr val="FFFFFF"/>
                  </a:solidFill>
                </a:rPr>
                <a:t>Revised</a:t>
              </a:r>
            </a:p>
          </p:txBody>
        </p:sp>
        <p:sp>
          <p:nvSpPr>
            <p:cNvPr id="220" name="Shape 220"/>
            <p:cNvSpPr txBox="1"/>
            <p:nvPr/>
          </p:nvSpPr>
          <p:spPr>
            <a:xfrm>
              <a:off x="6587568" y="935387"/>
              <a:ext cx="2154899" cy="333300"/>
            </a:xfrm>
            <a:prstGeom prst="rect">
              <a:avLst/>
            </a:prstGeom>
            <a:noFill/>
          </p:spPr>
          <p:txBody>
            <a:bodyPr lIns="91425" tIns="91425" rIns="91425" bIns="91425" anchor="t" anchorCtr="0">
              <a:spAutoFit/>
            </a:bodyPr>
            <a:lstStyle/>
            <a:p>
              <a:pPr lvl="0" algn="ctr" rtl="0">
                <a:buNone/>
              </a:pPr>
              <a:r>
                <a:rPr lang="en" sz="1800" b="1">
                  <a:solidFill>
                    <a:srgbClr val="FFFFFF"/>
                  </a:solidFill>
                </a:rPr>
                <a:t>Obs</a:t>
              </a:r>
            </a:p>
          </p:txBody>
        </p:sp>
      </p:grpSp>
      <p:sp>
        <p:nvSpPr>
          <p:cNvPr id="221" name="Shape 221"/>
          <p:cNvSpPr txBox="1"/>
          <p:nvPr/>
        </p:nvSpPr>
        <p:spPr>
          <a:xfrm>
            <a:off x="0" y="525887"/>
            <a:ext cx="1145999" cy="489300"/>
          </a:xfrm>
          <a:prstGeom prst="rect">
            <a:avLst/>
          </a:prstGeom>
          <a:noFill/>
        </p:spPr>
        <p:txBody>
          <a:bodyPr lIns="91425" tIns="91425" rIns="91425" bIns="91425" anchor="t" anchorCtr="0">
            <a:spAutoFit/>
          </a:bodyPr>
          <a:lstStyle/>
          <a:p>
            <a:pPr lvl="0" rtl="0">
              <a:buNone/>
            </a:pPr>
            <a:r>
              <a:rPr lang="en" sz="2400" b="1">
                <a:solidFill>
                  <a:srgbClr val="FFE599"/>
                </a:solidFill>
              </a:rPr>
              <a:t>Temp</a:t>
            </a:r>
          </a:p>
        </p:txBody>
      </p:sp>
      <p:sp>
        <p:nvSpPr>
          <p:cNvPr id="222" name="Shape 222"/>
          <p:cNvSpPr txBox="1"/>
          <p:nvPr/>
        </p:nvSpPr>
        <p:spPr>
          <a:xfrm>
            <a:off x="0" y="3548787"/>
            <a:ext cx="1145999" cy="489300"/>
          </a:xfrm>
          <a:prstGeom prst="rect">
            <a:avLst/>
          </a:prstGeom>
          <a:noFill/>
        </p:spPr>
        <p:txBody>
          <a:bodyPr lIns="91425" tIns="91425" rIns="91425" bIns="91425" anchor="t" anchorCtr="0">
            <a:spAutoFit/>
          </a:bodyPr>
          <a:lstStyle/>
          <a:p>
            <a:pPr lvl="0" rtl="0">
              <a:buNone/>
            </a:pPr>
            <a:r>
              <a:rPr lang="en" sz="2400" b="1">
                <a:solidFill>
                  <a:srgbClr val="FFE599"/>
                </a:solidFill>
              </a:rPr>
              <a:t>Precip</a:t>
            </a:r>
          </a:p>
        </p:txBody>
      </p:sp>
      <p:sp>
        <p:nvSpPr>
          <p:cNvPr id="223" name="Shape 223"/>
          <p:cNvSpPr txBox="1"/>
          <p:nvPr/>
        </p:nvSpPr>
        <p:spPr>
          <a:xfrm>
            <a:off x="94844" y="3054355"/>
            <a:ext cx="3011700" cy="549900"/>
          </a:xfrm>
          <a:prstGeom prst="rect">
            <a:avLst/>
          </a:prstGeom>
          <a:solidFill>
            <a:srgbClr val="EAD1DC"/>
          </a:solidFill>
        </p:spPr>
        <p:txBody>
          <a:bodyPr lIns="91425" tIns="91425" rIns="91425" bIns="91425" anchor="ctr" anchorCtr="0">
            <a:spAutoFit/>
          </a:bodyPr>
          <a:lstStyle/>
          <a:p>
            <a:pPr lvl="0" rtl="0">
              <a:buNone/>
            </a:pPr>
            <a:r>
              <a:rPr lang="en" sz="1000" b="1"/>
              <a:t>Non-Equal Chance(non EC) forecasts: 75.27</a:t>
            </a:r>
          </a:p>
          <a:p>
            <a:pPr lvl="0" rtl="0">
              <a:buNone/>
            </a:pPr>
            <a:r>
              <a:rPr lang="en" sz="1000" b="1"/>
              <a:t>All forecasts: 29.53</a:t>
            </a:r>
          </a:p>
          <a:p>
            <a:pPr lvl="0" rtl="0">
              <a:buNone/>
            </a:pPr>
            <a:r>
              <a:rPr lang="en" sz="1000" b="1"/>
              <a:t>% coverage not Equal Chance forecasts : 39.22</a:t>
            </a:r>
          </a:p>
        </p:txBody>
      </p:sp>
      <p:sp>
        <p:nvSpPr>
          <p:cNvPr id="224" name="Shape 224"/>
          <p:cNvSpPr txBox="1"/>
          <p:nvPr/>
        </p:nvSpPr>
        <p:spPr>
          <a:xfrm>
            <a:off x="3093044" y="3054355"/>
            <a:ext cx="3011700" cy="549900"/>
          </a:xfrm>
          <a:prstGeom prst="rect">
            <a:avLst/>
          </a:prstGeom>
          <a:solidFill>
            <a:srgbClr val="EAD1DC"/>
          </a:solidFill>
        </p:spPr>
        <p:txBody>
          <a:bodyPr lIns="91425" tIns="91425" rIns="91425" bIns="91425" anchor="ctr" anchorCtr="0">
            <a:spAutoFit/>
          </a:bodyPr>
          <a:lstStyle/>
          <a:p>
            <a:pPr lvl="0" rtl="0">
              <a:buNone/>
            </a:pPr>
            <a:r>
              <a:rPr lang="en" sz="1000" b="1"/>
              <a:t>Non-Equal Chance(non EC) forecasts: 75.74</a:t>
            </a:r>
          </a:p>
          <a:p>
            <a:pPr lvl="0" rtl="0">
              <a:buNone/>
            </a:pPr>
            <a:r>
              <a:rPr lang="en" sz="1000" b="1"/>
              <a:t>All forecasts: 44.40</a:t>
            </a:r>
          </a:p>
          <a:p>
            <a:pPr lvl="0" rtl="0">
              <a:buNone/>
            </a:pPr>
            <a:r>
              <a:rPr lang="en" sz="1000" b="1"/>
              <a:t>% coverage not Equal Chance forecasts : 58.62</a:t>
            </a:r>
          </a:p>
        </p:txBody>
      </p:sp>
      <p:sp>
        <p:nvSpPr>
          <p:cNvPr id="225" name="Shape 225"/>
          <p:cNvSpPr txBox="1"/>
          <p:nvPr/>
        </p:nvSpPr>
        <p:spPr>
          <a:xfrm>
            <a:off x="94844" y="5985068"/>
            <a:ext cx="3011700" cy="549900"/>
          </a:xfrm>
          <a:prstGeom prst="rect">
            <a:avLst/>
          </a:prstGeom>
          <a:solidFill>
            <a:srgbClr val="EAD1DC"/>
          </a:solidFill>
        </p:spPr>
        <p:txBody>
          <a:bodyPr lIns="91425" tIns="91425" rIns="91425" bIns="91425" anchor="ctr" anchorCtr="0">
            <a:spAutoFit/>
          </a:bodyPr>
          <a:lstStyle/>
          <a:p>
            <a:pPr lvl="0" rtl="0">
              <a:buNone/>
            </a:pPr>
            <a:r>
              <a:rPr lang="en" sz="1000" b="1"/>
              <a:t>Non-Equal Chance(non EC) forecasts: 30.23</a:t>
            </a:r>
          </a:p>
          <a:p>
            <a:pPr lvl="0" rtl="0">
              <a:buNone/>
            </a:pPr>
            <a:r>
              <a:rPr lang="en" sz="1000" b="1"/>
              <a:t>All forecasts: 5.60</a:t>
            </a:r>
          </a:p>
          <a:p>
            <a:pPr lvl="0" rtl="0">
              <a:buNone/>
            </a:pPr>
            <a:r>
              <a:rPr lang="en" sz="1000" b="1"/>
              <a:t>% coverage not Equal Chance forecasts : 18.53</a:t>
            </a:r>
          </a:p>
        </p:txBody>
      </p:sp>
      <p:sp>
        <p:nvSpPr>
          <p:cNvPr id="226" name="Shape 226"/>
          <p:cNvSpPr txBox="1"/>
          <p:nvPr/>
        </p:nvSpPr>
        <p:spPr>
          <a:xfrm>
            <a:off x="3093044" y="5985068"/>
            <a:ext cx="3011700" cy="549900"/>
          </a:xfrm>
          <a:prstGeom prst="rect">
            <a:avLst/>
          </a:prstGeom>
          <a:solidFill>
            <a:srgbClr val="EAD1DC"/>
          </a:solidFill>
        </p:spPr>
        <p:txBody>
          <a:bodyPr lIns="91425" tIns="91425" rIns="91425" bIns="91425" anchor="ctr" anchorCtr="0">
            <a:spAutoFit/>
          </a:bodyPr>
          <a:lstStyle/>
          <a:p>
            <a:pPr lvl="0" rtl="0">
              <a:buNone/>
            </a:pPr>
            <a:r>
              <a:rPr lang="en" sz="1000" b="1"/>
              <a:t>Non-Equal Chance(non EC) forecasts: 25.00</a:t>
            </a:r>
          </a:p>
          <a:p>
            <a:pPr lvl="0" rtl="0">
              <a:buNone/>
            </a:pPr>
            <a:r>
              <a:rPr lang="en" sz="1000" b="1"/>
              <a:t>All forecasts: 11.21</a:t>
            </a:r>
          </a:p>
          <a:p>
            <a:pPr lvl="0" rtl="0">
              <a:buNone/>
            </a:pPr>
            <a:r>
              <a:rPr lang="en" sz="1000" b="1"/>
              <a:t>% coverage not Equal Chance forecasts : 44.83</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94844" y="122237"/>
            <a:ext cx="9008100" cy="611100"/>
          </a:xfrm>
          <a:prstGeom prst="rect">
            <a:avLst/>
          </a:prstGeom>
        </p:spPr>
        <p:txBody>
          <a:bodyPr lIns="91425" tIns="91425" rIns="91425" bIns="91425" anchor="b" anchorCtr="0">
            <a:spAutoFit/>
          </a:bodyPr>
          <a:lstStyle/>
          <a:p>
            <a:pPr lvl="0" algn="ctr" rtl="0">
              <a:buNone/>
            </a:pPr>
            <a:r>
              <a:rPr lang="en" sz="3200">
                <a:solidFill>
                  <a:srgbClr val="00387E"/>
                </a:solidFill>
              </a:rPr>
              <a:t>Seasonal Verification</a:t>
            </a:r>
          </a:p>
        </p:txBody>
      </p:sp>
      <p:sp>
        <p:nvSpPr>
          <p:cNvPr id="232" name="Shape 232"/>
          <p:cNvSpPr/>
          <p:nvPr/>
        </p:nvSpPr>
        <p:spPr>
          <a:xfrm>
            <a:off x="605850" y="1011700"/>
            <a:ext cx="4171224" cy="2606628"/>
          </a:xfrm>
          <a:prstGeom prst="rect">
            <a:avLst/>
          </a:prstGeom>
          <a:blipFill>
            <a:blip r:embed="rId3"/>
            <a:stretch>
              <a:fillRect/>
            </a:stretch>
          </a:blipFill>
          <a:ln>
            <a:noFill/>
          </a:ln>
        </p:spPr>
      </p:sp>
      <p:sp>
        <p:nvSpPr>
          <p:cNvPr id="233" name="Shape 233"/>
          <p:cNvSpPr/>
          <p:nvPr/>
        </p:nvSpPr>
        <p:spPr>
          <a:xfrm>
            <a:off x="4929955" y="1011294"/>
            <a:ext cx="4172990" cy="2607439"/>
          </a:xfrm>
          <a:prstGeom prst="rect">
            <a:avLst/>
          </a:prstGeom>
          <a:blipFill>
            <a:blip r:embed="rId4"/>
            <a:stretch>
              <a:fillRect/>
            </a:stretch>
          </a:blipFill>
          <a:ln>
            <a:noFill/>
          </a:ln>
        </p:spPr>
      </p:sp>
      <p:sp>
        <p:nvSpPr>
          <p:cNvPr id="234" name="Shape 234"/>
          <p:cNvSpPr/>
          <p:nvPr/>
        </p:nvSpPr>
        <p:spPr>
          <a:xfrm>
            <a:off x="4918830" y="4134019"/>
            <a:ext cx="4184993" cy="2611557"/>
          </a:xfrm>
          <a:prstGeom prst="rect">
            <a:avLst/>
          </a:prstGeom>
          <a:blipFill>
            <a:blip r:embed="rId5"/>
            <a:stretch>
              <a:fillRect/>
            </a:stretch>
          </a:blipFill>
          <a:ln>
            <a:noFill/>
          </a:ln>
        </p:spPr>
      </p:sp>
      <p:sp>
        <p:nvSpPr>
          <p:cNvPr id="235" name="Shape 235"/>
          <p:cNvSpPr/>
          <p:nvPr/>
        </p:nvSpPr>
        <p:spPr>
          <a:xfrm>
            <a:off x="605850" y="4136210"/>
            <a:ext cx="4172981" cy="2607176"/>
          </a:xfrm>
          <a:prstGeom prst="rect">
            <a:avLst/>
          </a:prstGeom>
          <a:blipFill>
            <a:blip r:embed="rId6"/>
            <a:stretch>
              <a:fillRect/>
            </a:stretch>
          </a:blipFill>
          <a:ln>
            <a:noFill/>
          </a:ln>
        </p:spPr>
      </p:sp>
      <p:sp>
        <p:nvSpPr>
          <p:cNvPr id="236" name="Shape 236"/>
          <p:cNvSpPr txBox="1"/>
          <p:nvPr/>
        </p:nvSpPr>
        <p:spPr>
          <a:xfrm>
            <a:off x="605850" y="3068834"/>
            <a:ext cx="3011700" cy="549900"/>
          </a:xfrm>
          <a:prstGeom prst="rect">
            <a:avLst/>
          </a:prstGeom>
          <a:solidFill>
            <a:srgbClr val="EAD1DC"/>
          </a:solidFill>
        </p:spPr>
        <p:txBody>
          <a:bodyPr lIns="91425" tIns="91425" rIns="91425" bIns="91425" anchor="ctr" anchorCtr="0">
            <a:spAutoFit/>
          </a:bodyPr>
          <a:lstStyle/>
          <a:p>
            <a:pPr lvl="0" rtl="0">
              <a:buNone/>
            </a:pPr>
            <a:r>
              <a:rPr lang="en" sz="1000" b="1"/>
              <a:t>Non-Equal Chance(non EC) forecasts: 3.89</a:t>
            </a:r>
          </a:p>
          <a:p>
            <a:pPr lvl="0" rtl="0">
              <a:buNone/>
            </a:pPr>
            <a:r>
              <a:rPr lang="en" sz="1000" b="1"/>
              <a:t>All forecasts: 2.80</a:t>
            </a:r>
          </a:p>
          <a:p>
            <a:pPr lvl="0" rtl="0">
              <a:buNone/>
            </a:pPr>
            <a:r>
              <a:rPr lang="en" sz="1000" b="1"/>
              <a:t>% coverage not Equal Chance forecasts : 71.98</a:t>
            </a:r>
          </a:p>
        </p:txBody>
      </p:sp>
      <p:sp>
        <p:nvSpPr>
          <p:cNvPr id="237" name="Shape 237"/>
          <p:cNvSpPr txBox="1"/>
          <p:nvPr/>
        </p:nvSpPr>
        <p:spPr>
          <a:xfrm>
            <a:off x="605850" y="6193486"/>
            <a:ext cx="3011700" cy="549900"/>
          </a:xfrm>
          <a:prstGeom prst="rect">
            <a:avLst/>
          </a:prstGeom>
          <a:solidFill>
            <a:srgbClr val="EAD1DC"/>
          </a:solidFill>
        </p:spPr>
        <p:txBody>
          <a:bodyPr lIns="91425" tIns="91425" rIns="91425" bIns="91425" anchor="ctr" anchorCtr="0">
            <a:spAutoFit/>
          </a:bodyPr>
          <a:lstStyle/>
          <a:p>
            <a:pPr lvl="0" rtl="0">
              <a:buNone/>
            </a:pPr>
            <a:r>
              <a:rPr lang="en" sz="1000" b="1"/>
              <a:t>Non-Equal Chance(non EC) forecasts: -40.22</a:t>
            </a:r>
          </a:p>
          <a:p>
            <a:pPr lvl="0" rtl="0">
              <a:buNone/>
            </a:pPr>
            <a:r>
              <a:rPr lang="en" sz="1000" b="1"/>
              <a:t>All forecasts: -7.97</a:t>
            </a:r>
          </a:p>
          <a:p>
            <a:pPr lvl="0" rtl="0">
              <a:buNone/>
            </a:pPr>
            <a:r>
              <a:rPr lang="en" sz="1000" b="1"/>
              <a:t>% coverage not Equal Chance forecasts : 19.83</a:t>
            </a:r>
          </a:p>
        </p:txBody>
      </p:sp>
      <p:sp>
        <p:nvSpPr>
          <p:cNvPr id="238" name="Shape 238"/>
          <p:cNvSpPr txBox="1"/>
          <p:nvPr/>
        </p:nvSpPr>
        <p:spPr>
          <a:xfrm>
            <a:off x="1543311" y="629944"/>
            <a:ext cx="2154899" cy="333300"/>
          </a:xfrm>
          <a:prstGeom prst="rect">
            <a:avLst/>
          </a:prstGeom>
          <a:noFill/>
        </p:spPr>
        <p:txBody>
          <a:bodyPr lIns="91425" tIns="91425" rIns="91425" bIns="91425" anchor="t" anchorCtr="0">
            <a:spAutoFit/>
          </a:bodyPr>
          <a:lstStyle/>
          <a:p>
            <a:pPr lvl="0" algn="ctr" rtl="0">
              <a:buNone/>
            </a:pPr>
            <a:r>
              <a:rPr lang="en" sz="1800" b="1">
                <a:solidFill>
                  <a:srgbClr val="FFFFFF"/>
                </a:solidFill>
              </a:rPr>
              <a:t>Fcst</a:t>
            </a:r>
          </a:p>
        </p:txBody>
      </p:sp>
      <p:sp>
        <p:nvSpPr>
          <p:cNvPr id="239" name="Shape 239"/>
          <p:cNvSpPr txBox="1"/>
          <p:nvPr/>
        </p:nvSpPr>
        <p:spPr>
          <a:xfrm>
            <a:off x="5933876" y="629944"/>
            <a:ext cx="2154899" cy="333300"/>
          </a:xfrm>
          <a:prstGeom prst="rect">
            <a:avLst/>
          </a:prstGeom>
          <a:noFill/>
        </p:spPr>
        <p:txBody>
          <a:bodyPr lIns="91425" tIns="91425" rIns="91425" bIns="91425" anchor="t" anchorCtr="0">
            <a:spAutoFit/>
          </a:bodyPr>
          <a:lstStyle/>
          <a:p>
            <a:pPr lvl="0" algn="ctr" rtl="0">
              <a:buNone/>
            </a:pPr>
            <a:r>
              <a:rPr lang="en" sz="1800" b="1">
                <a:solidFill>
                  <a:srgbClr val="FFFFFF"/>
                </a:solidFill>
              </a:rPr>
              <a:t>Obs</a:t>
            </a:r>
          </a:p>
        </p:txBody>
      </p:sp>
      <p:sp>
        <p:nvSpPr>
          <p:cNvPr id="240" name="Shape 240"/>
          <p:cNvSpPr txBox="1"/>
          <p:nvPr/>
        </p:nvSpPr>
        <p:spPr>
          <a:xfrm>
            <a:off x="1543311" y="3712919"/>
            <a:ext cx="2154899" cy="333300"/>
          </a:xfrm>
          <a:prstGeom prst="rect">
            <a:avLst/>
          </a:prstGeom>
          <a:noFill/>
        </p:spPr>
        <p:txBody>
          <a:bodyPr lIns="91425" tIns="91425" rIns="91425" bIns="91425" anchor="t" anchorCtr="0">
            <a:spAutoFit/>
          </a:bodyPr>
          <a:lstStyle/>
          <a:p>
            <a:pPr lvl="0" algn="ctr" rtl="0">
              <a:buNone/>
            </a:pPr>
            <a:r>
              <a:rPr lang="en" sz="1800" b="1">
                <a:solidFill>
                  <a:srgbClr val="FFFFFF"/>
                </a:solidFill>
              </a:rPr>
              <a:t>Fcst</a:t>
            </a:r>
          </a:p>
        </p:txBody>
      </p:sp>
      <p:sp>
        <p:nvSpPr>
          <p:cNvPr id="241" name="Shape 241"/>
          <p:cNvSpPr txBox="1"/>
          <p:nvPr/>
        </p:nvSpPr>
        <p:spPr>
          <a:xfrm>
            <a:off x="5933876" y="3712919"/>
            <a:ext cx="2154899" cy="333300"/>
          </a:xfrm>
          <a:prstGeom prst="rect">
            <a:avLst/>
          </a:prstGeom>
          <a:noFill/>
        </p:spPr>
        <p:txBody>
          <a:bodyPr lIns="91425" tIns="91425" rIns="91425" bIns="91425" anchor="t" anchorCtr="0">
            <a:spAutoFit/>
          </a:bodyPr>
          <a:lstStyle/>
          <a:p>
            <a:pPr lvl="0" algn="ctr" rtl="0">
              <a:buNone/>
            </a:pPr>
            <a:r>
              <a:rPr lang="en" sz="1800" b="1">
                <a:solidFill>
                  <a:srgbClr val="FFFFFF"/>
                </a:solidFill>
              </a:rPr>
              <a:t>Obs</a:t>
            </a:r>
          </a:p>
        </p:txBody>
      </p:sp>
      <p:sp>
        <p:nvSpPr>
          <p:cNvPr id="242" name="Shape 242"/>
          <p:cNvSpPr txBox="1"/>
          <p:nvPr/>
        </p:nvSpPr>
        <p:spPr>
          <a:xfrm>
            <a:off x="0" y="525887"/>
            <a:ext cx="1145999" cy="489300"/>
          </a:xfrm>
          <a:prstGeom prst="rect">
            <a:avLst/>
          </a:prstGeom>
          <a:noFill/>
        </p:spPr>
        <p:txBody>
          <a:bodyPr lIns="91425" tIns="91425" rIns="91425" bIns="91425" anchor="t" anchorCtr="0">
            <a:spAutoFit/>
          </a:bodyPr>
          <a:lstStyle/>
          <a:p>
            <a:pPr lvl="0" rtl="0">
              <a:buNone/>
            </a:pPr>
            <a:r>
              <a:rPr lang="en" sz="2400" b="1">
                <a:solidFill>
                  <a:srgbClr val="FFE599"/>
                </a:solidFill>
              </a:rPr>
              <a:t>Temp</a:t>
            </a:r>
          </a:p>
        </p:txBody>
      </p:sp>
      <p:sp>
        <p:nvSpPr>
          <p:cNvPr id="243" name="Shape 243"/>
          <p:cNvSpPr txBox="1"/>
          <p:nvPr/>
        </p:nvSpPr>
        <p:spPr>
          <a:xfrm>
            <a:off x="0" y="3548787"/>
            <a:ext cx="1145999" cy="489300"/>
          </a:xfrm>
          <a:prstGeom prst="rect">
            <a:avLst/>
          </a:prstGeom>
          <a:noFill/>
        </p:spPr>
        <p:txBody>
          <a:bodyPr lIns="91425" tIns="91425" rIns="91425" bIns="91425" anchor="t" anchorCtr="0">
            <a:spAutoFit/>
          </a:bodyPr>
          <a:lstStyle/>
          <a:p>
            <a:pPr lvl="0" rtl="0">
              <a:buNone/>
            </a:pPr>
            <a:r>
              <a:rPr lang="en" sz="2400" b="1">
                <a:solidFill>
                  <a:srgbClr val="FFE599"/>
                </a:solidFill>
              </a:rPr>
              <a:t>Precip</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2766150"/>
            <a:ext cx="8229600" cy="1325700"/>
          </a:xfrm>
          <a:prstGeom prst="rect">
            <a:avLst/>
          </a:prstGeom>
        </p:spPr>
        <p:txBody>
          <a:bodyPr lIns="91425" tIns="91425" rIns="91425" bIns="91425" anchor="ctr" anchorCtr="0">
            <a:spAutoFit/>
          </a:bodyPr>
          <a:lstStyle/>
          <a:p>
            <a:pPr lvl="0" algn="ctr" rtl="0">
              <a:buNone/>
            </a:pPr>
            <a:r>
              <a:rPr lang="en"/>
              <a:t>Notable Events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94844" y="122237"/>
            <a:ext cx="9008100" cy="611100"/>
          </a:xfrm>
          <a:prstGeom prst="rect">
            <a:avLst/>
          </a:prstGeom>
        </p:spPr>
        <p:txBody>
          <a:bodyPr lIns="91425" tIns="91425" rIns="91425" bIns="91425" anchor="b" anchorCtr="0">
            <a:spAutoFit/>
          </a:bodyPr>
          <a:lstStyle/>
          <a:p>
            <a:pPr lvl="0" algn="ctr" rtl="0">
              <a:buNone/>
            </a:pPr>
            <a:r>
              <a:rPr lang="en" sz="3200"/>
              <a:t>2012 Atlantic Hurricane Season</a:t>
            </a:r>
          </a:p>
        </p:txBody>
      </p:sp>
      <p:sp>
        <p:nvSpPr>
          <p:cNvPr id="254" name="Shape 254"/>
          <p:cNvSpPr/>
          <p:nvPr/>
        </p:nvSpPr>
        <p:spPr>
          <a:xfrm>
            <a:off x="3752932" y="1670275"/>
            <a:ext cx="5350012" cy="3321884"/>
          </a:xfrm>
          <a:prstGeom prst="rect">
            <a:avLst/>
          </a:prstGeom>
          <a:blipFill>
            <a:blip r:embed="rId3"/>
            <a:stretch>
              <a:fillRect/>
            </a:stretch>
          </a:blipFill>
          <a:ln>
            <a:noFill/>
          </a:ln>
        </p:spPr>
      </p:sp>
      <p:sp>
        <p:nvSpPr>
          <p:cNvPr id="255" name="Shape 255"/>
          <p:cNvSpPr txBox="1"/>
          <p:nvPr/>
        </p:nvSpPr>
        <p:spPr>
          <a:xfrm>
            <a:off x="519750" y="1097520"/>
            <a:ext cx="8104499" cy="429599"/>
          </a:xfrm>
          <a:prstGeom prst="rect">
            <a:avLst/>
          </a:prstGeom>
          <a:solidFill>
            <a:srgbClr val="EAD1DC"/>
          </a:solidFill>
        </p:spPr>
        <p:txBody>
          <a:bodyPr lIns="91425" tIns="91425" rIns="91425" bIns="91425" anchor="ctr" anchorCtr="0">
            <a:spAutoFit/>
          </a:bodyPr>
          <a:lstStyle/>
          <a:p>
            <a:pPr lvl="0" algn="ctr" rtl="0">
              <a:buNone/>
            </a:pPr>
            <a:r>
              <a:rPr lang="en" sz="1600"/>
              <a:t>Tied with 1887, 1995, 2010, and 2011 as the third most active year in recorded history</a:t>
            </a:r>
          </a:p>
        </p:txBody>
      </p:sp>
      <p:graphicFrame>
        <p:nvGraphicFramePr>
          <p:cNvPr id="256" name="Shape 256"/>
          <p:cNvGraphicFramePr/>
          <p:nvPr/>
        </p:nvGraphicFramePr>
        <p:xfrm>
          <a:off x="297600" y="1670275"/>
          <a:ext cx="3387800" cy="4754610"/>
        </p:xfrm>
        <a:graphic>
          <a:graphicData uri="http://schemas.openxmlformats.org/drawingml/2006/table">
            <a:tbl>
              <a:tblPr>
                <a:noFill/>
                <a:tableStyleId>{1A67767C-F7E9-41FA-97AF-E3864862A013}</a:tableStyleId>
              </a:tblPr>
              <a:tblGrid>
                <a:gridCol w="1083350"/>
                <a:gridCol w="2304450"/>
              </a:tblGrid>
              <a:tr h="502875">
                <a:tc>
                  <a:txBody>
                    <a:bodyPr/>
                    <a:lstStyle/>
                    <a:p>
                      <a:pPr lvl="0" rtl="0">
                        <a:buNone/>
                      </a:pPr>
                      <a:r>
                        <a:rPr lang="en" sz="1200"/>
                        <a:t>First storm formed</a:t>
                      </a:r>
                    </a:p>
                  </a:txBody>
                  <a:tcPr marL="91425" marR="91425" marT="91425" marB="91425">
                    <a:solidFill>
                      <a:srgbClr val="EFEFEF"/>
                    </a:solidFill>
                  </a:tcPr>
                </a:tc>
                <a:tc>
                  <a:txBody>
                    <a:bodyPr/>
                    <a:lstStyle/>
                    <a:p>
                      <a:pPr lvl="0" rtl="0">
                        <a:buNone/>
                      </a:pPr>
                      <a:r>
                        <a:rPr lang="en" sz="1200"/>
                        <a:t>May 19, 2012</a:t>
                      </a:r>
                    </a:p>
                  </a:txBody>
                  <a:tcPr marL="91425" marR="91425" marT="91425" marB="91425">
                    <a:solidFill>
                      <a:srgbClr val="FFFFFF"/>
                    </a:solidFill>
                  </a:tcPr>
                </a:tc>
              </a:tr>
              <a:tr h="502875">
                <a:tc>
                  <a:txBody>
                    <a:bodyPr/>
                    <a:lstStyle/>
                    <a:p>
                      <a:pPr lvl="0" rtl="0">
                        <a:buNone/>
                      </a:pPr>
                      <a:r>
                        <a:rPr lang="en" sz="1200"/>
                        <a:t>Last storm dissipated</a:t>
                      </a:r>
                    </a:p>
                  </a:txBody>
                  <a:tcPr marL="91425" marR="91425" marT="91425" marB="91425">
                    <a:solidFill>
                      <a:srgbClr val="EFEFEF"/>
                    </a:solidFill>
                  </a:tcPr>
                </a:tc>
                <a:tc>
                  <a:txBody>
                    <a:bodyPr/>
                    <a:lstStyle/>
                    <a:p>
                      <a:pPr lvl="0" rtl="0">
                        <a:buNone/>
                      </a:pPr>
                      <a:r>
                        <a:rPr lang="en" sz="1200"/>
                        <a:t>October 29, 2012</a:t>
                      </a:r>
                    </a:p>
                  </a:txBody>
                  <a:tcPr marL="91425" marR="91425" marT="91425" marB="91425">
                    <a:solidFill>
                      <a:srgbClr val="FFFFFF"/>
                    </a:solidFill>
                  </a:tcPr>
                </a:tc>
              </a:tr>
              <a:tr h="502875">
                <a:tc>
                  <a:txBody>
                    <a:bodyPr/>
                    <a:lstStyle/>
                    <a:p>
                      <a:pPr lvl="0" rtl="0">
                        <a:buNone/>
                      </a:pPr>
                      <a:r>
                        <a:rPr lang="en" sz="1200"/>
                        <a:t>Strongest storm</a:t>
                      </a:r>
                    </a:p>
                  </a:txBody>
                  <a:tcPr marL="91425" marR="91425" marT="91425" marB="91425">
                    <a:solidFill>
                      <a:srgbClr val="EFEFEF"/>
                    </a:solidFill>
                  </a:tcPr>
                </a:tc>
                <a:tc>
                  <a:txBody>
                    <a:bodyPr/>
                    <a:lstStyle/>
                    <a:p>
                      <a:pPr lvl="0" rtl="0">
                        <a:buNone/>
                      </a:pPr>
                      <a:r>
                        <a:rPr lang="en" sz="1200" u="sng">
                          <a:solidFill>
                            <a:schemeClr val="hlink"/>
                          </a:solidFill>
                          <a:hlinkClick r:id="rId4"/>
                        </a:rPr>
                        <a:t>Sandy</a:t>
                      </a:r>
                      <a:r>
                        <a:rPr lang="en" sz="1200"/>
                        <a:t> – 940</a:t>
                      </a:r>
                      <a:r>
                        <a:rPr lang="en" sz="1200">
                          <a:hlinkClick r:id="rId5"/>
                        </a:rPr>
                        <a:t> </a:t>
                      </a:r>
                      <a:r>
                        <a:rPr lang="en" sz="1200" u="sng">
                          <a:solidFill>
                            <a:schemeClr val="hlink"/>
                          </a:solidFill>
                          <a:hlinkClick r:id="rId5"/>
                        </a:rPr>
                        <a:t>mbar</a:t>
                      </a:r>
                      <a:r>
                        <a:rPr lang="en" sz="1200"/>
                        <a:t> (</a:t>
                      </a:r>
                      <a:r>
                        <a:rPr lang="en" sz="1200" u="sng">
                          <a:solidFill>
                            <a:schemeClr val="hlink"/>
                          </a:solidFill>
                          <a:hlinkClick r:id="rId6"/>
                        </a:rPr>
                        <a:t>hPa</a:t>
                      </a:r>
                      <a:r>
                        <a:rPr lang="en" sz="1200"/>
                        <a:t>) (27.77</a:t>
                      </a:r>
                      <a:r>
                        <a:rPr lang="en" sz="1200">
                          <a:hlinkClick r:id="rId7"/>
                        </a:rPr>
                        <a:t> </a:t>
                      </a:r>
                      <a:r>
                        <a:rPr lang="en" sz="1200" u="sng">
                          <a:solidFill>
                            <a:schemeClr val="hlink"/>
                          </a:solidFill>
                          <a:hlinkClick r:id="rId7"/>
                        </a:rPr>
                        <a:t>inHg</a:t>
                      </a:r>
                      <a:r>
                        <a:rPr lang="en" sz="1200"/>
                        <a:t>), 110 mph (175 km/h)</a:t>
                      </a:r>
                    </a:p>
                  </a:txBody>
                  <a:tcPr marL="91425" marR="91425" marT="91425" marB="91425">
                    <a:solidFill>
                      <a:srgbClr val="FFFFFF"/>
                    </a:solidFill>
                  </a:tcPr>
                </a:tc>
              </a:tr>
              <a:tr h="325475">
                <a:tc>
                  <a:txBody>
                    <a:bodyPr/>
                    <a:lstStyle/>
                    <a:p>
                      <a:pPr lvl="0" rtl="0">
                        <a:buNone/>
                      </a:pPr>
                      <a:r>
                        <a:rPr lang="en" sz="1200"/>
                        <a:t>Total depressions</a:t>
                      </a:r>
                    </a:p>
                  </a:txBody>
                  <a:tcPr marL="91425" marR="91425" marT="91425" marB="91425">
                    <a:solidFill>
                      <a:srgbClr val="EFEFEF"/>
                    </a:solidFill>
                  </a:tcPr>
                </a:tc>
                <a:tc>
                  <a:txBody>
                    <a:bodyPr/>
                    <a:lstStyle/>
                    <a:p>
                      <a:pPr lvl="0" rtl="0">
                        <a:buNone/>
                      </a:pPr>
                      <a:r>
                        <a:rPr lang="en" sz="1200"/>
                        <a:t>19</a:t>
                      </a:r>
                    </a:p>
                  </a:txBody>
                  <a:tcPr marL="91425" marR="91425" marT="91425" marB="91425">
                    <a:solidFill>
                      <a:srgbClr val="FFFFFF"/>
                    </a:solidFill>
                  </a:tcPr>
                </a:tc>
              </a:tr>
              <a:tr h="325475">
                <a:tc>
                  <a:txBody>
                    <a:bodyPr/>
                    <a:lstStyle/>
                    <a:p>
                      <a:pPr lvl="0" rtl="0">
                        <a:buNone/>
                      </a:pPr>
                      <a:r>
                        <a:rPr lang="en" sz="1200"/>
                        <a:t>Total storms</a:t>
                      </a:r>
                    </a:p>
                  </a:txBody>
                  <a:tcPr marL="91425" marR="91425" marT="91425" marB="91425">
                    <a:solidFill>
                      <a:srgbClr val="EFEFEF"/>
                    </a:solidFill>
                  </a:tcPr>
                </a:tc>
                <a:tc>
                  <a:txBody>
                    <a:bodyPr/>
                    <a:lstStyle/>
                    <a:p>
                      <a:pPr lvl="0" rtl="0">
                        <a:buNone/>
                      </a:pPr>
                      <a:r>
                        <a:rPr lang="en" sz="1200"/>
                        <a:t>19</a:t>
                      </a:r>
                    </a:p>
                  </a:txBody>
                  <a:tcPr marL="91425" marR="91425" marT="91425" marB="91425">
                    <a:solidFill>
                      <a:srgbClr val="FFFFFF"/>
                    </a:solidFill>
                  </a:tcPr>
                </a:tc>
              </a:tr>
              <a:tr h="325475">
                <a:tc>
                  <a:txBody>
                    <a:bodyPr/>
                    <a:lstStyle/>
                    <a:p>
                      <a:pPr lvl="0" rtl="0">
                        <a:buNone/>
                      </a:pPr>
                      <a:r>
                        <a:rPr lang="en" sz="1200"/>
                        <a:t>Hurricanes</a:t>
                      </a:r>
                    </a:p>
                  </a:txBody>
                  <a:tcPr marL="91425" marR="91425" marT="91425" marB="91425">
                    <a:solidFill>
                      <a:srgbClr val="EFEFEF"/>
                    </a:solidFill>
                  </a:tcPr>
                </a:tc>
                <a:tc>
                  <a:txBody>
                    <a:bodyPr/>
                    <a:lstStyle/>
                    <a:p>
                      <a:pPr lvl="0" rtl="0">
                        <a:buNone/>
                      </a:pPr>
                      <a:r>
                        <a:rPr lang="en" sz="1200"/>
                        <a:t>10</a:t>
                      </a:r>
                    </a:p>
                  </a:txBody>
                  <a:tcPr marL="91425" marR="91425" marT="91425" marB="91425">
                    <a:solidFill>
                      <a:srgbClr val="FFFFFF"/>
                    </a:solidFill>
                  </a:tcPr>
                </a:tc>
              </a:tr>
              <a:tr h="502875">
                <a:tc>
                  <a:txBody>
                    <a:bodyPr/>
                    <a:lstStyle/>
                    <a:p>
                      <a:pPr lvl="0" rtl="0">
                        <a:buNone/>
                      </a:pPr>
                      <a:r>
                        <a:rPr lang="en" sz="1200"/>
                        <a:t>Major hurricanes</a:t>
                      </a:r>
                    </a:p>
                  </a:txBody>
                  <a:tcPr marL="91425" marR="91425" marT="91425" marB="91425">
                    <a:solidFill>
                      <a:srgbClr val="EFEFEF"/>
                    </a:solidFill>
                  </a:tcPr>
                </a:tc>
                <a:tc>
                  <a:txBody>
                    <a:bodyPr/>
                    <a:lstStyle/>
                    <a:p>
                      <a:pPr lvl="0" rtl="0">
                        <a:buNone/>
                      </a:pPr>
                      <a:r>
                        <a:rPr lang="en" sz="1200"/>
                        <a:t>1</a:t>
                      </a:r>
                    </a:p>
                  </a:txBody>
                  <a:tcPr marL="91425" marR="91425" marT="91425" marB="91425">
                    <a:solidFill>
                      <a:srgbClr val="FFFFFF"/>
                    </a:solidFill>
                  </a:tcPr>
                </a:tc>
              </a:tr>
              <a:tr h="325475">
                <a:tc>
                  <a:txBody>
                    <a:bodyPr/>
                    <a:lstStyle/>
                    <a:p>
                      <a:pPr lvl="0" rtl="0">
                        <a:buNone/>
                      </a:pPr>
                      <a:r>
                        <a:rPr lang="en" sz="1200"/>
                        <a:t>Total fatalities</a:t>
                      </a:r>
                    </a:p>
                  </a:txBody>
                  <a:tcPr marL="91425" marR="91425" marT="91425" marB="91425">
                    <a:solidFill>
                      <a:srgbClr val="EFEFEF"/>
                    </a:solidFill>
                  </a:tcPr>
                </a:tc>
                <a:tc>
                  <a:txBody>
                    <a:bodyPr/>
                    <a:lstStyle/>
                    <a:p>
                      <a:pPr lvl="0" rtl="0">
                        <a:buNone/>
                      </a:pPr>
                      <a:r>
                        <a:rPr lang="en" sz="1200"/>
                        <a:t>320 direct, 7 indirect</a:t>
                      </a:r>
                    </a:p>
                  </a:txBody>
                  <a:tcPr marL="91425" marR="91425" marT="91425" marB="91425">
                    <a:solidFill>
                      <a:srgbClr val="FFFFFF"/>
                    </a:solidFill>
                  </a:tcPr>
                </a:tc>
              </a:tr>
              <a:tr h="325475">
                <a:tc>
                  <a:txBody>
                    <a:bodyPr/>
                    <a:lstStyle/>
                    <a:p>
                      <a:pPr lvl="0" rtl="0">
                        <a:buNone/>
                      </a:pPr>
                      <a:r>
                        <a:rPr lang="en" sz="1200"/>
                        <a:t>Total damage</a:t>
                      </a:r>
                    </a:p>
                  </a:txBody>
                  <a:tcPr marL="91425" marR="91425" marT="91425" marB="91425">
                    <a:solidFill>
                      <a:srgbClr val="EFEFEF"/>
                    </a:solidFill>
                  </a:tcPr>
                </a:tc>
                <a:tc>
                  <a:txBody>
                    <a:bodyPr/>
                    <a:lstStyle/>
                    <a:p>
                      <a:pPr lvl="0" rtl="0">
                        <a:buNone/>
                      </a:pPr>
                      <a:r>
                        <a:rPr lang="en" sz="1200"/>
                        <a:t>at least $68 billion (2012</a:t>
                      </a:r>
                      <a:r>
                        <a:rPr lang="en" sz="1200">
                          <a:hlinkClick r:id="rId8"/>
                        </a:rPr>
                        <a:t> </a:t>
                      </a:r>
                      <a:r>
                        <a:rPr lang="en" sz="1200" u="sng">
                          <a:solidFill>
                            <a:schemeClr val="hlink"/>
                          </a:solidFill>
                          <a:hlinkClick r:id="rId8"/>
                        </a:rPr>
                        <a:t>USD</a:t>
                      </a:r>
                      <a:r>
                        <a:rPr lang="en" sz="1200"/>
                        <a:t>)</a:t>
                      </a:r>
                    </a:p>
                  </a:txBody>
                  <a:tcPr marL="91425" marR="91425" marT="91425" marB="91425">
                    <a:solidFill>
                      <a:srgbClr val="FFFFFF"/>
                    </a:solidFill>
                  </a:tcPr>
                </a:tc>
              </a:tr>
            </a:tbl>
          </a:graphicData>
        </a:graphic>
      </p:graphicFrame>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94844" y="122237"/>
            <a:ext cx="9008100" cy="611100"/>
          </a:xfrm>
          <a:prstGeom prst="rect">
            <a:avLst/>
          </a:prstGeom>
        </p:spPr>
        <p:txBody>
          <a:bodyPr lIns="91425" tIns="91425" rIns="91425" bIns="91425" anchor="b" anchorCtr="0">
            <a:spAutoFit/>
          </a:bodyPr>
          <a:lstStyle/>
          <a:p>
            <a:pPr lvl="0" algn="ctr" rtl="0">
              <a:buNone/>
            </a:pPr>
            <a:r>
              <a:rPr lang="en" sz="3200"/>
              <a:t>CPC's Official Hurricane Forecast</a:t>
            </a:r>
          </a:p>
        </p:txBody>
      </p:sp>
      <p:sp>
        <p:nvSpPr>
          <p:cNvPr id="262" name="Shape 262"/>
          <p:cNvSpPr/>
          <p:nvPr/>
        </p:nvSpPr>
        <p:spPr>
          <a:xfrm>
            <a:off x="611289" y="920362"/>
            <a:ext cx="7921421" cy="5889588"/>
          </a:xfrm>
          <a:prstGeom prst="rect">
            <a:avLst/>
          </a:prstGeom>
          <a:blipFill>
            <a:blip r:embed="rId3"/>
            <a:stretch>
              <a:fillRect/>
            </a:stretch>
          </a:blipFill>
          <a:ln>
            <a:noFill/>
          </a:ln>
        </p:spPr>
      </p:sp>
      <p:sp>
        <p:nvSpPr>
          <p:cNvPr id="263" name="Shape 263"/>
          <p:cNvSpPr txBox="1"/>
          <p:nvPr/>
        </p:nvSpPr>
        <p:spPr>
          <a:xfrm>
            <a:off x="7017875" y="3018785"/>
            <a:ext cx="660300" cy="1225199"/>
          </a:xfrm>
          <a:prstGeom prst="rect">
            <a:avLst/>
          </a:prstGeom>
          <a:noFill/>
        </p:spPr>
        <p:txBody>
          <a:bodyPr lIns="91425" tIns="91425" rIns="91425" bIns="91425" anchor="t" anchorCtr="0">
            <a:spAutoFit/>
          </a:bodyPr>
          <a:lstStyle/>
          <a:p>
            <a:pPr lvl="0" algn="r" rtl="0">
              <a:buNone/>
            </a:pPr>
            <a:r>
              <a:rPr lang="en" sz="1600" b="1" u="sng">
                <a:solidFill>
                  <a:srgbClr val="F1C232"/>
                </a:solidFill>
              </a:rPr>
              <a:t>OBS</a:t>
            </a:r>
          </a:p>
          <a:p>
            <a:pPr lvl="0" algn="r" rtl="0">
              <a:buNone/>
            </a:pPr>
            <a:r>
              <a:rPr lang="en" sz="1600" b="1">
                <a:solidFill>
                  <a:srgbClr val="F1C232"/>
                </a:solidFill>
              </a:rPr>
              <a:t>19</a:t>
            </a:r>
          </a:p>
          <a:p>
            <a:pPr lvl="0" algn="r" rtl="0">
              <a:buNone/>
            </a:pPr>
            <a:r>
              <a:rPr lang="en" sz="1600" b="1">
                <a:solidFill>
                  <a:srgbClr val="F1C232"/>
                </a:solidFill>
              </a:rPr>
              <a:t>10</a:t>
            </a:r>
          </a:p>
          <a:p>
            <a:pPr lvl="0" algn="r" rtl="0">
              <a:buNone/>
            </a:pPr>
            <a:r>
              <a:rPr lang="en" sz="1600" b="1">
                <a:solidFill>
                  <a:srgbClr val="F1C232"/>
                </a:solidFill>
              </a:rPr>
              <a:t>1</a:t>
            </a:r>
          </a:p>
          <a:p>
            <a:endParaRPr lang="en" sz="1600" b="1">
              <a:solidFill>
                <a:srgbClr val="F1C232"/>
              </a:solidFil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122237"/>
            <a:ext cx="8229600" cy="611100"/>
          </a:xfrm>
          <a:prstGeom prst="rect">
            <a:avLst/>
          </a:prstGeom>
        </p:spPr>
        <p:txBody>
          <a:bodyPr lIns="91425" tIns="91425" rIns="91425" bIns="91425" anchor="b" anchorCtr="0">
            <a:spAutoFit/>
          </a:bodyPr>
          <a:lstStyle/>
          <a:p>
            <a:pPr lvl="0" algn="ctr" rtl="0">
              <a:buNone/>
            </a:pPr>
            <a:r>
              <a:rPr lang="en" sz="3200"/>
              <a:t>Nov 2012 SST Anomalies</a:t>
            </a:r>
          </a:p>
        </p:txBody>
      </p:sp>
      <p:sp>
        <p:nvSpPr>
          <p:cNvPr id="53" name="Shape 53"/>
          <p:cNvSpPr/>
          <p:nvPr/>
        </p:nvSpPr>
        <p:spPr>
          <a:xfrm>
            <a:off x="1148949" y="1739601"/>
            <a:ext cx="6846101" cy="4987466"/>
          </a:xfrm>
          <a:prstGeom prst="rect">
            <a:avLst/>
          </a:prstGeom>
          <a:blipFill>
            <a:blip r:embed="rId3"/>
            <a:stretch>
              <a:fillRect/>
            </a:stretch>
          </a:blipFill>
          <a:ln>
            <a:noFill/>
          </a:ln>
        </p:spPr>
      </p:sp>
      <p:sp>
        <p:nvSpPr>
          <p:cNvPr id="54" name="Shape 54"/>
          <p:cNvSpPr txBox="1"/>
          <p:nvPr/>
        </p:nvSpPr>
        <p:spPr>
          <a:xfrm>
            <a:off x="202650" y="885818"/>
            <a:ext cx="8738699" cy="642600"/>
          </a:xfrm>
          <a:prstGeom prst="rect">
            <a:avLst/>
          </a:prstGeom>
          <a:solidFill>
            <a:srgbClr val="FFF2CC"/>
          </a:solidFill>
        </p:spPr>
        <p:txBody>
          <a:bodyPr lIns="91425" tIns="91425" rIns="91425" bIns="91425" anchor="ctr" anchorCtr="0">
            <a:spAutoFit/>
          </a:bodyPr>
          <a:lstStyle/>
          <a:p>
            <a:pPr lvl="0" rtl="0">
              <a:lnSpc>
                <a:spcPct val="115000"/>
              </a:lnSpc>
              <a:buNone/>
            </a:pPr>
            <a:r>
              <a:rPr lang="en" sz="1800" b="1">
                <a:latin typeface="Times New Roman"/>
                <a:ea typeface="Times New Roman"/>
                <a:cs typeface="Times New Roman"/>
                <a:sym typeface="Times New Roman"/>
              </a:rPr>
              <a:t>During the last 4-weeks, equatorial SST anomalies were +0.5ºC or above between 150ºE and 180º.  SSTs were more than 0.5ºC below average in the eastern Pacific.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22785" y="122237"/>
            <a:ext cx="9176100" cy="611100"/>
          </a:xfrm>
          <a:prstGeom prst="rect">
            <a:avLst/>
          </a:prstGeom>
        </p:spPr>
        <p:txBody>
          <a:bodyPr lIns="91425" tIns="91425" rIns="91425" bIns="91425" anchor="b" anchorCtr="0">
            <a:spAutoFit/>
          </a:bodyPr>
          <a:lstStyle/>
          <a:p>
            <a:pPr lvl="0" algn="ctr" rtl="0">
              <a:buNone/>
            </a:pPr>
            <a:r>
              <a:rPr lang="en" sz="2800"/>
              <a:t>Evolution of Equatorial Pacific SST Anomalies</a:t>
            </a:r>
          </a:p>
        </p:txBody>
      </p:sp>
      <p:sp>
        <p:nvSpPr>
          <p:cNvPr id="60" name="Shape 60"/>
          <p:cNvSpPr txBox="1"/>
          <p:nvPr/>
        </p:nvSpPr>
        <p:spPr>
          <a:xfrm>
            <a:off x="6045975" y="3375110"/>
            <a:ext cx="3000000" cy="2856900"/>
          </a:xfrm>
          <a:prstGeom prst="rect">
            <a:avLst/>
          </a:prstGeom>
          <a:solidFill>
            <a:srgbClr val="FFF2CC"/>
          </a:solidFill>
        </p:spPr>
        <p:txBody>
          <a:bodyPr lIns="91425" tIns="91425" rIns="91425" bIns="91425" anchor="ctr" anchorCtr="0">
            <a:spAutoFit/>
          </a:bodyPr>
          <a:lstStyle/>
          <a:p>
            <a:pPr lvl="0" rtl="0">
              <a:lnSpc>
                <a:spcPct val="115000"/>
              </a:lnSpc>
              <a:buNone/>
            </a:pPr>
            <a:r>
              <a:rPr lang="en" sz="1600" b="1">
                <a:latin typeface="Times New Roman"/>
                <a:ea typeface="Times New Roman"/>
                <a:cs typeface="Times New Roman"/>
                <a:sym typeface="Times New Roman"/>
              </a:rPr>
              <a:t>Until recently, above-average SSTs have been spreading westward through most of the Pacific.</a:t>
            </a:r>
          </a:p>
          <a:p>
            <a:endParaRPr lang="en" sz="1600" b="1">
              <a:latin typeface="Times New Roman"/>
              <a:ea typeface="Times New Roman"/>
              <a:cs typeface="Times New Roman"/>
              <a:sym typeface="Times New Roman"/>
            </a:endParaRPr>
          </a:p>
          <a:p>
            <a:pPr lvl="0" rtl="0">
              <a:lnSpc>
                <a:spcPct val="115000"/>
              </a:lnSpc>
              <a:buNone/>
            </a:pPr>
            <a:r>
              <a:rPr lang="en" sz="1600" b="1">
                <a:latin typeface="Times New Roman"/>
                <a:ea typeface="Times New Roman"/>
                <a:cs typeface="Times New Roman"/>
                <a:sym typeface="Times New Roman"/>
              </a:rPr>
              <a:t>Recently, above-average SSTs have persisted across much of the tropical Pacific, with below-average SSTs in the far eastern Pacific.  </a:t>
            </a:r>
          </a:p>
        </p:txBody>
      </p:sp>
      <p:sp>
        <p:nvSpPr>
          <p:cNvPr id="61" name="Shape 61"/>
          <p:cNvSpPr/>
          <p:nvPr/>
        </p:nvSpPr>
        <p:spPr>
          <a:xfrm>
            <a:off x="1035323" y="882788"/>
            <a:ext cx="4829935" cy="5349221"/>
          </a:xfrm>
          <a:prstGeom prst="rect">
            <a:avLst/>
          </a:prstGeom>
          <a:blipFill>
            <a:blip r:embed="rId3"/>
            <a:stretch>
              <a:fillRect/>
            </a:stretch>
          </a:blipFill>
          <a:ln>
            <a:noFill/>
          </a:ln>
        </p:spPr>
      </p:sp>
      <p:sp>
        <p:nvSpPr>
          <p:cNvPr id="62" name="Shape 62"/>
          <p:cNvSpPr txBox="1"/>
          <p:nvPr/>
        </p:nvSpPr>
        <p:spPr>
          <a:xfrm>
            <a:off x="214325" y="2369375"/>
            <a:ext cx="738299" cy="440699"/>
          </a:xfrm>
          <a:prstGeom prst="rect">
            <a:avLst/>
          </a:prstGeom>
          <a:noFill/>
        </p:spPr>
        <p:txBody>
          <a:bodyPr lIns="91425" tIns="91425" rIns="91425" bIns="91425" anchor="t" anchorCtr="0">
            <a:spAutoFit/>
          </a:bodyPr>
          <a:lstStyle/>
          <a:p>
            <a:pPr>
              <a:buNone/>
            </a:pPr>
            <a:r>
              <a:rPr lang="en" sz="1800" b="1">
                <a:solidFill>
                  <a:srgbClr val="FFFFFF"/>
                </a:solidFill>
              </a:rPr>
              <a:t>Time</a:t>
            </a:r>
          </a:p>
        </p:txBody>
      </p:sp>
      <p:cxnSp>
        <p:nvCxnSpPr>
          <p:cNvPr id="63" name="Shape 63"/>
          <p:cNvCxnSpPr>
            <a:stCxn id="62" idx="2"/>
          </p:cNvCxnSpPr>
          <p:nvPr/>
        </p:nvCxnSpPr>
        <p:spPr>
          <a:xfrm>
            <a:off x="583474" y="2810074"/>
            <a:ext cx="0" cy="1988099"/>
          </a:xfrm>
          <a:prstGeom prst="straightConnector1">
            <a:avLst/>
          </a:prstGeom>
          <a:noFill/>
          <a:ln w="38100" cap="flat">
            <a:solidFill>
              <a:srgbClr val="FFFFFF"/>
            </a:solidFill>
            <a:prstDash val="solid"/>
            <a:round/>
            <a:headEnd type="none" w="lg" len="lg"/>
            <a:tailEnd type="triangle" w="lg" len="lg"/>
          </a:ln>
        </p:spPr>
      </p:cxnSp>
      <p:sp>
        <p:nvSpPr>
          <p:cNvPr id="64" name="Shape 64"/>
          <p:cNvSpPr txBox="1"/>
          <p:nvPr/>
        </p:nvSpPr>
        <p:spPr>
          <a:xfrm>
            <a:off x="2378691" y="6322250"/>
            <a:ext cx="2143199" cy="440699"/>
          </a:xfrm>
          <a:prstGeom prst="rect">
            <a:avLst/>
          </a:prstGeom>
          <a:noFill/>
        </p:spPr>
        <p:txBody>
          <a:bodyPr lIns="91425" tIns="91425" rIns="91425" bIns="91425" anchor="t" anchorCtr="0">
            <a:spAutoFit/>
          </a:bodyPr>
          <a:lstStyle/>
          <a:p>
            <a:pPr lvl="0" algn="ctr" rtl="0">
              <a:buNone/>
            </a:pPr>
            <a:r>
              <a:rPr lang="en" sz="1800" b="1">
                <a:solidFill>
                  <a:srgbClr val="FFFFFF"/>
                </a:solidFill>
              </a:rPr>
              <a:t>Longitude</a:t>
            </a:r>
          </a:p>
        </p:txBody>
      </p:sp>
      <p:cxnSp>
        <p:nvCxnSpPr>
          <p:cNvPr id="65" name="Shape 65"/>
          <p:cNvCxnSpPr/>
          <p:nvPr/>
        </p:nvCxnSpPr>
        <p:spPr>
          <a:xfrm rot="10800000">
            <a:off x="5152875" y="5881700"/>
            <a:ext cx="893099" cy="0"/>
          </a:xfrm>
          <a:prstGeom prst="straightConnector1">
            <a:avLst/>
          </a:prstGeom>
          <a:noFill/>
          <a:ln w="19050" cap="flat">
            <a:solidFill>
              <a:srgbClr val="FF0000"/>
            </a:solidFill>
            <a:prstDash val="solid"/>
            <a:round/>
            <a:headEnd type="none" w="lg" len="lg"/>
            <a:tailEnd type="triangle" w="lg" len="lg"/>
          </a:ln>
        </p:spPr>
      </p:cxn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94844" y="122237"/>
            <a:ext cx="9008100" cy="611100"/>
          </a:xfrm>
          <a:prstGeom prst="rect">
            <a:avLst/>
          </a:prstGeom>
        </p:spPr>
        <p:txBody>
          <a:bodyPr lIns="91425" tIns="91425" rIns="91425" bIns="91425" anchor="b" anchorCtr="0">
            <a:spAutoFit/>
          </a:bodyPr>
          <a:lstStyle/>
          <a:p>
            <a:pPr lvl="0" algn="ctr" rtl="0">
              <a:buNone/>
            </a:pPr>
            <a:r>
              <a:rPr lang="en" sz="3200">
                <a:solidFill>
                  <a:srgbClr val="00387E"/>
                </a:solidFill>
              </a:rPr>
              <a:t>850mb Zonal Wind Anomalies (m/s)</a:t>
            </a:r>
          </a:p>
        </p:txBody>
      </p:sp>
      <p:sp>
        <p:nvSpPr>
          <p:cNvPr id="71" name="Shape 71"/>
          <p:cNvSpPr/>
          <p:nvPr/>
        </p:nvSpPr>
        <p:spPr>
          <a:xfrm>
            <a:off x="798689" y="1285875"/>
            <a:ext cx="4882544" cy="5060150"/>
          </a:xfrm>
          <a:prstGeom prst="rect">
            <a:avLst/>
          </a:prstGeom>
          <a:blipFill>
            <a:blip r:embed="rId3"/>
            <a:stretch>
              <a:fillRect/>
            </a:stretch>
          </a:blipFill>
          <a:ln>
            <a:noFill/>
          </a:ln>
        </p:spPr>
      </p:sp>
      <p:sp>
        <p:nvSpPr>
          <p:cNvPr id="72" name="Shape 72"/>
          <p:cNvSpPr txBox="1"/>
          <p:nvPr/>
        </p:nvSpPr>
        <p:spPr>
          <a:xfrm>
            <a:off x="5962650" y="1285875"/>
            <a:ext cx="3000000" cy="1642500"/>
          </a:xfrm>
          <a:prstGeom prst="rect">
            <a:avLst/>
          </a:prstGeom>
          <a:solidFill>
            <a:srgbClr val="D9D2E9"/>
          </a:solidFill>
        </p:spPr>
        <p:txBody>
          <a:bodyPr lIns="91425" tIns="91425" rIns="91425" bIns="91425" anchor="ctr" anchorCtr="0">
            <a:spAutoFit/>
          </a:bodyPr>
          <a:lstStyle/>
          <a:p>
            <a:pPr lvl="0" rtl="0">
              <a:lnSpc>
                <a:spcPct val="115000"/>
              </a:lnSpc>
              <a:buNone/>
            </a:pPr>
            <a:r>
              <a:rPr lang="en" sz="1600" b="1">
                <a:latin typeface="Times New Roman"/>
                <a:ea typeface="Times New Roman"/>
                <a:cs typeface="Times New Roman"/>
                <a:sym typeface="Times New Roman"/>
              </a:rPr>
              <a:t>Westerly wind anomalies (orange/red shading).</a:t>
            </a:r>
          </a:p>
          <a:p>
            <a:endParaRPr lang="en" sz="1600" b="1">
              <a:latin typeface="Times New Roman"/>
              <a:ea typeface="Times New Roman"/>
              <a:cs typeface="Times New Roman"/>
              <a:sym typeface="Times New Roman"/>
            </a:endParaRPr>
          </a:p>
          <a:p>
            <a:pPr lvl="0" rtl="0">
              <a:lnSpc>
                <a:spcPct val="115000"/>
              </a:lnSpc>
              <a:buNone/>
            </a:pPr>
            <a:r>
              <a:rPr lang="en" sz="1600" b="1">
                <a:latin typeface="Times New Roman"/>
                <a:ea typeface="Times New Roman"/>
                <a:cs typeface="Times New Roman"/>
                <a:sym typeface="Times New Roman"/>
              </a:rPr>
              <a:t>Easterly wind anomalies (blue shading).</a:t>
            </a:r>
          </a:p>
        </p:txBody>
      </p:sp>
      <p:sp>
        <p:nvSpPr>
          <p:cNvPr id="73" name="Shape 73"/>
          <p:cNvSpPr txBox="1"/>
          <p:nvPr/>
        </p:nvSpPr>
        <p:spPr>
          <a:xfrm>
            <a:off x="5962650" y="4983962"/>
            <a:ext cx="3000000" cy="916500"/>
          </a:xfrm>
          <a:prstGeom prst="rect">
            <a:avLst/>
          </a:prstGeom>
          <a:solidFill>
            <a:srgbClr val="FFF2CC"/>
          </a:solidFill>
        </p:spPr>
        <p:txBody>
          <a:bodyPr lIns="91425" tIns="91425" rIns="91425" bIns="91425" anchor="ctr" anchorCtr="0">
            <a:spAutoFit/>
          </a:bodyPr>
          <a:lstStyle/>
          <a:p>
            <a:pPr lvl="0" rtl="0">
              <a:lnSpc>
                <a:spcPct val="115000"/>
              </a:lnSpc>
              <a:buNone/>
            </a:pPr>
            <a:r>
              <a:rPr lang="en" b="1">
                <a:latin typeface="Times New Roman"/>
                <a:ea typeface="Times New Roman"/>
                <a:cs typeface="Times New Roman"/>
                <a:sym typeface="Times New Roman"/>
              </a:rPr>
              <a:t>Recently, weak wind anomalies were evident across the equatorial Pacific Ocean.</a:t>
            </a:r>
          </a:p>
        </p:txBody>
      </p:sp>
      <p:cxnSp>
        <p:nvCxnSpPr>
          <p:cNvPr id="74" name="Shape 74"/>
          <p:cNvCxnSpPr>
            <a:stCxn id="73" idx="1"/>
          </p:cNvCxnSpPr>
          <p:nvPr/>
        </p:nvCxnSpPr>
        <p:spPr>
          <a:xfrm flipH="1">
            <a:off x="4548149" y="5442212"/>
            <a:ext cx="1414500" cy="582300"/>
          </a:xfrm>
          <a:prstGeom prst="straightConnector1">
            <a:avLst/>
          </a:prstGeom>
          <a:noFill/>
          <a:ln w="19050" cap="flat">
            <a:solidFill>
              <a:srgbClr val="FF0000"/>
            </a:solidFill>
            <a:prstDash val="solid"/>
            <a:round/>
            <a:headEnd type="none" w="lg" len="lg"/>
            <a:tailEnd type="triangle" w="lg" len="lg"/>
          </a:ln>
        </p:spPr>
      </p:cxn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94844" y="122237"/>
            <a:ext cx="9008100" cy="611100"/>
          </a:xfrm>
          <a:prstGeom prst="rect">
            <a:avLst/>
          </a:prstGeom>
        </p:spPr>
        <p:txBody>
          <a:bodyPr lIns="91425" tIns="91425" rIns="91425" bIns="91425" anchor="b" anchorCtr="0">
            <a:spAutoFit/>
          </a:bodyPr>
          <a:lstStyle/>
          <a:p>
            <a:pPr lvl="0" algn="ctr" rtl="0">
              <a:buNone/>
            </a:pPr>
            <a:r>
              <a:rPr lang="en" sz="3200">
                <a:solidFill>
                  <a:srgbClr val="00387E"/>
                </a:solidFill>
              </a:rPr>
              <a:t>Niño Region SST Departures Evolution</a:t>
            </a:r>
          </a:p>
        </p:txBody>
      </p:sp>
      <p:sp>
        <p:nvSpPr>
          <p:cNvPr id="80" name="Shape 80"/>
          <p:cNvSpPr/>
          <p:nvPr/>
        </p:nvSpPr>
        <p:spPr>
          <a:xfrm>
            <a:off x="4569307" y="857275"/>
            <a:ext cx="4533637" cy="5881674"/>
          </a:xfrm>
          <a:prstGeom prst="rect">
            <a:avLst/>
          </a:prstGeom>
          <a:blipFill>
            <a:blip r:embed="rId3"/>
            <a:stretch>
              <a:fillRect/>
            </a:stretch>
          </a:blipFill>
          <a:ln>
            <a:noFill/>
          </a:ln>
        </p:spPr>
      </p:sp>
      <p:sp>
        <p:nvSpPr>
          <p:cNvPr id="81" name="Shape 81"/>
          <p:cNvSpPr/>
          <p:nvPr/>
        </p:nvSpPr>
        <p:spPr>
          <a:xfrm>
            <a:off x="94844" y="4850496"/>
            <a:ext cx="4285034" cy="1888453"/>
          </a:xfrm>
          <a:prstGeom prst="rect">
            <a:avLst/>
          </a:prstGeom>
          <a:blipFill>
            <a:blip r:embed="rId4"/>
            <a:stretch>
              <a:fillRect/>
            </a:stretch>
          </a:blipFill>
          <a:ln>
            <a:noFill/>
          </a:ln>
        </p:spPr>
      </p:sp>
      <p:sp>
        <p:nvSpPr>
          <p:cNvPr id="82" name="Shape 82"/>
          <p:cNvSpPr txBox="1"/>
          <p:nvPr/>
        </p:nvSpPr>
        <p:spPr>
          <a:xfrm>
            <a:off x="304800" y="1328731"/>
            <a:ext cx="4130999" cy="2321400"/>
          </a:xfrm>
          <a:prstGeom prst="rect">
            <a:avLst/>
          </a:prstGeom>
        </p:spPr>
        <p:txBody>
          <a:bodyPr lIns="91425" tIns="91425" rIns="91425" bIns="91425" anchor="ctr" anchorCtr="0">
            <a:spAutoFit/>
          </a:bodyPr>
          <a:lstStyle/>
          <a:p>
            <a:pPr lvl="0" rtl="0">
              <a:lnSpc>
                <a:spcPct val="115000"/>
              </a:lnSpc>
              <a:buNone/>
            </a:pPr>
            <a:r>
              <a:rPr lang="en" sz="1800"/>
              <a:t>The latest weekly SST departures are:</a:t>
            </a:r>
          </a:p>
          <a:p>
            <a:endParaRPr lang="en" sz="1800"/>
          </a:p>
          <a:p>
            <a:pPr lvl="0" rtl="0">
              <a:lnSpc>
                <a:spcPct val="115000"/>
              </a:lnSpc>
              <a:buNone/>
            </a:pPr>
            <a:r>
              <a:rPr lang="en" sz="1800"/>
              <a:t>Niño 4 		 0.4ºC</a:t>
            </a:r>
          </a:p>
          <a:p>
            <a:pPr lvl="0" rtl="0">
              <a:lnSpc>
                <a:spcPct val="115000"/>
              </a:lnSpc>
              <a:buNone/>
            </a:pPr>
            <a:r>
              <a:rPr lang="en" sz="1800"/>
              <a:t>Niño 3.4		 0.2ºC</a:t>
            </a:r>
          </a:p>
          <a:p>
            <a:pPr lvl="0" rtl="0">
              <a:lnSpc>
                <a:spcPct val="115000"/>
              </a:lnSpc>
              <a:buNone/>
            </a:pPr>
            <a:r>
              <a:rPr lang="en" sz="1800"/>
              <a:t>Niño 3		-0.1ºC</a:t>
            </a:r>
          </a:p>
          <a:p>
            <a:pPr lvl="0" rtl="0">
              <a:lnSpc>
                <a:spcPct val="115000"/>
              </a:lnSpc>
              <a:buNone/>
            </a:pPr>
            <a:r>
              <a:rPr lang="en" sz="1800"/>
              <a:t>Niño 1+2	-1.4ºC</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94844" y="122237"/>
            <a:ext cx="9008100" cy="611100"/>
          </a:xfrm>
          <a:prstGeom prst="rect">
            <a:avLst/>
          </a:prstGeom>
        </p:spPr>
        <p:txBody>
          <a:bodyPr lIns="91425" tIns="91425" rIns="91425" bIns="91425" anchor="b" anchorCtr="0">
            <a:spAutoFit/>
          </a:bodyPr>
          <a:lstStyle/>
          <a:p>
            <a:pPr lvl="0" algn="ctr" rtl="0">
              <a:buNone/>
            </a:pPr>
            <a:r>
              <a:rPr lang="en" sz="3200">
                <a:solidFill>
                  <a:srgbClr val="00387E"/>
                </a:solidFill>
              </a:rPr>
              <a:t>ENSO Outlook</a:t>
            </a:r>
          </a:p>
        </p:txBody>
      </p:sp>
      <p:sp>
        <p:nvSpPr>
          <p:cNvPr id="88" name="Shape 88"/>
          <p:cNvSpPr/>
          <p:nvPr/>
        </p:nvSpPr>
        <p:spPr>
          <a:xfrm>
            <a:off x="94844" y="1416072"/>
            <a:ext cx="5164208" cy="4471149"/>
          </a:xfrm>
          <a:prstGeom prst="rect">
            <a:avLst/>
          </a:prstGeom>
          <a:blipFill>
            <a:blip r:embed="rId3"/>
            <a:stretch>
              <a:fillRect/>
            </a:stretch>
          </a:blipFill>
          <a:ln>
            <a:noFill/>
          </a:ln>
        </p:spPr>
      </p:sp>
      <p:sp>
        <p:nvSpPr>
          <p:cNvPr id="89" name="Shape 89"/>
          <p:cNvSpPr/>
          <p:nvPr/>
        </p:nvSpPr>
        <p:spPr>
          <a:xfrm>
            <a:off x="4993071" y="1427978"/>
            <a:ext cx="4109873" cy="2080265"/>
          </a:xfrm>
          <a:prstGeom prst="rect">
            <a:avLst/>
          </a:prstGeom>
          <a:blipFill>
            <a:blip r:embed="rId4"/>
            <a:stretch>
              <a:fillRect/>
            </a:stretch>
          </a:blipFill>
          <a:ln>
            <a:noFill/>
          </a:ln>
        </p:spPr>
      </p:sp>
      <p:sp>
        <p:nvSpPr>
          <p:cNvPr id="90" name="Shape 90"/>
          <p:cNvSpPr txBox="1"/>
          <p:nvPr/>
        </p:nvSpPr>
        <p:spPr>
          <a:xfrm>
            <a:off x="6643700" y="1130378"/>
            <a:ext cx="1047899" cy="297600"/>
          </a:xfrm>
          <a:prstGeom prst="rect">
            <a:avLst/>
          </a:prstGeom>
          <a:noFill/>
        </p:spPr>
        <p:txBody>
          <a:bodyPr lIns="91425" tIns="91425" rIns="91425" bIns="91425" anchor="ctr" anchorCtr="0">
            <a:spAutoFit/>
          </a:bodyPr>
          <a:lstStyle/>
          <a:p>
            <a:pPr algn="ctr">
              <a:buNone/>
            </a:pPr>
            <a:r>
              <a:rPr lang="en" sz="1800" b="1">
                <a:solidFill>
                  <a:srgbClr val="FFFFFF"/>
                </a:solidFill>
              </a:rPr>
              <a:t>CFS</a:t>
            </a:r>
          </a:p>
        </p:txBody>
      </p:sp>
      <p:sp>
        <p:nvSpPr>
          <p:cNvPr id="91" name="Shape 91"/>
          <p:cNvSpPr txBox="1"/>
          <p:nvPr/>
        </p:nvSpPr>
        <p:spPr>
          <a:xfrm>
            <a:off x="1742299" y="1130378"/>
            <a:ext cx="1869299" cy="297600"/>
          </a:xfrm>
          <a:prstGeom prst="rect">
            <a:avLst/>
          </a:prstGeom>
          <a:noFill/>
        </p:spPr>
        <p:txBody>
          <a:bodyPr lIns="91425" tIns="91425" rIns="91425" bIns="91425" anchor="ctr" anchorCtr="0">
            <a:spAutoFit/>
          </a:bodyPr>
          <a:lstStyle/>
          <a:p>
            <a:pPr lvl="0" algn="ctr" rtl="0">
              <a:buNone/>
            </a:pPr>
            <a:r>
              <a:rPr lang="en" sz="1800" b="1">
                <a:solidFill>
                  <a:srgbClr val="FFFFFF"/>
                </a:solidFill>
              </a:rPr>
              <a:t>Multi-model</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94844" y="122237"/>
            <a:ext cx="9008100" cy="611100"/>
          </a:xfrm>
          <a:prstGeom prst="rect">
            <a:avLst/>
          </a:prstGeom>
        </p:spPr>
        <p:txBody>
          <a:bodyPr lIns="91425" tIns="91425" rIns="91425" bIns="91425" anchor="b" anchorCtr="0">
            <a:spAutoFit/>
          </a:bodyPr>
          <a:lstStyle/>
          <a:p>
            <a:pPr lvl="0" algn="ctr" rtl="0">
              <a:buNone/>
            </a:pPr>
            <a:r>
              <a:rPr lang="en" sz="3200">
                <a:solidFill>
                  <a:srgbClr val="00387E"/>
                </a:solidFill>
              </a:rPr>
              <a:t>ENSO Summary</a:t>
            </a:r>
          </a:p>
        </p:txBody>
      </p:sp>
      <p:sp>
        <p:nvSpPr>
          <p:cNvPr id="97" name="Shape 97"/>
          <p:cNvSpPr txBox="1"/>
          <p:nvPr/>
        </p:nvSpPr>
        <p:spPr>
          <a:xfrm>
            <a:off x="101400" y="1545425"/>
            <a:ext cx="8941200" cy="4262099"/>
          </a:xfrm>
          <a:prstGeom prst="rect">
            <a:avLst/>
          </a:prstGeom>
        </p:spPr>
        <p:txBody>
          <a:bodyPr lIns="91425" tIns="91425" rIns="91425" bIns="91425" anchor="ctr" anchorCtr="0">
            <a:spAutoFit/>
          </a:bodyPr>
          <a:lstStyle/>
          <a:p>
            <a:pPr lvl="0" algn="ctr" rtl="0">
              <a:lnSpc>
                <a:spcPct val="115000"/>
              </a:lnSpc>
              <a:buNone/>
            </a:pPr>
            <a:r>
              <a:rPr lang="en" sz="1800" b="1"/>
              <a:t>ENSO Alert System Status:  Not Active</a:t>
            </a:r>
          </a:p>
          <a:p>
            <a:endParaRPr lang="en" sz="1800" b="1"/>
          </a:p>
          <a:p>
            <a:pPr marL="457200" lvl="0" indent="-317500" rtl="0">
              <a:lnSpc>
                <a:spcPct val="115000"/>
              </a:lnSpc>
              <a:buClr>
                <a:srgbClr val="000000"/>
              </a:buClr>
              <a:buSzPct val="129629"/>
              <a:buFont typeface="Arial"/>
              <a:buChar char="•"/>
            </a:pPr>
            <a:r>
              <a:rPr lang="en" sz="1800" b="1"/>
              <a:t>ENSO-neutral conditions continue.* </a:t>
            </a:r>
          </a:p>
          <a:p>
            <a:pPr marL="457200" lvl="0" indent="-317500" rtl="0">
              <a:lnSpc>
                <a:spcPct val="115000"/>
              </a:lnSpc>
              <a:buClr>
                <a:srgbClr val="000000"/>
              </a:buClr>
              <a:buSzPct val="129629"/>
              <a:buFont typeface="Arial"/>
              <a:buChar char="•"/>
            </a:pPr>
            <a:r>
              <a:rPr lang="en" sz="1800" b="1"/>
              <a:t>Equatorial SSTs remain above average across much of the Pacific Ocean.</a:t>
            </a:r>
          </a:p>
          <a:p>
            <a:pPr marL="457200" lvl="0" indent="-317500" rtl="0">
              <a:lnSpc>
                <a:spcPct val="115000"/>
              </a:lnSpc>
              <a:buClr>
                <a:srgbClr val="000000"/>
              </a:buClr>
              <a:buSzPct val="129629"/>
              <a:buFont typeface="Arial"/>
              <a:buChar char="•"/>
            </a:pPr>
            <a:r>
              <a:rPr lang="en" sz="1800" b="1"/>
              <a:t>The atmospheric circulation over the tropical Pacific is near average.</a:t>
            </a:r>
          </a:p>
          <a:p>
            <a:pPr marL="457200" lvl="0" indent="-317500" rtl="0">
              <a:lnSpc>
                <a:spcPct val="115000"/>
              </a:lnSpc>
              <a:buClr>
                <a:srgbClr val="000000"/>
              </a:buClr>
              <a:buSzPct val="129629"/>
              <a:buFont typeface="Arial"/>
              <a:buChar char="•"/>
            </a:pPr>
            <a:r>
              <a:rPr lang="en" sz="1800" b="1"/>
              <a:t>ENSO-neutral is favored through the Northern Hemisphere winter 2012-13.*</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66150"/>
            <a:ext cx="8229600" cy="1325700"/>
          </a:xfrm>
          <a:prstGeom prst="rect">
            <a:avLst/>
          </a:prstGeom>
        </p:spPr>
        <p:txBody>
          <a:bodyPr lIns="91425" tIns="91425" rIns="91425" bIns="91425" anchor="ctr" anchorCtr="0">
            <a:spAutoFit/>
          </a:bodyPr>
          <a:lstStyle/>
          <a:p>
            <a:pPr lvl="0" algn="ctr" rtl="0">
              <a:buNone/>
            </a:pPr>
            <a:r>
              <a:rPr lang="en"/>
              <a:t>Mean Conditions</a:t>
            </a:r>
          </a:p>
        </p:txBody>
      </p:sp>
    </p:spTree>
  </p:cSld>
  <p:clrMapOvr>
    <a:masterClrMapping/>
  </p:clrMapOvr>
  <p:transition spd="slow">
    <p:cut/>
  </p:transition>
</p:sld>
</file>

<file path=ppt/theme/theme1.xml><?xml version="1.0" encoding="utf-8"?>
<a:theme xmlns:a="http://schemas.openxmlformats.org/drawingml/2006/main">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900</Words>
  <Application>Microsoft Office PowerPoint</Application>
  <PresentationFormat>On-screen Show (4:3)</PresentationFormat>
  <Paragraphs>185</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
      <vt:lpstr>Monthly Climate Review</vt:lpstr>
      <vt:lpstr>ENSO</vt:lpstr>
      <vt:lpstr>Nov 2012 SST Anomalies</vt:lpstr>
      <vt:lpstr>Evolution of Equatorial Pacific SST Anomalies</vt:lpstr>
      <vt:lpstr>850mb Zonal Wind Anomalies (m/s)</vt:lpstr>
      <vt:lpstr>Niño Region SST Departures Evolution</vt:lpstr>
      <vt:lpstr>ENSO Outlook</vt:lpstr>
      <vt:lpstr>ENSO Summary</vt:lpstr>
      <vt:lpstr>Mean Conditions</vt:lpstr>
      <vt:lpstr>Global Temp and Precip Anomalies</vt:lpstr>
      <vt:lpstr>US Temp and Precip Anomalies Past 30 Days</vt:lpstr>
      <vt:lpstr>MJO</vt:lpstr>
      <vt:lpstr>Outgoing Longwave Radiation (OLR) Anomalies</vt:lpstr>
      <vt:lpstr>200mb Velocity Potential Anomalies</vt:lpstr>
      <vt:lpstr>MJO Index – Recent Evolution</vt:lpstr>
      <vt:lpstr>Ensemble GFS (GEFS) MJO Forecast</vt:lpstr>
      <vt:lpstr>Verification</vt:lpstr>
      <vt:lpstr>6-10day Verification</vt:lpstr>
      <vt:lpstr>8-14day Verification</vt:lpstr>
      <vt:lpstr>Monthly Verification</vt:lpstr>
      <vt:lpstr>Seasonal Verification</vt:lpstr>
      <vt:lpstr>Notable Events</vt:lpstr>
      <vt:lpstr>2012 Atlantic Hurricane Season</vt:lpstr>
      <vt:lpstr>CPC's Official Hurricane Forecast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Climate Review</dc:title>
  <dc:creator>Muthuvel Chelliah</dc:creator>
  <cp:lastModifiedBy>Muthuvel Chelliah</cp:lastModifiedBy>
  <cp:revision>1</cp:revision>
  <dcterms:modified xsi:type="dcterms:W3CDTF">2012-12-06T21:01:46Z</dcterms:modified>
</cp:coreProperties>
</file>