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46"/>
  </p:handoutMasterIdLst>
  <p:sldIdLst>
    <p:sldId id="294" r:id="rId2"/>
    <p:sldId id="295" r:id="rId3"/>
    <p:sldId id="278" r:id="rId4"/>
    <p:sldId id="277" r:id="rId5"/>
    <p:sldId id="276" r:id="rId6"/>
    <p:sldId id="273" r:id="rId7"/>
    <p:sldId id="274" r:id="rId8"/>
    <p:sldId id="275" r:id="rId9"/>
    <p:sldId id="310" r:id="rId10"/>
    <p:sldId id="296" r:id="rId11"/>
    <p:sldId id="297" r:id="rId12"/>
    <p:sldId id="279" r:id="rId13"/>
    <p:sldId id="280" r:id="rId14"/>
    <p:sldId id="288" r:id="rId15"/>
    <p:sldId id="281" r:id="rId16"/>
    <p:sldId id="282" r:id="rId17"/>
    <p:sldId id="283" r:id="rId18"/>
    <p:sldId id="284" r:id="rId19"/>
    <p:sldId id="304" r:id="rId20"/>
    <p:sldId id="301" r:id="rId21"/>
    <p:sldId id="305" r:id="rId22"/>
    <p:sldId id="302" r:id="rId23"/>
    <p:sldId id="303" r:id="rId24"/>
    <p:sldId id="300" r:id="rId25"/>
    <p:sldId id="299" r:id="rId26"/>
    <p:sldId id="258" r:id="rId27"/>
    <p:sldId id="259" r:id="rId28"/>
    <p:sldId id="257" r:id="rId29"/>
    <p:sldId id="308" r:id="rId30"/>
    <p:sldId id="309" r:id="rId31"/>
    <p:sldId id="265" r:id="rId32"/>
    <p:sldId id="260" r:id="rId33"/>
    <p:sldId id="261" r:id="rId34"/>
    <p:sldId id="292" r:id="rId35"/>
    <p:sldId id="306" r:id="rId36"/>
    <p:sldId id="264" r:id="rId37"/>
    <p:sldId id="263" r:id="rId38"/>
    <p:sldId id="270" r:id="rId39"/>
    <p:sldId id="271" r:id="rId40"/>
    <p:sldId id="272" r:id="rId41"/>
    <p:sldId id="307" r:id="rId42"/>
    <p:sldId id="287" r:id="rId43"/>
    <p:sldId id="286" r:id="rId44"/>
    <p:sldId id="298" r:id="rId4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 snapToObjects="1"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68CAD62-26BD-4A6F-89A7-5C52C9D429C2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3B9DB25-0A82-4C8F-88FA-22DEF12D1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52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CA07-9745-9D4D-BBA0-6284A95937D3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D2194-A0C7-7342-AF84-7CE3389FF1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CA07-9745-9D4D-BBA0-6284A95937D3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D2194-A0C7-7342-AF84-7CE3389FF1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CA07-9745-9D4D-BBA0-6284A95937D3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D2194-A0C7-7342-AF84-7CE3389FF1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CA07-9745-9D4D-BBA0-6284A95937D3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D2194-A0C7-7342-AF84-7CE3389FF1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CA07-9745-9D4D-BBA0-6284A95937D3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D2194-A0C7-7342-AF84-7CE3389FF1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CA07-9745-9D4D-BBA0-6284A95937D3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D2194-A0C7-7342-AF84-7CE3389FF1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CA07-9745-9D4D-BBA0-6284A95937D3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D2194-A0C7-7342-AF84-7CE3389FF1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CA07-9745-9D4D-BBA0-6284A95937D3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D2194-A0C7-7342-AF84-7CE3389FF1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CA07-9745-9D4D-BBA0-6284A95937D3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D2194-A0C7-7342-AF84-7CE3389FF1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CA07-9745-9D4D-BBA0-6284A95937D3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D2194-A0C7-7342-AF84-7CE3389FF1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CA07-9745-9D4D-BBA0-6284A95937D3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D2194-A0C7-7342-AF84-7CE3389FF1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5CA07-9745-9D4D-BBA0-6284A95937D3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D2194-A0C7-7342-AF84-7CE3389FF1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bc.co.uk/nature/15835017" TargetMode="Externa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Monthly Review – November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tropical indices and SST, and MJO</a:t>
            </a:r>
          </a:p>
          <a:p>
            <a:r>
              <a:rPr lang="en-US" dirty="0" smtClean="0"/>
              <a:t>Some mid-latitude anomalies</a:t>
            </a:r>
          </a:p>
          <a:p>
            <a:r>
              <a:rPr lang="en-US" dirty="0" smtClean="0"/>
              <a:t>Global climate change issues</a:t>
            </a:r>
          </a:p>
          <a:p>
            <a:r>
              <a:rPr lang="en-US" dirty="0" smtClean="0"/>
              <a:t>Noteworthy weather events</a:t>
            </a:r>
          </a:p>
          <a:p>
            <a:r>
              <a:rPr lang="en-US" dirty="0" smtClean="0"/>
              <a:t>Other </a:t>
            </a:r>
            <a:r>
              <a:rPr lang="en-US" dirty="0" err="1" smtClean="0"/>
              <a:t>ongoings</a:t>
            </a:r>
            <a:endParaRPr lang="en-US" dirty="0" smtClean="0"/>
          </a:p>
          <a:p>
            <a:r>
              <a:rPr lang="en-US" dirty="0" smtClean="0"/>
              <a:t>Special: “The fluid is falling”, both in the ocean/atmosphere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91000" y="6126163"/>
            <a:ext cx="3244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Huug van den Dool, Dec, 6, 2013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3010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PC MJO Ind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583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MJO index GEFS and GFSOP foreca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0"/>
            <a:ext cx="3514725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Statistical model MJO index forecas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3429000"/>
            <a:ext cx="351472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601980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MJO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74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Mid-Latitude (or global)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36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igure 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76200"/>
            <a:ext cx="5715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Displaying November 2013 map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92711"/>
            <a:ext cx="4050637" cy="250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18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igure 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0"/>
            <a:ext cx="57150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8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Monthly Anomaly Temperature (C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4953000" cy="371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Monthly Anomaly Precipitation (mm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00400"/>
            <a:ext cx="4953000" cy="371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igure e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41" r="12799" b="47884"/>
          <a:stretch/>
        </p:blipFill>
        <p:spPr bwMode="auto">
          <a:xfrm>
            <a:off x="685800" y="3790210"/>
            <a:ext cx="3098307" cy="306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98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igure e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609600"/>
            <a:ext cx="5715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23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igure e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609600"/>
            <a:ext cx="5715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3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igure f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533400"/>
            <a:ext cx="5715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09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igure f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81000"/>
            <a:ext cx="5715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73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global climate change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90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of the month is early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NMME</a:t>
            </a:r>
          </a:p>
          <a:p>
            <a:r>
              <a:rPr lang="en-US" dirty="0" smtClean="0"/>
              <a:t>Only some monthly updates are 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15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isplaying tlt_update_bar1120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19138"/>
            <a:ext cx="8686799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622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lobal C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3800" cy="582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1200" y="6172200"/>
            <a:ext cx="32428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September 2013:     392.93 ppm </a:t>
            </a:r>
            <a:br>
              <a:rPr lang="nb-NO" dirty="0"/>
            </a:br>
            <a:r>
              <a:rPr lang="nb-NO" dirty="0"/>
              <a:t>September 2012:     390.40 ppm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16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HUUG~1.VAN\AppData\Local\Temp\Barrow_AKOctoberTemps1920-2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35" y="1066800"/>
            <a:ext cx="820270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990600" y="2819400"/>
            <a:ext cx="7772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815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8307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753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Noteworthy weather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25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emc.ncep.noaa.gov/gmb/STATS_vsdb/allmodel/arch_mon/cor/2013/cor_day5_HGT_P500_G2NHX_00Z2013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6200"/>
            <a:ext cx="762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16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/home/www/</a:t>
            </a:r>
            <a:r>
              <a:rPr lang="en-US" dirty="0" err="1"/>
              <a:t>cpc</a:t>
            </a:r>
            <a:r>
              <a:rPr lang="en-US" dirty="0"/>
              <a:t>/</a:t>
            </a:r>
            <a:r>
              <a:rPr lang="en-US" dirty="0" err="1"/>
              <a:t>htdocs</a:t>
            </a:r>
            <a:r>
              <a:rPr lang="en-US" dirty="0"/>
              <a:t>/products/people/wd51hd/</a:t>
            </a:r>
            <a:r>
              <a:rPr lang="en-US" dirty="0" err="1"/>
              <a:t>sst</a:t>
            </a:r>
            <a:r>
              <a:rPr lang="en-US" dirty="0"/>
              <a:t>/201311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2" t="12799" r="16265" b="4856"/>
          <a:stretch/>
        </p:blipFill>
        <p:spPr bwMode="auto">
          <a:xfrm>
            <a:off x="44513" y="0"/>
            <a:ext cx="10547287" cy="7921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54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5" t="12799" r="16379" b="8527"/>
          <a:stretch/>
        </p:blipFill>
        <p:spPr bwMode="auto">
          <a:xfrm>
            <a:off x="0" y="76200"/>
            <a:ext cx="9144000" cy="656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796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eather.rap.ucar.edu/model/ruc00hr_sfc_win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64770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77000" y="2286000"/>
            <a:ext cx="2772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Thanksgiving eve!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5141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47" y="914400"/>
            <a:ext cx="8936906" cy="5029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8400" y="304800"/>
            <a:ext cx="6272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“once in 20 year” storm in NW Europe,  in a 2 month window!</a:t>
            </a:r>
          </a:p>
          <a:p>
            <a:r>
              <a:rPr lang="en-US" dirty="0" smtClean="0"/>
              <a:t>Dec, 5  and Oct, 28.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17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gure t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62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8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/gfs/12/gfs_europe_012_850_temp_mslp_precip.gif"/>
          <p:cNvSpPr>
            <a:spLocks noChangeAspect="1" noChangeArrowheads="1"/>
          </p:cNvSpPr>
          <p:nvPr/>
        </p:nvSpPr>
        <p:spPr bwMode="auto">
          <a:xfrm>
            <a:off x="155575" y="-3505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/gfs/12/gfs_europe_012_850_temp_mslp_precip.gif"/>
          <p:cNvSpPr>
            <a:spLocks noChangeAspect="1" noChangeArrowheads="1"/>
          </p:cNvSpPr>
          <p:nvPr/>
        </p:nvSpPr>
        <p:spPr bwMode="auto">
          <a:xfrm>
            <a:off x="307975" y="-33528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49625" y="6135469"/>
            <a:ext cx="2289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Greatest pressure drop: 12 </a:t>
            </a:r>
            <a:r>
              <a:rPr lang="en-US" dirty="0" err="1" smtClean="0">
                <a:solidFill>
                  <a:srgbClr val="FF0000"/>
                </a:solidFill>
              </a:rPr>
              <a:t>mb</a:t>
            </a:r>
            <a:r>
              <a:rPr lang="en-US" dirty="0" smtClean="0">
                <a:solidFill>
                  <a:srgbClr val="FF0000"/>
                </a:solidFill>
              </a:rPr>
              <a:t>/6 hours.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03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Rare Tropical Cyclone Strikes Soma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24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4495800"/>
            <a:ext cx="4898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Nov, 13, 2013: Tropical cyclone 3A hitting </a:t>
            </a:r>
            <a:r>
              <a:rPr lang="en-US" dirty="0" smtClean="0"/>
              <a:t>Somalia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76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6" t="27338" r="21980" b="22422"/>
          <a:stretch/>
        </p:blipFill>
        <p:spPr bwMode="auto">
          <a:xfrm>
            <a:off x="228600" y="533400"/>
            <a:ext cx="8374456" cy="5024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52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0" t="20911" r="21923" b="10110"/>
          <a:stretch/>
        </p:blipFill>
        <p:spPr bwMode="auto">
          <a:xfrm>
            <a:off x="36214" y="0"/>
            <a:ext cx="9107786" cy="689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3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 descr="http://www.nhc.noaa.gov/gtwo/two_at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763429"/>
            <a:ext cx="5029200" cy="409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eather.unisys.com/hurricane/atlantic/2013/trac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2" b="7733"/>
          <a:stretch>
            <a:fillRect/>
          </a:stretch>
        </p:blipFill>
        <p:spPr bwMode="auto">
          <a:xfrm>
            <a:off x="0" y="-18256"/>
            <a:ext cx="4065587" cy="287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87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</a:t>
            </a:r>
            <a:r>
              <a:rPr lang="en-US" dirty="0" err="1" smtClean="0"/>
              <a:t>ongoings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7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152400" y="152400"/>
          <a:ext cx="7315200" cy="35814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255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Year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Wgt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Year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Wgt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Year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Wgt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Year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Wgt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Year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Wgt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Year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Weigt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</a:tr>
              <a:tr h="3255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1956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1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>
                          <a:solidFill>
                            <a:schemeClr val="bg1"/>
                          </a:solidFill>
                          <a:effectLst/>
                        </a:rPr>
                        <a:t>1966</a:t>
                      </a:r>
                      <a:endParaRPr lang="en-US" sz="11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1976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1986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-7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1996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3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2006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</a:tr>
              <a:tr h="3255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1957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5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>
                          <a:solidFill>
                            <a:schemeClr val="bg1"/>
                          </a:solidFill>
                          <a:effectLst/>
                        </a:rPr>
                        <a:t>1967</a:t>
                      </a:r>
                      <a:endParaRPr lang="en-US" sz="11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6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1977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4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1987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-11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1997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-7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2007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3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</a:tr>
              <a:tr h="3255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1958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4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>
                          <a:solidFill>
                            <a:schemeClr val="bg1"/>
                          </a:solidFill>
                          <a:effectLst/>
                        </a:rPr>
                        <a:t>1968</a:t>
                      </a:r>
                      <a:endParaRPr lang="en-US" sz="11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1978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4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1988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-1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1998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-3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2008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8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</a:tr>
              <a:tr h="3255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1959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3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>
                          <a:solidFill>
                            <a:schemeClr val="bg1"/>
                          </a:solidFill>
                          <a:effectLst/>
                        </a:rPr>
                        <a:t>1969</a:t>
                      </a:r>
                      <a:endParaRPr lang="en-US" sz="11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1979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1989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-3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1999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-8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2009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6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</a:tr>
              <a:tr h="3255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1960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>
                          <a:solidFill>
                            <a:schemeClr val="bg1"/>
                          </a:solidFill>
                          <a:effectLst/>
                        </a:rPr>
                        <a:t>1970</a:t>
                      </a:r>
                      <a:endParaRPr lang="en-US" sz="11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4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1980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-7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1990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2000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6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2010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</a:tr>
              <a:tr h="3255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1961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-6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>
                          <a:solidFill>
                            <a:schemeClr val="bg1"/>
                          </a:solidFill>
                          <a:effectLst/>
                        </a:rPr>
                        <a:t>1971</a:t>
                      </a:r>
                      <a:endParaRPr lang="en-US" sz="11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-1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1981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-1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1991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-3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2001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9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2011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8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</a:tr>
              <a:tr h="3255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1962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>
                          <a:solidFill>
                            <a:schemeClr val="bg1"/>
                          </a:solidFill>
                          <a:effectLst/>
                        </a:rPr>
                        <a:t>1972</a:t>
                      </a:r>
                      <a:endParaRPr lang="en-US" sz="11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4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1982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-5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1992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2002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3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2012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5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</a:tr>
              <a:tr h="3255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1963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-6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>
                          <a:solidFill>
                            <a:schemeClr val="bg1"/>
                          </a:solidFill>
                          <a:effectLst/>
                        </a:rPr>
                        <a:t>1973</a:t>
                      </a:r>
                      <a:endParaRPr lang="en-US" sz="11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-1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1983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-8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1993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-11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2003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4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2013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NA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</a:tr>
              <a:tr h="3255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1964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-3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>
                          <a:solidFill>
                            <a:schemeClr val="bg1"/>
                          </a:solidFill>
                          <a:effectLst/>
                        </a:rPr>
                        <a:t>1974</a:t>
                      </a:r>
                      <a:endParaRPr lang="en-US" sz="11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-6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1984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1994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2004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1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</a:tr>
              <a:tr h="3255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1965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-3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>
                          <a:solidFill>
                            <a:schemeClr val="bg1"/>
                          </a:solidFill>
                          <a:effectLst/>
                        </a:rPr>
                        <a:t>1975</a:t>
                      </a:r>
                      <a:endParaRPr lang="en-US" sz="11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-6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1985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-8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1995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0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2005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6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effectLst/>
                        <a:latin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</a:tr>
            </a:tbl>
          </a:graphicData>
        </a:graphic>
      </p:graphicFrame>
      <p:sp>
        <p:nvSpPr>
          <p:cNvPr id="9376" name="Rectangle 1"/>
          <p:cNvSpPr>
            <a:spLocks noChangeArrowheads="1"/>
          </p:cNvSpPr>
          <p:nvPr/>
        </p:nvSpPr>
        <p:spPr bwMode="auto">
          <a:xfrm>
            <a:off x="457200" y="28432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676400" y="4724400"/>
            <a:ext cx="4214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CA-SST weights at the end of October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51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6311325"/>
              </p:ext>
            </p:extLst>
          </p:nvPr>
        </p:nvGraphicFramePr>
        <p:xfrm>
          <a:off x="152400" y="152400"/>
          <a:ext cx="7315200" cy="35814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255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Year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Wgt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Year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Wgt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Year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Wgt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Year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Wgt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Year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Wgt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Year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Weigt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</a:tr>
              <a:tr h="3255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1956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1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>
                          <a:solidFill>
                            <a:schemeClr val="bg1"/>
                          </a:solidFill>
                          <a:effectLst/>
                        </a:rPr>
                        <a:t>1966</a:t>
                      </a:r>
                      <a:endParaRPr lang="en-US" sz="11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smtClean="0">
                          <a:effectLst/>
                        </a:rPr>
                        <a:t>-1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1976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-2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1986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-5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1996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3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2006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2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</a:tr>
              <a:tr h="3255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1957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5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>
                          <a:solidFill>
                            <a:schemeClr val="bg1"/>
                          </a:solidFill>
                          <a:effectLst/>
                        </a:rPr>
                        <a:t>1967</a:t>
                      </a:r>
                      <a:endParaRPr lang="en-US" sz="11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smtClean="0">
                          <a:effectLst/>
                        </a:rPr>
                        <a:t>4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1977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4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1987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-11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1997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-6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2007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smtClean="0">
                          <a:effectLst/>
                        </a:rPr>
                        <a:t>6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</a:tr>
              <a:tr h="3255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1958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4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>
                          <a:solidFill>
                            <a:schemeClr val="bg1"/>
                          </a:solidFill>
                          <a:effectLst/>
                        </a:rPr>
                        <a:t>1968</a:t>
                      </a:r>
                      <a:endParaRPr lang="en-US" sz="11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1978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smtClean="0">
                          <a:effectLst/>
                        </a:rPr>
                        <a:t>3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1988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1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1998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-4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2008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smtClean="0">
                          <a:effectLst/>
                        </a:rPr>
                        <a:t>5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</a:tr>
              <a:tr h="3255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1959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smtClean="0">
                          <a:effectLst/>
                        </a:rPr>
                        <a:t>5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>
                          <a:solidFill>
                            <a:schemeClr val="bg1"/>
                          </a:solidFill>
                          <a:effectLst/>
                        </a:rPr>
                        <a:t>1969</a:t>
                      </a:r>
                      <a:endParaRPr lang="en-US" sz="11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smtClean="0">
                          <a:effectLst/>
                        </a:rPr>
                        <a:t>4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1979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8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1989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3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1999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-7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2009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smtClean="0">
                          <a:effectLst/>
                        </a:rPr>
                        <a:t>7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</a:tr>
              <a:tr h="3255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1960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-2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>
                          <a:solidFill>
                            <a:schemeClr val="bg1"/>
                          </a:solidFill>
                          <a:effectLst/>
                        </a:rPr>
                        <a:t>1970</a:t>
                      </a:r>
                      <a:endParaRPr lang="en-US" sz="11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4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1980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-4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1990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8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2000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smtClean="0">
                          <a:effectLst/>
                        </a:rPr>
                        <a:t>4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2010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9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</a:tr>
              <a:tr h="3255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1961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-2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>
                          <a:solidFill>
                            <a:schemeClr val="bg1"/>
                          </a:solidFill>
                          <a:effectLst/>
                        </a:rPr>
                        <a:t>1971</a:t>
                      </a:r>
                      <a:endParaRPr lang="en-US" sz="11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-3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1981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-2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1991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-5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2001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9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2011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smtClean="0">
                          <a:effectLst/>
                        </a:rPr>
                        <a:t>8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</a:tr>
              <a:tr h="3255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1962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>
                          <a:solidFill>
                            <a:schemeClr val="bg1"/>
                          </a:solidFill>
                          <a:effectLst/>
                        </a:rPr>
                        <a:t>1972</a:t>
                      </a:r>
                      <a:endParaRPr lang="en-US" sz="11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smtClean="0">
                          <a:effectLst/>
                        </a:rPr>
                        <a:t>7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1982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-4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1992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-2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2002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3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2012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smtClean="0">
                          <a:effectLst/>
                        </a:rPr>
                        <a:t>7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</a:tr>
              <a:tr h="3255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1963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-4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>
                          <a:solidFill>
                            <a:schemeClr val="bg1"/>
                          </a:solidFill>
                          <a:effectLst/>
                        </a:rPr>
                        <a:t>1973</a:t>
                      </a:r>
                      <a:endParaRPr lang="en-US" sz="11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-1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1983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-5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1993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</a:t>
                      </a:r>
                      <a:r>
                        <a:rPr lang="en-US" sz="1100" dirty="0" smtClean="0">
                          <a:effectLst/>
                        </a:rPr>
                        <a:t>13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2003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smtClean="0">
                          <a:effectLst/>
                        </a:rPr>
                        <a:t>7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2013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NA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</a:tr>
              <a:tr h="3255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1964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-3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>
                          <a:solidFill>
                            <a:schemeClr val="bg1"/>
                          </a:solidFill>
                          <a:effectLst/>
                        </a:rPr>
                        <a:t>1974</a:t>
                      </a:r>
                      <a:endParaRPr lang="en-US" sz="11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-5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1984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smtClean="0">
                          <a:effectLst/>
                        </a:rPr>
                        <a:t>-2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1994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2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2004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smtClean="0">
                          <a:effectLst/>
                        </a:rPr>
                        <a:t>3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</a:tr>
              <a:tr h="3255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1965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-4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>
                          <a:solidFill>
                            <a:schemeClr val="bg1"/>
                          </a:solidFill>
                          <a:effectLst/>
                        </a:rPr>
                        <a:t>1975</a:t>
                      </a:r>
                      <a:endParaRPr lang="en-US" sz="11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-5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1985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-6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1995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smtClean="0">
                          <a:effectLst/>
                        </a:rPr>
                        <a:t>-3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2005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smtClean="0">
                          <a:effectLst/>
                        </a:rPr>
                        <a:t>4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effectLst/>
                        <a:latin typeface="Times New Roman"/>
                      </a:endParaRPr>
                    </a:p>
                  </a:txBody>
                  <a:tcPr marL="8746" marR="8746" marT="8746" marB="874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46" marR="8746" marT="8746" marB="8746" anchor="ctr"/>
                </a:tc>
              </a:tr>
            </a:tbl>
          </a:graphicData>
        </a:graphic>
      </p:graphicFrame>
      <p:sp>
        <p:nvSpPr>
          <p:cNvPr id="9376" name="Rectangle 1"/>
          <p:cNvSpPr>
            <a:spLocks noChangeArrowheads="1"/>
          </p:cNvSpPr>
          <p:nvPr/>
        </p:nvSpPr>
        <p:spPr bwMode="auto">
          <a:xfrm>
            <a:off x="457200" y="28432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676400" y="4724400"/>
            <a:ext cx="4439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CA-SST weights at the end of November 2013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5562600"/>
            <a:ext cx="72946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Little changes in weight in one month  (that is good</a:t>
            </a:r>
            <a:r>
              <a:rPr lang="en-US" dirty="0" smtClean="0"/>
              <a:t>!)</a:t>
            </a:r>
          </a:p>
          <a:p>
            <a:r>
              <a:rPr lang="en-US" dirty="0" smtClean="0"/>
              <a:t>Last 13 years are positive (supports or </a:t>
            </a:r>
            <a:r>
              <a:rPr lang="en-US" dirty="0"/>
              <a:t>i</a:t>
            </a:r>
            <a:r>
              <a:rPr lang="en-US" dirty="0" smtClean="0"/>
              <a:t>s consistent with “OCN”)</a:t>
            </a:r>
            <a:endParaRPr lang="en-US" dirty="0" smtClean="0"/>
          </a:p>
          <a:p>
            <a:r>
              <a:rPr lang="en-US" dirty="0" smtClean="0"/>
              <a:t>Weights are small, only three in excess of |0.10|, very unusual</a:t>
            </a:r>
          </a:p>
          <a:p>
            <a:r>
              <a:rPr lang="en-US" dirty="0" smtClean="0"/>
              <a:t>1987 continues as a high –</a:t>
            </a:r>
            <a:r>
              <a:rPr lang="en-US" dirty="0" err="1" smtClean="0"/>
              <a:t>ve</a:t>
            </a:r>
            <a:r>
              <a:rPr lang="en-US" dirty="0" smtClean="0"/>
              <a:t> weight.  Reaching 2 years soon.  Determinism?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36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origin.cpc.ncep.noaa.gov/products/people/wd51hd/sst/201311/cat2m_anom.-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81800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05600" y="1600200"/>
            <a:ext cx="2350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Specification or </a:t>
            </a:r>
          </a:p>
          <a:p>
            <a:r>
              <a:rPr lang="en-US" dirty="0" smtClean="0"/>
              <a:t>down-scaling at lead -3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05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origin.cpc.ncep.noaa.gov/products/people/wd51hd/sst/201311/obst2m_anom.-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81800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05600" y="1600200"/>
            <a:ext cx="2350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Specification or </a:t>
            </a:r>
          </a:p>
          <a:p>
            <a:r>
              <a:rPr lang="en-US" dirty="0" smtClean="0"/>
              <a:t>down-scaling at lead -3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52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gure t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0"/>
            <a:ext cx="5715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94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origin.cpc.ncep.noaa.gov/products/people/wd51hd/sst/201308/cat2m_anom.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81800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52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fluids are falling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19400" y="2438400"/>
            <a:ext cx="45122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Not about November</a:t>
            </a:r>
          </a:p>
          <a:p>
            <a:r>
              <a:rPr lang="en-US" sz="3200" dirty="0" smtClean="0"/>
              <a:t>- Heat Burst (atmosphere)</a:t>
            </a:r>
          </a:p>
          <a:p>
            <a:r>
              <a:rPr lang="en-US" sz="3200" dirty="0" smtClean="0"/>
              <a:t>- </a:t>
            </a:r>
            <a:r>
              <a:rPr lang="en-US" sz="3200" dirty="0" err="1" smtClean="0"/>
              <a:t>Brinicle</a:t>
            </a:r>
            <a:r>
              <a:rPr lang="en-US" sz="3200" dirty="0" smtClean="0"/>
              <a:t> (ocean)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1512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davintosh.com/wp-content/uploads/2008/08/heat_burst_grap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54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3568" y="3244334"/>
            <a:ext cx="4049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www.bbc.co.uk/nature/15835017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81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533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6019800"/>
            <a:ext cx="3239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Have a safe Sunday, Dec, 8,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09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gure t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28600"/>
            <a:ext cx="5715000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cpc.ncep.noaa.gov/products/analysis_monitoring/enso_advisory/figure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2400"/>
            <a:ext cx="37338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8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figure 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0"/>
            <a:ext cx="5715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cpc.ncep.noaa.gov/products/analysis_monitoring/enso_advisory/figure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276599"/>
            <a:ext cx="38100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23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gure 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0"/>
            <a:ext cx="5715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0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gure 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origin.cpc.ncep.noaa.gov/products/analysis_monitoring/bulletin_tmp/figt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-4495800"/>
            <a:ext cx="40386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93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ri.columbia.edu/wp-content/uploads/2013/12/figure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38250"/>
            <a:ext cx="5495925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91200" y="5380672"/>
            <a:ext cx="312887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Synopsis:</a:t>
            </a:r>
            <a:r>
              <a:rPr lang="en-US" dirty="0"/>
              <a:t> </a:t>
            </a:r>
            <a:r>
              <a:rPr lang="en-US" b="1" dirty="0"/>
              <a:t>ENSO-neutral is </a:t>
            </a:r>
            <a:endParaRPr lang="en-US" b="1" dirty="0" smtClean="0"/>
          </a:p>
          <a:p>
            <a:r>
              <a:rPr lang="en-US" b="1" dirty="0" smtClean="0"/>
              <a:t>expected </a:t>
            </a:r>
            <a:r>
              <a:rPr lang="en-US" b="1" dirty="0"/>
              <a:t>to continue </a:t>
            </a:r>
            <a:endParaRPr lang="en-US" b="1" dirty="0" smtClean="0"/>
          </a:p>
          <a:p>
            <a:r>
              <a:rPr lang="en-US" b="1" dirty="0" smtClean="0"/>
              <a:t>into </a:t>
            </a:r>
            <a:r>
              <a:rPr lang="en-US" b="1" dirty="0"/>
              <a:t>the Northern Hemisphere </a:t>
            </a:r>
            <a:endParaRPr lang="en-US" b="1" dirty="0" smtClean="0"/>
          </a:p>
          <a:p>
            <a:r>
              <a:rPr lang="en-US" b="1" dirty="0" smtClean="0"/>
              <a:t>summer </a:t>
            </a:r>
            <a:r>
              <a:rPr lang="en-US" b="1" dirty="0"/>
              <a:t>2014.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57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1828</TotalTime>
  <Words>614</Words>
  <Application>Microsoft Office PowerPoint</Application>
  <PresentationFormat>On-screen Show (4:3)</PresentationFormat>
  <Paragraphs>299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Monthly Review – November 2013</vt:lpstr>
      <vt:lpstr>6th of the month is early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Mid-Latitude (or global)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few global climate change issues</vt:lpstr>
      <vt:lpstr>PowerPoint Presentation</vt:lpstr>
      <vt:lpstr>PowerPoint Presentation</vt:lpstr>
      <vt:lpstr>PowerPoint Presentation</vt:lpstr>
      <vt:lpstr>PowerPoint Presentation</vt:lpstr>
      <vt:lpstr>Noteworthy weather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ongoings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fluids are falling</vt:lpstr>
      <vt:lpstr>PowerPoint Presentation</vt:lpstr>
      <vt:lpstr>PowerPoint Presentation</vt:lpstr>
      <vt:lpstr>PowerPoint Presentation</vt:lpstr>
    </vt:vector>
  </TitlesOfParts>
  <Company>NCEP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Suranjana  Saha</dc:creator>
  <cp:lastModifiedBy>Huug Vandendool</cp:lastModifiedBy>
  <cp:revision>30</cp:revision>
  <cp:lastPrinted>2013-12-06T14:17:11Z</cp:lastPrinted>
  <dcterms:created xsi:type="dcterms:W3CDTF">2013-11-16T13:44:04Z</dcterms:created>
  <dcterms:modified xsi:type="dcterms:W3CDTF">2013-12-06T17:21:43Z</dcterms:modified>
</cp:coreProperties>
</file>