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tiff" ContentType="image/tif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1" r:id="rId3"/>
    <p:sldId id="290" r:id="rId4"/>
    <p:sldId id="258" r:id="rId5"/>
    <p:sldId id="291" r:id="rId6"/>
    <p:sldId id="302" r:id="rId7"/>
    <p:sldId id="303" r:id="rId8"/>
    <p:sldId id="292" r:id="rId9"/>
    <p:sldId id="293" r:id="rId10"/>
    <p:sldId id="294" r:id="rId11"/>
    <p:sldId id="295" r:id="rId12"/>
    <p:sldId id="266" r:id="rId13"/>
    <p:sldId id="288" r:id="rId14"/>
    <p:sldId id="289" r:id="rId15"/>
    <p:sldId id="268" r:id="rId16"/>
    <p:sldId id="265" r:id="rId17"/>
    <p:sldId id="271" r:id="rId18"/>
    <p:sldId id="296" r:id="rId19"/>
    <p:sldId id="269" r:id="rId20"/>
    <p:sldId id="282" r:id="rId21"/>
    <p:sldId id="284" r:id="rId22"/>
    <p:sldId id="283" r:id="rId23"/>
    <p:sldId id="297" r:id="rId24"/>
    <p:sldId id="280" r:id="rId25"/>
    <p:sldId id="299" r:id="rId26"/>
    <p:sldId id="300" r:id="rId27"/>
    <p:sldId id="275" r:id="rId28"/>
    <p:sldId id="287" r:id="rId29"/>
    <p:sldId id="298" r:id="rId30"/>
    <p:sldId id="279" r:id="rId31"/>
    <p:sldId id="272" r:id="rId32"/>
    <p:sldId id="281" r:id="rId33"/>
    <p:sldId id="28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0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7589A8D-6E15-4F39-975B-2933D031FBBD}" type="datetimeFigureOut">
              <a:rPr lang="en-US" smtClean="0"/>
              <a:pPr/>
              <a:t>8/21/2011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A0A826A-CF7F-4C74-9FF9-05274FD5DA6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ECAD46-28CB-4DE3-8413-F748464C1F63}" type="datetimeFigureOut">
              <a:rPr lang="en-US" smtClean="0"/>
              <a:pPr/>
              <a:t>8/21/2011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C918CC-52A5-4E62-83E9-ED6D0B2D17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918CC-52A5-4E62-83E9-ED6D0B2D175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Rood has led DAO, NCCS, CISTO, JCSDA</a:t>
            </a:r>
            <a:r>
              <a:rPr lang="en-US" baseline="0" dirty="0" smtClean="0"/>
              <a:t> … this organization is informed by all of this, but it is fundamentally different.  </a:t>
            </a:r>
            <a:r>
              <a:rPr lang="en-US" baseline="0" dirty="0" err="1" smtClean="0"/>
              <a:t>DeLuca</a:t>
            </a:r>
            <a:r>
              <a:rPr lang="en-US" baseline="0" dirty="0" smtClean="0"/>
              <a:t> has led ESMF, ES Curator, GIP and Commodity Governance.  Successful open communities.  Both have worked on governance for years.  The idea is a participatory, product-delivering community, not an organization that makes things for a community, not an organization that makes stuff available, not an organization that seeks community input.  The goal of NCPP is an open climate community that scales across intellectual resources to accelerate climate change problem solving.</a:t>
            </a:r>
            <a:endParaRPr lang="en-US" dirty="0"/>
          </a:p>
        </p:txBody>
      </p:sp>
      <p:sp>
        <p:nvSpPr>
          <p:cNvPr id="4" name="Slide Number Placeholder 3"/>
          <p:cNvSpPr>
            <a:spLocks noGrp="1"/>
          </p:cNvSpPr>
          <p:nvPr>
            <p:ph type="sldNum" sz="quarter" idx="10"/>
          </p:nvPr>
        </p:nvSpPr>
        <p:spPr/>
        <p:txBody>
          <a:bodyPr/>
          <a:lstStyle/>
          <a:p>
            <a:fld id="{DCC918CC-52A5-4E62-83E9-ED6D0B2D1758}"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frequent question is how does such</a:t>
            </a:r>
            <a:r>
              <a:rPr lang="en-US" baseline="0" dirty="0" smtClean="0"/>
              <a:t> a small group of scientists serve such a large need.  This is a fundamental question for any climate service activity.  The strategy, here, is to recognize the existing and growing resources already present in the country.  The connect together the capabilities and the networks that already exist to accelerate climate-change problem solving.   </a:t>
            </a:r>
            <a:endParaRPr lang="en-US" dirty="0"/>
          </a:p>
        </p:txBody>
      </p:sp>
      <p:sp>
        <p:nvSpPr>
          <p:cNvPr id="4" name="Slide Number Placeholder 3"/>
          <p:cNvSpPr>
            <a:spLocks noGrp="1"/>
          </p:cNvSpPr>
          <p:nvPr>
            <p:ph type="sldNum" sz="quarter" idx="10"/>
          </p:nvPr>
        </p:nvSpPr>
        <p:spPr/>
        <p:txBody>
          <a:bodyPr/>
          <a:lstStyle/>
          <a:p>
            <a:fld id="{DCC918CC-52A5-4E62-83E9-ED6D0B2D1758}"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25F7DF-5444-4A6B-AEEE-B040CD08388C}" type="slidenum">
              <a:rPr lang="en-US" smtClean="0"/>
              <a:pPr>
                <a:defRPr/>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AJR edited this slide – see Andrea e-mail to update  -- AJR – some background -- its not just </a:t>
            </a:r>
            <a:r>
              <a:rPr lang="en-US" dirty="0" err="1" smtClean="0"/>
              <a:t>Buja</a:t>
            </a:r>
            <a:r>
              <a:rPr lang="en-US" dirty="0" smtClean="0"/>
              <a:t>/NCAR,</a:t>
            </a:r>
            <a:r>
              <a:rPr lang="en-US" baseline="0" dirty="0" smtClean="0"/>
              <a:t> b/c WWA and ESRL are also partners in the CSC, and we’re also working the NCPP-CSC connection as an agency-to agency </a:t>
            </a:r>
            <a:r>
              <a:rPr lang="en-US" baseline="0" dirty="0" err="1" smtClean="0"/>
              <a:t>activitiy</a:t>
            </a:r>
            <a:r>
              <a:rPr lang="en-US" baseline="0" dirty="0" smtClean="0"/>
              <a:t> that may result in an implementing agreement under the DOI-DOC MOU on climate.  They have been involved in conversations. O’Malley is DOI/USGS lead for all the CSCs. NCCSC leads are </a:t>
            </a:r>
            <a:r>
              <a:rPr lang="en-US" baseline="0" dirty="0" err="1" smtClean="0"/>
              <a:t>Ojima</a:t>
            </a:r>
            <a:r>
              <a:rPr lang="en-US" baseline="0" dirty="0" smtClean="0"/>
              <a:t> (CSU) and </a:t>
            </a:r>
            <a:r>
              <a:rPr lang="en-US" baseline="0" dirty="0" err="1" smtClean="0"/>
              <a:t>Hestbeck</a:t>
            </a:r>
            <a:r>
              <a:rPr lang="en-US" baseline="0" dirty="0" smtClean="0"/>
              <a:t> (USGS in Lakewood)</a:t>
            </a:r>
          </a:p>
          <a:p>
            <a:endParaRPr lang="en-US" baseline="0" dirty="0" smtClean="0"/>
          </a:p>
          <a:p>
            <a:r>
              <a:rPr lang="en-US" baseline="0" dirty="0" smtClean="0"/>
              <a:t>I’m sending the draft 2pp pilot proposal</a:t>
            </a:r>
            <a:endParaRPr lang="en-US" dirty="0"/>
          </a:p>
        </p:txBody>
      </p:sp>
      <p:sp>
        <p:nvSpPr>
          <p:cNvPr id="4" name="Slide Number Placeholder 3"/>
          <p:cNvSpPr>
            <a:spLocks noGrp="1"/>
          </p:cNvSpPr>
          <p:nvPr>
            <p:ph type="sldNum" sz="quarter" idx="10"/>
          </p:nvPr>
        </p:nvSpPr>
        <p:spPr/>
        <p:txBody>
          <a:bodyPr/>
          <a:lstStyle/>
          <a:p>
            <a:pPr>
              <a:defRPr/>
            </a:pPr>
            <a:fld id="{F225F7DF-5444-4A6B-AEEE-B040CD08388C}" type="slidenum">
              <a:rPr lang="en-US" smtClean="0"/>
              <a:pPr>
                <a:defRPr/>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USGCRP meeting</a:t>
            </a:r>
            <a:endParaRPr lang="en-US" dirty="0"/>
          </a:p>
        </p:txBody>
      </p:sp>
      <p:sp>
        <p:nvSpPr>
          <p:cNvPr id="4" name="Slide Number Placeholder 3"/>
          <p:cNvSpPr>
            <a:spLocks noGrp="1"/>
          </p:cNvSpPr>
          <p:nvPr>
            <p:ph type="sldNum" sz="quarter" idx="10"/>
          </p:nvPr>
        </p:nvSpPr>
        <p:spPr/>
        <p:txBody>
          <a:bodyPr/>
          <a:lstStyle/>
          <a:p>
            <a:pPr>
              <a:defRPr/>
            </a:pPr>
            <a:fld id="{F225F7DF-5444-4A6B-AEEE-B040CD08388C}" type="slidenum">
              <a:rPr lang="en-US" smtClean="0"/>
              <a:pPr>
                <a:defRPr/>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1E47CE4-9FA3-40CF-A9D0-303C9ECA6B80}" type="datetimeFigureOut">
              <a:rPr lang="en-US" smtClean="0"/>
              <a:pPr/>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2E88C-C874-46A3-82F2-9DC539923E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lvl1pPr>
              <a:defRPr sz="4000">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1E47CE4-9FA3-40CF-A9D0-303C9ECA6B80}" type="datetimeFigureOut">
              <a:rPr lang="en-US" smtClean="0"/>
              <a:pPr/>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a:latin typeface="Arial" pitchFamily="34" charset="0"/>
                <a:cs typeface="Arial" pitchFamily="34" charset="0"/>
              </a:defRPr>
            </a:lvl1pPr>
          </a:lstStyle>
          <a:p>
            <a:fld id="{A712E88C-C874-46A3-82F2-9DC539923E4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47CE4-9FA3-40CF-A9D0-303C9ECA6B80}" type="datetimeFigureOut">
              <a:rPr lang="en-US" smtClean="0"/>
              <a:pPr/>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2E88C-C874-46A3-82F2-9DC539923E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E47CE4-9FA3-40CF-A9D0-303C9ECA6B80}" type="datetimeFigureOut">
              <a:rPr lang="en-US" smtClean="0"/>
              <a:pPr/>
              <a:t>8/21/2011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2E88C-C874-46A3-82F2-9DC539923E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E47CE4-9FA3-40CF-A9D0-303C9ECA6B80}" type="datetimeFigureOut">
              <a:rPr lang="en-US" smtClean="0"/>
              <a:pPr/>
              <a:t>8/21/2011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12E88C-C874-46A3-82F2-9DC539923E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239000" cy="1401762"/>
          </a:xfrm>
          <a:noFill/>
        </p:spPr>
        <p:txBody>
          <a:bodyPr>
            <a:normAutofit/>
          </a:bodyPr>
          <a:lstStyle>
            <a:lvl1pPr>
              <a:defRPr sz="4000">
                <a:solidFill>
                  <a:schemeClr val="accent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1E47CE4-9FA3-40CF-A9D0-303C9ECA6B80}" type="datetimeFigureOut">
              <a:rPr lang="en-US" smtClean="0"/>
              <a:pPr/>
              <a:t>8/21/2011</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a:xfrm>
            <a:off x="6553200" y="6356350"/>
            <a:ext cx="2133600" cy="365125"/>
          </a:xfrm>
        </p:spPr>
        <p:txBody>
          <a:bodyPr/>
          <a:lstStyle>
            <a:lvl1pPr>
              <a:defRPr sz="1400">
                <a:latin typeface="Arial" pitchFamily="34" charset="0"/>
                <a:cs typeface="Arial" pitchFamily="34" charset="0"/>
              </a:defRPr>
            </a:lvl1pPr>
          </a:lstStyle>
          <a:p>
            <a:fld id="{A712E88C-C874-46A3-82F2-9DC539923E4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47CE4-9FA3-40CF-A9D0-303C9ECA6B80}" type="datetimeFigureOut">
              <a:rPr lang="en-US" smtClean="0"/>
              <a:pPr/>
              <a:t>8/21/2011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2E88C-C874-46A3-82F2-9DC539923E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47CE4-9FA3-40CF-A9D0-303C9ECA6B80}" type="datetimeFigureOut">
              <a:rPr lang="en-US" smtClean="0"/>
              <a:pPr/>
              <a:t>8/21/2011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2E88C-C874-46A3-82F2-9DC539923E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47CE4-9FA3-40CF-A9D0-303C9ECA6B80}" type="datetimeFigureOut">
              <a:rPr lang="en-US" smtClean="0"/>
              <a:pPr/>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2E88C-C874-46A3-82F2-9DC539923E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esrl.noaa.gov/cog/ncpp/"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274638"/>
            <a:ext cx="7010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47CE4-9FA3-40CF-A9D0-303C9ECA6B80}" type="datetimeFigureOut">
              <a:rPr lang="en-US" smtClean="0"/>
              <a:pPr/>
              <a:t>8/21/2011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E88C-C874-46A3-82F2-9DC539923E46}" type="slidenum">
              <a:rPr lang="en-US" smtClean="0"/>
              <a:pPr/>
              <a:t>‹#›</a:t>
            </a:fld>
            <a:endParaRPr lang="en-US"/>
          </a:p>
        </p:txBody>
      </p:sp>
      <p:pic>
        <p:nvPicPr>
          <p:cNvPr id="7" name="Picture 6" descr="20110819_NCPP_logo_draft_lowres.jpg">
            <a:hlinkClick r:id="rId11"/>
          </p:cNvPr>
          <p:cNvPicPr>
            <a:picLocks noChangeAspect="1"/>
          </p:cNvPicPr>
          <p:nvPr userDrawn="1"/>
        </p:nvPicPr>
        <p:blipFill>
          <a:blip r:embed="rId12" cstate="print"/>
          <a:srcRect b="12121"/>
          <a:stretch>
            <a:fillRect/>
          </a:stretch>
        </p:blipFill>
        <p:spPr>
          <a:xfrm>
            <a:off x="304800" y="318654"/>
            <a:ext cx="1188720" cy="12053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xStyles>
    <p:titleStyle>
      <a:lvl1pPr algn="ctr" defTabSz="914400" rtl="0" eaLnBrk="1" latinLnBrk="0" hangingPunct="1">
        <a:spcBef>
          <a:spcPct val="0"/>
        </a:spcBef>
        <a:buNone/>
        <a:defRPr sz="40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lobalchange.gov/component/content/article/67-themes/154-spotlight1"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msu.edu/~winkler/" TargetMode="External"/><Relationship Id="rId3" Type="http://schemas.openxmlformats.org/officeDocument/2006/relationships/hyperlink" Target="http://www.katharinehayhoe.com/" TargetMode="External"/><Relationship Id="rId7" Type="http://schemas.openxmlformats.org/officeDocument/2006/relationships/hyperlink" Target="http://www.isse.ucar.edu/staff/mearns/" TargetMode="External"/><Relationship Id="rId2" Type="http://schemas.openxmlformats.org/officeDocument/2006/relationships/hyperlink" Target="http://www.gfdl.noaa.gov/keith-dixon-homepage" TargetMode="External"/><Relationship Id="rId1" Type="http://schemas.openxmlformats.org/officeDocument/2006/relationships/slideLayout" Target="../slideLayouts/slideLayout2.xml"/><Relationship Id="rId6" Type="http://schemas.openxmlformats.org/officeDocument/2006/relationships/hyperlink" Target="http://www.atmos.umd.edu/people/faculty.php?view=83" TargetMode="External"/><Relationship Id="rId5" Type="http://schemas.openxmlformats.org/officeDocument/2006/relationships/hyperlink" Target="http://www.cicsnc.org/people/kenneth-kunkel/" TargetMode="External"/><Relationship Id="rId4" Type="http://schemas.openxmlformats.org/officeDocument/2006/relationships/hyperlink" Target="http://www.giss.nasa.gov/staff/rhorton.html" TargetMode="External"/><Relationship Id="rId9" Type="http://schemas.openxmlformats.org/officeDocument/2006/relationships/hyperlink" Target="mailto:andy.wood@noaa.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david.herring@noaa.gov" TargetMode="External"/><Relationship Id="rId3" Type="http://schemas.openxmlformats.org/officeDocument/2006/relationships/hyperlink" Target="mailto:don.anderson@noaa.gov" TargetMode="External"/><Relationship Id="rId7" Type="http://schemas.openxmlformats.org/officeDocument/2006/relationships/hyperlink" Target="mailto:Galina.Guentchev@noaa.gov" TargetMode="External"/><Relationship Id="rId12" Type="http://schemas.openxmlformats.org/officeDocument/2006/relationships/hyperlink" Target="mailto:allyn.treshansky@noaa.gov" TargetMode="External"/><Relationship Id="rId2" Type="http://schemas.openxmlformats.org/officeDocument/2006/relationships/hyperlink" Target="mailto:ammann@ucar.edu" TargetMode="External"/><Relationship Id="rId1" Type="http://schemas.openxmlformats.org/officeDocument/2006/relationships/slideLayout" Target="../slideLayouts/slideLayout4.xml"/><Relationship Id="rId6" Type="http://schemas.openxmlformats.org/officeDocument/2006/relationships/hyperlink" Target="mailto:Cecelia.DeLuca@noaa.gov" TargetMode="External"/><Relationship Id="rId11" Type="http://schemas.openxmlformats.org/officeDocument/2006/relationships/hyperlink" Target="http://aoss.engin.umich.edu/people/rbrood" TargetMode="External"/><Relationship Id="rId5" Type="http://schemas.openxmlformats.org/officeDocument/2006/relationships/hyperlink" Target="mailto:southern@rap.ucar.edu" TargetMode="External"/><Relationship Id="rId10" Type="http://schemas.openxmlformats.org/officeDocument/2006/relationships/hyperlink" Target="http://www.esrl.noaa.gov/psd/people/andrea.ray/" TargetMode="External"/><Relationship Id="rId4" Type="http://schemas.openxmlformats.org/officeDocument/2006/relationships/hyperlink" Target="http://www.esrl.noaa.gov/psd/people/joseph.barsugli/" TargetMode="External"/><Relationship Id="rId9" Type="http://schemas.openxmlformats.org/officeDocument/2006/relationships/hyperlink" Target="mailto:Wayne.Higgins@noaa.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srl.noaa.gov/cog/ncpp/admin/use_cases" TargetMode="External"/><Relationship Id="rId2" Type="http://schemas.openxmlformats.org/officeDocument/2006/relationships/hyperlink" Target="http://www.esrl.noaa.gov/cog/ncpp/strategy" TargetMode="External"/><Relationship Id="rId1" Type="http://schemas.openxmlformats.org/officeDocument/2006/relationships/slideLayout" Target="../slideLayouts/slideLayout2.xml"/><Relationship Id="rId6" Type="http://schemas.openxmlformats.org/officeDocument/2006/relationships/hyperlink" Target="http://hydra.fsl.noaa.gov/esgf-web-fe/" TargetMode="External"/><Relationship Id="rId5" Type="http://schemas.openxmlformats.org/officeDocument/2006/relationships/hyperlink" Target="http://www.esrl.noaa.gov/cog/ncpp/resources" TargetMode="External"/><Relationship Id="rId4" Type="http://schemas.openxmlformats.org/officeDocument/2006/relationships/hyperlink" Target="http://www.esrl.noaa.gov/cog/ncpp/telco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0"/>
            <a:ext cx="6705600" cy="2003425"/>
          </a:xfrm>
          <a:noFill/>
        </p:spPr>
        <p:txBody>
          <a:bodyPr>
            <a:normAutofit/>
          </a:bodyPr>
          <a:lstStyle/>
          <a:p>
            <a:r>
              <a:rPr lang="en-US" dirty="0" smtClean="0">
                <a:latin typeface="Arial" pitchFamily="34" charset="0"/>
                <a:ea typeface="ＭＳ Ｐゴシック"/>
                <a:cs typeface="Arial" pitchFamily="34" charset="0"/>
              </a:rPr>
              <a:t>National Climate Predictions and Projections </a:t>
            </a:r>
            <a:r>
              <a:rPr lang="en-US" dirty="0" smtClean="0">
                <a:ea typeface="ＭＳ Ｐゴシック"/>
              </a:rPr>
              <a:t>Platform </a:t>
            </a:r>
            <a:br>
              <a:rPr lang="en-US" dirty="0" smtClean="0">
                <a:ea typeface="ＭＳ Ｐゴシック"/>
              </a:rPr>
            </a:br>
            <a:r>
              <a:rPr lang="en-US" dirty="0" smtClean="0">
                <a:ea typeface="ＭＳ Ｐゴシック"/>
              </a:rPr>
              <a:t> (NCPP) </a:t>
            </a:r>
            <a:endParaRPr lang="en-US" dirty="0"/>
          </a:p>
        </p:txBody>
      </p:sp>
      <p:sp>
        <p:nvSpPr>
          <p:cNvPr id="3" name="Subtitle 2"/>
          <p:cNvSpPr>
            <a:spLocks noGrp="1"/>
          </p:cNvSpPr>
          <p:nvPr>
            <p:ph type="subTitle" idx="1"/>
          </p:nvPr>
        </p:nvSpPr>
        <p:spPr>
          <a:xfrm>
            <a:off x="152400" y="3048000"/>
            <a:ext cx="8763000" cy="2819400"/>
          </a:xfrm>
        </p:spPr>
        <p:txBody>
          <a:bodyPr>
            <a:normAutofit fontScale="47500" lnSpcReduction="20000"/>
          </a:bodyPr>
          <a:lstStyle/>
          <a:p>
            <a:r>
              <a:rPr lang="en-US" sz="9800" b="1" dirty="0" smtClean="0">
                <a:latin typeface="Arial" pitchFamily="34" charset="0"/>
                <a:cs typeface="Arial" pitchFamily="34" charset="0"/>
              </a:rPr>
              <a:t>Introduction, Status, Plans</a:t>
            </a:r>
          </a:p>
          <a:p>
            <a:endParaRPr lang="en-US" sz="5800" u="sng" dirty="0" smtClean="0">
              <a:latin typeface="Arial" pitchFamily="34" charset="0"/>
              <a:cs typeface="Arial" pitchFamily="34" charset="0"/>
            </a:endParaRPr>
          </a:p>
          <a:p>
            <a:r>
              <a:rPr lang="en-US" sz="6000" dirty="0" smtClean="0">
                <a:latin typeface="Arial" pitchFamily="34" charset="0"/>
                <a:cs typeface="Arial" pitchFamily="34" charset="0"/>
              </a:rPr>
              <a:t>August 23, 2011</a:t>
            </a:r>
          </a:p>
          <a:p>
            <a:r>
              <a:rPr lang="en-US" sz="6000" dirty="0" smtClean="0">
                <a:latin typeface="Arial" pitchFamily="34" charset="0"/>
                <a:cs typeface="Arial" pitchFamily="34" charset="0"/>
              </a:rPr>
              <a:t>NCPP Core Organizing Team</a:t>
            </a:r>
          </a:p>
          <a:p>
            <a:r>
              <a:rPr lang="en-US" sz="6000" dirty="0" smtClean="0">
                <a:latin typeface="Arial" pitchFamily="34" charset="0"/>
                <a:cs typeface="Arial" pitchFamily="34" charset="0"/>
              </a:rPr>
              <a:t>(Richard B. Rood, </a:t>
            </a:r>
            <a:r>
              <a:rPr lang="en-US" sz="6000" dirty="0" smtClean="0"/>
              <a:t>presenting</a:t>
            </a:r>
            <a:r>
              <a:rPr lang="en-US" sz="60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itchFamily="34" charset="0"/>
                <a:ea typeface="ＭＳ Ｐゴシック"/>
                <a:cs typeface="Arial" pitchFamily="34" charset="0"/>
              </a:rPr>
              <a:t>NCPP Relevance to </a:t>
            </a:r>
            <a:br>
              <a:rPr lang="en-US" sz="3600" dirty="0" smtClean="0">
                <a:latin typeface="Arial" pitchFamily="34" charset="0"/>
                <a:ea typeface="ＭＳ Ｐゴシック"/>
                <a:cs typeface="Arial" pitchFamily="34" charset="0"/>
              </a:rPr>
            </a:br>
            <a:r>
              <a:rPr lang="en-US" sz="3600" dirty="0" smtClean="0">
                <a:latin typeface="Arial" pitchFamily="34" charset="0"/>
                <a:ea typeface="ＭＳ Ｐゴシック"/>
                <a:cs typeface="Arial" pitchFamily="34" charset="0"/>
              </a:rPr>
              <a:t> </a:t>
            </a:r>
            <a:r>
              <a:rPr lang="en-US" sz="3600" dirty="0" smtClean="0">
                <a:latin typeface="Arial" pitchFamily="34" charset="0"/>
                <a:ea typeface="ＭＳ Ｐゴシック"/>
                <a:cs typeface="Arial" pitchFamily="34" charset="0"/>
                <a:hlinkClick r:id="rId2"/>
              </a:rPr>
              <a:t>National Climate Assessment</a:t>
            </a:r>
            <a:endParaRPr lang="en-US" sz="3600" dirty="0">
              <a:latin typeface="Arial" pitchFamily="34" charset="0"/>
              <a:cs typeface="Arial" pitchFamily="34" charset="0"/>
            </a:endParaRPr>
          </a:p>
        </p:txBody>
      </p:sp>
      <p:sp>
        <p:nvSpPr>
          <p:cNvPr id="4" name="TextBox 2"/>
          <p:cNvSpPr txBox="1">
            <a:spLocks noChangeArrowheads="1"/>
          </p:cNvSpPr>
          <p:nvPr/>
        </p:nvSpPr>
        <p:spPr bwMode="auto">
          <a:xfrm>
            <a:off x="228600" y="1938784"/>
            <a:ext cx="5105400" cy="4385816"/>
          </a:xfrm>
          <a:prstGeom prst="rect">
            <a:avLst/>
          </a:prstGeom>
          <a:noFill/>
          <a:ln w="9525">
            <a:noFill/>
            <a:miter lim="800000"/>
            <a:headEnd/>
            <a:tailEnd/>
          </a:ln>
        </p:spPr>
        <p:txBody>
          <a:bodyPr wrap="square">
            <a:spAutoFit/>
          </a:bodyPr>
          <a:lstStyle/>
          <a:p>
            <a:pPr marL="457200" indent="-457200">
              <a:spcBef>
                <a:spcPts val="600"/>
              </a:spcBef>
            </a:pPr>
            <a:r>
              <a:rPr lang="en-US" sz="2000" b="1" u="sng" dirty="0" smtClean="0">
                <a:latin typeface="Arial" pitchFamily="34" charset="0"/>
                <a:cs typeface="Arial" pitchFamily="34" charset="0"/>
              </a:rPr>
              <a:t>NCPP </a:t>
            </a:r>
            <a:r>
              <a:rPr lang="en-US" sz="2000" b="1" u="sng" dirty="0">
                <a:latin typeface="Arial" pitchFamily="34" charset="0"/>
                <a:cs typeface="Arial" pitchFamily="34" charset="0"/>
              </a:rPr>
              <a:t>Relationship:</a:t>
            </a:r>
          </a:p>
          <a:p>
            <a:pPr lvl="1" indent="-457200">
              <a:spcBef>
                <a:spcPts val="600"/>
              </a:spcBef>
              <a:buFont typeface="Arial" pitchFamily="34" charset="0"/>
              <a:buChar char="•"/>
            </a:pPr>
            <a:r>
              <a:rPr lang="en-US" dirty="0" smtClean="0">
                <a:latin typeface="Arial" pitchFamily="34" charset="0"/>
                <a:cs typeface="Arial" pitchFamily="34" charset="0"/>
              </a:rPr>
              <a:t>Develop infrastructure to sustain the NCA beyond 2013:</a:t>
            </a:r>
          </a:p>
          <a:p>
            <a:pPr lvl="2" indent="-457200">
              <a:spcBef>
                <a:spcPts val="600"/>
              </a:spcBef>
              <a:buFont typeface="Wingdings" pitchFamily="2" charset="2"/>
              <a:buChar char="ü"/>
            </a:pPr>
            <a:r>
              <a:rPr lang="en-US" dirty="0" smtClean="0">
                <a:latin typeface="Arial" pitchFamily="34" charset="0"/>
                <a:cs typeface="Arial" pitchFamily="34" charset="0"/>
              </a:rPr>
              <a:t>Assemble downscaling expertise for NCA (inc. 2013 Downscaling Workshop)</a:t>
            </a:r>
          </a:p>
          <a:p>
            <a:pPr lvl="2" indent="-457200">
              <a:spcBef>
                <a:spcPts val="600"/>
              </a:spcBef>
              <a:buFont typeface="Wingdings" pitchFamily="2" charset="2"/>
              <a:buChar char="ü"/>
            </a:pPr>
            <a:r>
              <a:rPr lang="en-US" dirty="0" smtClean="0">
                <a:latin typeface="Arial" pitchFamily="34" charset="0"/>
                <a:cs typeface="Arial" pitchFamily="34" charset="0"/>
              </a:rPr>
              <a:t>Provide </a:t>
            </a:r>
            <a:r>
              <a:rPr lang="en-US" dirty="0">
                <a:latin typeface="Arial" pitchFamily="34" charset="0"/>
                <a:cs typeface="Arial" pitchFamily="34" charset="0"/>
              </a:rPr>
              <a:t>digital &amp; scientific </a:t>
            </a:r>
            <a:r>
              <a:rPr lang="en-US" dirty="0" smtClean="0">
                <a:latin typeface="Arial" pitchFamily="34" charset="0"/>
                <a:cs typeface="Arial" pitchFamily="34" charset="0"/>
              </a:rPr>
              <a:t>infrastructure for </a:t>
            </a:r>
            <a:r>
              <a:rPr lang="en-US" dirty="0">
                <a:latin typeface="Arial" pitchFamily="34" charset="0"/>
                <a:cs typeface="Arial" pitchFamily="34" charset="0"/>
              </a:rPr>
              <a:t>downscaled climate information, </a:t>
            </a:r>
            <a:r>
              <a:rPr lang="en-US" dirty="0" smtClean="0">
                <a:latin typeface="Arial" pitchFamily="34" charset="0"/>
                <a:cs typeface="Arial" pitchFamily="34" charset="0"/>
              </a:rPr>
              <a:t>derived indices</a:t>
            </a:r>
            <a:r>
              <a:rPr lang="en-US" dirty="0">
                <a:latin typeface="Arial" pitchFamily="34" charset="0"/>
                <a:cs typeface="Arial" pitchFamily="34" charset="0"/>
              </a:rPr>
              <a:t>, &amp; translational info </a:t>
            </a:r>
            <a:r>
              <a:rPr lang="en-US" dirty="0" smtClean="0">
                <a:latin typeface="Arial" pitchFamily="34" charset="0"/>
                <a:cs typeface="Arial" pitchFamily="34" charset="0"/>
              </a:rPr>
              <a:t>; prototype architecture</a:t>
            </a:r>
          </a:p>
          <a:p>
            <a:pPr lvl="2" indent="-457200">
              <a:spcBef>
                <a:spcPts val="600"/>
              </a:spcBef>
              <a:buFont typeface="Wingdings" pitchFamily="2" charset="2"/>
              <a:buChar char="ü"/>
            </a:pPr>
            <a:r>
              <a:rPr lang="en-US" dirty="0" smtClean="0">
                <a:latin typeface="Arial" pitchFamily="34" charset="0"/>
                <a:cs typeface="Arial" pitchFamily="34" charset="0"/>
              </a:rPr>
              <a:t>Provide </a:t>
            </a:r>
            <a:r>
              <a:rPr lang="en-US" dirty="0">
                <a:latin typeface="Arial" pitchFamily="34" charset="0"/>
                <a:cs typeface="Arial" pitchFamily="34" charset="0"/>
              </a:rPr>
              <a:t>repository of products, tools, manuscripts, guidance &amp; translational documents as a resource for the </a:t>
            </a:r>
            <a:r>
              <a:rPr lang="en-US" dirty="0" smtClean="0">
                <a:latin typeface="Arial" pitchFamily="34" charset="0"/>
                <a:cs typeface="Arial" pitchFamily="34" charset="0"/>
              </a:rPr>
              <a:t>NCA </a:t>
            </a:r>
            <a:endParaRPr lang="en-US" dirty="0">
              <a:latin typeface="Arial" pitchFamily="34" charset="0"/>
              <a:cs typeface="Arial" pitchFamily="34" charset="0"/>
            </a:endParaRPr>
          </a:p>
          <a:p>
            <a:pPr lvl="2" indent="-457200">
              <a:spcBef>
                <a:spcPts val="600"/>
              </a:spcBef>
              <a:buFont typeface="Wingdings" pitchFamily="2" charset="2"/>
              <a:buChar char="ü"/>
            </a:pPr>
            <a:r>
              <a:rPr lang="en-US" dirty="0" smtClean="0">
                <a:latin typeface="Arial" pitchFamily="34" charset="0"/>
                <a:cs typeface="Arial" pitchFamily="34" charset="0"/>
              </a:rPr>
              <a:t>Web-based data and tools</a:t>
            </a:r>
            <a:endParaRPr lang="en-US" dirty="0">
              <a:latin typeface="Arial" pitchFamily="34" charset="0"/>
              <a:cs typeface="Arial" pitchFamily="34" charset="0"/>
            </a:endParaRPr>
          </a:p>
        </p:txBody>
      </p:sp>
      <p:pic>
        <p:nvPicPr>
          <p:cNvPr id="5" name="Picture 7" descr="C:\Documents and Settings\higgins\My Documents\Wayne\CPC\CPC Director\NOAA\CS\Meetings\CS\CS - 2011\NCPP\NCPP slides\Picture2.png"/>
          <p:cNvPicPr>
            <a:picLocks noChangeAspect="1" noChangeArrowheads="1"/>
          </p:cNvPicPr>
          <p:nvPr/>
        </p:nvPicPr>
        <p:blipFill>
          <a:blip r:embed="rId3" cstate="print"/>
          <a:srcRect/>
          <a:stretch>
            <a:fillRect/>
          </a:stretch>
        </p:blipFill>
        <p:spPr bwMode="auto">
          <a:xfrm>
            <a:off x="5302250" y="2514600"/>
            <a:ext cx="3602038" cy="3048000"/>
          </a:xfrm>
          <a:prstGeom prst="rect">
            <a:avLst/>
          </a:prstGeom>
          <a:noFill/>
          <a:ln w="9525">
            <a:noFill/>
            <a:miter lim="800000"/>
            <a:headEnd/>
            <a:tailEnd/>
          </a:ln>
        </p:spPr>
      </p:pic>
      <p:sp>
        <p:nvSpPr>
          <p:cNvPr id="6"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a:rPr>
              <a:t>Long-Term </a:t>
            </a:r>
            <a:r>
              <a:rPr lang="en-US" dirty="0">
                <a:ea typeface="ＭＳ Ｐゴシック"/>
              </a:rPr>
              <a:t>Goals</a:t>
            </a:r>
            <a:endParaRPr lang="en-US" dirty="0"/>
          </a:p>
        </p:txBody>
      </p:sp>
      <p:sp>
        <p:nvSpPr>
          <p:cNvPr id="5"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Long-term goals include</a:t>
            </a:r>
          </a:p>
          <a:p>
            <a:pPr lvl="1"/>
            <a:r>
              <a:rPr lang="en-US" dirty="0" smtClean="0"/>
              <a:t>Provide digital infrastructure to supply downscaled data in user-friendly formats (e.g. GIS)</a:t>
            </a:r>
          </a:p>
          <a:p>
            <a:pPr lvl="1"/>
            <a:r>
              <a:rPr lang="en-US" dirty="0" smtClean="0"/>
              <a:t>Assemble a collection of tools to be employed in climate impacts studies (QC, validation, ensemble analysis, uncertainty description)</a:t>
            </a:r>
          </a:p>
          <a:p>
            <a:pPr lvl="1"/>
            <a:r>
              <a:rPr lang="en-US" dirty="0" smtClean="0"/>
              <a:t>Provide an environment for collaborative qualitative and quantitative analysis</a:t>
            </a:r>
          </a:p>
          <a:p>
            <a:pPr lvl="1"/>
            <a:r>
              <a:rPr lang="en-US" dirty="0" smtClean="0"/>
              <a:t>Provide information, expertise, and capability base through community interactions</a:t>
            </a: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rmAutofit fontScale="90000"/>
          </a:bodyPr>
          <a:lstStyle/>
          <a:p>
            <a:r>
              <a:rPr lang="en-US" sz="4000" dirty="0" smtClean="0">
                <a:latin typeface="Arial" pitchFamily="34" charset="0"/>
                <a:cs typeface="Arial" pitchFamily="34" charset="0"/>
              </a:rPr>
              <a:t>Draft Architecture</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3100" dirty="0" smtClean="0">
                <a:latin typeface="Arial" pitchFamily="34" charset="0"/>
                <a:cs typeface="Arial" pitchFamily="34" charset="0"/>
              </a:rPr>
              <a:t>(technologies and services are examples)</a:t>
            </a:r>
            <a:endParaRPr lang="en-US" sz="3600" dirty="0">
              <a:latin typeface="Arial" pitchFamily="34" charset="0"/>
              <a:cs typeface="Arial" pitchFamily="34" charset="0"/>
            </a:endParaRPr>
          </a:p>
        </p:txBody>
      </p:sp>
      <p:grpSp>
        <p:nvGrpSpPr>
          <p:cNvPr id="4" name="Group 3"/>
          <p:cNvGrpSpPr/>
          <p:nvPr/>
        </p:nvGrpSpPr>
        <p:grpSpPr>
          <a:xfrm>
            <a:off x="228600" y="1752600"/>
            <a:ext cx="8763000" cy="4648200"/>
            <a:chOff x="76200" y="1981200"/>
            <a:chExt cx="8763000" cy="4648200"/>
          </a:xfrm>
        </p:grpSpPr>
        <p:sp>
          <p:nvSpPr>
            <p:cNvPr id="5" name="TextBox 2"/>
            <p:cNvSpPr txBox="1">
              <a:spLocks noChangeArrowheads="1"/>
            </p:cNvSpPr>
            <p:nvPr/>
          </p:nvSpPr>
          <p:spPr bwMode="auto">
            <a:xfrm>
              <a:off x="76200" y="2514600"/>
              <a:ext cx="4419600" cy="769441"/>
            </a:xfrm>
            <a:prstGeom prst="rect">
              <a:avLst/>
            </a:prstGeom>
            <a:noFill/>
            <a:ln w="9525">
              <a:noFill/>
              <a:miter lim="800000"/>
              <a:headEnd/>
              <a:tailEnd/>
            </a:ln>
          </p:spPr>
          <p:txBody>
            <a:bodyPr wrap="square">
              <a:spAutoFit/>
            </a:bodyPr>
            <a:lstStyle/>
            <a:p>
              <a:endParaRPr lang="en-US" sz="4400" dirty="0">
                <a:solidFill>
                  <a:srgbClr val="000000"/>
                </a:solidFill>
                <a:latin typeface="Arial Narrow" pitchFamily="34" charset="0"/>
              </a:endParaRPr>
            </a:p>
          </p:txBody>
        </p:sp>
        <p:sp>
          <p:nvSpPr>
            <p:cNvPr id="6" name="TextBox 5"/>
            <p:cNvSpPr txBox="1"/>
            <p:nvPr/>
          </p:nvSpPr>
          <p:spPr>
            <a:xfrm>
              <a:off x="5486400" y="4953000"/>
              <a:ext cx="184731" cy="307777"/>
            </a:xfrm>
            <a:prstGeom prst="rect">
              <a:avLst/>
            </a:prstGeom>
            <a:solidFill>
              <a:srgbClr val="0099CC"/>
            </a:solidFill>
            <a:ln>
              <a:solidFill>
                <a:schemeClr val="tx1"/>
              </a:solidFill>
              <a:prstDash val="solid"/>
            </a:ln>
          </p:spPr>
          <p:txBody>
            <a:bodyPr wrap="none" rtlCol="0">
              <a:spAutoFit/>
            </a:bodyPr>
            <a:lstStyle/>
            <a:p>
              <a:endParaRPr lang="en-US" sz="1400" dirty="0">
                <a:latin typeface="Arial Narrow" pitchFamily="34" charset="0"/>
              </a:endParaRPr>
            </a:p>
          </p:txBody>
        </p:sp>
        <p:sp>
          <p:nvSpPr>
            <p:cNvPr id="7" name="TextBox 6"/>
            <p:cNvSpPr txBox="1"/>
            <p:nvPr/>
          </p:nvSpPr>
          <p:spPr>
            <a:xfrm>
              <a:off x="5943600" y="4876800"/>
              <a:ext cx="184731" cy="307777"/>
            </a:xfrm>
            <a:prstGeom prst="rect">
              <a:avLst/>
            </a:prstGeom>
            <a:solidFill>
              <a:srgbClr val="0099CC"/>
            </a:solidFill>
            <a:ln>
              <a:solidFill>
                <a:schemeClr val="tx1"/>
              </a:solidFill>
              <a:prstDash val="solid"/>
            </a:ln>
          </p:spPr>
          <p:txBody>
            <a:bodyPr wrap="none" rtlCol="0">
              <a:spAutoFit/>
            </a:bodyPr>
            <a:lstStyle/>
            <a:p>
              <a:endParaRPr lang="en-US" sz="1400" dirty="0">
                <a:latin typeface="Arial Narrow" pitchFamily="34" charset="0"/>
              </a:endParaRPr>
            </a:p>
          </p:txBody>
        </p:sp>
        <p:sp>
          <p:nvSpPr>
            <p:cNvPr id="8" name="Rectangle 7"/>
            <p:cNvSpPr/>
            <p:nvPr/>
          </p:nvSpPr>
          <p:spPr>
            <a:xfrm>
              <a:off x="1905000" y="5638800"/>
              <a:ext cx="3352800" cy="990600"/>
            </a:xfrm>
            <a:prstGeom prst="rect">
              <a:avLst/>
            </a:prstGeom>
            <a:solidFill>
              <a:srgbClr val="EE7700"/>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Narrow" pitchFamily="34" charset="0"/>
                </a:rPr>
                <a:t>Federated data archival and access</a:t>
              </a:r>
            </a:p>
            <a:p>
              <a:pPr algn="ctr"/>
              <a:r>
                <a:rPr lang="en-US" sz="1400" dirty="0" smtClean="0">
                  <a:solidFill>
                    <a:schemeClr val="tx1"/>
                  </a:solidFill>
                  <a:latin typeface="Arial Narrow" pitchFamily="34" charset="0"/>
                </a:rPr>
                <a:t>ESGF, THREDDS, data.gov platforms</a:t>
              </a:r>
            </a:p>
            <a:p>
              <a:pPr algn="ctr"/>
              <a:r>
                <a:rPr lang="en-US" sz="1400" dirty="0" smtClean="0">
                  <a:solidFill>
                    <a:schemeClr val="tx1"/>
                  </a:solidFill>
                  <a:latin typeface="Arial Narrow" pitchFamily="34" charset="0"/>
                </a:rPr>
                <a:t>Data at USGS, PCMDI, NASA, NOAA, …</a:t>
              </a:r>
            </a:p>
          </p:txBody>
        </p:sp>
        <p:sp>
          <p:nvSpPr>
            <p:cNvPr id="9" name="Rectangle 8"/>
            <p:cNvSpPr/>
            <p:nvPr/>
          </p:nvSpPr>
          <p:spPr>
            <a:xfrm>
              <a:off x="1905000" y="4572000"/>
              <a:ext cx="3352800" cy="914400"/>
            </a:xfrm>
            <a:prstGeom prst="rect">
              <a:avLst/>
            </a:prstGeom>
            <a:solidFill>
              <a:srgbClr val="0099CC"/>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Narrow" pitchFamily="34" charset="0"/>
                </a:rPr>
                <a:t>Downscaling and data formatting services, visualization, faceted data search, bookmarking</a:t>
              </a:r>
            </a:p>
            <a:p>
              <a:pPr algn="ctr"/>
              <a:r>
                <a:rPr lang="en-US" sz="1400" dirty="0" err="1" smtClean="0">
                  <a:solidFill>
                    <a:schemeClr val="tx1"/>
                  </a:solidFill>
                  <a:latin typeface="Arial Narrow" pitchFamily="34" charset="0"/>
                </a:rPr>
                <a:t>OpenClimateGIS</a:t>
              </a:r>
              <a:r>
                <a:rPr lang="en-US" sz="1400" dirty="0" smtClean="0">
                  <a:solidFill>
                    <a:schemeClr val="tx1"/>
                  </a:solidFill>
                  <a:latin typeface="Arial Narrow" pitchFamily="34" charset="0"/>
                </a:rPr>
                <a:t>, LAS, ESGF search, USGS tools, ENSEMBLES</a:t>
              </a:r>
            </a:p>
          </p:txBody>
        </p:sp>
        <p:sp>
          <p:nvSpPr>
            <p:cNvPr id="10" name="TextBox 9"/>
            <p:cNvSpPr txBox="1"/>
            <p:nvPr/>
          </p:nvSpPr>
          <p:spPr>
            <a:xfrm>
              <a:off x="228600" y="5955268"/>
              <a:ext cx="1427891" cy="338554"/>
            </a:xfrm>
            <a:prstGeom prst="rect">
              <a:avLst/>
            </a:prstGeom>
            <a:noFill/>
          </p:spPr>
          <p:txBody>
            <a:bodyPr wrap="none" rtlCol="0">
              <a:spAutoFit/>
            </a:bodyPr>
            <a:lstStyle/>
            <a:p>
              <a:r>
                <a:rPr lang="en-US" sz="1600" b="1" dirty="0" smtClean="0">
                  <a:latin typeface="Arial Narrow" pitchFamily="34" charset="0"/>
                </a:rPr>
                <a:t>Resource layer</a:t>
              </a:r>
              <a:endParaRPr lang="en-US" sz="1600" b="1" dirty="0">
                <a:latin typeface="Arial Narrow" pitchFamily="34" charset="0"/>
              </a:endParaRPr>
            </a:p>
          </p:txBody>
        </p:sp>
        <p:sp>
          <p:nvSpPr>
            <p:cNvPr id="11" name="TextBox 10"/>
            <p:cNvSpPr txBox="1"/>
            <p:nvPr/>
          </p:nvSpPr>
          <p:spPr>
            <a:xfrm>
              <a:off x="385110" y="4888468"/>
              <a:ext cx="1262461" cy="338554"/>
            </a:xfrm>
            <a:prstGeom prst="rect">
              <a:avLst/>
            </a:prstGeom>
            <a:noFill/>
          </p:spPr>
          <p:txBody>
            <a:bodyPr wrap="none" rtlCol="0">
              <a:spAutoFit/>
            </a:bodyPr>
            <a:lstStyle/>
            <a:p>
              <a:r>
                <a:rPr lang="en-US" sz="1600" b="1" dirty="0" smtClean="0">
                  <a:latin typeface="Arial Narrow" pitchFamily="34" charset="0"/>
                </a:rPr>
                <a:t>Service layer</a:t>
              </a:r>
              <a:endParaRPr lang="en-US" sz="1600" b="1" dirty="0">
                <a:latin typeface="Arial Narrow" pitchFamily="34" charset="0"/>
              </a:endParaRPr>
            </a:p>
          </p:txBody>
        </p:sp>
        <p:sp>
          <p:nvSpPr>
            <p:cNvPr id="12" name="Rectangle 11"/>
            <p:cNvSpPr/>
            <p:nvPr/>
          </p:nvSpPr>
          <p:spPr>
            <a:xfrm>
              <a:off x="1905000" y="3429000"/>
              <a:ext cx="3352800" cy="990600"/>
            </a:xfrm>
            <a:prstGeom prst="rect">
              <a:avLst/>
            </a:prstGeom>
            <a:solidFill>
              <a:srgbClr val="009E47"/>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Narrow" pitchFamily="34" charset="0"/>
                </a:rPr>
                <a:t>Support for inter-comparison projects and workflows representing solution patterns</a:t>
              </a:r>
            </a:p>
            <a:p>
              <a:pPr algn="ctr"/>
              <a:r>
                <a:rPr lang="en-US" sz="1400" dirty="0" smtClean="0">
                  <a:solidFill>
                    <a:schemeClr val="tx1"/>
                  </a:solidFill>
                  <a:latin typeface="Arial Narrow" pitchFamily="34" charset="0"/>
                </a:rPr>
                <a:t>Curator display, </a:t>
              </a:r>
              <a:r>
                <a:rPr lang="en-US" sz="1400" dirty="0" err="1" smtClean="0">
                  <a:solidFill>
                    <a:schemeClr val="tx1"/>
                  </a:solidFill>
                  <a:latin typeface="Arial Narrow" pitchFamily="34" charset="0"/>
                </a:rPr>
                <a:t>CoG</a:t>
              </a:r>
              <a:r>
                <a:rPr lang="en-US" sz="1400" dirty="0" smtClean="0">
                  <a:solidFill>
                    <a:schemeClr val="tx1"/>
                  </a:solidFill>
                  <a:latin typeface="Arial Narrow" pitchFamily="34" charset="0"/>
                </a:rPr>
                <a:t> </a:t>
              </a:r>
              <a:endParaRPr lang="en-US" sz="1400" dirty="0">
                <a:solidFill>
                  <a:schemeClr val="tx1"/>
                </a:solidFill>
                <a:latin typeface="Arial Narrow" pitchFamily="34" charset="0"/>
              </a:endParaRPr>
            </a:p>
          </p:txBody>
        </p:sp>
        <p:sp>
          <p:nvSpPr>
            <p:cNvPr id="13" name="TextBox 12"/>
            <p:cNvSpPr txBox="1"/>
            <p:nvPr/>
          </p:nvSpPr>
          <p:spPr>
            <a:xfrm>
              <a:off x="228600" y="3547646"/>
              <a:ext cx="1321196" cy="338554"/>
            </a:xfrm>
            <a:prstGeom prst="rect">
              <a:avLst/>
            </a:prstGeom>
            <a:noFill/>
          </p:spPr>
          <p:txBody>
            <a:bodyPr wrap="none" rtlCol="0">
              <a:spAutoFit/>
            </a:bodyPr>
            <a:lstStyle/>
            <a:p>
              <a:r>
                <a:rPr lang="en-US" sz="1600" b="1" dirty="0" smtClean="0">
                  <a:latin typeface="Arial Narrow" pitchFamily="34" charset="0"/>
                </a:rPr>
                <a:t>Interface layer</a:t>
              </a:r>
              <a:endParaRPr lang="en-US" sz="1600" b="1" dirty="0">
                <a:latin typeface="Arial Narrow" pitchFamily="34" charset="0"/>
              </a:endParaRPr>
            </a:p>
          </p:txBody>
        </p:sp>
        <p:sp>
          <p:nvSpPr>
            <p:cNvPr id="14" name="Rectangle 13"/>
            <p:cNvSpPr/>
            <p:nvPr/>
          </p:nvSpPr>
          <p:spPr>
            <a:xfrm>
              <a:off x="5257800" y="3429000"/>
              <a:ext cx="3200400" cy="990600"/>
            </a:xfrm>
            <a:prstGeom prst="rect">
              <a:avLst/>
            </a:prstGeom>
            <a:solidFill>
              <a:srgbClr val="009E47"/>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Narrow" pitchFamily="34" charset="0"/>
              </a:endParaRPr>
            </a:p>
            <a:p>
              <a:pPr algn="ctr"/>
              <a:r>
                <a:rPr lang="en-US" sz="1400" dirty="0" smtClean="0">
                  <a:latin typeface="Arial Narrow" pitchFamily="34" charset="0"/>
                </a:rPr>
                <a:t> Composition and display of guidance documents and other text related to the use of climate data</a:t>
              </a:r>
            </a:p>
            <a:p>
              <a:pPr algn="ctr"/>
              <a:r>
                <a:rPr lang="en-US" sz="1400" dirty="0" smtClean="0">
                  <a:solidFill>
                    <a:schemeClr val="tx1"/>
                  </a:solidFill>
                  <a:latin typeface="Arial Narrow" pitchFamily="34" charset="0"/>
                </a:rPr>
                <a:t>climate.gov approaches</a:t>
              </a:r>
            </a:p>
            <a:p>
              <a:pPr algn="ctr"/>
              <a:endParaRPr lang="en-US" sz="1400" dirty="0">
                <a:latin typeface="Arial Narrow" pitchFamily="34" charset="0"/>
              </a:endParaRPr>
            </a:p>
          </p:txBody>
        </p:sp>
        <p:sp>
          <p:nvSpPr>
            <p:cNvPr id="15" name="Rectangle 14"/>
            <p:cNvSpPr/>
            <p:nvPr/>
          </p:nvSpPr>
          <p:spPr>
            <a:xfrm>
              <a:off x="5257800" y="4572000"/>
              <a:ext cx="3200400" cy="914400"/>
            </a:xfrm>
            <a:prstGeom prst="rect">
              <a:avLst/>
            </a:prstGeom>
            <a:solidFill>
              <a:srgbClr val="0099CC"/>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Narrow" pitchFamily="34" charset="0"/>
                </a:rPr>
                <a:t>Search and semantic services associated with web content and other sources </a:t>
              </a:r>
            </a:p>
            <a:p>
              <a:pPr algn="ctr"/>
              <a:r>
                <a:rPr lang="en-US" sz="1400" dirty="0" err="1" smtClean="0">
                  <a:solidFill>
                    <a:schemeClr val="tx1"/>
                  </a:solidFill>
                  <a:latin typeface="Arial Narrow" pitchFamily="34" charset="0"/>
                </a:rPr>
                <a:t>Consiliate</a:t>
              </a:r>
              <a:r>
                <a:rPr lang="en-US" sz="1400" dirty="0" smtClean="0">
                  <a:solidFill>
                    <a:schemeClr val="tx1"/>
                  </a:solidFill>
                  <a:latin typeface="Arial Narrow" pitchFamily="34" charset="0"/>
                </a:rPr>
                <a:t>, </a:t>
              </a:r>
              <a:r>
                <a:rPr lang="en-US" sz="1400" dirty="0" err="1" smtClean="0">
                  <a:solidFill>
                    <a:schemeClr val="tx1"/>
                  </a:solidFill>
                  <a:latin typeface="Arial Narrow" pitchFamily="34" charset="0"/>
                </a:rPr>
                <a:t>Drupal</a:t>
              </a:r>
              <a:r>
                <a:rPr lang="en-US" sz="1400" dirty="0" smtClean="0">
                  <a:solidFill>
                    <a:schemeClr val="tx1"/>
                  </a:solidFill>
                  <a:latin typeface="Arial Narrow" pitchFamily="34" charset="0"/>
                </a:rPr>
                <a:t> database tools</a:t>
              </a:r>
              <a:endParaRPr lang="en-US" sz="1400" dirty="0">
                <a:solidFill>
                  <a:schemeClr val="tx1"/>
                </a:solidFill>
                <a:latin typeface="Arial Narrow" pitchFamily="34" charset="0"/>
              </a:endParaRPr>
            </a:p>
          </p:txBody>
        </p:sp>
        <p:sp>
          <p:nvSpPr>
            <p:cNvPr id="16" name="Rectangle 15"/>
            <p:cNvSpPr/>
            <p:nvPr/>
          </p:nvSpPr>
          <p:spPr>
            <a:xfrm>
              <a:off x="5257800" y="5638800"/>
              <a:ext cx="3200400" cy="990600"/>
            </a:xfrm>
            <a:prstGeom prst="rect">
              <a:avLst/>
            </a:prstGeom>
            <a:solidFill>
              <a:srgbClr val="EE7700"/>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Narrow" pitchFamily="34" charset="0"/>
                </a:rPr>
                <a:t>Federated metadata collection</a:t>
              </a:r>
              <a:r>
                <a:rPr lang="en-US" sz="1400" dirty="0">
                  <a:latin typeface="Arial Narrow" pitchFamily="34" charset="0"/>
                </a:rPr>
                <a:t> </a:t>
              </a:r>
              <a:r>
                <a:rPr lang="en-US" sz="1400" dirty="0" smtClean="0">
                  <a:latin typeface="Arial Narrow" pitchFamily="34" charset="0"/>
                </a:rPr>
                <a:t>and display</a:t>
              </a:r>
            </a:p>
            <a:p>
              <a:pPr algn="ctr"/>
              <a:r>
                <a:rPr lang="en-US" sz="1400" dirty="0" smtClean="0">
                  <a:solidFill>
                    <a:schemeClr val="tx1"/>
                  </a:solidFill>
                  <a:latin typeface="Arial Narrow" pitchFamily="34" charset="0"/>
                </a:rPr>
                <a:t>Curator tools, METAFOR, </a:t>
              </a:r>
              <a:r>
                <a:rPr lang="en-US" sz="1400" dirty="0" err="1" smtClean="0">
                  <a:solidFill>
                    <a:schemeClr val="tx1"/>
                  </a:solidFill>
                  <a:latin typeface="Arial Narrow" pitchFamily="34" charset="0"/>
                </a:rPr>
                <a:t>Kepler</a:t>
              </a:r>
              <a:r>
                <a:rPr lang="en-US" sz="1400" dirty="0" smtClean="0">
                  <a:solidFill>
                    <a:schemeClr val="tx1"/>
                  </a:solidFill>
                  <a:latin typeface="Arial Narrow" pitchFamily="34" charset="0"/>
                </a:rPr>
                <a:t> and other workflow solutions</a:t>
              </a:r>
              <a:endParaRPr lang="en-US" sz="1400" dirty="0">
                <a:solidFill>
                  <a:schemeClr val="tx1"/>
                </a:solidFill>
                <a:latin typeface="Arial Narrow" pitchFamily="34" charset="0"/>
              </a:endParaRPr>
            </a:p>
          </p:txBody>
        </p:sp>
        <p:sp>
          <p:nvSpPr>
            <p:cNvPr id="17" name="TextBox 16"/>
            <p:cNvSpPr txBox="1"/>
            <p:nvPr/>
          </p:nvSpPr>
          <p:spPr>
            <a:xfrm>
              <a:off x="2895600" y="2514600"/>
              <a:ext cx="1107996" cy="338554"/>
            </a:xfrm>
            <a:prstGeom prst="rect">
              <a:avLst/>
            </a:prstGeom>
            <a:noFill/>
          </p:spPr>
          <p:txBody>
            <a:bodyPr wrap="none" rtlCol="0">
              <a:spAutoFit/>
            </a:bodyPr>
            <a:lstStyle/>
            <a:p>
              <a:r>
                <a:rPr lang="en-US" sz="1600" b="1" dirty="0" smtClean="0">
                  <a:latin typeface="Arial Narrow" pitchFamily="34" charset="0"/>
                </a:rPr>
                <a:t>Information</a:t>
              </a:r>
              <a:endParaRPr lang="en-US" sz="1600" b="1" dirty="0">
                <a:latin typeface="Arial Narrow" pitchFamily="34" charset="0"/>
              </a:endParaRPr>
            </a:p>
          </p:txBody>
        </p:sp>
        <p:sp>
          <p:nvSpPr>
            <p:cNvPr id="18" name="TextBox 17"/>
            <p:cNvSpPr txBox="1"/>
            <p:nvPr/>
          </p:nvSpPr>
          <p:spPr>
            <a:xfrm>
              <a:off x="6083118" y="2514600"/>
              <a:ext cx="1266693" cy="338554"/>
            </a:xfrm>
            <a:prstGeom prst="rect">
              <a:avLst/>
            </a:prstGeom>
            <a:noFill/>
          </p:spPr>
          <p:txBody>
            <a:bodyPr wrap="none" rtlCol="0">
              <a:spAutoFit/>
            </a:bodyPr>
            <a:lstStyle/>
            <a:p>
              <a:r>
                <a:rPr lang="en-US" sz="1600" b="1" dirty="0" smtClean="0">
                  <a:latin typeface="Arial Narrow" pitchFamily="34" charset="0"/>
                </a:rPr>
                <a:t>Interpretation</a:t>
              </a:r>
              <a:endParaRPr lang="en-US" sz="1600" b="1" dirty="0">
                <a:latin typeface="Arial Narrow" pitchFamily="34" charset="0"/>
              </a:endParaRPr>
            </a:p>
          </p:txBody>
        </p:sp>
        <p:sp>
          <p:nvSpPr>
            <p:cNvPr id="19" name="Rectangle 18"/>
            <p:cNvSpPr/>
            <p:nvPr/>
          </p:nvSpPr>
          <p:spPr>
            <a:xfrm>
              <a:off x="1905000" y="2895600"/>
              <a:ext cx="6553200" cy="533400"/>
            </a:xfrm>
            <a:prstGeom prst="rect">
              <a:avLst/>
            </a:prstGeom>
            <a:solidFill>
              <a:srgbClr val="009E47"/>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Narrow" pitchFamily="34" charset="0"/>
                </a:rPr>
                <a:t>NCPP website, project workspaces for communities of practice</a:t>
              </a:r>
            </a:p>
            <a:p>
              <a:pPr algn="ctr"/>
              <a:r>
                <a:rPr lang="en-US" sz="1400" dirty="0" err="1" smtClean="0">
                  <a:solidFill>
                    <a:schemeClr val="tx1"/>
                  </a:solidFill>
                  <a:latin typeface="Arial Narrow" pitchFamily="34" charset="0"/>
                </a:rPr>
                <a:t>CoG</a:t>
              </a:r>
              <a:r>
                <a:rPr lang="en-US" sz="1400" dirty="0" smtClean="0">
                  <a:solidFill>
                    <a:schemeClr val="tx1"/>
                  </a:solidFill>
                  <a:latin typeface="Arial Narrow" pitchFamily="34" charset="0"/>
                </a:rPr>
                <a:t>  for community connections</a:t>
              </a:r>
              <a:endParaRPr lang="en-US" sz="1400" dirty="0">
                <a:solidFill>
                  <a:schemeClr val="tx1"/>
                </a:solidFill>
                <a:latin typeface="Arial Narrow" pitchFamily="34" charset="0"/>
              </a:endParaRPr>
            </a:p>
          </p:txBody>
        </p:sp>
        <p:sp>
          <p:nvSpPr>
            <p:cNvPr id="20" name="Rectangle 19"/>
            <p:cNvSpPr/>
            <p:nvPr/>
          </p:nvSpPr>
          <p:spPr>
            <a:xfrm>
              <a:off x="6400800" y="1981200"/>
              <a:ext cx="2438400" cy="457200"/>
            </a:xfrm>
            <a:prstGeom prst="rect">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bg2">
                      <a:lumMod val="25000"/>
                    </a:schemeClr>
                  </a:solidFill>
                  <a:latin typeface="Arial Narrow" pitchFamily="34" charset="0"/>
                </a:rPr>
                <a:t>Not complete or final!</a:t>
              </a:r>
              <a:endParaRPr lang="en-US" i="1" dirty="0">
                <a:solidFill>
                  <a:schemeClr val="bg2">
                    <a:lumMod val="25000"/>
                  </a:schemeClr>
                </a:solidFill>
                <a:latin typeface="Arial Narrow" pitchFamily="34" charset="0"/>
              </a:endParaRPr>
            </a:p>
          </p:txBody>
        </p:sp>
      </p:grpSp>
      <p:sp>
        <p:nvSpPr>
          <p:cNvPr id="22"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Technical Development Strategy</a:t>
            </a:r>
            <a:endParaRPr lang="en-US" dirty="0"/>
          </a:p>
        </p:txBody>
      </p:sp>
      <p:sp>
        <p:nvSpPr>
          <p:cNvPr id="3" name="Content Placeholder 2"/>
          <p:cNvSpPr>
            <a:spLocks noGrp="1"/>
          </p:cNvSpPr>
          <p:nvPr>
            <p:ph idx="1"/>
          </p:nvPr>
        </p:nvSpPr>
        <p:spPr>
          <a:xfrm>
            <a:off x="457200" y="1828800"/>
            <a:ext cx="8229600" cy="4343400"/>
          </a:xfrm>
        </p:spPr>
        <p:txBody>
          <a:bodyPr>
            <a:normAutofit fontScale="62500" lnSpcReduction="20000"/>
          </a:bodyPr>
          <a:lstStyle/>
          <a:p>
            <a:pPr marL="347663" indent="-347663">
              <a:spcBef>
                <a:spcPts val="600"/>
              </a:spcBef>
              <a:spcAft>
                <a:spcPts val="600"/>
              </a:spcAft>
              <a:defRPr/>
            </a:pPr>
            <a:r>
              <a:rPr lang="en-US" dirty="0"/>
              <a:t>Outline an overall architecture based on broad and long-term needs</a:t>
            </a:r>
          </a:p>
          <a:p>
            <a:pPr marL="341313" indent="-341313">
              <a:spcBef>
                <a:spcPts val="600"/>
              </a:spcBef>
              <a:spcAft>
                <a:spcPts val="600"/>
              </a:spcAft>
              <a:defRPr/>
            </a:pPr>
            <a:r>
              <a:rPr lang="en-US" dirty="0">
                <a:solidFill>
                  <a:prstClr val="black"/>
                </a:solidFill>
              </a:rPr>
              <a:t>Identify key standards and existing software to build on</a:t>
            </a:r>
          </a:p>
          <a:p>
            <a:pPr marL="341313" indent="-341313">
              <a:spcBef>
                <a:spcPts val="600"/>
              </a:spcBef>
              <a:spcAft>
                <a:spcPts val="600"/>
              </a:spcAft>
              <a:defRPr/>
            </a:pPr>
            <a:r>
              <a:rPr lang="en-US" dirty="0">
                <a:solidFill>
                  <a:prstClr val="black"/>
                </a:solidFill>
              </a:rPr>
              <a:t>Define incremental releases based on use cases</a:t>
            </a:r>
          </a:p>
          <a:p>
            <a:pPr marL="341313" indent="-341313">
              <a:spcBef>
                <a:spcPts val="600"/>
              </a:spcBef>
              <a:spcAft>
                <a:spcPts val="600"/>
              </a:spcAft>
              <a:defRPr/>
            </a:pPr>
            <a:r>
              <a:rPr lang="en-US" dirty="0">
                <a:solidFill>
                  <a:prstClr val="black"/>
                </a:solidFill>
              </a:rPr>
              <a:t>Use community-based approaches for prioritization, implementation, and review during </a:t>
            </a:r>
            <a:r>
              <a:rPr lang="en-US" dirty="0" smtClean="0">
                <a:solidFill>
                  <a:prstClr val="black"/>
                </a:solidFill>
              </a:rPr>
              <a:t>development</a:t>
            </a:r>
          </a:p>
          <a:p>
            <a:pPr marL="341313" indent="-341313">
              <a:spcBef>
                <a:spcPts val="600"/>
              </a:spcBef>
              <a:spcAft>
                <a:spcPts val="600"/>
              </a:spcAft>
              <a:buNone/>
              <a:defRPr/>
            </a:pPr>
            <a:endParaRPr lang="en-US" dirty="0" smtClean="0">
              <a:solidFill>
                <a:prstClr val="black"/>
              </a:solidFill>
            </a:endParaRPr>
          </a:p>
          <a:p>
            <a:pPr marL="341313" indent="-341313">
              <a:spcBef>
                <a:spcPts val="600"/>
              </a:spcBef>
              <a:spcAft>
                <a:spcPts val="600"/>
              </a:spcAft>
              <a:buNone/>
              <a:defRPr/>
            </a:pPr>
            <a:r>
              <a:rPr lang="en-US" dirty="0" smtClean="0">
                <a:solidFill>
                  <a:prstClr val="black"/>
                </a:solidFill>
              </a:rPr>
              <a:t>ESGF role:</a:t>
            </a:r>
            <a:endParaRPr lang="en-US" dirty="0">
              <a:solidFill>
                <a:prstClr val="black"/>
              </a:solidFill>
            </a:endParaRPr>
          </a:p>
          <a:p>
            <a:pPr marL="341313" indent="-341313">
              <a:spcBef>
                <a:spcPts val="600"/>
              </a:spcBef>
              <a:spcAft>
                <a:spcPts val="600"/>
              </a:spcAft>
              <a:defRPr/>
            </a:pPr>
            <a:r>
              <a:rPr lang="en-US" dirty="0">
                <a:solidFill>
                  <a:prstClr val="black"/>
                </a:solidFill>
              </a:rPr>
              <a:t>ESGF (Earth System Grid Federation) is a potential component of the data system that includes key services (e.g. faceted search) and enables other services to be developed on top of it</a:t>
            </a:r>
          </a:p>
          <a:p>
            <a:pPr marL="341313" indent="-341313">
              <a:spcBef>
                <a:spcPts val="600"/>
              </a:spcBef>
              <a:spcAft>
                <a:spcPts val="600"/>
              </a:spcAft>
              <a:defRPr/>
            </a:pPr>
            <a:r>
              <a:rPr lang="en-US" dirty="0">
                <a:solidFill>
                  <a:prstClr val="black"/>
                </a:solidFill>
              </a:rPr>
              <a:t>ESGF node installed at NOAA </a:t>
            </a:r>
            <a:r>
              <a:rPr lang="en-US" dirty="0" smtClean="0">
                <a:solidFill>
                  <a:prstClr val="black"/>
                </a:solidFill>
              </a:rPr>
              <a:t>ESRL during summer 2011, </a:t>
            </a:r>
            <a:r>
              <a:rPr lang="en-US" dirty="0">
                <a:solidFill>
                  <a:prstClr val="black"/>
                </a:solidFill>
              </a:rPr>
              <a:t>starting integration with other system </a:t>
            </a:r>
            <a:r>
              <a:rPr lang="en-US" dirty="0" smtClean="0">
                <a:solidFill>
                  <a:prstClr val="black"/>
                </a:solidFill>
              </a:rPr>
              <a:t>elements; planned nodes at NCDC and GFDL</a:t>
            </a:r>
          </a:p>
        </p:txBody>
      </p:sp>
      <p:sp>
        <p:nvSpPr>
          <p:cNvPr id="4"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System Grid Federation</a:t>
            </a: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14</a:t>
            </a:fld>
            <a:endParaRPr lang="en-US" dirty="0"/>
          </a:p>
        </p:txBody>
      </p:sp>
      <p:pic>
        <p:nvPicPr>
          <p:cNvPr id="6" name="Content Placeholder 5" descr="a.tiff"/>
          <p:cNvPicPr>
            <a:picLocks noGrp="1" noChangeAspect="1"/>
          </p:cNvPicPr>
          <p:nvPr>
            <p:ph idx="1"/>
          </p:nvPr>
        </p:nvPicPr>
        <p:blipFill>
          <a:blip r:embed="rId2" cstate="print"/>
          <a:stretch>
            <a:fillRect/>
          </a:stretch>
        </p:blipFill>
        <p:spPr>
          <a:xfrm>
            <a:off x="76199" y="3886200"/>
            <a:ext cx="4934779" cy="2802442"/>
          </a:xfrm>
        </p:spPr>
      </p:pic>
      <p:sp>
        <p:nvSpPr>
          <p:cNvPr id="7" name="Rectangle 6"/>
          <p:cNvSpPr/>
          <p:nvPr/>
        </p:nvSpPr>
        <p:spPr>
          <a:xfrm>
            <a:off x="381000" y="1443841"/>
            <a:ext cx="8763000" cy="2031325"/>
          </a:xfrm>
          <a:prstGeom prst="rect">
            <a:avLst/>
          </a:prstGeom>
        </p:spPr>
        <p:txBody>
          <a:bodyPr wrap="square">
            <a:spAutoFit/>
          </a:bodyPr>
          <a:lstStyle/>
          <a:p>
            <a:r>
              <a:rPr lang="en-US" dirty="0" smtClean="0"/>
              <a:t>•ESGF is an open consortium of institutions, laboratories and centers around the world that are dedicated to supporting research on climate change, and its environmental and societal impacts</a:t>
            </a:r>
          </a:p>
          <a:p>
            <a:r>
              <a:rPr lang="en-US" dirty="0" smtClean="0"/>
              <a:t>•Historically originated from Earth System Grid project, expanded beyond its constituency and mission to include many other partners in U.S., Europe, Asia and Australia</a:t>
            </a:r>
          </a:p>
          <a:p>
            <a:r>
              <a:rPr lang="en-US" dirty="0" smtClean="0"/>
              <a:t>•Many contributing projects:  ESG, Earth System Curator, </a:t>
            </a:r>
            <a:r>
              <a:rPr lang="en-US" dirty="0" err="1" smtClean="0"/>
              <a:t>Metafor</a:t>
            </a:r>
            <a:r>
              <a:rPr lang="en-US" dirty="0" smtClean="0"/>
              <a:t>, GIP, IS-ENES...</a:t>
            </a:r>
          </a:p>
          <a:p>
            <a:r>
              <a:rPr lang="en-US" dirty="0" smtClean="0"/>
              <a:t>•U.S. funding from DOE, NASA, NOAA, NSF</a:t>
            </a:r>
            <a:endParaRPr lang="en-US" dirty="0"/>
          </a:p>
        </p:txBody>
      </p:sp>
      <p:sp>
        <p:nvSpPr>
          <p:cNvPr id="8" name="Rectangle 7"/>
          <p:cNvSpPr/>
          <p:nvPr/>
        </p:nvSpPr>
        <p:spPr>
          <a:xfrm>
            <a:off x="5105400" y="3352800"/>
            <a:ext cx="39624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 U.S.: PMEL, LLNL/PCMDI, LBNL, USC/ISI, NCAR,</a:t>
            </a:r>
          </a:p>
          <a:p>
            <a:r>
              <a:rPr lang="en-US" sz="1400" dirty="0" smtClean="0"/>
              <a:t>LANL, ORNL, ANL, JPL, GFDL, ESRL, NCDC</a:t>
            </a:r>
          </a:p>
          <a:p>
            <a:r>
              <a:rPr lang="en-US" sz="1400" dirty="0" smtClean="0"/>
              <a:t>• Europe: BADC, UK-</a:t>
            </a:r>
            <a:r>
              <a:rPr lang="en-US" sz="1400" dirty="0" err="1" smtClean="0"/>
              <a:t>MetOffice</a:t>
            </a:r>
            <a:r>
              <a:rPr lang="en-US" sz="1400" dirty="0" smtClean="0"/>
              <a:t>, DKRZ, MPIM, IPSL,</a:t>
            </a:r>
          </a:p>
          <a:p>
            <a:r>
              <a:rPr lang="en-US" sz="1400" dirty="0" smtClean="0"/>
              <a:t>LSCE</a:t>
            </a:r>
          </a:p>
          <a:p>
            <a:r>
              <a:rPr lang="en-US" sz="1400" dirty="0" smtClean="0"/>
              <a:t>• Asia: Univ. of Tokyo, Japanese Centre for Global</a:t>
            </a:r>
          </a:p>
          <a:p>
            <a:r>
              <a:rPr lang="en-US" sz="1400" dirty="0" smtClean="0"/>
              <a:t>Environmental Research, </a:t>
            </a:r>
            <a:r>
              <a:rPr lang="en-US" sz="1400" dirty="0" err="1" smtClean="0"/>
              <a:t>Jamstec</a:t>
            </a:r>
            <a:r>
              <a:rPr lang="en-US" sz="1400" dirty="0" smtClean="0"/>
              <a:t>, Korea</a:t>
            </a:r>
          </a:p>
          <a:p>
            <a:r>
              <a:rPr lang="en-US" sz="1400" dirty="0" smtClean="0"/>
              <a:t>Meteorological Administration</a:t>
            </a:r>
          </a:p>
          <a:p>
            <a:r>
              <a:rPr lang="en-US" sz="1400" dirty="0" smtClean="0"/>
              <a:t>• Australia: ANU, Australian Research Collaboration</a:t>
            </a:r>
          </a:p>
          <a:p>
            <a:r>
              <a:rPr lang="en-US" sz="1400" dirty="0" smtClean="0"/>
              <a:t>Service, Government Department of Climate Change, Victorian Partnership for Advanced Computing, Australian Environment and Resource Management</a:t>
            </a:r>
          </a:p>
          <a:p>
            <a:r>
              <a:rPr lang="en-US" sz="1400" dirty="0" smtClean="0"/>
              <a:t>• ... and more ...</a:t>
            </a:r>
            <a:endParaRPr lang="en-US" sz="1400" dirty="0"/>
          </a:p>
        </p:txBody>
      </p:sp>
      <p:sp>
        <p:nvSpPr>
          <p:cNvPr id="9" name="TextBox 8"/>
          <p:cNvSpPr txBox="1"/>
          <p:nvPr/>
        </p:nvSpPr>
        <p:spPr>
          <a:xfrm>
            <a:off x="1462218" y="3581400"/>
            <a:ext cx="1890582" cy="369332"/>
          </a:xfrm>
          <a:prstGeom prst="rect">
            <a:avLst/>
          </a:prstGeom>
          <a:noFill/>
        </p:spPr>
        <p:txBody>
          <a:bodyPr wrap="none" rtlCol="0">
            <a:spAutoFit/>
          </a:bodyPr>
          <a:lstStyle/>
          <a:p>
            <a:r>
              <a:rPr lang="en-US" b="1" dirty="0" smtClean="0"/>
              <a:t>ESGF Architecture</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Interim Climate Science Applications Team </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r>
              <a:rPr lang="en-US" sz="2200" b="1" dirty="0" smtClean="0">
                <a:solidFill>
                  <a:srgbClr val="000000"/>
                </a:solidFill>
              </a:rPr>
              <a:t>Initial focus:</a:t>
            </a:r>
            <a:r>
              <a:rPr lang="en-US" sz="2200" dirty="0" smtClean="0">
                <a:solidFill>
                  <a:srgbClr val="000000"/>
                </a:solidFill>
              </a:rPr>
              <a:t> Downscaled climate information and its use</a:t>
            </a:r>
          </a:p>
          <a:p>
            <a:pPr lvl="1"/>
            <a:r>
              <a:rPr lang="en-US" sz="1800" dirty="0" smtClean="0">
                <a:solidFill>
                  <a:srgbClr val="000000"/>
                </a:solidFill>
              </a:rPr>
              <a:t>Science-based evaluation</a:t>
            </a:r>
          </a:p>
          <a:p>
            <a:pPr lvl="1"/>
            <a:r>
              <a:rPr lang="en-US" sz="1800" dirty="0" smtClean="0">
                <a:solidFill>
                  <a:srgbClr val="000000"/>
                </a:solidFill>
              </a:rPr>
              <a:t>Uncertainty description</a:t>
            </a:r>
          </a:p>
          <a:p>
            <a:pPr lvl="1"/>
            <a:r>
              <a:rPr lang="en-US" sz="1800" dirty="0" smtClean="0">
                <a:solidFill>
                  <a:srgbClr val="000000"/>
                </a:solidFill>
              </a:rPr>
              <a:t>Guidelines</a:t>
            </a:r>
          </a:p>
          <a:p>
            <a:r>
              <a:rPr lang="en-US" sz="2200" b="1" dirty="0" smtClean="0">
                <a:solidFill>
                  <a:srgbClr val="000000"/>
                </a:solidFill>
              </a:rPr>
              <a:t>Current Membership: </a:t>
            </a:r>
            <a:r>
              <a:rPr lang="en-US" sz="2200" dirty="0" smtClean="0">
                <a:solidFill>
                  <a:srgbClr val="000000"/>
                </a:solidFill>
                <a:hlinkClick r:id="rId2"/>
              </a:rPr>
              <a:t>K. Dixon</a:t>
            </a:r>
            <a:r>
              <a:rPr lang="en-US" sz="2200" dirty="0" smtClean="0">
                <a:solidFill>
                  <a:srgbClr val="000000"/>
                </a:solidFill>
              </a:rPr>
              <a:t> (GFDL</a:t>
            </a:r>
            <a:r>
              <a:rPr lang="en-US" sz="2200" dirty="0" smtClean="0">
                <a:solidFill>
                  <a:srgbClr val="000000"/>
                </a:solidFill>
              </a:rPr>
              <a:t>), </a:t>
            </a:r>
            <a:r>
              <a:rPr lang="en-US" sz="2200" dirty="0" smtClean="0">
                <a:solidFill>
                  <a:srgbClr val="000000"/>
                </a:solidFill>
                <a:hlinkClick r:id="rId3"/>
              </a:rPr>
              <a:t>K. </a:t>
            </a:r>
            <a:r>
              <a:rPr lang="en-US" sz="2200" dirty="0" err="1" smtClean="0">
                <a:solidFill>
                  <a:srgbClr val="000000"/>
                </a:solidFill>
                <a:hlinkClick r:id="rId3"/>
              </a:rPr>
              <a:t>Hayhoe</a:t>
            </a:r>
            <a:r>
              <a:rPr lang="en-US" sz="2200" dirty="0" smtClean="0">
                <a:solidFill>
                  <a:srgbClr val="000000"/>
                </a:solidFill>
              </a:rPr>
              <a:t> (Texas </a:t>
            </a:r>
            <a:r>
              <a:rPr lang="en-US" sz="2200" dirty="0" smtClean="0">
                <a:solidFill>
                  <a:srgbClr val="000000"/>
                </a:solidFill>
              </a:rPr>
              <a:t>Tech),  </a:t>
            </a:r>
            <a:r>
              <a:rPr lang="en-US" sz="2200" dirty="0" smtClean="0">
                <a:solidFill>
                  <a:srgbClr val="000000"/>
                </a:solidFill>
                <a:hlinkClick r:id="rId4"/>
              </a:rPr>
              <a:t>R. Horton</a:t>
            </a:r>
            <a:r>
              <a:rPr lang="en-US" sz="2200" dirty="0" smtClean="0">
                <a:solidFill>
                  <a:srgbClr val="000000"/>
                </a:solidFill>
              </a:rPr>
              <a:t> (Columbia  </a:t>
            </a:r>
            <a:r>
              <a:rPr lang="en-US" sz="2200" dirty="0" smtClean="0">
                <a:solidFill>
                  <a:srgbClr val="000000"/>
                </a:solidFill>
              </a:rPr>
              <a:t>Univ.), </a:t>
            </a:r>
            <a:r>
              <a:rPr lang="en-US" sz="2200" dirty="0" smtClean="0">
                <a:solidFill>
                  <a:srgbClr val="000000"/>
                </a:solidFill>
                <a:hlinkClick r:id="rId5"/>
              </a:rPr>
              <a:t>K. Kunkel</a:t>
            </a:r>
            <a:r>
              <a:rPr lang="en-US" sz="2200" dirty="0" smtClean="0">
                <a:solidFill>
                  <a:srgbClr val="000000"/>
                </a:solidFill>
              </a:rPr>
              <a:t> (NCDC</a:t>
            </a:r>
            <a:r>
              <a:rPr lang="en-US" sz="2200" dirty="0" smtClean="0">
                <a:solidFill>
                  <a:srgbClr val="000000"/>
                </a:solidFill>
              </a:rPr>
              <a:t>; NC State), </a:t>
            </a:r>
            <a:r>
              <a:rPr lang="en-US" sz="2200" dirty="0" smtClean="0">
                <a:solidFill>
                  <a:srgbClr val="000000"/>
                </a:solidFill>
                <a:hlinkClick r:id="rId6"/>
              </a:rPr>
              <a:t>X.-Z. Liang</a:t>
            </a:r>
            <a:r>
              <a:rPr lang="en-US" sz="2200" dirty="0" smtClean="0">
                <a:solidFill>
                  <a:srgbClr val="000000"/>
                </a:solidFill>
              </a:rPr>
              <a:t> (Maryland</a:t>
            </a:r>
            <a:r>
              <a:rPr lang="en-US" sz="2200" dirty="0" smtClean="0">
                <a:solidFill>
                  <a:srgbClr val="000000"/>
                </a:solidFill>
              </a:rPr>
              <a:t>), </a:t>
            </a:r>
            <a:r>
              <a:rPr lang="en-US" sz="2200" dirty="0" smtClean="0">
                <a:solidFill>
                  <a:srgbClr val="000000"/>
                </a:solidFill>
                <a:hlinkClick r:id="rId7"/>
              </a:rPr>
              <a:t>L. </a:t>
            </a:r>
            <a:r>
              <a:rPr lang="en-US" sz="2200" dirty="0" err="1" smtClean="0">
                <a:solidFill>
                  <a:srgbClr val="000000"/>
                </a:solidFill>
                <a:hlinkClick r:id="rId7"/>
              </a:rPr>
              <a:t>Mearns</a:t>
            </a:r>
            <a:r>
              <a:rPr lang="en-US" sz="2200" dirty="0" smtClean="0">
                <a:solidFill>
                  <a:srgbClr val="000000"/>
                </a:solidFill>
              </a:rPr>
              <a:t> (NCAR</a:t>
            </a:r>
            <a:r>
              <a:rPr lang="en-US" sz="2200" dirty="0" smtClean="0">
                <a:solidFill>
                  <a:srgbClr val="000000"/>
                </a:solidFill>
              </a:rPr>
              <a:t>), </a:t>
            </a:r>
            <a:r>
              <a:rPr lang="en-US" sz="2200" dirty="0" smtClean="0">
                <a:solidFill>
                  <a:srgbClr val="000000"/>
                </a:solidFill>
                <a:hlinkClick r:id="rId8"/>
              </a:rPr>
              <a:t>J. Winkler</a:t>
            </a:r>
            <a:r>
              <a:rPr lang="en-US" sz="2200" dirty="0" smtClean="0">
                <a:solidFill>
                  <a:srgbClr val="000000"/>
                </a:solidFill>
              </a:rPr>
              <a:t> (MSU</a:t>
            </a:r>
            <a:r>
              <a:rPr lang="en-US" sz="2200" dirty="0" smtClean="0">
                <a:solidFill>
                  <a:srgbClr val="000000"/>
                </a:solidFill>
              </a:rPr>
              <a:t>), </a:t>
            </a:r>
            <a:r>
              <a:rPr lang="en-US" sz="2200" dirty="0" smtClean="0">
                <a:solidFill>
                  <a:srgbClr val="000000"/>
                </a:solidFill>
                <a:hlinkClick r:id="rId9"/>
              </a:rPr>
              <a:t>A. Wood</a:t>
            </a:r>
            <a:r>
              <a:rPr lang="en-US" sz="2200" dirty="0" smtClean="0">
                <a:solidFill>
                  <a:srgbClr val="000000"/>
                </a:solidFill>
              </a:rPr>
              <a:t> (NWS/CBRFC</a:t>
            </a:r>
            <a:r>
              <a:rPr lang="en-US" sz="2200" dirty="0" smtClean="0">
                <a:solidFill>
                  <a:srgbClr val="000000"/>
                </a:solidFill>
              </a:rPr>
              <a:t>)</a:t>
            </a:r>
          </a:p>
          <a:p>
            <a:r>
              <a:rPr lang="en-US" sz="2200" b="1" dirty="0" smtClean="0">
                <a:solidFill>
                  <a:srgbClr val="000000"/>
                </a:solidFill>
              </a:rPr>
              <a:t>Current Focus: </a:t>
            </a:r>
            <a:r>
              <a:rPr lang="en-US" sz="2200" dirty="0" smtClean="0"/>
              <a:t> Provide scientific foundation for 2013 workshop on “Evaluation of Downscaling Techniques”</a:t>
            </a:r>
            <a:endParaRPr lang="en-US" sz="2200" b="1" dirty="0" smtClean="0">
              <a:solidFill>
                <a:srgbClr val="000000"/>
              </a:solidFill>
            </a:endParaRPr>
          </a:p>
          <a:p>
            <a:r>
              <a:rPr lang="en-US" sz="2200" b="1" dirty="0" smtClean="0">
                <a:solidFill>
                  <a:srgbClr val="000000"/>
                </a:solidFill>
              </a:rPr>
              <a:t>Future: </a:t>
            </a:r>
            <a:r>
              <a:rPr lang="en-US" sz="2200" dirty="0" smtClean="0">
                <a:solidFill>
                  <a:srgbClr val="000000"/>
                </a:solidFill>
              </a:rPr>
              <a:t>Evolve CSAT as a</a:t>
            </a:r>
            <a:r>
              <a:rPr lang="en-US" sz="2200" dirty="0" smtClean="0"/>
              <a:t>n advisory and decision-making component of NCPP that oversees broad-based NCPP applications</a:t>
            </a:r>
            <a:r>
              <a:rPr lang="en-US" sz="2400" dirty="0" smtClean="0"/>
              <a:t/>
            </a:r>
            <a:br>
              <a:rPr lang="en-US" sz="2400" dirty="0" smtClean="0"/>
            </a:br>
            <a:endParaRPr lang="en-US" sz="2400" dirty="0"/>
          </a:p>
        </p:txBody>
      </p:sp>
      <p:sp>
        <p:nvSpPr>
          <p:cNvPr id="4"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latin typeface="Arial" pitchFamily="34" charset="0"/>
                <a:ea typeface="ＭＳ Ｐゴシック"/>
                <a:cs typeface="Arial" pitchFamily="34" charset="0"/>
              </a:rPr>
              <a:t>Some Examples of</a:t>
            </a:r>
            <a:br>
              <a:rPr lang="en-US" sz="3600" dirty="0" smtClean="0">
                <a:latin typeface="Arial" pitchFamily="34" charset="0"/>
                <a:ea typeface="ＭＳ Ｐゴシック"/>
                <a:cs typeface="Arial" pitchFamily="34" charset="0"/>
              </a:rPr>
            </a:br>
            <a:r>
              <a:rPr lang="en-US" sz="3600" dirty="0" smtClean="0">
                <a:latin typeface="Arial" pitchFamily="34" charset="0"/>
                <a:ea typeface="ＭＳ Ｐゴシック"/>
                <a:cs typeface="Arial" pitchFamily="34" charset="0"/>
              </a:rPr>
              <a:t>Needs for Downscaling</a:t>
            </a:r>
            <a:endParaRPr lang="en-US" sz="3600" dirty="0"/>
          </a:p>
        </p:txBody>
      </p:sp>
      <p:sp>
        <p:nvSpPr>
          <p:cNvPr id="6" name="Rectangle 5"/>
          <p:cNvSpPr/>
          <p:nvPr/>
        </p:nvSpPr>
        <p:spPr>
          <a:xfrm>
            <a:off x="457200" y="1807567"/>
            <a:ext cx="8229600" cy="4821833"/>
          </a:xfrm>
          <a:prstGeom prst="rect">
            <a:avLst/>
          </a:prstGeom>
        </p:spPr>
        <p:txBody>
          <a:bodyPr wrap="square">
            <a:spAutoFit/>
          </a:bodyPr>
          <a:lstStyle/>
          <a:p>
            <a:pPr marL="115888" indent="-115888">
              <a:spcBef>
                <a:spcPts val="500"/>
              </a:spcBef>
              <a:spcAft>
                <a:spcPts val="500"/>
              </a:spcAft>
              <a:buFont typeface="Arial" pitchFamily="34" charset="0"/>
              <a:buChar char="•"/>
            </a:pPr>
            <a:r>
              <a:rPr lang="en-US" sz="2000" u="sng" dirty="0" smtClean="0">
                <a:latin typeface="Arial" pitchFamily="34" charset="0"/>
                <a:cs typeface="Arial" pitchFamily="34" charset="0"/>
              </a:rPr>
              <a:t>National Climate Assessment </a:t>
            </a:r>
          </a:p>
          <a:p>
            <a:pPr marL="465138" lvl="1" indent="-233363">
              <a:spcBef>
                <a:spcPts val="500"/>
              </a:spcBef>
              <a:spcAft>
                <a:spcPts val="500"/>
              </a:spcAft>
              <a:buFont typeface="Wingdings" pitchFamily="2" charset="2"/>
              <a:buChar char="ü"/>
            </a:pPr>
            <a:r>
              <a:rPr lang="en-US" sz="1600" dirty="0" smtClean="0">
                <a:latin typeface="Arial" pitchFamily="34" charset="0"/>
                <a:cs typeface="Arial" pitchFamily="34" charset="0"/>
              </a:rPr>
              <a:t>High resolution climate projections (regional T&amp;P changes; extremes; persistent)</a:t>
            </a:r>
          </a:p>
          <a:p>
            <a:pPr marL="115888" indent="-115888">
              <a:spcBef>
                <a:spcPts val="500"/>
              </a:spcBef>
              <a:spcAft>
                <a:spcPts val="500"/>
              </a:spcAft>
              <a:buFont typeface="Arial" pitchFamily="34" charset="0"/>
              <a:buChar char="•"/>
            </a:pPr>
            <a:r>
              <a:rPr lang="en-US" sz="2000" u="sng" dirty="0" smtClean="0">
                <a:latin typeface="Arial" pitchFamily="34" charset="0"/>
                <a:cs typeface="Arial" pitchFamily="34" charset="0"/>
              </a:rPr>
              <a:t>NIDIS</a:t>
            </a:r>
            <a:r>
              <a:rPr lang="en-US" sz="2000" dirty="0" smtClean="0">
                <a:latin typeface="Arial" pitchFamily="34" charset="0"/>
                <a:cs typeface="Arial" pitchFamily="34" charset="0"/>
              </a:rPr>
              <a:t> </a:t>
            </a:r>
            <a:endParaRPr lang="en-US" sz="1600" dirty="0" smtClean="0">
              <a:latin typeface="Arial" pitchFamily="34" charset="0"/>
              <a:cs typeface="Arial" pitchFamily="34" charset="0"/>
            </a:endParaRPr>
          </a:p>
          <a:p>
            <a:pPr marL="465138" lvl="1" indent="-233363">
              <a:spcBef>
                <a:spcPts val="500"/>
              </a:spcBef>
              <a:spcAft>
                <a:spcPts val="500"/>
              </a:spcAft>
              <a:buFont typeface="Wingdings" pitchFamily="2" charset="2"/>
              <a:buChar char="ü"/>
            </a:pPr>
            <a:r>
              <a:rPr lang="en-US" sz="1600" dirty="0" smtClean="0">
                <a:latin typeface="Arial" pitchFamily="34" charset="0"/>
                <a:cs typeface="Arial" pitchFamily="34" charset="0"/>
              </a:rPr>
              <a:t>Objective drought monitor &amp; outlook with skill at regional / local level</a:t>
            </a:r>
            <a:endParaRPr lang="en-US" sz="2000" dirty="0" smtClean="0">
              <a:latin typeface="Arial" pitchFamily="34" charset="0"/>
              <a:cs typeface="Arial" pitchFamily="34" charset="0"/>
            </a:endParaRPr>
          </a:p>
          <a:p>
            <a:pPr marL="115888" indent="-115888">
              <a:spcBef>
                <a:spcPts val="500"/>
              </a:spcBef>
              <a:spcAft>
                <a:spcPts val="500"/>
              </a:spcAft>
              <a:buFont typeface="Arial" pitchFamily="34" charset="0"/>
              <a:buChar char="•"/>
            </a:pPr>
            <a:r>
              <a:rPr lang="en-US" sz="2000" u="sng" dirty="0" smtClean="0">
                <a:latin typeface="Arial" pitchFamily="34" charset="0"/>
                <a:cs typeface="Arial" pitchFamily="34" charset="0"/>
              </a:rPr>
              <a:t>Operational Seasonal Prediction</a:t>
            </a:r>
            <a:r>
              <a:rPr lang="en-US" sz="2000" dirty="0" smtClean="0">
                <a:latin typeface="Arial" pitchFamily="34" charset="0"/>
                <a:cs typeface="Arial" pitchFamily="34" charset="0"/>
              </a:rPr>
              <a:t> </a:t>
            </a:r>
          </a:p>
          <a:p>
            <a:pPr marL="465138" lvl="1" indent="-233363">
              <a:spcBef>
                <a:spcPts val="500"/>
              </a:spcBef>
              <a:spcAft>
                <a:spcPts val="500"/>
              </a:spcAft>
              <a:buFont typeface="Wingdings" pitchFamily="2" charset="2"/>
              <a:buChar char="ü"/>
            </a:pPr>
            <a:r>
              <a:rPr lang="en-US" sz="1600" dirty="0" smtClean="0">
                <a:latin typeface="Arial" pitchFamily="34" charset="0"/>
                <a:cs typeface="Arial" pitchFamily="34" charset="0"/>
              </a:rPr>
              <a:t>Evolve from  national to regional </a:t>
            </a:r>
          </a:p>
          <a:p>
            <a:pPr marL="115888" indent="-115888">
              <a:spcBef>
                <a:spcPts val="500"/>
              </a:spcBef>
              <a:spcAft>
                <a:spcPts val="500"/>
              </a:spcAft>
              <a:buFont typeface="Arial" pitchFamily="34" charset="0"/>
              <a:buChar char="•"/>
            </a:pPr>
            <a:r>
              <a:rPr lang="en-US" sz="2000" u="sng" dirty="0" smtClean="0">
                <a:latin typeface="Arial" pitchFamily="34" charset="0"/>
                <a:cs typeface="Arial" pitchFamily="34" charset="0"/>
              </a:rPr>
              <a:t>Regional Applications</a:t>
            </a:r>
            <a:r>
              <a:rPr lang="en-US" sz="2000" dirty="0" smtClean="0">
                <a:latin typeface="Arial" pitchFamily="34" charset="0"/>
                <a:cs typeface="Arial" pitchFamily="34" charset="0"/>
              </a:rPr>
              <a:t> –  NOAA NGSP needs assessment perspective </a:t>
            </a:r>
          </a:p>
          <a:p>
            <a:pPr marL="465138" lvl="1" indent="-231775">
              <a:spcBef>
                <a:spcPts val="500"/>
              </a:spcBef>
              <a:spcAft>
                <a:spcPts val="500"/>
              </a:spcAft>
              <a:buFont typeface="Wingdings" pitchFamily="2" charset="2"/>
              <a:buChar char="ü"/>
            </a:pPr>
            <a:r>
              <a:rPr lang="en-US" sz="1600" dirty="0" smtClean="0">
                <a:latin typeface="Arial" pitchFamily="34" charset="0"/>
                <a:cs typeface="Arial" pitchFamily="34" charset="0"/>
              </a:rPr>
              <a:t>Extremes (e.g. NIDIS regional pilots; Early Warning Systems (heat, cold, floods, droughts) </a:t>
            </a:r>
          </a:p>
          <a:p>
            <a:pPr marL="465138" lvl="1" indent="-231775">
              <a:spcBef>
                <a:spcPts val="500"/>
              </a:spcBef>
              <a:spcAft>
                <a:spcPts val="500"/>
              </a:spcAft>
              <a:buFont typeface="Wingdings" pitchFamily="2" charset="2"/>
              <a:buChar char="ü"/>
            </a:pPr>
            <a:r>
              <a:rPr lang="en-US" sz="1600" dirty="0" smtClean="0">
                <a:latin typeface="Arial" pitchFamily="34" charset="0"/>
                <a:cs typeface="Arial" pitchFamily="34" charset="0"/>
              </a:rPr>
              <a:t>Marine Ecosystems (e.g. NMFS arctic marine species status; climate and fisheries) </a:t>
            </a:r>
          </a:p>
          <a:p>
            <a:pPr marL="465138" lvl="1" indent="-231775">
              <a:spcBef>
                <a:spcPts val="500"/>
              </a:spcBef>
              <a:spcAft>
                <a:spcPts val="500"/>
              </a:spcAft>
              <a:buFont typeface="Wingdings" pitchFamily="2" charset="2"/>
              <a:buChar char="ü"/>
            </a:pPr>
            <a:r>
              <a:rPr lang="en-US" sz="1600" dirty="0" smtClean="0">
                <a:latin typeface="Arial" pitchFamily="34" charset="0"/>
                <a:cs typeface="Arial" pitchFamily="34" charset="0"/>
              </a:rPr>
              <a:t>Coastal Sustainability (e.g. NOS assessment and predictions of sea-level change impacts)          </a:t>
            </a:r>
          </a:p>
          <a:p>
            <a:pPr marL="465138" lvl="1" indent="-231775">
              <a:spcBef>
                <a:spcPts val="500"/>
              </a:spcBef>
              <a:spcAft>
                <a:spcPts val="500"/>
              </a:spcAft>
              <a:buFont typeface="Wingdings" pitchFamily="2" charset="2"/>
              <a:buChar char="ü"/>
            </a:pPr>
            <a:r>
              <a:rPr lang="en-US" sz="1600" dirty="0" smtClean="0">
                <a:latin typeface="Arial" pitchFamily="34" charset="0"/>
                <a:cs typeface="Arial" pitchFamily="34" charset="0"/>
              </a:rPr>
              <a:t>Water (e.g. NOAA Decision Support System for Devils Lake and Red River).</a:t>
            </a:r>
          </a:p>
        </p:txBody>
      </p:sp>
      <p:sp>
        <p:nvSpPr>
          <p:cNvPr id="4"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noFill/>
        </p:spPr>
        <p:txBody>
          <a:bodyPr>
            <a:normAutofit/>
          </a:bodyPr>
          <a:lstStyle/>
          <a:p>
            <a:r>
              <a:rPr lang="en-US" sz="3600" dirty="0" smtClean="0">
                <a:latin typeface="Arial" pitchFamily="34" charset="0"/>
                <a:ea typeface="ＭＳ Ｐゴシック"/>
                <a:cs typeface="Arial" pitchFamily="34" charset="0"/>
              </a:rPr>
              <a:t>Some Key Issues to Establish Downscaling Framework</a:t>
            </a:r>
          </a:p>
        </p:txBody>
      </p:sp>
      <p:sp>
        <p:nvSpPr>
          <p:cNvPr id="5" name="Slide Number Placeholder 4"/>
          <p:cNvSpPr>
            <a:spLocks noGrp="1"/>
          </p:cNvSpPr>
          <p:nvPr>
            <p:ph type="sldNum" sz="quarter" idx="12"/>
          </p:nvPr>
        </p:nvSpPr>
        <p:spPr/>
        <p:txBody>
          <a:bodyPr/>
          <a:lstStyle/>
          <a:p>
            <a:fld id="{A712E88C-C874-46A3-82F2-9DC539923E46}" type="slidenum">
              <a:rPr lang="en-US" smtClean="0"/>
              <a:pPr/>
              <a:t>17</a:t>
            </a:fld>
            <a:endParaRPr lang="en-US" dirty="0"/>
          </a:p>
        </p:txBody>
      </p:sp>
      <p:sp>
        <p:nvSpPr>
          <p:cNvPr id="4" name="TextBox 3"/>
          <p:cNvSpPr txBox="1"/>
          <p:nvPr/>
        </p:nvSpPr>
        <p:spPr>
          <a:xfrm>
            <a:off x="228600" y="2057400"/>
            <a:ext cx="8305800" cy="4247317"/>
          </a:xfrm>
          <a:prstGeom prst="rect">
            <a:avLst/>
          </a:prstGeom>
          <a:noFill/>
        </p:spPr>
        <p:txBody>
          <a:bodyPr wrap="square" rtlCol="0">
            <a:spAutoFit/>
          </a:bodyPr>
          <a:lstStyle/>
          <a:p>
            <a:r>
              <a:rPr lang="en-US" dirty="0" smtClean="0">
                <a:latin typeface="Arial" pitchFamily="34" charset="0"/>
                <a:cs typeface="Arial" pitchFamily="34" charset="0"/>
              </a:rPr>
              <a:t>Courtesy Katharine </a:t>
            </a:r>
            <a:r>
              <a:rPr lang="en-US" dirty="0" err="1" smtClean="0">
                <a:latin typeface="Arial" pitchFamily="34" charset="0"/>
                <a:cs typeface="Arial" pitchFamily="34" charset="0"/>
              </a:rPr>
              <a:t>Hayhoe</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marL="342900" indent="-342900">
              <a:buAutoNum type="arabicPeriod"/>
            </a:pPr>
            <a:r>
              <a:rPr lang="en-US" dirty="0" smtClean="0">
                <a:latin typeface="Arial" pitchFamily="34" charset="0"/>
                <a:cs typeface="Arial" pitchFamily="34" charset="0"/>
              </a:rPr>
              <a:t>Guidance regarding practice in selection, combination, and interpretation of multiple GCM and scenario simulations to generate regional projections. </a:t>
            </a:r>
          </a:p>
          <a:p>
            <a:pPr marL="342900" indent="-342900">
              <a:buAutoNum type="arabicPeriod"/>
            </a:pPr>
            <a:endParaRPr lang="en-US" dirty="0" smtClean="0">
              <a:latin typeface="Arial" pitchFamily="34" charset="0"/>
              <a:cs typeface="Arial" pitchFamily="34" charset="0"/>
            </a:endParaRPr>
          </a:p>
          <a:p>
            <a:pPr marL="342900" indent="-342900">
              <a:buAutoNum type="arabicPeriod"/>
            </a:pPr>
            <a:r>
              <a:rPr lang="en-US" dirty="0" smtClean="0">
                <a:latin typeface="Arial" pitchFamily="34" charset="0"/>
                <a:cs typeface="Arial" pitchFamily="34" charset="0"/>
              </a:rPr>
              <a:t>A basis for selection and interpretation of dynamical and statistical downscaling techniques. </a:t>
            </a:r>
          </a:p>
          <a:p>
            <a:pPr marL="342900" indent="-342900">
              <a:buAutoNum type="arabicPeriod"/>
            </a:pPr>
            <a:endParaRPr lang="en-US" dirty="0" smtClean="0">
              <a:latin typeface="Arial" pitchFamily="34" charset="0"/>
              <a:cs typeface="Arial" pitchFamily="34" charset="0"/>
            </a:endParaRPr>
          </a:p>
          <a:p>
            <a:pPr marL="342900" indent="-342900">
              <a:buAutoNum type="arabicPeriod"/>
            </a:pPr>
            <a:r>
              <a:rPr lang="en-US" dirty="0" smtClean="0">
                <a:latin typeface="Arial" pitchFamily="34" charset="0"/>
                <a:cs typeface="Arial" pitchFamily="34" charset="0"/>
              </a:rPr>
              <a:t>Characterizing the degree to which new CMIP5 simulations might change the story of what we expect for specific regions, compared to AR4 generation simulations. </a:t>
            </a:r>
          </a:p>
          <a:p>
            <a:pPr marL="342900" indent="-342900">
              <a:buAutoNum type="arabicPeriod"/>
            </a:pPr>
            <a:endParaRPr lang="en-US" dirty="0" smtClean="0">
              <a:latin typeface="Arial" pitchFamily="34" charset="0"/>
              <a:cs typeface="Arial" pitchFamily="34" charset="0"/>
            </a:endParaRPr>
          </a:p>
          <a:p>
            <a:pPr marL="342900" indent="-342900">
              <a:buAutoNum type="arabicPeriod"/>
            </a:pPr>
            <a:r>
              <a:rPr lang="en-US" dirty="0" smtClean="0">
                <a:latin typeface="Arial" pitchFamily="34" charset="0"/>
                <a:cs typeface="Arial" pitchFamily="34" charset="0"/>
              </a:rPr>
              <a:t>Establishing a way to standardize across the results of previously published impact literature that is based on a wide variety of GCM / scenario / downscaling approaches, some dating back more than 20 years.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2"/>
          <p:cNvSpPr txBox="1">
            <a:spLocks noChangeArrowheads="1"/>
          </p:cNvSpPr>
          <p:nvPr/>
        </p:nvSpPr>
        <p:spPr bwMode="auto">
          <a:xfrm>
            <a:off x="533400" y="2743200"/>
            <a:ext cx="6096000" cy="1230313"/>
          </a:xfrm>
          <a:prstGeom prst="rect">
            <a:avLst/>
          </a:prstGeom>
          <a:noFill/>
          <a:ln w="9525">
            <a:noFill/>
            <a:miter lim="800000"/>
            <a:headEnd/>
            <a:tailEnd/>
          </a:ln>
        </p:spPr>
        <p:txBody>
          <a:bodyPr>
            <a:spAutoFit/>
          </a:bodyPr>
          <a:lstStyle/>
          <a:p>
            <a:endParaRPr lang="en-US" sz="3000">
              <a:solidFill>
                <a:srgbClr val="000000"/>
              </a:solidFill>
            </a:endParaRPr>
          </a:p>
          <a:p>
            <a:pPr algn="ctr"/>
            <a:endParaRPr lang="en-US" sz="4400">
              <a:solidFill>
                <a:srgbClr val="000000"/>
              </a:solidFill>
            </a:endParaRPr>
          </a:p>
        </p:txBody>
      </p:sp>
      <p:sp>
        <p:nvSpPr>
          <p:cNvPr id="7" name="Title 6"/>
          <p:cNvSpPr>
            <a:spLocks noGrp="1"/>
          </p:cNvSpPr>
          <p:nvPr>
            <p:ph type="title"/>
          </p:nvPr>
        </p:nvSpPr>
        <p:spPr/>
        <p:txBody>
          <a:bodyPr/>
          <a:lstStyle/>
          <a:p>
            <a:r>
              <a:rPr lang="en-US" dirty="0" smtClean="0">
                <a:ea typeface="ＭＳ Ｐゴシック"/>
              </a:rPr>
              <a:t>FY12 Deliverables</a:t>
            </a:r>
            <a:endParaRPr lang="en-US" dirty="0"/>
          </a:p>
        </p:txBody>
      </p:sp>
      <p:sp>
        <p:nvSpPr>
          <p:cNvPr id="8" name="Content Placeholder 7"/>
          <p:cNvSpPr>
            <a:spLocks noGrp="1"/>
          </p:cNvSpPr>
          <p:nvPr>
            <p:ph idx="1"/>
          </p:nvPr>
        </p:nvSpPr>
        <p:spPr>
          <a:xfrm>
            <a:off x="457200" y="1600200"/>
            <a:ext cx="8229600" cy="4876800"/>
          </a:xfrm>
        </p:spPr>
        <p:txBody>
          <a:bodyPr>
            <a:normAutofit fontScale="77500" lnSpcReduction="20000"/>
          </a:bodyPr>
          <a:lstStyle/>
          <a:p>
            <a:pPr marL="457200" indent="-457200">
              <a:spcBef>
                <a:spcPts val="200"/>
              </a:spcBef>
              <a:spcAft>
                <a:spcPts val="200"/>
              </a:spcAft>
            </a:pPr>
            <a:r>
              <a:rPr lang="en-US" sz="2600" dirty="0" smtClean="0"/>
              <a:t>Install an ESGF Node as part of a NCPP development platform (FY12Q1)</a:t>
            </a:r>
          </a:p>
          <a:p>
            <a:pPr marL="457200" indent="-457200">
              <a:spcBef>
                <a:spcPts val="200"/>
              </a:spcBef>
              <a:spcAft>
                <a:spcPts val="200"/>
              </a:spcAft>
            </a:pPr>
            <a:r>
              <a:rPr lang="en-US" sz="2600" dirty="0" smtClean="0"/>
              <a:t>Establish initial NCPP use cases and pilots (FY12Q2) </a:t>
            </a:r>
          </a:p>
          <a:p>
            <a:pPr marL="457200" indent="-457200">
              <a:spcBef>
                <a:spcPts val="200"/>
              </a:spcBef>
              <a:spcAft>
                <a:spcPts val="200"/>
              </a:spcAft>
            </a:pPr>
            <a:r>
              <a:rPr lang="en-US" sz="2600" dirty="0" smtClean="0"/>
              <a:t>Develop strategy and prototype for federated access to key datasets (e.g. USGS ) and interoperability of services (FY12Q2)</a:t>
            </a:r>
          </a:p>
          <a:p>
            <a:pPr marL="457200" indent="-457200">
              <a:spcBef>
                <a:spcPts val="200"/>
              </a:spcBef>
              <a:spcAft>
                <a:spcPts val="200"/>
              </a:spcAft>
            </a:pPr>
            <a:r>
              <a:rPr lang="en-US" sz="2600" dirty="0" smtClean="0"/>
              <a:t>Complete initial pilot with early portal prototype with linkages to NCA (FY 12Q2)</a:t>
            </a:r>
          </a:p>
          <a:p>
            <a:pPr marL="857250" lvl="1" indent="-457200">
              <a:spcBef>
                <a:spcPts val="200"/>
              </a:spcBef>
              <a:spcAft>
                <a:spcPts val="200"/>
              </a:spcAft>
            </a:pPr>
            <a:r>
              <a:rPr lang="en-US" sz="2200" dirty="0" smtClean="0"/>
              <a:t>Define pilots for NOAA Next Gen. </a:t>
            </a:r>
            <a:r>
              <a:rPr lang="en-US" sz="2200" dirty="0" err="1" smtClean="0"/>
              <a:t>Strat</a:t>
            </a:r>
            <a:r>
              <a:rPr lang="en-US" sz="2200" dirty="0" smtClean="0"/>
              <a:t>. Plan themes areas (FY12Q3)</a:t>
            </a:r>
          </a:p>
          <a:p>
            <a:pPr marL="457200" indent="-457200">
              <a:spcBef>
                <a:spcPts val="200"/>
              </a:spcBef>
              <a:spcAft>
                <a:spcPts val="200"/>
              </a:spcAft>
            </a:pPr>
            <a:r>
              <a:rPr lang="en-US" sz="2600" dirty="0" smtClean="0"/>
              <a:t>Establish team to coordinate efforts to evaluate approaches to downscaled climate data towards 2013 downscaling workshop (FY11Q4)</a:t>
            </a:r>
          </a:p>
          <a:p>
            <a:pPr marL="857250" lvl="1" indent="-457200">
              <a:spcBef>
                <a:spcPts val="200"/>
              </a:spcBef>
              <a:spcAft>
                <a:spcPts val="200"/>
              </a:spcAft>
            </a:pPr>
            <a:r>
              <a:rPr lang="en-US" sz="2400" dirty="0" smtClean="0"/>
              <a:t>Establish standardized basis for comparing downscaled datasets currently available on a consistent basis (FY12Q2)</a:t>
            </a:r>
          </a:p>
          <a:p>
            <a:pPr marL="857250" lvl="1" indent="-457200">
              <a:spcBef>
                <a:spcPts val="200"/>
              </a:spcBef>
              <a:spcAft>
                <a:spcPts val="200"/>
              </a:spcAft>
            </a:pPr>
            <a:r>
              <a:rPr lang="en-US" sz="2400" dirty="0" smtClean="0"/>
              <a:t>Planning 2013 Workshop (ongoing)</a:t>
            </a:r>
          </a:p>
          <a:p>
            <a:pPr marL="457200" indent="-457200">
              <a:spcBef>
                <a:spcPts val="200"/>
              </a:spcBef>
              <a:spcAft>
                <a:spcPts val="200"/>
              </a:spcAft>
            </a:pPr>
            <a:r>
              <a:rPr lang="en-US" sz="2600" dirty="0" smtClean="0"/>
              <a:t>Deliver NCPP Science &amp; Implementation Strategy (FY12Q4) </a:t>
            </a:r>
          </a:p>
        </p:txBody>
      </p:sp>
      <p:sp>
        <p:nvSpPr>
          <p:cNvPr id="9"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Details on some NCPP Connections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National Climate Assessment above</a:t>
            </a:r>
          </a:p>
          <a:p>
            <a:r>
              <a:rPr lang="en-US" dirty="0" smtClean="0"/>
              <a:t>NOAA  Programs</a:t>
            </a:r>
          </a:p>
          <a:p>
            <a:pPr marL="1146175" lvl="2" indent="-231775">
              <a:lnSpc>
                <a:spcPct val="120000"/>
              </a:lnSpc>
              <a:spcBef>
                <a:spcPts val="0"/>
              </a:spcBef>
              <a:buFont typeface="Wingdings" pitchFamily="2" charset="2"/>
              <a:buChar char="ü"/>
            </a:pPr>
            <a:r>
              <a:rPr lang="en-US" sz="2000" i="1" dirty="0" smtClean="0">
                <a:solidFill>
                  <a:srgbClr val="000000"/>
                </a:solidFill>
              </a:rPr>
              <a:t>Predictions and Projections </a:t>
            </a:r>
          </a:p>
          <a:p>
            <a:pPr marL="1146175" lvl="2" indent="-231775">
              <a:lnSpc>
                <a:spcPct val="120000"/>
              </a:lnSpc>
              <a:spcBef>
                <a:spcPts val="0"/>
              </a:spcBef>
              <a:buFont typeface="Wingdings" pitchFamily="2" charset="2"/>
              <a:buChar char="ü"/>
            </a:pPr>
            <a:r>
              <a:rPr lang="en-US" sz="2000" i="1" dirty="0" smtClean="0">
                <a:solidFill>
                  <a:srgbClr val="000000"/>
                </a:solidFill>
              </a:rPr>
              <a:t>NGSP theme Needs Assessments</a:t>
            </a:r>
          </a:p>
          <a:p>
            <a:pPr marL="1146175" lvl="2" indent="-231775">
              <a:lnSpc>
                <a:spcPct val="120000"/>
              </a:lnSpc>
              <a:spcBef>
                <a:spcPts val="0"/>
              </a:spcBef>
              <a:buFont typeface="Wingdings" pitchFamily="2" charset="2"/>
              <a:buChar char="ü"/>
            </a:pPr>
            <a:r>
              <a:rPr lang="en-US" sz="2000" i="1" dirty="0" smtClean="0">
                <a:solidFill>
                  <a:srgbClr val="000000"/>
                </a:solidFill>
              </a:rPr>
              <a:t>Climate.gov </a:t>
            </a:r>
          </a:p>
          <a:p>
            <a:pPr marL="1146175" lvl="2" indent="-231775">
              <a:lnSpc>
                <a:spcPct val="120000"/>
              </a:lnSpc>
              <a:spcBef>
                <a:spcPts val="0"/>
              </a:spcBef>
              <a:buFont typeface="Wingdings" pitchFamily="2" charset="2"/>
              <a:buChar char="ü"/>
            </a:pPr>
            <a:r>
              <a:rPr lang="en-US" sz="2000" i="1" dirty="0" smtClean="0">
                <a:solidFill>
                  <a:srgbClr val="000000"/>
                </a:solidFill>
              </a:rPr>
              <a:t> Class / Climate Model Portal</a:t>
            </a:r>
            <a:endParaRPr lang="en-US" dirty="0" smtClean="0"/>
          </a:p>
          <a:p>
            <a:r>
              <a:rPr lang="en-US" dirty="0" smtClean="0"/>
              <a:t>Interagency </a:t>
            </a:r>
          </a:p>
          <a:p>
            <a:pPr marL="1146175" lvl="2" indent="-231775">
              <a:lnSpc>
                <a:spcPct val="120000"/>
              </a:lnSpc>
              <a:spcBef>
                <a:spcPts val="0"/>
              </a:spcBef>
              <a:buFont typeface="Wingdings" pitchFamily="2" charset="2"/>
              <a:buChar char="ü"/>
            </a:pPr>
            <a:r>
              <a:rPr lang="en-US" sz="2000" i="1" dirty="0" smtClean="0">
                <a:solidFill>
                  <a:srgbClr val="000000"/>
                </a:solidFill>
              </a:rPr>
              <a:t>National Climate Assessment (above)</a:t>
            </a:r>
          </a:p>
          <a:p>
            <a:pPr marL="1146175" lvl="2" indent="-231775">
              <a:lnSpc>
                <a:spcPct val="120000"/>
              </a:lnSpc>
              <a:spcBef>
                <a:spcPts val="0"/>
              </a:spcBef>
              <a:buFont typeface="Wingdings" pitchFamily="2" charset="2"/>
              <a:buChar char="ü"/>
            </a:pPr>
            <a:r>
              <a:rPr lang="en-US" sz="2000" i="1" dirty="0" smtClean="0">
                <a:solidFill>
                  <a:srgbClr val="000000"/>
                </a:solidFill>
              </a:rPr>
              <a:t>Regional Pilots and Use Cases</a:t>
            </a:r>
          </a:p>
          <a:p>
            <a:pPr marL="1146175" lvl="2" indent="-231775">
              <a:lnSpc>
                <a:spcPct val="120000"/>
              </a:lnSpc>
              <a:spcBef>
                <a:spcPts val="0"/>
              </a:spcBef>
              <a:buFont typeface="Wingdings" pitchFamily="2" charset="2"/>
              <a:buChar char="ü"/>
            </a:pPr>
            <a:r>
              <a:rPr lang="en-US" sz="2000" i="1" dirty="0" smtClean="0">
                <a:solidFill>
                  <a:srgbClr val="000000"/>
                </a:solidFill>
              </a:rPr>
              <a:t>USGS, Geo Data Portal</a:t>
            </a:r>
          </a:p>
          <a:p>
            <a:pPr marL="1146175" lvl="2" indent="-231775">
              <a:lnSpc>
                <a:spcPct val="120000"/>
              </a:lnSpc>
              <a:spcBef>
                <a:spcPts val="0"/>
              </a:spcBef>
              <a:buFont typeface="Wingdings" pitchFamily="2" charset="2"/>
              <a:buChar char="ü"/>
            </a:pPr>
            <a:r>
              <a:rPr lang="en-US" sz="2000" i="1" dirty="0" smtClean="0">
                <a:solidFill>
                  <a:srgbClr val="000000"/>
                </a:solidFill>
              </a:rPr>
              <a:t>USGCRP Global Change Portal </a:t>
            </a: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Organizing Team </a:t>
            </a:r>
            <a:r>
              <a:rPr lang="en-US" sz="2800" dirty="0" smtClean="0"/>
              <a:t>(20110823)</a:t>
            </a:r>
            <a:endParaRPr lang="en-US" sz="2800" dirty="0"/>
          </a:p>
        </p:txBody>
      </p:sp>
      <p:sp>
        <p:nvSpPr>
          <p:cNvPr id="4" name="Content Placeholder 3"/>
          <p:cNvSpPr>
            <a:spLocks noGrp="1"/>
          </p:cNvSpPr>
          <p:nvPr>
            <p:ph sz="half" idx="1"/>
          </p:nvPr>
        </p:nvSpPr>
        <p:spPr/>
        <p:txBody>
          <a:bodyPr/>
          <a:lstStyle/>
          <a:p>
            <a:r>
              <a:rPr lang="en-US" dirty="0" err="1" smtClean="0">
                <a:hlinkClick r:id="rId2"/>
              </a:rPr>
              <a:t>Ammann</a:t>
            </a:r>
            <a:r>
              <a:rPr lang="en-US" dirty="0" smtClean="0">
                <a:hlinkClick r:id="rId2"/>
              </a:rPr>
              <a:t>, Caspar</a:t>
            </a:r>
            <a:endParaRPr lang="en-US" dirty="0" smtClean="0"/>
          </a:p>
          <a:p>
            <a:r>
              <a:rPr lang="en-US" dirty="0" smtClean="0">
                <a:hlinkClick r:id="rId3"/>
              </a:rPr>
              <a:t>Anderson, Donald</a:t>
            </a:r>
            <a:endParaRPr lang="en-US" dirty="0" smtClean="0"/>
          </a:p>
          <a:p>
            <a:r>
              <a:rPr lang="en-US" dirty="0" err="1" smtClean="0">
                <a:hlinkClick r:id="rId4"/>
              </a:rPr>
              <a:t>Barsugli</a:t>
            </a:r>
            <a:r>
              <a:rPr lang="en-US" dirty="0" smtClean="0">
                <a:hlinkClick r:id="rId4"/>
              </a:rPr>
              <a:t>, Joseph</a:t>
            </a:r>
            <a:endParaRPr lang="en-US" dirty="0" smtClean="0"/>
          </a:p>
          <a:p>
            <a:r>
              <a:rPr lang="en-US" dirty="0" err="1" smtClean="0">
                <a:hlinkClick r:id="rId5"/>
              </a:rPr>
              <a:t>Buja</a:t>
            </a:r>
            <a:r>
              <a:rPr lang="en-US" dirty="0" smtClean="0">
                <a:hlinkClick r:id="rId5"/>
              </a:rPr>
              <a:t>, Lawrence</a:t>
            </a:r>
            <a:endParaRPr lang="en-US" dirty="0" smtClean="0"/>
          </a:p>
          <a:p>
            <a:r>
              <a:rPr lang="en-US" dirty="0" err="1" smtClean="0">
                <a:hlinkClick r:id="rId6"/>
              </a:rPr>
              <a:t>DeLuca</a:t>
            </a:r>
            <a:r>
              <a:rPr lang="en-US" dirty="0" smtClean="0">
                <a:hlinkClick r:id="rId6"/>
              </a:rPr>
              <a:t>, Cecelia</a:t>
            </a:r>
            <a:endParaRPr lang="en-US" dirty="0" smtClean="0"/>
          </a:p>
          <a:p>
            <a:r>
              <a:rPr lang="en-US" dirty="0" err="1" smtClean="0">
                <a:hlinkClick r:id="rId7"/>
              </a:rPr>
              <a:t>Guentchev</a:t>
            </a:r>
            <a:r>
              <a:rPr lang="en-US" dirty="0" smtClean="0">
                <a:hlinkClick r:id="rId7"/>
              </a:rPr>
              <a:t>, Galina</a:t>
            </a:r>
            <a:endParaRPr lang="en-US" dirty="0" smtClean="0"/>
          </a:p>
          <a:p>
            <a:endParaRPr lang="en-US" dirty="0" smtClean="0"/>
          </a:p>
        </p:txBody>
      </p:sp>
      <p:sp>
        <p:nvSpPr>
          <p:cNvPr id="5" name="Content Placeholder 4"/>
          <p:cNvSpPr>
            <a:spLocks noGrp="1"/>
          </p:cNvSpPr>
          <p:nvPr>
            <p:ph sz="half" idx="2"/>
          </p:nvPr>
        </p:nvSpPr>
        <p:spPr/>
        <p:txBody>
          <a:bodyPr/>
          <a:lstStyle/>
          <a:p>
            <a:r>
              <a:rPr lang="en-US" dirty="0" smtClean="0">
                <a:hlinkClick r:id="rId8"/>
              </a:rPr>
              <a:t>Herring, David</a:t>
            </a:r>
            <a:endParaRPr lang="en-US" dirty="0" smtClean="0"/>
          </a:p>
          <a:p>
            <a:r>
              <a:rPr lang="en-US" dirty="0" smtClean="0">
                <a:hlinkClick r:id="rId9"/>
              </a:rPr>
              <a:t>Higgins, R. Wayne</a:t>
            </a:r>
            <a:endParaRPr lang="en-US" dirty="0" smtClean="0"/>
          </a:p>
          <a:p>
            <a:r>
              <a:rPr lang="en-US" dirty="0" smtClean="0">
                <a:hlinkClick r:id="rId10"/>
              </a:rPr>
              <a:t>Ray, Andrea</a:t>
            </a:r>
            <a:endParaRPr lang="en-US" dirty="0" smtClean="0"/>
          </a:p>
          <a:p>
            <a:r>
              <a:rPr lang="en-US" dirty="0" smtClean="0">
                <a:hlinkClick r:id="rId11"/>
              </a:rPr>
              <a:t>Rood, Richard</a:t>
            </a:r>
            <a:endParaRPr lang="en-US" dirty="0" smtClean="0"/>
          </a:p>
          <a:p>
            <a:r>
              <a:rPr lang="en-US" dirty="0" err="1" smtClean="0">
                <a:hlinkClick r:id="rId12"/>
              </a:rPr>
              <a:t>Treshansky</a:t>
            </a:r>
            <a:r>
              <a:rPr lang="en-US" dirty="0" smtClean="0">
                <a:hlinkClick r:id="rId12"/>
              </a:rPr>
              <a:t>, </a:t>
            </a:r>
            <a:r>
              <a:rPr lang="en-US" dirty="0" err="1" smtClean="0">
                <a:hlinkClick r:id="rId12"/>
              </a:rPr>
              <a:t>Allyn</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sz="3600" dirty="0" smtClean="0">
                <a:latin typeface="Arial" pitchFamily="34" charset="0"/>
                <a:ea typeface="ＭＳ Ｐゴシック"/>
                <a:cs typeface="Arial" pitchFamily="34" charset="0"/>
              </a:rPr>
              <a:t>NCPP Connection to NOAA</a:t>
            </a:r>
            <a:br>
              <a:rPr lang="en-US" sz="3600" dirty="0" smtClean="0">
                <a:latin typeface="Arial" pitchFamily="34" charset="0"/>
                <a:ea typeface="ＭＳ Ｐゴシック"/>
                <a:cs typeface="Arial" pitchFamily="34" charset="0"/>
              </a:rPr>
            </a:br>
            <a:r>
              <a:rPr lang="en-US" sz="3600" dirty="0" smtClean="0">
                <a:latin typeface="Arial" pitchFamily="34" charset="0"/>
                <a:ea typeface="ＭＳ Ｐゴシック"/>
                <a:cs typeface="Arial" pitchFamily="34" charset="0"/>
              </a:rPr>
              <a:t> Predictions &amp; Projections Program</a:t>
            </a:r>
          </a:p>
        </p:txBody>
      </p:sp>
      <p:sp>
        <p:nvSpPr>
          <p:cNvPr id="26627" name="TextBox 2"/>
          <p:cNvSpPr txBox="1">
            <a:spLocks noChangeArrowheads="1"/>
          </p:cNvSpPr>
          <p:nvPr/>
        </p:nvSpPr>
        <p:spPr bwMode="auto">
          <a:xfrm>
            <a:off x="152400" y="2133600"/>
            <a:ext cx="8458200" cy="4078039"/>
          </a:xfrm>
          <a:prstGeom prst="rect">
            <a:avLst/>
          </a:prstGeom>
          <a:noFill/>
          <a:ln w="9525">
            <a:noFill/>
            <a:miter lim="800000"/>
            <a:headEnd/>
            <a:tailEnd/>
          </a:ln>
        </p:spPr>
        <p:txBody>
          <a:bodyPr wrap="square">
            <a:spAutoFit/>
          </a:bodyPr>
          <a:lstStyle/>
          <a:p>
            <a:pPr>
              <a:spcBef>
                <a:spcPts val="500"/>
              </a:spcBef>
              <a:spcAft>
                <a:spcPts val="600"/>
              </a:spcAft>
              <a:buFont typeface="Arial" pitchFamily="34" charset="0"/>
              <a:buNone/>
              <a:defRPr/>
            </a:pPr>
            <a:r>
              <a:rPr lang="en-US" sz="2000" b="1" u="sng" dirty="0" smtClean="0">
                <a:solidFill>
                  <a:srgbClr val="000000"/>
                </a:solidFill>
                <a:latin typeface="Arial" pitchFamily="34" charset="0"/>
                <a:cs typeface="Arial" pitchFamily="34" charset="0"/>
              </a:rPr>
              <a:t>NOAA Predictions and Projections Objective</a:t>
            </a:r>
            <a:r>
              <a:rPr lang="en-US" sz="2000" b="1" u="sng" dirty="0">
                <a:solidFill>
                  <a:srgbClr val="000000"/>
                </a:solidFill>
                <a:latin typeface="Arial" pitchFamily="34" charset="0"/>
                <a:cs typeface="Arial" pitchFamily="34" charset="0"/>
              </a:rPr>
              <a:t>:</a:t>
            </a:r>
            <a:r>
              <a:rPr lang="en-US" sz="2000" b="1" dirty="0">
                <a:solidFill>
                  <a:srgbClr val="000000"/>
                </a:solidFill>
                <a:latin typeface="Arial" pitchFamily="34" charset="0"/>
                <a:cs typeface="Arial" pitchFamily="34" charset="0"/>
              </a:rPr>
              <a:t> </a:t>
            </a:r>
          </a:p>
          <a:p>
            <a:pPr marL="347663" indent="-347663">
              <a:spcBef>
                <a:spcPts val="500"/>
              </a:spcBef>
              <a:spcAft>
                <a:spcPts val="600"/>
              </a:spcAft>
              <a:buFont typeface="Arial" pitchFamily="34" charset="0"/>
              <a:buChar char="•"/>
              <a:defRPr/>
            </a:pPr>
            <a:r>
              <a:rPr lang="en-US" sz="2000" dirty="0">
                <a:solidFill>
                  <a:srgbClr val="000000"/>
                </a:solidFill>
                <a:latin typeface="Arial" pitchFamily="34" charset="0"/>
                <a:cs typeface="Arial" pitchFamily="34" charset="0"/>
              </a:rPr>
              <a:t>Improve scientific understanding &amp; </a:t>
            </a:r>
            <a:r>
              <a:rPr lang="en-US" sz="2000" dirty="0" smtClean="0">
                <a:solidFill>
                  <a:srgbClr val="000000"/>
                </a:solidFill>
                <a:latin typeface="Arial" pitchFamily="34" charset="0"/>
                <a:cs typeface="Arial" pitchFamily="34" charset="0"/>
              </a:rPr>
              <a:t>modeling</a:t>
            </a:r>
          </a:p>
          <a:p>
            <a:pPr marL="341313" indent="-341313" fontAlgn="auto">
              <a:spcBef>
                <a:spcPts val="500"/>
              </a:spcBef>
              <a:spcAft>
                <a:spcPts val="600"/>
              </a:spcAft>
              <a:defRPr/>
            </a:pPr>
            <a:r>
              <a:rPr lang="en-US" sz="2000" b="1" u="sng" dirty="0" smtClean="0">
                <a:solidFill>
                  <a:prstClr val="black"/>
                </a:solidFill>
                <a:latin typeface="Arial" pitchFamily="34" charset="0"/>
                <a:cs typeface="Arial" pitchFamily="34" charset="0"/>
              </a:rPr>
              <a:t>NCPP </a:t>
            </a:r>
            <a:r>
              <a:rPr lang="en-US" sz="2000" b="1" u="sng" dirty="0">
                <a:solidFill>
                  <a:prstClr val="black"/>
                </a:solidFill>
                <a:latin typeface="Arial" pitchFamily="34" charset="0"/>
                <a:cs typeface="Arial" pitchFamily="34" charset="0"/>
              </a:rPr>
              <a:t>Relationship:</a:t>
            </a:r>
          </a:p>
          <a:p>
            <a:pPr marL="341313" indent="-341313" fontAlgn="auto">
              <a:spcBef>
                <a:spcPts val="500"/>
              </a:spcBef>
              <a:spcAft>
                <a:spcPts val="600"/>
              </a:spcAft>
              <a:buFont typeface="Arial" pitchFamily="34" charset="0"/>
              <a:buChar char="•"/>
              <a:defRPr/>
            </a:pPr>
            <a:r>
              <a:rPr lang="en-US" dirty="0">
                <a:latin typeface="Arial" pitchFamily="34" charset="0"/>
                <a:cs typeface="Arial" pitchFamily="34" charset="0"/>
              </a:rPr>
              <a:t>Provide scientific infrastructure to a</a:t>
            </a:r>
            <a:r>
              <a:rPr lang="en-US" dirty="0">
                <a:solidFill>
                  <a:prstClr val="black"/>
                </a:solidFill>
                <a:latin typeface="Arial" pitchFamily="34" charset="0"/>
                <a:cs typeface="Arial" pitchFamily="34" charset="0"/>
              </a:rPr>
              <a:t>ccelerate development  &amp; implementation of a National Multi-Model Ensemble prediction </a:t>
            </a:r>
            <a:r>
              <a:rPr lang="en-US" dirty="0" smtClean="0">
                <a:solidFill>
                  <a:prstClr val="black"/>
                </a:solidFill>
                <a:latin typeface="Arial" pitchFamily="34" charset="0"/>
                <a:cs typeface="Arial" pitchFamily="34" charset="0"/>
              </a:rPr>
              <a:t>system                                       (Note: MAPP Program </a:t>
            </a:r>
            <a:r>
              <a:rPr lang="en-US" dirty="0" smtClean="0">
                <a:latin typeface="Arial" pitchFamily="34" charset="0"/>
                <a:cs typeface="Arial" pitchFamily="34" charset="0"/>
              </a:rPr>
              <a:t>is the lead).</a:t>
            </a:r>
            <a:endParaRPr lang="en-US" dirty="0">
              <a:solidFill>
                <a:prstClr val="black"/>
              </a:solidFill>
              <a:latin typeface="Arial" pitchFamily="34" charset="0"/>
              <a:cs typeface="Arial" pitchFamily="34" charset="0"/>
            </a:endParaRPr>
          </a:p>
          <a:p>
            <a:pPr marL="341313" indent="-341313" fontAlgn="auto">
              <a:spcBef>
                <a:spcPts val="500"/>
              </a:spcBef>
              <a:spcAft>
                <a:spcPts val="600"/>
              </a:spcAft>
              <a:buFont typeface="Arial" pitchFamily="34" charset="0"/>
              <a:buChar char="•"/>
              <a:defRPr/>
            </a:pPr>
            <a:r>
              <a:rPr lang="en-US" dirty="0">
                <a:solidFill>
                  <a:prstClr val="black"/>
                </a:solidFill>
                <a:latin typeface="Arial" pitchFamily="34" charset="0"/>
                <a:cs typeface="Arial" pitchFamily="34" charset="0"/>
              </a:rPr>
              <a:t>Facilitate development of a NOAA-wide strategy for reanalysis / Integrated Earth System </a:t>
            </a:r>
            <a:r>
              <a:rPr lang="en-US" dirty="0" smtClean="0">
                <a:solidFill>
                  <a:prstClr val="black"/>
                </a:solidFill>
                <a:latin typeface="Arial" pitchFamily="34" charset="0"/>
                <a:cs typeface="Arial" pitchFamily="34" charset="0"/>
              </a:rPr>
              <a:t>Analysis (Note: MAPP Program </a:t>
            </a:r>
            <a:r>
              <a:rPr lang="en-US" dirty="0" smtClean="0">
                <a:latin typeface="Arial" pitchFamily="34" charset="0"/>
                <a:cs typeface="Arial" pitchFamily="34" charset="0"/>
              </a:rPr>
              <a:t>is the lead).</a:t>
            </a:r>
          </a:p>
          <a:p>
            <a:pPr marL="341313" indent="-341313" fontAlgn="auto">
              <a:spcBef>
                <a:spcPts val="500"/>
              </a:spcBef>
              <a:spcAft>
                <a:spcPts val="600"/>
              </a:spcAft>
              <a:buFont typeface="Arial" pitchFamily="34" charset="0"/>
              <a:buChar char="•"/>
              <a:defRPr/>
            </a:pPr>
            <a:r>
              <a:rPr lang="en-US" dirty="0" smtClean="0">
                <a:solidFill>
                  <a:prstClr val="black"/>
                </a:solidFill>
                <a:latin typeface="Arial" pitchFamily="34" charset="0"/>
                <a:cs typeface="Arial" pitchFamily="34" charset="0"/>
              </a:rPr>
              <a:t>Requirements informed by NOAA NGSP needs assessments.</a:t>
            </a:r>
            <a:endParaRPr lang="en-US" dirty="0">
              <a:solidFill>
                <a:prstClr val="black"/>
              </a:solidFill>
              <a:latin typeface="Arial" pitchFamily="34" charset="0"/>
              <a:cs typeface="Arial" pitchFamily="34" charset="0"/>
            </a:endParaRPr>
          </a:p>
          <a:p>
            <a:pPr marL="341313" indent="-341313" fontAlgn="auto">
              <a:spcBef>
                <a:spcPts val="500"/>
              </a:spcBef>
              <a:spcAft>
                <a:spcPts val="600"/>
              </a:spcAft>
              <a:buFont typeface="Arial" pitchFamily="34" charset="0"/>
              <a:buChar char="•"/>
              <a:defRPr/>
            </a:pPr>
            <a:r>
              <a:rPr lang="en-US" dirty="0" smtClean="0">
                <a:solidFill>
                  <a:prstClr val="black"/>
                </a:solidFill>
                <a:latin typeface="Arial" pitchFamily="34" charset="0"/>
                <a:cs typeface="Arial" pitchFamily="34" charset="0"/>
              </a:rPr>
              <a:t>Anticipate HPC platform requirements and support data archive and user-access</a:t>
            </a:r>
            <a:endParaRPr lang="en-US" sz="4400" dirty="0">
              <a:solidFill>
                <a:srgbClr val="000000"/>
              </a:solidFill>
              <a:latin typeface="Arial" pitchFamily="34" charset="0"/>
              <a:cs typeface="Arial" pitchFamily="34" charset="0"/>
            </a:endParaRPr>
          </a:p>
        </p:txBody>
      </p:sp>
      <p:pic>
        <p:nvPicPr>
          <p:cNvPr id="6" name="Picture 13" descr="program_image.jpg"/>
          <p:cNvPicPr>
            <a:picLocks noChangeAspect="1"/>
          </p:cNvPicPr>
          <p:nvPr/>
        </p:nvPicPr>
        <p:blipFill>
          <a:blip r:embed="rId3" cstate="print"/>
          <a:srcRect/>
          <a:stretch>
            <a:fillRect/>
          </a:stretch>
        </p:blipFill>
        <p:spPr bwMode="auto">
          <a:xfrm>
            <a:off x="6477000" y="2057400"/>
            <a:ext cx="2349500" cy="1277129"/>
          </a:xfrm>
          <a:prstGeom prst="rect">
            <a:avLst/>
          </a:prstGeom>
          <a:noFill/>
          <a:ln w="9525">
            <a:noFill/>
            <a:miter lim="800000"/>
            <a:headEnd/>
            <a:tailEnd/>
          </a:ln>
        </p:spPr>
      </p:pic>
      <p:sp>
        <p:nvSpPr>
          <p:cNvPr id="8"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sz="3600" dirty="0" smtClean="0">
                <a:latin typeface="Arial" pitchFamily="34" charset="0"/>
                <a:ea typeface="ＭＳ Ｐゴシック"/>
                <a:cs typeface="Arial" pitchFamily="34" charset="0"/>
              </a:rPr>
              <a:t>NCPP Connection to NOAA</a:t>
            </a:r>
            <a:br>
              <a:rPr lang="en-US" sz="3600" dirty="0" smtClean="0">
                <a:latin typeface="Arial" pitchFamily="34" charset="0"/>
                <a:ea typeface="ＭＳ Ｐゴシック"/>
                <a:cs typeface="Arial" pitchFamily="34" charset="0"/>
              </a:rPr>
            </a:br>
            <a:r>
              <a:rPr lang="en-US" sz="3600" dirty="0" smtClean="0">
                <a:latin typeface="Arial" pitchFamily="34" charset="0"/>
                <a:ea typeface="ＭＳ Ｐゴシック"/>
                <a:cs typeface="Arial" pitchFamily="34" charset="0"/>
              </a:rPr>
              <a:t>Societal Challenge Needs Assessments</a:t>
            </a:r>
          </a:p>
        </p:txBody>
      </p:sp>
      <p:sp>
        <p:nvSpPr>
          <p:cNvPr id="26627" name="TextBox 2"/>
          <p:cNvSpPr txBox="1">
            <a:spLocks noChangeArrowheads="1"/>
          </p:cNvSpPr>
          <p:nvPr/>
        </p:nvSpPr>
        <p:spPr bwMode="auto">
          <a:xfrm>
            <a:off x="228600" y="2438400"/>
            <a:ext cx="5181600" cy="3893374"/>
          </a:xfrm>
          <a:prstGeom prst="rect">
            <a:avLst/>
          </a:prstGeom>
          <a:noFill/>
          <a:ln w="9525">
            <a:noFill/>
            <a:miter lim="800000"/>
            <a:headEnd/>
            <a:tailEnd/>
          </a:ln>
        </p:spPr>
        <p:txBody>
          <a:bodyPr>
            <a:spAutoFit/>
          </a:bodyPr>
          <a:lstStyle/>
          <a:p>
            <a:pPr>
              <a:spcBef>
                <a:spcPts val="600"/>
              </a:spcBef>
              <a:spcAft>
                <a:spcPts val="0"/>
              </a:spcAft>
              <a:defRPr/>
            </a:pPr>
            <a:r>
              <a:rPr lang="en-US" sz="2000" b="1" u="sng" dirty="0" smtClean="0">
                <a:solidFill>
                  <a:srgbClr val="000000"/>
                </a:solidFill>
                <a:latin typeface="Arial" pitchFamily="34" charset="0"/>
                <a:cs typeface="Arial" pitchFamily="34" charset="0"/>
              </a:rPr>
              <a:t>Needs Assessments Objective</a:t>
            </a:r>
            <a:r>
              <a:rPr lang="en-US" sz="2000" b="1" u="sng" dirty="0">
                <a:solidFill>
                  <a:srgbClr val="000000"/>
                </a:solidFill>
                <a:latin typeface="Arial" pitchFamily="34" charset="0"/>
                <a:cs typeface="Arial" pitchFamily="34" charset="0"/>
              </a:rPr>
              <a:t>:</a:t>
            </a:r>
            <a:r>
              <a:rPr lang="en-US" sz="2000" b="1" dirty="0">
                <a:solidFill>
                  <a:srgbClr val="000000"/>
                </a:solidFill>
                <a:latin typeface="Arial" pitchFamily="34" charset="0"/>
                <a:cs typeface="Arial" pitchFamily="34" charset="0"/>
              </a:rPr>
              <a:t> </a:t>
            </a:r>
          </a:p>
          <a:p>
            <a:pPr marL="347663" indent="-347663">
              <a:spcBef>
                <a:spcPts val="600"/>
              </a:spcBef>
              <a:spcAft>
                <a:spcPts val="0"/>
              </a:spcAft>
              <a:buFont typeface="Arial" pitchFamily="34" charset="0"/>
              <a:buChar char="•"/>
              <a:defRPr/>
            </a:pPr>
            <a:r>
              <a:rPr lang="en-US" sz="2000" dirty="0" smtClean="0">
                <a:latin typeface="Arial" pitchFamily="34" charset="0"/>
                <a:cs typeface="Arial" pitchFamily="34" charset="0"/>
              </a:rPr>
              <a:t>Determine priority customer needs associated with each societal challenge</a:t>
            </a:r>
            <a:r>
              <a:rPr lang="en-US" sz="2000" dirty="0" smtClean="0">
                <a:solidFill>
                  <a:srgbClr val="000000"/>
                </a:solidFill>
                <a:latin typeface="Arial" pitchFamily="34" charset="0"/>
                <a:cs typeface="Arial" pitchFamily="34" charset="0"/>
              </a:rPr>
              <a:t>s</a:t>
            </a:r>
            <a:endParaRPr lang="en-US" sz="2000" dirty="0">
              <a:solidFill>
                <a:srgbClr val="000000"/>
              </a:solidFill>
              <a:latin typeface="Arial" pitchFamily="34" charset="0"/>
              <a:cs typeface="Arial" pitchFamily="34" charset="0"/>
            </a:endParaRPr>
          </a:p>
          <a:p>
            <a:pPr marL="341313" indent="-341313" fontAlgn="auto">
              <a:spcBef>
                <a:spcPts val="600"/>
              </a:spcBef>
              <a:spcAft>
                <a:spcPts val="600"/>
              </a:spcAft>
              <a:defRPr/>
            </a:pPr>
            <a:r>
              <a:rPr lang="en-US" sz="2000" b="1" u="sng" dirty="0">
                <a:solidFill>
                  <a:prstClr val="black"/>
                </a:solidFill>
                <a:latin typeface="Arial" pitchFamily="34" charset="0"/>
                <a:cs typeface="Arial" pitchFamily="34" charset="0"/>
              </a:rPr>
              <a:t>NCPP Relationship:</a:t>
            </a:r>
          </a:p>
          <a:p>
            <a:pPr marL="341313" indent="-341313" fontAlgn="auto">
              <a:spcBef>
                <a:spcPct val="20000"/>
              </a:spcBef>
              <a:spcAft>
                <a:spcPts val="0"/>
              </a:spcAft>
              <a:buFont typeface="Arial" pitchFamily="34" charset="0"/>
              <a:buChar char="•"/>
              <a:defRPr/>
            </a:pPr>
            <a:r>
              <a:rPr lang="en-US" sz="2000" dirty="0" smtClean="0">
                <a:solidFill>
                  <a:prstClr val="black"/>
                </a:solidFill>
                <a:latin typeface="Arial" pitchFamily="34" charset="0"/>
                <a:cs typeface="Arial" pitchFamily="34" charset="0"/>
              </a:rPr>
              <a:t>Lead </a:t>
            </a:r>
            <a:r>
              <a:rPr lang="en-US" sz="2000" dirty="0">
                <a:solidFill>
                  <a:prstClr val="black"/>
                </a:solidFill>
                <a:latin typeface="Arial" pitchFamily="34" charset="0"/>
                <a:cs typeface="Arial" pitchFamily="34" charset="0"/>
              </a:rPr>
              <a:t>the “Changes in Extremes of Weather &amp; Climate” needs </a:t>
            </a:r>
            <a:r>
              <a:rPr lang="en-US" sz="2000" dirty="0" smtClean="0">
                <a:solidFill>
                  <a:prstClr val="black"/>
                </a:solidFill>
                <a:latin typeface="Arial" pitchFamily="34" charset="0"/>
                <a:cs typeface="Arial" pitchFamily="34" charset="0"/>
              </a:rPr>
              <a:t>assessment</a:t>
            </a:r>
          </a:p>
          <a:p>
            <a:pPr marL="341313" indent="-341313" fontAlgn="auto">
              <a:spcBef>
                <a:spcPct val="20000"/>
              </a:spcBef>
              <a:spcAft>
                <a:spcPts val="0"/>
              </a:spcAft>
              <a:buFont typeface="Arial" pitchFamily="34" charset="0"/>
              <a:buChar char="•"/>
              <a:defRPr/>
            </a:pPr>
            <a:r>
              <a:rPr lang="en-US" sz="2000" dirty="0" smtClean="0">
                <a:solidFill>
                  <a:prstClr val="black"/>
                </a:solidFill>
                <a:latin typeface="Arial" pitchFamily="34" charset="0"/>
                <a:cs typeface="Arial" pitchFamily="34" charset="0"/>
              </a:rPr>
              <a:t>Facilitate engagement of internal &amp; external partners (e.g. link to the NCA Regional Workshops)</a:t>
            </a:r>
          </a:p>
          <a:p>
            <a:pPr marL="341313" indent="-341313" fontAlgn="auto">
              <a:spcBef>
                <a:spcPct val="20000"/>
              </a:spcBef>
              <a:spcAft>
                <a:spcPts val="0"/>
              </a:spcAft>
              <a:buFont typeface="Arial" pitchFamily="34" charset="0"/>
              <a:buChar char="•"/>
              <a:defRPr/>
            </a:pPr>
            <a:r>
              <a:rPr lang="en-US" sz="2000" dirty="0" smtClean="0">
                <a:solidFill>
                  <a:prstClr val="black"/>
                </a:solidFill>
                <a:latin typeface="Arial" pitchFamily="34" charset="0"/>
                <a:ea typeface="ＭＳ Ｐゴシック" charset="-128"/>
                <a:cs typeface="Arial" pitchFamily="34" charset="0"/>
              </a:rPr>
              <a:t>Provide </a:t>
            </a:r>
            <a:r>
              <a:rPr lang="en-US" sz="2000" dirty="0" smtClean="0">
                <a:latin typeface="Arial" pitchFamily="34" charset="0"/>
                <a:cs typeface="Arial" pitchFamily="34" charset="0"/>
              </a:rPr>
              <a:t>infrastructure </a:t>
            </a:r>
            <a:r>
              <a:rPr lang="en-US" sz="2000" dirty="0" smtClean="0">
                <a:solidFill>
                  <a:prstClr val="black"/>
                </a:solidFill>
                <a:latin typeface="Arial" pitchFamily="34" charset="0"/>
                <a:ea typeface="ＭＳ Ｐゴシック" charset="-128"/>
                <a:cs typeface="Arial" pitchFamily="34" charset="0"/>
              </a:rPr>
              <a:t>to sustain the  assessment process</a:t>
            </a:r>
            <a:endParaRPr lang="en-US" sz="4400" dirty="0">
              <a:solidFill>
                <a:srgbClr val="000000"/>
              </a:solidFill>
            </a:endParaRPr>
          </a:p>
        </p:txBody>
      </p:sp>
      <p:pic>
        <p:nvPicPr>
          <p:cNvPr id="27652" name="Picture 3" descr="New Image.JPG"/>
          <p:cNvPicPr>
            <a:picLocks noChangeAspect="1"/>
          </p:cNvPicPr>
          <p:nvPr/>
        </p:nvPicPr>
        <p:blipFill>
          <a:blip r:embed="rId2" cstate="print"/>
          <a:srcRect/>
          <a:stretch>
            <a:fillRect/>
          </a:stretch>
        </p:blipFill>
        <p:spPr bwMode="auto">
          <a:xfrm>
            <a:off x="5410200" y="2286000"/>
            <a:ext cx="3476625" cy="4038600"/>
          </a:xfrm>
          <a:prstGeom prst="rect">
            <a:avLst/>
          </a:prstGeom>
          <a:noFill/>
          <a:ln w="9525">
            <a:noFill/>
            <a:miter lim="800000"/>
            <a:headEnd/>
            <a:tailEnd/>
          </a:ln>
        </p:spPr>
      </p:pic>
      <p:sp>
        <p:nvSpPr>
          <p:cNvPr id="7"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dirty="0" smtClean="0">
                <a:latin typeface="Arial" pitchFamily="34" charset="0"/>
                <a:ea typeface="ＭＳ Ｐゴシック"/>
                <a:cs typeface="Arial" pitchFamily="34" charset="0"/>
              </a:rPr>
              <a:t>NCPP Connection to </a:t>
            </a:r>
            <a:br>
              <a:rPr lang="en-US" sz="3600" dirty="0" smtClean="0">
                <a:latin typeface="Arial" pitchFamily="34" charset="0"/>
                <a:ea typeface="ＭＳ Ｐゴシック"/>
                <a:cs typeface="Arial" pitchFamily="34" charset="0"/>
              </a:rPr>
            </a:br>
            <a:r>
              <a:rPr lang="en-US" sz="3600" dirty="0" smtClean="0">
                <a:latin typeface="Arial" pitchFamily="34" charset="0"/>
                <a:ea typeface="ＭＳ Ｐゴシック"/>
                <a:cs typeface="Arial" pitchFamily="34" charset="0"/>
              </a:rPr>
              <a:t>NOAA Climate Portal</a:t>
            </a:r>
          </a:p>
        </p:txBody>
      </p:sp>
      <p:sp>
        <p:nvSpPr>
          <p:cNvPr id="29699" name="TextBox 2"/>
          <p:cNvSpPr txBox="1">
            <a:spLocks noChangeArrowheads="1"/>
          </p:cNvSpPr>
          <p:nvPr/>
        </p:nvSpPr>
        <p:spPr bwMode="auto">
          <a:xfrm>
            <a:off x="228600" y="2209800"/>
            <a:ext cx="5334000" cy="4216539"/>
          </a:xfrm>
          <a:prstGeom prst="rect">
            <a:avLst/>
          </a:prstGeom>
          <a:noFill/>
          <a:ln w="9525">
            <a:noFill/>
            <a:miter lim="800000"/>
            <a:headEnd/>
            <a:tailEnd/>
          </a:ln>
        </p:spPr>
        <p:txBody>
          <a:bodyPr>
            <a:spAutoFit/>
          </a:bodyPr>
          <a:lstStyle/>
          <a:p>
            <a:pPr marL="406400" indent="-406400">
              <a:spcBef>
                <a:spcPts val="300"/>
              </a:spcBef>
              <a:spcAft>
                <a:spcPts val="300"/>
              </a:spcAft>
            </a:pPr>
            <a:r>
              <a:rPr lang="en-US" sz="2000" b="1" u="sng" dirty="0" smtClean="0">
                <a:latin typeface="Arial" pitchFamily="34" charset="0"/>
                <a:cs typeface="Arial" pitchFamily="34" charset="0"/>
              </a:rPr>
              <a:t>Climate Portal Objective</a:t>
            </a:r>
            <a:r>
              <a:rPr lang="en-US" sz="2000" b="1" u="sng" dirty="0">
                <a:latin typeface="Arial" pitchFamily="34" charset="0"/>
                <a:cs typeface="Arial" pitchFamily="34" charset="0"/>
              </a:rPr>
              <a:t>:</a:t>
            </a:r>
            <a:r>
              <a:rPr lang="en-US" sz="2000" b="1" dirty="0">
                <a:latin typeface="Arial" pitchFamily="34" charset="0"/>
                <a:cs typeface="Arial" pitchFamily="34" charset="0"/>
              </a:rPr>
              <a:t> </a:t>
            </a:r>
          </a:p>
          <a:p>
            <a:pPr marL="406400" indent="-406400">
              <a:spcBef>
                <a:spcPts val="300"/>
              </a:spcBef>
              <a:spcAft>
                <a:spcPts val="300"/>
              </a:spcAft>
              <a:buFont typeface="Arial" pitchFamily="34" charset="0"/>
              <a:buChar char="•"/>
            </a:pPr>
            <a:r>
              <a:rPr lang="en-US" dirty="0">
                <a:latin typeface="Arial" pitchFamily="34" charset="0"/>
                <a:cs typeface="Arial" pitchFamily="34" charset="0"/>
              </a:rPr>
              <a:t>Provide integrated, contextualized access to NOAA’s climate data &amp; info services</a:t>
            </a:r>
            <a:endParaRPr lang="en-US" b="1" dirty="0">
              <a:latin typeface="Arial" pitchFamily="34" charset="0"/>
              <a:cs typeface="Arial" pitchFamily="34" charset="0"/>
            </a:endParaRPr>
          </a:p>
          <a:p>
            <a:pPr marL="406400" indent="-406400">
              <a:spcBef>
                <a:spcPts val="300"/>
              </a:spcBef>
              <a:spcAft>
                <a:spcPts val="300"/>
              </a:spcAft>
            </a:pPr>
            <a:r>
              <a:rPr lang="en-US" sz="2000" b="1" u="sng" dirty="0">
                <a:latin typeface="Arial" pitchFamily="34" charset="0"/>
                <a:cs typeface="Arial" pitchFamily="34" charset="0"/>
              </a:rPr>
              <a:t>NCPP Relationship:</a:t>
            </a:r>
          </a:p>
          <a:p>
            <a:pPr marL="406400" indent="-406400">
              <a:spcBef>
                <a:spcPts val="300"/>
              </a:spcBef>
              <a:spcAft>
                <a:spcPts val="300"/>
              </a:spcAft>
              <a:buFont typeface="Arial" pitchFamily="34" charset="0"/>
              <a:buChar char="•"/>
            </a:pPr>
            <a:r>
              <a:rPr lang="en-US" dirty="0">
                <a:latin typeface="Arial" pitchFamily="34" charset="0"/>
                <a:cs typeface="Arial" pitchFamily="34" charset="0"/>
              </a:rPr>
              <a:t>Develop NCPP component of  climate.gov, including information for the integration of existing and planned downscaled data sets</a:t>
            </a:r>
          </a:p>
          <a:p>
            <a:pPr marL="406400" lvl="1" indent="-406400">
              <a:spcBef>
                <a:spcPts val="300"/>
              </a:spcBef>
              <a:spcAft>
                <a:spcPts val="300"/>
              </a:spcAft>
              <a:buFont typeface="Arial" pitchFamily="34" charset="0"/>
              <a:buChar char="•"/>
            </a:pPr>
            <a:r>
              <a:rPr lang="en-US" dirty="0">
                <a:solidFill>
                  <a:srgbClr val="000000"/>
                </a:solidFill>
                <a:latin typeface="Arial" pitchFamily="34" charset="0"/>
                <a:cs typeface="Arial" pitchFamily="34" charset="0"/>
              </a:rPr>
              <a:t>Recommend additions &amp; adjustments regarding data discoverability, accessibility, interoperability, interpretation, and application</a:t>
            </a:r>
          </a:p>
          <a:p>
            <a:pPr marL="406400" lvl="1" indent="-406400">
              <a:spcBef>
                <a:spcPts val="300"/>
              </a:spcBef>
              <a:spcAft>
                <a:spcPts val="300"/>
              </a:spcAft>
              <a:buFont typeface="Arial" pitchFamily="34" charset="0"/>
              <a:buChar char="•"/>
            </a:pPr>
            <a:r>
              <a:rPr lang="en-US" dirty="0">
                <a:solidFill>
                  <a:srgbClr val="000000"/>
                </a:solidFill>
                <a:latin typeface="Arial" pitchFamily="34" charset="0"/>
                <a:cs typeface="Arial" pitchFamily="34" charset="0"/>
              </a:rPr>
              <a:t>Broaden engagement &amp; facilitate </a:t>
            </a:r>
            <a:r>
              <a:rPr lang="en-US" dirty="0">
                <a:latin typeface="Arial" pitchFamily="34" charset="0"/>
                <a:cs typeface="Arial" pitchFamily="34" charset="0"/>
              </a:rPr>
              <a:t> interface design based upon user </a:t>
            </a:r>
            <a:r>
              <a:rPr lang="en-US" dirty="0" smtClean="0">
                <a:latin typeface="Arial" pitchFamily="34" charset="0"/>
                <a:cs typeface="Arial" pitchFamily="34" charset="0"/>
              </a:rPr>
              <a:t>feedback</a:t>
            </a:r>
          </a:p>
          <a:p>
            <a:pPr marL="406400" lvl="1" indent="-406400">
              <a:spcBef>
                <a:spcPts val="300"/>
              </a:spcBef>
              <a:spcAft>
                <a:spcPts val="300"/>
              </a:spcAft>
              <a:buFont typeface="Arial" pitchFamily="34" charset="0"/>
              <a:buChar char="•"/>
            </a:pPr>
            <a:r>
              <a:rPr lang="en-US" dirty="0" smtClean="0">
                <a:latin typeface="Arial" pitchFamily="34" charset="0"/>
                <a:cs typeface="Arial" pitchFamily="34" charset="0"/>
              </a:rPr>
              <a:t>Synergies between </a:t>
            </a:r>
            <a:r>
              <a:rPr lang="en-US" dirty="0" err="1" smtClean="0">
                <a:latin typeface="Arial" pitchFamily="34" charset="0"/>
                <a:cs typeface="Arial" pitchFamily="34" charset="0"/>
              </a:rPr>
              <a:t>CoG</a:t>
            </a:r>
            <a:r>
              <a:rPr lang="en-US" dirty="0" smtClean="0">
                <a:latin typeface="Arial" pitchFamily="34" charset="0"/>
                <a:cs typeface="Arial" pitchFamily="34" charset="0"/>
              </a:rPr>
              <a:t> and </a:t>
            </a:r>
            <a:r>
              <a:rPr lang="en-US" dirty="0" err="1" smtClean="0">
                <a:latin typeface="Arial" pitchFamily="34" charset="0"/>
                <a:cs typeface="Arial" pitchFamily="34" charset="0"/>
              </a:rPr>
              <a:t>Consiliate</a:t>
            </a:r>
            <a:endParaRPr lang="en-US" sz="2000" dirty="0">
              <a:solidFill>
                <a:srgbClr val="000000"/>
              </a:solidFill>
              <a:latin typeface="Arial" pitchFamily="34" charset="0"/>
              <a:cs typeface="Arial" pitchFamily="34" charset="0"/>
            </a:endParaRPr>
          </a:p>
        </p:txBody>
      </p:sp>
      <p:pic>
        <p:nvPicPr>
          <p:cNvPr id="29701" name="Picture 5" descr="NCSPortalGrab_19Jan10.jpg"/>
          <p:cNvPicPr>
            <a:picLocks noChangeAspect="1"/>
          </p:cNvPicPr>
          <p:nvPr/>
        </p:nvPicPr>
        <p:blipFill>
          <a:blip r:embed="rId2" cstate="print"/>
          <a:srcRect/>
          <a:stretch>
            <a:fillRect/>
          </a:stretch>
        </p:blipFill>
        <p:spPr bwMode="auto">
          <a:xfrm>
            <a:off x="5410200" y="2514600"/>
            <a:ext cx="3505200" cy="3505200"/>
          </a:xfrm>
          <a:prstGeom prst="rect">
            <a:avLst/>
          </a:prstGeom>
          <a:noFill/>
          <a:ln w="9525">
            <a:noFill/>
            <a:miter lim="800000"/>
            <a:headEnd/>
            <a:tailEnd/>
          </a:ln>
        </p:spPr>
      </p:pic>
      <p:sp>
        <p:nvSpPr>
          <p:cNvPr id="7"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a typeface="ＭＳ Ｐゴシック"/>
              </a:rPr>
              <a:t>NCPP Connection to </a:t>
            </a:r>
            <a:br>
              <a:rPr lang="en-US" dirty="0" smtClean="0">
                <a:ea typeface="ＭＳ Ｐゴシック"/>
              </a:rPr>
            </a:br>
            <a:r>
              <a:rPr lang="en-US" dirty="0" smtClean="0">
                <a:ea typeface="ＭＳ Ｐゴシック"/>
              </a:rPr>
              <a:t>CLASS / Climate Model Portal</a:t>
            </a:r>
            <a:endParaRPr lang="en-US" dirty="0"/>
          </a:p>
        </p:txBody>
      </p:sp>
      <p:sp>
        <p:nvSpPr>
          <p:cNvPr id="4" name="Content Placeholder 3"/>
          <p:cNvSpPr>
            <a:spLocks noGrp="1"/>
          </p:cNvSpPr>
          <p:nvPr>
            <p:ph idx="1"/>
          </p:nvPr>
        </p:nvSpPr>
        <p:spPr/>
        <p:txBody>
          <a:bodyPr/>
          <a:lstStyle/>
          <a:p>
            <a:pPr marL="50800" indent="-50800">
              <a:spcBef>
                <a:spcPts val="600"/>
              </a:spcBef>
              <a:spcAft>
                <a:spcPts val="600"/>
              </a:spcAft>
              <a:defRPr/>
            </a:pPr>
            <a:r>
              <a:rPr lang="en-US" sz="2400" dirty="0" smtClean="0"/>
              <a:t> NOAA downscaled information will be served through the CLASS archive and NOMADS/NCMP access</a:t>
            </a:r>
          </a:p>
          <a:p>
            <a:pPr marL="50800" indent="-50800">
              <a:spcBef>
                <a:spcPts val="600"/>
              </a:spcBef>
              <a:spcAft>
                <a:spcPts val="600"/>
              </a:spcAft>
              <a:defRPr/>
            </a:pPr>
            <a:r>
              <a:rPr lang="en-US" sz="2200" dirty="0" smtClean="0">
                <a:solidFill>
                  <a:prstClr val="black"/>
                </a:solidFill>
              </a:rPr>
              <a:t> </a:t>
            </a:r>
            <a:r>
              <a:rPr lang="en-US" sz="2400" dirty="0" smtClean="0">
                <a:solidFill>
                  <a:prstClr val="black"/>
                </a:solidFill>
              </a:rPr>
              <a:t>NCPP will help connect ESGF, CLASS and NOMADS/NCMP to help NOAA  address the following questions:</a:t>
            </a:r>
          </a:p>
          <a:p>
            <a:pPr marL="450850" lvl="1" indent="-50800">
              <a:spcBef>
                <a:spcPts val="600"/>
              </a:spcBef>
              <a:spcAft>
                <a:spcPts val="600"/>
              </a:spcAft>
              <a:defRPr/>
            </a:pPr>
            <a:r>
              <a:rPr lang="en-US" sz="1800" dirty="0" smtClean="0">
                <a:solidFill>
                  <a:prstClr val="black"/>
                </a:solidFill>
              </a:rPr>
              <a:t>What are NOAAs contributions to downscaling going to be?</a:t>
            </a:r>
          </a:p>
          <a:p>
            <a:pPr marL="450850" lvl="1" indent="-50800">
              <a:spcBef>
                <a:spcPts val="600"/>
              </a:spcBef>
              <a:spcAft>
                <a:spcPts val="600"/>
              </a:spcAft>
              <a:defRPr/>
            </a:pPr>
            <a:r>
              <a:rPr lang="en-US" sz="1800" dirty="0" smtClean="0">
                <a:solidFill>
                  <a:prstClr val="black"/>
                </a:solidFill>
              </a:rPr>
              <a:t>What needs to be archived and distributed?</a:t>
            </a:r>
            <a:endParaRPr lang="en-US" sz="1800" dirty="0" smtClean="0">
              <a:solidFill>
                <a:srgbClr val="000000"/>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n-US" dirty="0" smtClean="0">
                <a:latin typeface="Arial" pitchFamily="34" charset="0"/>
                <a:ea typeface="ＭＳ Ｐゴシック"/>
                <a:cs typeface="Arial" pitchFamily="34" charset="0"/>
              </a:rPr>
              <a:t>NCPP Connection to Users:</a:t>
            </a:r>
            <a:br>
              <a:rPr lang="en-US" dirty="0" smtClean="0">
                <a:latin typeface="Arial" pitchFamily="34" charset="0"/>
                <a:ea typeface="ＭＳ Ｐゴシック"/>
                <a:cs typeface="Arial" pitchFamily="34" charset="0"/>
              </a:rPr>
            </a:br>
            <a:r>
              <a:rPr lang="en-US" dirty="0" smtClean="0">
                <a:latin typeface="Arial" pitchFamily="34" charset="0"/>
                <a:ea typeface="ＭＳ Ｐゴシック"/>
                <a:cs typeface="Arial" pitchFamily="34" charset="0"/>
              </a:rPr>
              <a:t>Regional Pilots</a:t>
            </a:r>
          </a:p>
        </p:txBody>
      </p:sp>
      <p:sp>
        <p:nvSpPr>
          <p:cNvPr id="26627" name="TextBox 2"/>
          <p:cNvSpPr txBox="1">
            <a:spLocks noChangeArrowheads="1"/>
          </p:cNvSpPr>
          <p:nvPr/>
        </p:nvSpPr>
        <p:spPr bwMode="auto">
          <a:xfrm>
            <a:off x="228600" y="2057400"/>
            <a:ext cx="8686800" cy="4139595"/>
          </a:xfrm>
          <a:prstGeom prst="rect">
            <a:avLst/>
          </a:prstGeom>
          <a:noFill/>
          <a:ln w="9525">
            <a:noFill/>
            <a:miter lim="800000"/>
            <a:headEnd/>
            <a:tailEnd/>
          </a:ln>
        </p:spPr>
        <p:txBody>
          <a:bodyPr wrap="square">
            <a:spAutoFit/>
          </a:bodyPr>
          <a:lstStyle/>
          <a:p>
            <a:pPr marL="457200" indent="-457200">
              <a:spcBef>
                <a:spcPts val="600"/>
              </a:spcBef>
              <a:spcAft>
                <a:spcPts val="0"/>
              </a:spcAft>
              <a:defRPr/>
            </a:pPr>
            <a:r>
              <a:rPr lang="en-US" sz="2000" b="1" u="sng" dirty="0">
                <a:latin typeface="Arial" pitchFamily="34" charset="0"/>
                <a:cs typeface="Arial" pitchFamily="34" charset="0"/>
              </a:rPr>
              <a:t>Objective:</a:t>
            </a:r>
            <a:r>
              <a:rPr lang="en-US" sz="2000" b="1" dirty="0">
                <a:latin typeface="Arial" pitchFamily="34" charset="0"/>
                <a:cs typeface="Arial" pitchFamily="34" charset="0"/>
              </a:rPr>
              <a:t> </a:t>
            </a:r>
            <a:r>
              <a:rPr lang="en-US" sz="2000" b="1" dirty="0" smtClean="0">
                <a:latin typeface="Arial" pitchFamily="34" charset="0"/>
                <a:cs typeface="Arial" pitchFamily="34" charset="0"/>
              </a:rPr>
              <a:t>Prototype use of climate information in decision making </a:t>
            </a:r>
            <a:endParaRPr lang="en-US" sz="2000" b="1" dirty="0">
              <a:latin typeface="Arial" pitchFamily="34" charset="0"/>
              <a:cs typeface="Arial" pitchFamily="34" charset="0"/>
            </a:endParaRPr>
          </a:p>
          <a:p>
            <a:pPr marL="457200" indent="-457200">
              <a:spcBef>
                <a:spcPts val="600"/>
              </a:spcBef>
              <a:spcAft>
                <a:spcPts val="0"/>
              </a:spcAft>
              <a:defRPr/>
            </a:pPr>
            <a:r>
              <a:rPr lang="en-US" sz="2000" b="1" u="sng" dirty="0" smtClean="0">
                <a:latin typeface="Arial" pitchFamily="34" charset="0"/>
                <a:cs typeface="Arial" pitchFamily="34" charset="0"/>
              </a:rPr>
              <a:t>Activities:</a:t>
            </a:r>
            <a:endParaRPr lang="en-US" sz="2000" b="1" u="sng" dirty="0">
              <a:latin typeface="Arial" pitchFamily="34" charset="0"/>
              <a:cs typeface="Arial" pitchFamily="34" charset="0"/>
            </a:endParaRPr>
          </a:p>
          <a:p>
            <a:pPr marL="285750" indent="-285750">
              <a:spcBef>
                <a:spcPts val="600"/>
              </a:spcBef>
              <a:spcAft>
                <a:spcPts val="0"/>
              </a:spcAft>
              <a:buFont typeface="Arial"/>
              <a:buChar char="•"/>
              <a:defRPr/>
            </a:pPr>
            <a:r>
              <a:rPr lang="en-US" dirty="0">
                <a:solidFill>
                  <a:srgbClr val="000000"/>
                </a:solidFill>
                <a:latin typeface="Arial" pitchFamily="34" charset="0"/>
                <a:cs typeface="Arial" pitchFamily="34" charset="0"/>
              </a:rPr>
              <a:t>NCPP partnering  with </a:t>
            </a:r>
            <a:r>
              <a:rPr lang="en-US" dirty="0">
                <a:latin typeface="Arial" pitchFamily="34" charset="0"/>
                <a:cs typeface="Arial" pitchFamily="34" charset="0"/>
              </a:rPr>
              <a:t>DOI North Central Climate Science Center (CSC) (</a:t>
            </a:r>
            <a:r>
              <a:rPr lang="en-US" dirty="0" err="1">
                <a:latin typeface="Arial" pitchFamily="34" charset="0"/>
                <a:cs typeface="Arial" pitchFamily="34" charset="0"/>
              </a:rPr>
              <a:t>Hestbeck</a:t>
            </a:r>
            <a:r>
              <a:rPr lang="en-US" dirty="0">
                <a:latin typeface="Arial" pitchFamily="34" charset="0"/>
                <a:cs typeface="Arial" pitchFamily="34" charset="0"/>
              </a:rPr>
              <a:t>/</a:t>
            </a:r>
            <a:r>
              <a:rPr lang="en-US" dirty="0" err="1">
                <a:latin typeface="Arial" pitchFamily="34" charset="0"/>
                <a:cs typeface="Arial" pitchFamily="34" charset="0"/>
              </a:rPr>
              <a:t>Ojima</a:t>
            </a:r>
            <a:r>
              <a:rPr lang="en-US" dirty="0">
                <a:latin typeface="Arial" pitchFamily="34" charset="0"/>
                <a:cs typeface="Arial" pitchFamily="34" charset="0"/>
              </a:rPr>
              <a:t>)</a:t>
            </a:r>
            <a:r>
              <a:rPr lang="en-US" dirty="0">
                <a:solidFill>
                  <a:srgbClr val="FF0000"/>
                </a:solidFill>
                <a:latin typeface="Arial" pitchFamily="34" charset="0"/>
                <a:cs typeface="Arial" pitchFamily="34" charset="0"/>
              </a:rPr>
              <a:t> </a:t>
            </a:r>
            <a:r>
              <a:rPr lang="en-US" dirty="0">
                <a:latin typeface="Arial" pitchFamily="34" charset="0"/>
                <a:cs typeface="Arial" pitchFamily="34" charset="0"/>
              </a:rPr>
              <a:t>to provide the regional climate information at </a:t>
            </a:r>
            <a:r>
              <a:rPr lang="en-US" dirty="0" smtClean="0">
                <a:latin typeface="Arial" pitchFamily="34" charset="0"/>
                <a:cs typeface="Arial" pitchFamily="34" charset="0"/>
              </a:rPr>
              <a:t>scales </a:t>
            </a:r>
            <a:r>
              <a:rPr lang="en-US" dirty="0">
                <a:latin typeface="Arial" pitchFamily="34" charset="0"/>
                <a:cs typeface="Arial" pitchFamily="34" charset="0"/>
              </a:rPr>
              <a:t>needed for decision making.</a:t>
            </a:r>
          </a:p>
          <a:p>
            <a:pPr marL="285750" indent="-285750">
              <a:spcBef>
                <a:spcPts val="600"/>
              </a:spcBef>
              <a:spcAft>
                <a:spcPts val="0"/>
              </a:spcAft>
              <a:buFont typeface="Arial"/>
              <a:buChar char="•"/>
              <a:defRPr/>
            </a:pPr>
            <a:r>
              <a:rPr lang="en-US" dirty="0" smtClean="0">
                <a:latin typeface="Arial" pitchFamily="34" charset="0"/>
                <a:cs typeface="Arial" pitchFamily="34" charset="0"/>
              </a:rPr>
              <a:t>Clarify </a:t>
            </a:r>
            <a:r>
              <a:rPr lang="en-US" dirty="0">
                <a:latin typeface="Arial" pitchFamily="34" charset="0"/>
                <a:cs typeface="Arial" pitchFamily="34" charset="0"/>
              </a:rPr>
              <a:t>the needs of </a:t>
            </a:r>
            <a:r>
              <a:rPr lang="en-US" dirty="0" smtClean="0">
                <a:latin typeface="Arial" pitchFamily="34" charset="0"/>
                <a:cs typeface="Arial" pitchFamily="34" charset="0"/>
              </a:rPr>
              <a:t>key users </a:t>
            </a:r>
            <a:r>
              <a:rPr lang="en-US" dirty="0">
                <a:latin typeface="Arial" pitchFamily="34" charset="0"/>
                <a:cs typeface="Arial" pitchFamily="34" charset="0"/>
              </a:rPr>
              <a:t>for climate information on regional scales</a:t>
            </a:r>
            <a:r>
              <a:rPr lang="en-US" dirty="0" smtClean="0">
                <a:latin typeface="Arial" pitchFamily="34" charset="0"/>
                <a:cs typeface="Arial" pitchFamily="34" charset="0"/>
              </a:rPr>
              <a:t>, including regionally important phenomena</a:t>
            </a:r>
            <a:endParaRPr lang="en-US" dirty="0">
              <a:latin typeface="Arial" pitchFamily="34" charset="0"/>
              <a:cs typeface="Arial" pitchFamily="34" charset="0"/>
            </a:endParaRPr>
          </a:p>
          <a:p>
            <a:pPr marL="285750" indent="-285750">
              <a:spcBef>
                <a:spcPts val="600"/>
              </a:spcBef>
              <a:spcAft>
                <a:spcPts val="0"/>
              </a:spcAft>
              <a:buFont typeface="Arial"/>
              <a:buChar char="•"/>
              <a:defRPr/>
            </a:pPr>
            <a:r>
              <a:rPr lang="en-US" dirty="0" smtClean="0">
                <a:latin typeface="Arial" pitchFamily="34" charset="0"/>
                <a:cs typeface="Arial" pitchFamily="34" charset="0"/>
              </a:rPr>
              <a:t>Explore “</a:t>
            </a:r>
            <a:r>
              <a:rPr lang="en-US" dirty="0">
                <a:latin typeface="Arial" pitchFamily="34" charset="0"/>
                <a:cs typeface="Arial" pitchFamily="34" charset="0"/>
              </a:rPr>
              <a:t>best available science,</a:t>
            </a:r>
            <a:r>
              <a:rPr lang="en-US" dirty="0" smtClean="0">
                <a:latin typeface="Arial" pitchFamily="34" charset="0"/>
                <a:cs typeface="Arial" pitchFamily="34" charset="0"/>
              </a:rPr>
              <a:t>” for policy, planning, and decision making</a:t>
            </a:r>
            <a:endParaRPr lang="en-US" dirty="0">
              <a:latin typeface="Arial" pitchFamily="34" charset="0"/>
              <a:cs typeface="Arial" pitchFamily="34" charset="0"/>
            </a:endParaRPr>
          </a:p>
          <a:p>
            <a:pPr marL="285750" indent="-285750">
              <a:spcBef>
                <a:spcPts val="600"/>
              </a:spcBef>
              <a:spcAft>
                <a:spcPts val="0"/>
              </a:spcAft>
              <a:buFont typeface="Arial"/>
              <a:buChar char="•"/>
              <a:defRPr/>
            </a:pPr>
            <a:r>
              <a:rPr lang="en-US" dirty="0" smtClean="0">
                <a:latin typeface="Arial" pitchFamily="34" charset="0"/>
                <a:cs typeface="Arial" pitchFamily="34" charset="0"/>
              </a:rPr>
              <a:t>Identify </a:t>
            </a:r>
            <a:r>
              <a:rPr lang="en-US" dirty="0">
                <a:latin typeface="Arial" pitchFamily="34" charset="0"/>
                <a:cs typeface="Arial" pitchFamily="34" charset="0"/>
              </a:rPr>
              <a:t>needs for applied research topics to address </a:t>
            </a:r>
            <a:r>
              <a:rPr lang="en-US" dirty="0" smtClean="0">
                <a:latin typeface="Arial" pitchFamily="34" charset="0"/>
                <a:cs typeface="Arial" pitchFamily="34" charset="0"/>
              </a:rPr>
              <a:t>gaps</a:t>
            </a:r>
            <a:endParaRPr lang="en-US" dirty="0">
              <a:latin typeface="Arial" pitchFamily="34" charset="0"/>
              <a:cs typeface="Arial" pitchFamily="34" charset="0"/>
            </a:endParaRPr>
          </a:p>
          <a:p>
            <a:pPr marL="285750" indent="-285750">
              <a:buFont typeface="Arial"/>
              <a:buChar char="•"/>
              <a:defRPr/>
            </a:pPr>
            <a:r>
              <a:rPr lang="en-US" dirty="0">
                <a:latin typeface="Arial" pitchFamily="34" charset="0"/>
                <a:cs typeface="Arial" pitchFamily="34" charset="0"/>
              </a:rPr>
              <a:t>Note that NCPP isn't creating everything, it's providing intelligent pathways, tools, recommendations/guidance</a:t>
            </a:r>
            <a:r>
              <a:rPr lang="en-US" dirty="0" smtClean="0">
                <a:latin typeface="Arial" pitchFamily="34" charset="0"/>
                <a:cs typeface="Arial" pitchFamily="34" charset="0"/>
              </a:rPr>
              <a:t>.</a:t>
            </a:r>
            <a:endParaRPr lang="en-US" dirty="0">
              <a:latin typeface="Arial" pitchFamily="34" charset="0"/>
              <a:cs typeface="Arial" pitchFamily="34" charset="0"/>
            </a:endParaRPr>
          </a:p>
          <a:p>
            <a:pPr marL="285750" indent="-285750">
              <a:buFont typeface="Arial"/>
              <a:buChar char="•"/>
              <a:defRPr/>
            </a:pPr>
            <a:r>
              <a:rPr lang="en-US" dirty="0" smtClean="0">
                <a:latin typeface="Arial" pitchFamily="34" charset="0"/>
                <a:cs typeface="Arial" pitchFamily="34" charset="0"/>
              </a:rPr>
              <a:t>Additional pilots will be informed by NOAA needs assessments and RISAs</a:t>
            </a:r>
            <a:r>
              <a:rPr lang="en-US" dirty="0">
                <a:latin typeface="Arial" pitchFamily="34" charset="0"/>
                <a:cs typeface="Arial" pitchFamily="34" charset="0"/>
              </a:rPr>
              <a:t>, the RCCs, </a:t>
            </a:r>
            <a:r>
              <a:rPr lang="en-US" dirty="0" smtClean="0">
                <a:latin typeface="Arial" pitchFamily="34" charset="0"/>
                <a:cs typeface="Arial" pitchFamily="34" charset="0"/>
              </a:rPr>
              <a:t>and RCSDs </a:t>
            </a:r>
            <a:endParaRPr lang="en-US" b="1" u="sng" dirty="0">
              <a:latin typeface="Arial" pitchFamily="34" charset="0"/>
              <a:cs typeface="Arial" pitchFamily="34" charset="0"/>
            </a:endParaRPr>
          </a:p>
        </p:txBody>
      </p:sp>
      <p:sp>
        <p:nvSpPr>
          <p:cNvPr id="6"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905000"/>
            <a:ext cx="8229600" cy="4267200"/>
          </a:xfrm>
        </p:spPr>
        <p:txBody>
          <a:bodyPr>
            <a:normAutofit fontScale="55000" lnSpcReduction="20000"/>
          </a:bodyPr>
          <a:lstStyle/>
          <a:p>
            <a:r>
              <a:rPr lang="en-US" sz="4400" dirty="0" smtClean="0"/>
              <a:t>NCPP is focused on the synthesis of existing capabilities to build a sustained capability.  Relies on the past decade’s:</a:t>
            </a:r>
          </a:p>
          <a:p>
            <a:pPr lvl="1"/>
            <a:r>
              <a:rPr lang="en-US" sz="3600" dirty="0" smtClean="0"/>
              <a:t>Investments in use of climate information</a:t>
            </a:r>
          </a:p>
          <a:p>
            <a:pPr lvl="1"/>
            <a:r>
              <a:rPr lang="en-US" sz="3600" dirty="0" smtClean="0"/>
              <a:t>Investments in information technology infrastructure</a:t>
            </a:r>
          </a:p>
          <a:p>
            <a:pPr lvl="1"/>
            <a:r>
              <a:rPr lang="en-US" sz="3600" dirty="0" smtClean="0"/>
              <a:t>Emergence of successful approaches to govern distributed communities</a:t>
            </a:r>
          </a:p>
          <a:p>
            <a:r>
              <a:rPr lang="en-US" sz="4400" dirty="0" smtClean="0"/>
              <a:t>Status</a:t>
            </a:r>
          </a:p>
          <a:p>
            <a:pPr lvl="1"/>
            <a:r>
              <a:rPr lang="en-US" sz="3600" dirty="0" smtClean="0"/>
              <a:t>Identifying and evaluating capabilities</a:t>
            </a:r>
          </a:p>
          <a:p>
            <a:pPr lvl="1"/>
            <a:r>
              <a:rPr lang="en-US" sz="3600" dirty="0" smtClean="0"/>
              <a:t>Engaging communities and organizations</a:t>
            </a:r>
          </a:p>
          <a:p>
            <a:pPr lvl="1"/>
            <a:r>
              <a:rPr lang="en-US" sz="3600" dirty="0" smtClean="0"/>
              <a:t>Design, planning, and review of IT architecture and governance</a:t>
            </a:r>
          </a:p>
          <a:p>
            <a:pPr lvl="1"/>
            <a:r>
              <a:rPr lang="en-US" sz="3600" dirty="0" smtClean="0"/>
              <a:t>Implementation of prototype activities through use cases and pilot projects. </a:t>
            </a:r>
          </a:p>
          <a:p>
            <a:pPr lvl="1">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for NOAA</a:t>
            </a:r>
            <a:endParaRPr lang="en-US" dirty="0"/>
          </a:p>
        </p:txBody>
      </p:sp>
      <p:sp>
        <p:nvSpPr>
          <p:cNvPr id="3" name="Content Placeholder 2"/>
          <p:cNvSpPr>
            <a:spLocks noGrp="1"/>
          </p:cNvSpPr>
          <p:nvPr>
            <p:ph idx="1"/>
          </p:nvPr>
        </p:nvSpPr>
        <p:spPr/>
        <p:txBody>
          <a:bodyPr>
            <a:normAutofit/>
          </a:bodyPr>
          <a:lstStyle/>
          <a:p>
            <a:pPr marL="347663" indent="-347663">
              <a:defRPr/>
            </a:pPr>
            <a:r>
              <a:rPr lang="en-US" sz="2400" dirty="0" smtClean="0"/>
              <a:t>NCPP is a timely opportunity for NOAA:</a:t>
            </a:r>
          </a:p>
          <a:p>
            <a:pPr marL="747713" lvl="1" indent="-347663">
              <a:defRPr/>
            </a:pPr>
            <a:r>
              <a:rPr lang="en-US" sz="2000" dirty="0" smtClean="0"/>
              <a:t>Its approach to regional climate information and services draws on existing climate components of NWS, OAR and NESDIS in a way not seen before within NOAA.</a:t>
            </a:r>
          </a:p>
          <a:p>
            <a:pPr marL="747713" lvl="1" indent="-347663">
              <a:defRPr/>
            </a:pPr>
            <a:r>
              <a:rPr lang="en-US" sz="2000" dirty="0" smtClean="0"/>
              <a:t>It provides the necessary coupling between the centers/labs, takes advantage of who they are, helps them with their challenges.</a:t>
            </a:r>
          </a:p>
          <a:p>
            <a:pPr marL="747713" lvl="1" indent="-347663">
              <a:defRPr/>
            </a:pPr>
            <a:r>
              <a:rPr lang="en-US" sz="2000" dirty="0" smtClean="0"/>
              <a:t>It expands on climate information NWS, OAR and NESDIS already provides to the broad spectrum of customers, agencies.</a:t>
            </a:r>
          </a:p>
          <a:p>
            <a:pPr marL="747713" lvl="1" indent="-347663">
              <a:defRPr/>
            </a:pPr>
            <a:r>
              <a:rPr lang="en-US" sz="2000" dirty="0" smtClean="0"/>
              <a:t>It bridges weather through ISI climate to decadal to connect preparedness and adaptation.</a:t>
            </a:r>
          </a:p>
          <a:p>
            <a:pPr marL="747713" lvl="1" indent="-347663">
              <a:defRPr/>
            </a:pPr>
            <a:r>
              <a:rPr lang="en-US" sz="2000" dirty="0" smtClean="0"/>
              <a:t>It draws on existing community-based infrastructure.</a:t>
            </a:r>
          </a:p>
          <a:p>
            <a:pPr marL="747713" lvl="1" indent="-347663">
              <a:defRPr/>
            </a:pPr>
            <a:r>
              <a:rPr lang="en-US" sz="2000" dirty="0" smtClean="0"/>
              <a:t>It is a platform for advancing NOAA’s climate services. </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 Some Details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URLs for more info</a:t>
            </a:r>
            <a:endParaRPr lang="en-US" dirty="0"/>
          </a:p>
        </p:txBody>
      </p:sp>
      <p:sp>
        <p:nvSpPr>
          <p:cNvPr id="3" name="Content Placeholder 2"/>
          <p:cNvSpPr>
            <a:spLocks noGrp="1"/>
          </p:cNvSpPr>
          <p:nvPr>
            <p:ph idx="1"/>
          </p:nvPr>
        </p:nvSpPr>
        <p:spPr/>
        <p:txBody>
          <a:bodyPr/>
          <a:lstStyle/>
          <a:p>
            <a:r>
              <a:rPr lang="en-US" dirty="0" smtClean="0">
                <a:hlinkClick r:id="rId2"/>
              </a:rPr>
              <a:t>NCPP Mission and Strategy</a:t>
            </a:r>
            <a:endParaRPr lang="en-US" dirty="0" smtClean="0"/>
          </a:p>
          <a:p>
            <a:r>
              <a:rPr lang="en-US" dirty="0" smtClean="0">
                <a:hlinkClick r:id="rId3"/>
              </a:rPr>
              <a:t>NCPP Initial Use Cases</a:t>
            </a:r>
            <a:endParaRPr lang="en-US" dirty="0" smtClean="0"/>
          </a:p>
          <a:p>
            <a:r>
              <a:rPr lang="en-US" dirty="0" smtClean="0">
                <a:hlinkClick r:id="rId4"/>
              </a:rPr>
              <a:t>NCPP Meeting Minutes</a:t>
            </a:r>
            <a:endParaRPr lang="en-US" dirty="0" smtClean="0"/>
          </a:p>
          <a:p>
            <a:r>
              <a:rPr lang="en-US" dirty="0" smtClean="0">
                <a:hlinkClick r:id="rId5"/>
              </a:rPr>
              <a:t>NCPP Core Team Capability Summaries</a:t>
            </a:r>
            <a:endParaRPr lang="en-US" dirty="0" smtClean="0"/>
          </a:p>
          <a:p>
            <a:r>
              <a:rPr lang="en-US" dirty="0" smtClean="0">
                <a:hlinkClick r:id="rId6"/>
              </a:rPr>
              <a:t>Initial ESGF Portal (installed only)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a:rPr>
              <a:t>Summary of some other NCPP Connections</a:t>
            </a:r>
            <a:endParaRPr lang="en-US" dirty="0"/>
          </a:p>
        </p:txBody>
      </p:sp>
      <p:sp>
        <p:nvSpPr>
          <p:cNvPr id="3" name="Content Placeholder 2"/>
          <p:cNvSpPr>
            <a:spLocks noGrp="1"/>
          </p:cNvSpPr>
          <p:nvPr>
            <p:ph idx="1"/>
          </p:nvPr>
        </p:nvSpPr>
        <p:spPr/>
        <p:txBody>
          <a:bodyPr>
            <a:normAutofit fontScale="62500" lnSpcReduction="20000"/>
          </a:bodyPr>
          <a:lstStyle/>
          <a:p>
            <a:pPr marL="457200" indent="-457200">
              <a:spcBef>
                <a:spcPts val="600"/>
              </a:spcBef>
              <a:buNone/>
            </a:pPr>
            <a:r>
              <a:rPr lang="en-US" b="1" u="sng" dirty="0" smtClean="0"/>
              <a:t>Interagency:</a:t>
            </a:r>
          </a:p>
          <a:p>
            <a:pPr marL="457200" indent="-457200">
              <a:spcBef>
                <a:spcPts val="600"/>
              </a:spcBef>
            </a:pPr>
            <a:r>
              <a:rPr lang="en-US" b="1" dirty="0" smtClean="0"/>
              <a:t>Portals</a:t>
            </a:r>
            <a:r>
              <a:rPr lang="en-US" dirty="0" smtClean="0"/>
              <a:t>: facilitate connections between portal efforts (USGCRP Climate Change Portal, NOAA Climate Model Portal and Climate.gov Portal), inc front and back end solutions</a:t>
            </a:r>
          </a:p>
          <a:p>
            <a:pPr marL="457200" indent="-457200">
              <a:spcBef>
                <a:spcPts val="600"/>
              </a:spcBef>
            </a:pPr>
            <a:r>
              <a:rPr lang="en-US" b="1" dirty="0" smtClean="0"/>
              <a:t>Regional Pilots</a:t>
            </a:r>
            <a:r>
              <a:rPr lang="en-US" dirty="0" smtClean="0"/>
              <a:t>: prototype use of climate information in decision making; establish partnerships (e.g. DOI/ North Central Climate Science Center); clarify key user needs </a:t>
            </a:r>
          </a:p>
          <a:p>
            <a:pPr marL="457200" indent="-457200">
              <a:spcBef>
                <a:spcPts val="600"/>
              </a:spcBef>
              <a:buNone/>
            </a:pPr>
            <a:r>
              <a:rPr lang="en-US" b="1" u="sng" dirty="0" smtClean="0"/>
              <a:t>NOAA:</a:t>
            </a:r>
          </a:p>
          <a:p>
            <a:pPr marL="347663" indent="-347663">
              <a:spcBef>
                <a:spcPts val="600"/>
              </a:spcBef>
              <a:defRPr/>
            </a:pPr>
            <a:r>
              <a:rPr lang="en-US" b="1" dirty="0" smtClean="0"/>
              <a:t>Programs</a:t>
            </a:r>
            <a:r>
              <a:rPr lang="en-US" dirty="0" smtClean="0"/>
              <a:t>: connect NOAA climate programs that complement &amp; inform NCPP (includes CPO / MAPP (modeling, reanalysis, multi-model ensembles), NIDIS, NOAA needs assessments, regional services</a:t>
            </a:r>
          </a:p>
          <a:p>
            <a:pPr marL="347663" indent="-347663">
              <a:spcBef>
                <a:spcPts val="600"/>
              </a:spcBef>
              <a:defRPr/>
            </a:pPr>
            <a:r>
              <a:rPr lang="en-US" b="1" dirty="0" smtClean="0"/>
              <a:t>Labs and Centers</a:t>
            </a:r>
            <a:r>
              <a:rPr lang="en-US" dirty="0" smtClean="0"/>
              <a:t>: activities involve all 5 NOAA LO’s, many labs, NOAA Regional Networks (RISAs, RCCs, CSDs)</a:t>
            </a:r>
          </a:p>
          <a:p>
            <a:pPr marL="347663" indent="-347663">
              <a:spcBef>
                <a:spcPts val="600"/>
              </a:spcBef>
              <a:defRPr/>
            </a:pPr>
            <a:r>
              <a:rPr lang="en-US" b="1" dirty="0" smtClean="0"/>
              <a:t>Regional Pilots: </a:t>
            </a:r>
            <a:r>
              <a:rPr lang="en-US" dirty="0" smtClean="0"/>
              <a:t>involve all 5 NOAA LO’s, partner with NMFS, NOS, NGSP themes</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ea typeface="ＭＳ Ｐゴシック"/>
                <a:cs typeface="Arial" pitchFamily="34" charset="0"/>
              </a:rPr>
              <a:t>National Climate Predictions and Projections (NCPP) Platform </a:t>
            </a:r>
            <a:endParaRPr lang="en-US" dirty="0"/>
          </a:p>
        </p:txBody>
      </p:sp>
      <p:sp>
        <p:nvSpPr>
          <p:cNvPr id="4" name="TextBox 3"/>
          <p:cNvSpPr txBox="1"/>
          <p:nvPr/>
        </p:nvSpPr>
        <p:spPr>
          <a:xfrm>
            <a:off x="1447800" y="2057400"/>
            <a:ext cx="6471259" cy="4401205"/>
          </a:xfrm>
          <a:prstGeom prst="rect">
            <a:avLst/>
          </a:prstGeom>
          <a:noFill/>
        </p:spPr>
        <p:txBody>
          <a:bodyPr wrap="none" rtlCol="0">
            <a:spAutoFit/>
          </a:bodyPr>
          <a:lstStyle/>
          <a:p>
            <a:pPr marL="688975" lvl="1" indent="-231775">
              <a:buFont typeface="Arial" pitchFamily="34" charset="0"/>
              <a:buChar char="•"/>
            </a:pPr>
            <a:r>
              <a:rPr lang="en-US" sz="2800" dirty="0" smtClean="0">
                <a:solidFill>
                  <a:srgbClr val="000000"/>
                </a:solidFill>
                <a:latin typeface="Arial" pitchFamily="34" charset="0"/>
                <a:cs typeface="Arial" pitchFamily="34" charset="0"/>
              </a:rPr>
              <a:t>Mission and Strategy</a:t>
            </a:r>
          </a:p>
          <a:p>
            <a:pPr marL="688975" lvl="1" indent="-231775">
              <a:buFont typeface="Arial" pitchFamily="34" charset="0"/>
              <a:buChar char="•"/>
            </a:pPr>
            <a:r>
              <a:rPr lang="en-US" sz="2800" dirty="0" smtClean="0">
                <a:solidFill>
                  <a:srgbClr val="000000"/>
                </a:solidFill>
                <a:latin typeface="Arial" pitchFamily="34" charset="0"/>
                <a:cs typeface="Arial" pitchFamily="34" charset="0"/>
              </a:rPr>
              <a:t>Status</a:t>
            </a:r>
          </a:p>
          <a:p>
            <a:pPr marL="688975" lvl="1" indent="-231775">
              <a:buFont typeface="Arial" pitchFamily="34" charset="0"/>
              <a:buChar char="•"/>
            </a:pPr>
            <a:r>
              <a:rPr lang="en-US" sz="2800" dirty="0" smtClean="0">
                <a:solidFill>
                  <a:srgbClr val="000000"/>
                </a:solidFill>
                <a:latin typeface="Arial" pitchFamily="34" charset="0"/>
                <a:cs typeface="Arial" pitchFamily="34" charset="0"/>
              </a:rPr>
              <a:t>Short-Term and Long-Term Goals</a:t>
            </a:r>
          </a:p>
          <a:p>
            <a:pPr marL="688975" lvl="1" indent="-231775">
              <a:buFont typeface="Arial" pitchFamily="34" charset="0"/>
              <a:buChar char="•"/>
            </a:pPr>
            <a:r>
              <a:rPr lang="en-US" sz="2800" dirty="0" smtClean="0">
                <a:solidFill>
                  <a:srgbClr val="000000"/>
                </a:solidFill>
                <a:latin typeface="Arial" pitchFamily="34" charset="0"/>
                <a:cs typeface="Arial" pitchFamily="34" charset="0"/>
              </a:rPr>
              <a:t>Technical Team Activities</a:t>
            </a:r>
          </a:p>
          <a:p>
            <a:pPr marL="688975" lvl="1" indent="-231775">
              <a:buFont typeface="Arial" pitchFamily="34" charset="0"/>
              <a:buChar char="•"/>
            </a:pPr>
            <a:r>
              <a:rPr lang="en-US" sz="2800" dirty="0" smtClean="0">
                <a:solidFill>
                  <a:srgbClr val="000000"/>
                </a:solidFill>
                <a:latin typeface="Arial" pitchFamily="34" charset="0"/>
                <a:cs typeface="Arial" pitchFamily="34" charset="0"/>
              </a:rPr>
              <a:t>Climate Science Applications Team</a:t>
            </a:r>
          </a:p>
          <a:p>
            <a:pPr marL="688975" lvl="1" indent="-231775">
              <a:buFont typeface="Arial" pitchFamily="34" charset="0"/>
              <a:buChar char="•"/>
            </a:pPr>
            <a:r>
              <a:rPr lang="en-US" sz="2800" dirty="0" smtClean="0">
                <a:solidFill>
                  <a:srgbClr val="000000"/>
                </a:solidFill>
                <a:latin typeface="Arial" pitchFamily="34" charset="0"/>
                <a:cs typeface="Arial" pitchFamily="34" charset="0"/>
              </a:rPr>
              <a:t>FY12 Deliverables</a:t>
            </a:r>
          </a:p>
          <a:p>
            <a:pPr marL="688975" lvl="1" indent="-231775">
              <a:buFont typeface="Arial" pitchFamily="34" charset="0"/>
              <a:buChar char="•"/>
            </a:pPr>
            <a:r>
              <a:rPr lang="en-US" sz="2800" dirty="0" smtClean="0">
                <a:solidFill>
                  <a:srgbClr val="000000"/>
                </a:solidFill>
                <a:latin typeface="Arial" pitchFamily="34" charset="0"/>
                <a:cs typeface="Arial" pitchFamily="34" charset="0"/>
              </a:rPr>
              <a:t>Connections</a:t>
            </a:r>
          </a:p>
          <a:p>
            <a:pPr marL="688975" lvl="1" indent="-231775">
              <a:buFont typeface="Arial" pitchFamily="34" charset="0"/>
              <a:buChar char="•"/>
            </a:pPr>
            <a:r>
              <a:rPr lang="en-US" sz="2800" dirty="0" smtClean="0">
                <a:solidFill>
                  <a:srgbClr val="000000"/>
                </a:solidFill>
                <a:latin typeface="Arial" pitchFamily="34" charset="0"/>
                <a:cs typeface="Arial" pitchFamily="34" charset="0"/>
              </a:rPr>
              <a:t>Benefits for NOAA</a:t>
            </a:r>
          </a:p>
          <a:p>
            <a:pPr marL="688975" lvl="1" indent="-231775">
              <a:buFont typeface="Arial" pitchFamily="34" charset="0"/>
              <a:buChar char="•"/>
            </a:pPr>
            <a:r>
              <a:rPr lang="en-US" sz="2800" dirty="0" smtClean="0">
                <a:solidFill>
                  <a:srgbClr val="000000"/>
                </a:solidFill>
                <a:latin typeface="Arial" pitchFamily="34" charset="0"/>
                <a:cs typeface="Arial" pitchFamily="34" charset="0"/>
              </a:rPr>
              <a:t>Summary</a:t>
            </a:r>
          </a:p>
          <a:p>
            <a:pPr marL="688975" lvl="1" indent="-231775">
              <a:buFont typeface="Arial" pitchFamily="34" charset="0"/>
              <a:buChar char="•"/>
            </a:pPr>
            <a:r>
              <a:rPr lang="en-US" sz="2800" dirty="0" smtClean="0">
                <a:solidFill>
                  <a:srgbClr val="000000"/>
                </a:solidFill>
                <a:latin typeface="Arial" pitchFamily="34" charset="0"/>
                <a:cs typeface="Arial" pitchFamily="34" charset="0"/>
              </a:rPr>
              <a:t>Appendix</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smtClean="0">
                <a:latin typeface="Arial" pitchFamily="34" charset="0"/>
                <a:ea typeface="ＭＳ Ｐゴシック"/>
                <a:cs typeface="Arial" pitchFamily="34" charset="0"/>
              </a:rPr>
              <a:t>NCPP Connection to </a:t>
            </a:r>
            <a:br>
              <a:rPr lang="en-US" dirty="0" smtClean="0">
                <a:latin typeface="Arial" pitchFamily="34" charset="0"/>
                <a:ea typeface="ＭＳ Ｐゴシック"/>
                <a:cs typeface="Arial" pitchFamily="34" charset="0"/>
              </a:rPr>
            </a:br>
            <a:r>
              <a:rPr lang="en-US" dirty="0" smtClean="0">
                <a:latin typeface="Arial" pitchFamily="34" charset="0"/>
                <a:ea typeface="ＭＳ Ｐゴシック"/>
                <a:cs typeface="Arial" pitchFamily="34" charset="0"/>
              </a:rPr>
              <a:t> Global Change Portal</a:t>
            </a:r>
          </a:p>
        </p:txBody>
      </p:sp>
      <p:sp>
        <p:nvSpPr>
          <p:cNvPr id="30723" name="TextBox 2"/>
          <p:cNvSpPr txBox="1">
            <a:spLocks noChangeArrowheads="1"/>
          </p:cNvSpPr>
          <p:nvPr/>
        </p:nvSpPr>
        <p:spPr bwMode="auto">
          <a:xfrm>
            <a:off x="228600" y="2209800"/>
            <a:ext cx="8534400" cy="3831818"/>
          </a:xfrm>
          <a:prstGeom prst="rect">
            <a:avLst/>
          </a:prstGeom>
          <a:noFill/>
          <a:ln w="9525">
            <a:noFill/>
            <a:miter lim="800000"/>
            <a:headEnd/>
            <a:tailEnd/>
          </a:ln>
        </p:spPr>
        <p:txBody>
          <a:bodyPr wrap="square">
            <a:spAutoFit/>
          </a:bodyPr>
          <a:lstStyle/>
          <a:p>
            <a:pPr marL="457200" indent="-457200">
              <a:spcBef>
                <a:spcPts val="600"/>
              </a:spcBef>
            </a:pPr>
            <a:r>
              <a:rPr lang="en-US" b="1" u="sng" dirty="0" smtClean="0">
                <a:latin typeface="Arial" pitchFamily="34" charset="0"/>
                <a:cs typeface="Arial" pitchFamily="34" charset="0"/>
              </a:rPr>
              <a:t>NCPP </a:t>
            </a:r>
            <a:r>
              <a:rPr lang="en-US" b="1" u="sng" dirty="0">
                <a:latin typeface="Arial" pitchFamily="34" charset="0"/>
                <a:cs typeface="Arial" pitchFamily="34" charset="0"/>
              </a:rPr>
              <a:t>Relationship</a:t>
            </a:r>
            <a:r>
              <a:rPr lang="en-US" b="1" u="sng" dirty="0" smtClean="0">
                <a:latin typeface="Arial" pitchFamily="34" charset="0"/>
                <a:cs typeface="Arial" pitchFamily="34" charset="0"/>
              </a:rPr>
              <a:t>:</a:t>
            </a:r>
          </a:p>
          <a:p>
            <a:pPr marL="457200" indent="-457200">
              <a:spcBef>
                <a:spcPts val="600"/>
              </a:spcBef>
              <a:buFont typeface="Arial" pitchFamily="34" charset="0"/>
              <a:buChar char="•"/>
            </a:pPr>
            <a:r>
              <a:rPr lang="en-US" dirty="0" smtClean="0">
                <a:latin typeface="Arial" pitchFamily="34" charset="0"/>
                <a:cs typeface="Arial" pitchFamily="34" charset="0"/>
              </a:rPr>
              <a:t>Facilitate interdisciplinary connections between existing portal efforts         (e.g. Climate Model Portal and Global Change Portal)</a:t>
            </a:r>
          </a:p>
          <a:p>
            <a:pPr marL="914400" lvl="1" indent="-457200">
              <a:spcBef>
                <a:spcPts val="600"/>
              </a:spcBef>
              <a:buFont typeface="Wingdings" pitchFamily="2" charset="2"/>
              <a:buChar char="ü"/>
            </a:pPr>
            <a:r>
              <a:rPr lang="en-US" dirty="0" smtClean="0">
                <a:latin typeface="Arial" pitchFamily="34" charset="0"/>
                <a:cs typeface="Arial" pitchFamily="34" charset="0"/>
              </a:rPr>
              <a:t>Front-end solutions that support requirements for assessment reports (NCA)</a:t>
            </a:r>
          </a:p>
          <a:p>
            <a:pPr marL="914400" lvl="1" indent="-457200">
              <a:spcBef>
                <a:spcPts val="600"/>
              </a:spcBef>
              <a:buFont typeface="Wingdings" pitchFamily="2" charset="2"/>
              <a:buChar char="ü"/>
            </a:pPr>
            <a:r>
              <a:rPr lang="en-US" dirty="0" smtClean="0">
                <a:latin typeface="Arial" pitchFamily="34" charset="0"/>
                <a:cs typeface="Arial" pitchFamily="34" charset="0"/>
              </a:rPr>
              <a:t>Back-end solutions for data access, content management systems,</a:t>
            </a:r>
          </a:p>
          <a:p>
            <a:pPr marL="457200" indent="-457200">
              <a:spcBef>
                <a:spcPts val="600"/>
              </a:spcBef>
              <a:buFont typeface="Arial" pitchFamily="34" charset="0"/>
              <a:buChar char="•"/>
            </a:pPr>
            <a:r>
              <a:rPr lang="en-US" dirty="0" smtClean="0">
                <a:latin typeface="Arial" pitchFamily="34" charset="0"/>
                <a:cs typeface="Arial" pitchFamily="34" charset="0"/>
              </a:rPr>
              <a:t>Assist development of methodologies that support portal efforts</a:t>
            </a:r>
          </a:p>
          <a:p>
            <a:pPr marL="914400" lvl="1" indent="-457200">
              <a:spcBef>
                <a:spcPts val="600"/>
              </a:spcBef>
              <a:buFont typeface="Wingdings" pitchFamily="2" charset="2"/>
              <a:buChar char="ü"/>
            </a:pPr>
            <a:r>
              <a:rPr lang="en-US" dirty="0" smtClean="0">
                <a:latin typeface="Arial" pitchFamily="34" charset="0"/>
                <a:cs typeface="Arial" pitchFamily="34" charset="0"/>
              </a:rPr>
              <a:t>Requirements </a:t>
            </a:r>
          </a:p>
          <a:p>
            <a:pPr marL="914400" lvl="1" indent="-457200">
              <a:spcBef>
                <a:spcPts val="600"/>
              </a:spcBef>
              <a:buFont typeface="Wingdings" pitchFamily="2" charset="2"/>
              <a:buChar char="ü"/>
            </a:pPr>
            <a:r>
              <a:rPr lang="en-US" dirty="0" smtClean="0">
                <a:latin typeface="Arial" pitchFamily="34" charset="0"/>
                <a:cs typeface="Arial" pitchFamily="34" charset="0"/>
              </a:rPr>
              <a:t>Program Management </a:t>
            </a:r>
          </a:p>
          <a:p>
            <a:pPr marL="914400" lvl="1" indent="-457200">
              <a:spcBef>
                <a:spcPts val="600"/>
              </a:spcBef>
              <a:buFont typeface="Wingdings" pitchFamily="2" charset="2"/>
              <a:buChar char="ü"/>
            </a:pPr>
            <a:r>
              <a:rPr lang="en-US" dirty="0" smtClean="0">
                <a:latin typeface="Arial" pitchFamily="34" charset="0"/>
                <a:cs typeface="Arial" pitchFamily="34" charset="0"/>
              </a:rPr>
              <a:t>Core Operating Teams</a:t>
            </a:r>
          </a:p>
          <a:p>
            <a:pPr lvl="1" indent="-457200">
              <a:spcBef>
                <a:spcPts val="1200"/>
              </a:spcBef>
              <a:buFont typeface="Arial" pitchFamily="34" charset="0"/>
              <a:buChar char="•"/>
            </a:pPr>
            <a:endParaRPr lang="en-US" dirty="0">
              <a:cs typeface="Arial" pitchFamily="34" charset="0"/>
            </a:endParaRPr>
          </a:p>
        </p:txBody>
      </p:sp>
      <p:sp>
        <p:nvSpPr>
          <p:cNvPr id="5"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Engagement Activities</a:t>
            </a:r>
            <a:endParaRPr lang="en-US" dirty="0"/>
          </a:p>
        </p:txBody>
      </p:sp>
      <p:sp>
        <p:nvSpPr>
          <p:cNvPr id="3" name="Content Placeholder 2"/>
          <p:cNvSpPr>
            <a:spLocks noGrp="1"/>
          </p:cNvSpPr>
          <p:nvPr>
            <p:ph idx="1"/>
          </p:nvPr>
        </p:nvSpPr>
        <p:spPr/>
        <p:txBody>
          <a:bodyPr>
            <a:noAutofit/>
          </a:bodyPr>
          <a:lstStyle/>
          <a:p>
            <a:pPr marL="341313" indent="-341313">
              <a:lnSpc>
                <a:spcPct val="120000"/>
              </a:lnSpc>
              <a:spcBef>
                <a:spcPts val="0"/>
              </a:spcBef>
              <a:defRPr/>
            </a:pPr>
            <a:r>
              <a:rPr lang="en-US" sz="2000" dirty="0" smtClean="0"/>
              <a:t>Engaging multiple communities with specific near term focus (downscaling): (list in not complete)</a:t>
            </a:r>
          </a:p>
          <a:p>
            <a:pPr marL="1146175" lvl="2" indent="-231775">
              <a:lnSpc>
                <a:spcPct val="120000"/>
              </a:lnSpc>
              <a:spcBef>
                <a:spcPts val="0"/>
              </a:spcBef>
              <a:buFont typeface="Wingdings" pitchFamily="2" charset="2"/>
              <a:buChar char="ü"/>
            </a:pPr>
            <a:r>
              <a:rPr lang="en-US" sz="2000" i="1" dirty="0" smtClean="0">
                <a:solidFill>
                  <a:srgbClr val="000000"/>
                </a:solidFill>
              </a:rPr>
              <a:t>USGS, Geo Data Portal</a:t>
            </a:r>
          </a:p>
          <a:p>
            <a:pPr marL="1146175" lvl="2" indent="-231775">
              <a:lnSpc>
                <a:spcPct val="120000"/>
              </a:lnSpc>
              <a:spcBef>
                <a:spcPts val="0"/>
              </a:spcBef>
              <a:buFont typeface="Wingdings" pitchFamily="2" charset="2"/>
              <a:buChar char="ü"/>
            </a:pPr>
            <a:r>
              <a:rPr lang="en-US" sz="2000" i="1" dirty="0" smtClean="0">
                <a:solidFill>
                  <a:srgbClr val="000000"/>
                </a:solidFill>
              </a:rPr>
              <a:t>National Climate Assessment</a:t>
            </a:r>
          </a:p>
          <a:p>
            <a:pPr marL="1146175" lvl="2" indent="-231775">
              <a:lnSpc>
                <a:spcPct val="120000"/>
              </a:lnSpc>
              <a:spcBef>
                <a:spcPts val="0"/>
              </a:spcBef>
              <a:buFont typeface="Wingdings" pitchFamily="2" charset="2"/>
              <a:buChar char="ü"/>
            </a:pPr>
            <a:r>
              <a:rPr lang="en-US" sz="2000" i="1" dirty="0" smtClean="0">
                <a:solidFill>
                  <a:srgbClr val="000000"/>
                </a:solidFill>
              </a:rPr>
              <a:t>ESGF, CLASS, National Climate Model Portal</a:t>
            </a:r>
          </a:p>
          <a:p>
            <a:pPr marL="1146175" lvl="2" indent="-231775">
              <a:lnSpc>
                <a:spcPct val="120000"/>
              </a:lnSpc>
              <a:spcBef>
                <a:spcPts val="0"/>
              </a:spcBef>
              <a:buFont typeface="Wingdings" pitchFamily="2" charset="2"/>
              <a:buChar char="ü"/>
            </a:pPr>
            <a:r>
              <a:rPr lang="en-US" sz="2000" i="1" dirty="0" smtClean="0">
                <a:solidFill>
                  <a:srgbClr val="000000"/>
                </a:solidFill>
              </a:rPr>
              <a:t>USGCRP Global Change Portal</a:t>
            </a:r>
          </a:p>
          <a:p>
            <a:pPr marL="863600" indent="50800">
              <a:lnSpc>
                <a:spcPct val="120000"/>
              </a:lnSpc>
              <a:spcBef>
                <a:spcPts val="0"/>
              </a:spcBef>
              <a:buFont typeface="Wingdings" pitchFamily="2" charset="2"/>
              <a:buChar char="ü"/>
              <a:defRPr/>
            </a:pPr>
            <a:r>
              <a:rPr lang="en-US" sz="2000" i="1" dirty="0" smtClean="0">
                <a:solidFill>
                  <a:srgbClr val="000000"/>
                </a:solidFill>
              </a:rPr>
              <a:t> Regional Pilots and Use Cases </a:t>
            </a:r>
            <a:endParaRPr lang="en-US" sz="2000" dirty="0" smtClean="0"/>
          </a:p>
          <a:p>
            <a:pPr marL="341313" indent="-341313">
              <a:lnSpc>
                <a:spcPct val="120000"/>
              </a:lnSpc>
              <a:spcBef>
                <a:spcPts val="0"/>
              </a:spcBef>
              <a:defRPr/>
            </a:pPr>
            <a:r>
              <a:rPr lang="en-US" sz="2000" dirty="0" smtClean="0"/>
              <a:t>Establishing connections to NOAA Programs that complement &amp; inform NCPP (list is not complete)</a:t>
            </a:r>
          </a:p>
          <a:p>
            <a:pPr marL="1146175" lvl="2" indent="-231775">
              <a:lnSpc>
                <a:spcPct val="120000"/>
              </a:lnSpc>
              <a:spcBef>
                <a:spcPts val="0"/>
              </a:spcBef>
              <a:buFont typeface="Wingdings" pitchFamily="2" charset="2"/>
              <a:buChar char="ü"/>
            </a:pPr>
            <a:r>
              <a:rPr lang="en-US" sz="2000" i="1" dirty="0" smtClean="0">
                <a:solidFill>
                  <a:srgbClr val="000000"/>
                </a:solidFill>
              </a:rPr>
              <a:t>Predictions and Projections </a:t>
            </a:r>
          </a:p>
          <a:p>
            <a:pPr marL="1146175" lvl="2" indent="-231775">
              <a:lnSpc>
                <a:spcPct val="120000"/>
              </a:lnSpc>
              <a:spcBef>
                <a:spcPts val="0"/>
              </a:spcBef>
              <a:buFont typeface="Wingdings" pitchFamily="2" charset="2"/>
              <a:buChar char="ü"/>
            </a:pPr>
            <a:r>
              <a:rPr lang="en-US" sz="2000" i="1" dirty="0" smtClean="0">
                <a:solidFill>
                  <a:srgbClr val="000000"/>
                </a:solidFill>
              </a:rPr>
              <a:t>Climate.gov Portal</a:t>
            </a:r>
          </a:p>
          <a:p>
            <a:pPr marL="1146175" lvl="2" indent="-231775">
              <a:lnSpc>
                <a:spcPct val="120000"/>
              </a:lnSpc>
              <a:spcBef>
                <a:spcPts val="0"/>
              </a:spcBef>
              <a:buFont typeface="Wingdings" pitchFamily="2" charset="2"/>
              <a:buChar char="ü"/>
            </a:pPr>
            <a:r>
              <a:rPr lang="en-US" sz="2000" i="1" dirty="0" smtClean="0">
                <a:solidFill>
                  <a:srgbClr val="000000"/>
                </a:solidFill>
              </a:rPr>
              <a:t>NGSP theme Needs Assessments</a:t>
            </a:r>
          </a:p>
          <a:p>
            <a:pPr marL="1146175" lvl="2" indent="-231775">
              <a:lnSpc>
                <a:spcPct val="120000"/>
              </a:lnSpc>
              <a:spcBef>
                <a:spcPts val="0"/>
              </a:spcBef>
              <a:buFont typeface="Wingdings" pitchFamily="2" charset="2"/>
              <a:buChar char="ü"/>
            </a:pPr>
            <a:r>
              <a:rPr lang="en-US" sz="2000" i="1" dirty="0" smtClean="0">
                <a:solidFill>
                  <a:srgbClr val="000000"/>
                </a:solidFill>
              </a:rPr>
              <a:t>Regional Services</a:t>
            </a:r>
            <a:endParaRPr lang="en-US" sz="2000" dirty="0" smtClean="0"/>
          </a:p>
          <a:p>
            <a:pPr>
              <a:lnSpc>
                <a:spcPct val="120000"/>
              </a:lnSpc>
              <a:spcBef>
                <a:spcPts val="0"/>
              </a:spcBef>
              <a:defRPr/>
            </a:pPr>
            <a:r>
              <a:rPr lang="en-US" sz="2000" dirty="0" smtClean="0"/>
              <a:t>Developing Implementation Strategy</a:t>
            </a:r>
          </a:p>
        </p:txBody>
      </p:sp>
      <p:sp>
        <p:nvSpPr>
          <p:cNvPr id="4"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dirty="0" smtClean="0">
                <a:latin typeface="Arial" pitchFamily="34" charset="0"/>
                <a:ea typeface="ＭＳ Ｐゴシック"/>
                <a:cs typeface="Arial" pitchFamily="34" charset="0"/>
              </a:rPr>
              <a:t>NCPP and </a:t>
            </a:r>
            <a:br>
              <a:rPr lang="en-US" dirty="0" smtClean="0">
                <a:latin typeface="Arial" pitchFamily="34" charset="0"/>
                <a:ea typeface="ＭＳ Ｐゴシック"/>
                <a:cs typeface="Arial" pitchFamily="34" charset="0"/>
              </a:rPr>
            </a:br>
            <a:r>
              <a:rPr lang="en-US" dirty="0" smtClean="0">
                <a:latin typeface="Arial" pitchFamily="34" charset="0"/>
                <a:ea typeface="ＭＳ Ｐゴシック"/>
                <a:cs typeface="Arial" pitchFamily="34" charset="0"/>
              </a:rPr>
              <a:t>Other NOAA Labs / Centers</a:t>
            </a:r>
          </a:p>
        </p:txBody>
      </p:sp>
      <p:sp>
        <p:nvSpPr>
          <p:cNvPr id="5" name="TextBox 4"/>
          <p:cNvSpPr txBox="1"/>
          <p:nvPr/>
        </p:nvSpPr>
        <p:spPr>
          <a:xfrm>
            <a:off x="228600" y="1981200"/>
            <a:ext cx="8686800" cy="4293483"/>
          </a:xfrm>
          <a:prstGeom prst="rect">
            <a:avLst/>
          </a:prstGeom>
          <a:noFill/>
        </p:spPr>
        <p:txBody>
          <a:bodyPr>
            <a:spAutoFit/>
          </a:bodyPr>
          <a:lstStyle/>
          <a:p>
            <a:pPr marL="347663" indent="-347663">
              <a:defRPr/>
            </a:pPr>
            <a:r>
              <a:rPr lang="en-US" sz="2400" dirty="0" smtClean="0">
                <a:latin typeface="Arial" pitchFamily="34" charset="0"/>
                <a:cs typeface="Arial" pitchFamily="34" charset="0"/>
              </a:rPr>
              <a:t>Connects  NOAA climate programs (hence  labs and centers) that complement &amp; inform NCPP in unprecedented ways</a:t>
            </a:r>
          </a:p>
          <a:p>
            <a:pPr marL="347663" indent="-347663">
              <a:defRPr/>
            </a:pPr>
            <a:endParaRPr lang="en-US" sz="1000" dirty="0">
              <a:latin typeface="Arial" pitchFamily="34" charset="0"/>
              <a:cs typeface="Arial" pitchFamily="34" charset="0"/>
            </a:endParaRPr>
          </a:p>
          <a:p>
            <a:pPr marL="341313" lvl="2" indent="-341313">
              <a:spcBef>
                <a:spcPts val="600"/>
              </a:spcBef>
              <a:spcAft>
                <a:spcPts val="600"/>
              </a:spcAft>
              <a:buFont typeface="Arial" pitchFamily="34" charset="0"/>
              <a:buChar char="•"/>
              <a:defRPr/>
            </a:pPr>
            <a:r>
              <a:rPr lang="en-US" sz="2000" dirty="0" smtClean="0">
                <a:latin typeface="Arial" pitchFamily="34" charset="0"/>
                <a:cs typeface="Arial" pitchFamily="34" charset="0"/>
              </a:rPr>
              <a:t>OAR / ESRL / PSD – NIDIS; Regional Pilots tied to NOAA needs assessments, RISAs, RCCs, and RCSDs </a:t>
            </a:r>
          </a:p>
          <a:p>
            <a:pPr marL="341313" lvl="2" indent="-341313">
              <a:spcBef>
                <a:spcPts val="600"/>
              </a:spcBef>
              <a:spcAft>
                <a:spcPts val="600"/>
              </a:spcAft>
              <a:buFont typeface="Arial" pitchFamily="34" charset="0"/>
              <a:buChar char="•"/>
              <a:defRPr/>
            </a:pPr>
            <a:r>
              <a:rPr lang="en-US" sz="2000" dirty="0" smtClean="0">
                <a:latin typeface="Arial" pitchFamily="34" charset="0"/>
                <a:cs typeface="Arial" pitchFamily="34" charset="0"/>
              </a:rPr>
              <a:t>NESDIS / NCDC – CLASS / NCMP and ESGF; GIP</a:t>
            </a:r>
          </a:p>
          <a:p>
            <a:pPr marL="341313" lvl="2" indent="-341313">
              <a:spcBef>
                <a:spcPts val="600"/>
              </a:spcBef>
              <a:spcAft>
                <a:spcPts val="600"/>
              </a:spcAft>
              <a:buFont typeface="Arial" pitchFamily="34" charset="0"/>
              <a:buChar char="•"/>
              <a:defRPr/>
            </a:pPr>
            <a:r>
              <a:rPr lang="en-US" sz="2000" dirty="0" smtClean="0">
                <a:latin typeface="Arial" pitchFamily="34" charset="0"/>
                <a:cs typeface="Arial" pitchFamily="34" charset="0"/>
              </a:rPr>
              <a:t>NWS / NCEP – CPC needs for downscaling / RCI; SLA’s for CFS; </a:t>
            </a:r>
          </a:p>
          <a:p>
            <a:pPr marL="341313" lvl="2" indent="-341313">
              <a:spcBef>
                <a:spcPts val="600"/>
              </a:spcBef>
              <a:spcAft>
                <a:spcPts val="600"/>
              </a:spcAft>
              <a:buFont typeface="Arial" pitchFamily="34" charset="0"/>
              <a:buChar char="•"/>
              <a:defRPr/>
            </a:pPr>
            <a:r>
              <a:rPr lang="en-US" sz="2000" dirty="0" smtClean="0">
                <a:latin typeface="Arial" pitchFamily="34" charset="0"/>
                <a:cs typeface="Arial" pitchFamily="34" charset="0"/>
              </a:rPr>
              <a:t>OAR / GFDL –  CMIP-5; NMME; Reanalysis</a:t>
            </a:r>
          </a:p>
          <a:p>
            <a:pPr marL="341313" lvl="2" indent="-341313">
              <a:spcBef>
                <a:spcPts val="600"/>
              </a:spcBef>
              <a:spcAft>
                <a:spcPts val="600"/>
              </a:spcAft>
              <a:buFont typeface="Arial" pitchFamily="34" charset="0"/>
              <a:buChar char="•"/>
              <a:defRPr/>
            </a:pPr>
            <a:r>
              <a:rPr lang="en-US" sz="2000" dirty="0" smtClean="0">
                <a:latin typeface="Arial" pitchFamily="34" charset="0"/>
                <a:cs typeface="Arial" pitchFamily="34" charset="0"/>
              </a:rPr>
              <a:t>NOS / CSC –  needs assessments; data formats/GIS</a:t>
            </a:r>
          </a:p>
          <a:p>
            <a:pPr marL="341313" lvl="2" indent="-341313">
              <a:spcBef>
                <a:spcPts val="600"/>
              </a:spcBef>
              <a:spcAft>
                <a:spcPts val="600"/>
              </a:spcAft>
              <a:buFont typeface="Arial" pitchFamily="34" charset="0"/>
              <a:buChar char="•"/>
              <a:defRPr/>
            </a:pPr>
            <a:r>
              <a:rPr lang="en-US" sz="2000" dirty="0" smtClean="0">
                <a:latin typeface="Arial" pitchFamily="34" charset="0"/>
                <a:cs typeface="Arial" pitchFamily="34" charset="0"/>
              </a:rPr>
              <a:t>NMFS – e.g. Visiting scientist from Norway @ CPO/GFDL for RCI in the North Atlantic</a:t>
            </a:r>
            <a:endParaRPr lang="en-US" dirty="0">
              <a:latin typeface="Arial" pitchFamily="34" charset="0"/>
              <a:cs typeface="Arial" pitchFamily="34" charset="0"/>
            </a:endParaRPr>
          </a:p>
        </p:txBody>
      </p:sp>
      <p:sp>
        <p:nvSpPr>
          <p:cNvPr id="7"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3600" dirty="0" smtClean="0">
                <a:latin typeface="Arial" pitchFamily="34" charset="0"/>
                <a:ea typeface="ＭＳ Ｐゴシック"/>
                <a:cs typeface="Arial" pitchFamily="34" charset="0"/>
              </a:rPr>
              <a:t>NCPP Connection to </a:t>
            </a:r>
            <a:br>
              <a:rPr lang="en-US" sz="3600" dirty="0" smtClean="0">
                <a:latin typeface="Arial" pitchFamily="34" charset="0"/>
                <a:ea typeface="ＭＳ Ｐゴシック"/>
                <a:cs typeface="Arial" pitchFamily="34" charset="0"/>
              </a:rPr>
            </a:br>
            <a:r>
              <a:rPr lang="en-US" sz="3600" dirty="0" smtClean="0">
                <a:latin typeface="Arial" pitchFamily="34" charset="0"/>
                <a:ea typeface="ＭＳ Ｐゴシック"/>
                <a:cs typeface="Arial" pitchFamily="34" charset="0"/>
              </a:rPr>
              <a:t>NOAA Regional Services Program</a:t>
            </a:r>
          </a:p>
        </p:txBody>
      </p:sp>
      <p:sp>
        <p:nvSpPr>
          <p:cNvPr id="28677" name="Slide Number Placeholder 5"/>
          <p:cNvSpPr>
            <a:spLocks noGrp="1"/>
          </p:cNvSpPr>
          <p:nvPr>
            <p:ph type="sldNum" sz="quarter" idx="12"/>
          </p:nvPr>
        </p:nvSpPr>
        <p:spPr bwMode="auto">
          <a:noFill/>
          <a:ln>
            <a:miter lim="800000"/>
            <a:headEnd/>
            <a:tailEnd/>
          </a:ln>
        </p:spPr>
        <p:txBody>
          <a:bodyPr/>
          <a:lstStyle/>
          <a:p>
            <a:fld id="{92D17CC0-97E2-4375-B763-13F256571451}" type="slidenum">
              <a:rPr lang="en-US" sz="2000" smtClean="0"/>
              <a:pPr/>
              <a:t>33</a:t>
            </a:fld>
            <a:endParaRPr lang="en-US" sz="2000" smtClean="0"/>
          </a:p>
        </p:txBody>
      </p:sp>
      <p:sp>
        <p:nvSpPr>
          <p:cNvPr id="26627" name="TextBox 2"/>
          <p:cNvSpPr txBox="1">
            <a:spLocks noChangeArrowheads="1"/>
          </p:cNvSpPr>
          <p:nvPr/>
        </p:nvSpPr>
        <p:spPr bwMode="auto">
          <a:xfrm>
            <a:off x="228600" y="1905000"/>
            <a:ext cx="5181600" cy="4431983"/>
          </a:xfrm>
          <a:prstGeom prst="rect">
            <a:avLst/>
          </a:prstGeom>
          <a:noFill/>
          <a:ln w="9525">
            <a:noFill/>
            <a:miter lim="800000"/>
            <a:headEnd/>
            <a:tailEnd/>
          </a:ln>
        </p:spPr>
        <p:txBody>
          <a:bodyPr>
            <a:spAutoFit/>
          </a:bodyPr>
          <a:lstStyle/>
          <a:p>
            <a:pPr>
              <a:spcBef>
                <a:spcPts val="600"/>
              </a:spcBef>
              <a:spcAft>
                <a:spcPts val="0"/>
              </a:spcAft>
              <a:defRPr/>
            </a:pPr>
            <a:r>
              <a:rPr lang="en-US" sz="2000" b="1" u="sng" dirty="0" smtClean="0">
                <a:latin typeface="Arial" pitchFamily="34" charset="0"/>
                <a:cs typeface="Arial" pitchFamily="34" charset="0"/>
              </a:rPr>
              <a:t>NOAA Regional Services Objective</a:t>
            </a:r>
            <a:r>
              <a:rPr lang="en-US" sz="2000" b="1" u="sng" dirty="0">
                <a:latin typeface="Arial" pitchFamily="34" charset="0"/>
                <a:cs typeface="Arial" pitchFamily="34" charset="0"/>
              </a:rPr>
              <a:t>:</a:t>
            </a:r>
            <a:r>
              <a:rPr lang="en-US" sz="2000" b="1" dirty="0">
                <a:latin typeface="Arial" pitchFamily="34" charset="0"/>
                <a:cs typeface="Arial" pitchFamily="34" charset="0"/>
              </a:rPr>
              <a:t> </a:t>
            </a:r>
          </a:p>
          <a:p>
            <a:pPr marL="347663" indent="-347663">
              <a:spcBef>
                <a:spcPts val="600"/>
              </a:spcBef>
              <a:spcAft>
                <a:spcPts val="0"/>
              </a:spcAft>
              <a:buFont typeface="Arial" pitchFamily="34" charset="0"/>
              <a:buChar char="•"/>
              <a:defRPr/>
            </a:pPr>
            <a:r>
              <a:rPr lang="en-US" sz="2000" dirty="0">
                <a:latin typeface="Arial" pitchFamily="34" charset="0"/>
                <a:cs typeface="Arial" pitchFamily="34" charset="0"/>
              </a:rPr>
              <a:t>Cultivate integrated regional strategy</a:t>
            </a:r>
          </a:p>
          <a:p>
            <a:pPr marL="347663" indent="-347663">
              <a:spcBef>
                <a:spcPts val="600"/>
              </a:spcBef>
              <a:spcAft>
                <a:spcPts val="0"/>
              </a:spcAft>
              <a:defRPr/>
            </a:pPr>
            <a:r>
              <a:rPr lang="en-US" sz="2000" b="1" u="sng" dirty="0">
                <a:latin typeface="Arial" pitchFamily="34" charset="0"/>
                <a:cs typeface="Arial" pitchFamily="34" charset="0"/>
              </a:rPr>
              <a:t>NCPP Relationship:</a:t>
            </a:r>
          </a:p>
          <a:p>
            <a:pPr marL="341313" indent="-341313">
              <a:buFont typeface="Arial" pitchFamily="34" charset="0"/>
              <a:buChar char="•"/>
              <a:defRPr/>
            </a:pPr>
            <a:r>
              <a:rPr lang="en-US" sz="2000" dirty="0">
                <a:latin typeface="Arial" pitchFamily="34" charset="0"/>
                <a:cs typeface="Arial" pitchFamily="34" charset="0"/>
              </a:rPr>
              <a:t>Facilitate development &amp; implementation of integrated regional strategy</a:t>
            </a:r>
            <a:r>
              <a:rPr lang="en-US" sz="2000" dirty="0">
                <a:latin typeface="Arial" pitchFamily="34" charset="0"/>
                <a:ea typeface="ＭＳ Ｐゴシック" charset="-128"/>
                <a:cs typeface="Arial" pitchFamily="34" charset="0"/>
              </a:rPr>
              <a:t> </a:t>
            </a:r>
          </a:p>
          <a:p>
            <a:pPr marL="341313" indent="-341313" fontAlgn="auto">
              <a:spcBef>
                <a:spcPct val="20000"/>
              </a:spcBef>
              <a:spcAft>
                <a:spcPts val="0"/>
              </a:spcAft>
              <a:buFont typeface="Arial" pitchFamily="34" charset="0"/>
              <a:buChar char="•"/>
              <a:defRPr/>
            </a:pPr>
            <a:r>
              <a:rPr lang="en-US" sz="2000" dirty="0">
                <a:latin typeface="Arial" pitchFamily="34" charset="0"/>
                <a:cs typeface="Arial" pitchFamily="34" charset="0"/>
              </a:rPr>
              <a:t>Establish NOAA-wide coordinating mechanisms for enhanced regional services (RISA, SARP, </a:t>
            </a:r>
            <a:r>
              <a:rPr lang="en-US" sz="2000" dirty="0" smtClean="0">
                <a:latin typeface="Arial" pitchFamily="34" charset="0"/>
                <a:cs typeface="Arial" pitchFamily="34" charset="0"/>
              </a:rPr>
              <a:t>TRACS, NWS) </a:t>
            </a:r>
            <a:endParaRPr lang="en-US" sz="2000" dirty="0">
              <a:latin typeface="Arial" pitchFamily="34" charset="0"/>
              <a:cs typeface="Arial" pitchFamily="34" charset="0"/>
            </a:endParaRPr>
          </a:p>
          <a:p>
            <a:pPr marL="341313" indent="-341313" fontAlgn="auto">
              <a:spcBef>
                <a:spcPct val="20000"/>
              </a:spcBef>
              <a:spcAft>
                <a:spcPts val="0"/>
              </a:spcAft>
              <a:buFont typeface="Arial" pitchFamily="34" charset="0"/>
              <a:buChar char="•"/>
              <a:defRPr/>
            </a:pPr>
            <a:r>
              <a:rPr lang="en-US" sz="2000" dirty="0">
                <a:latin typeface="Arial" pitchFamily="34" charset="0"/>
                <a:cs typeface="Arial" pitchFamily="34" charset="0"/>
              </a:rPr>
              <a:t>Target RCSD engagement of NOAA close partners</a:t>
            </a:r>
          </a:p>
          <a:p>
            <a:pPr marL="341313" indent="-341313" fontAlgn="auto">
              <a:spcBef>
                <a:spcPct val="20000"/>
              </a:spcBef>
              <a:spcAft>
                <a:spcPts val="0"/>
              </a:spcAft>
              <a:buFont typeface="Arial" pitchFamily="34" charset="0"/>
              <a:buChar char="•"/>
              <a:defRPr/>
            </a:pPr>
            <a:r>
              <a:rPr lang="en-US" sz="2000" dirty="0">
                <a:latin typeface="Arial" pitchFamily="34" charset="0"/>
                <a:cs typeface="Arial" pitchFamily="34" charset="0"/>
              </a:rPr>
              <a:t>Facilitate implementation of regional aspects of DOI-DOC climate </a:t>
            </a:r>
            <a:r>
              <a:rPr lang="en-US" sz="2000" dirty="0" smtClean="0">
                <a:latin typeface="Arial" pitchFamily="34" charset="0"/>
                <a:cs typeface="Arial" pitchFamily="34" charset="0"/>
              </a:rPr>
              <a:t>Memorandum of Agreement</a:t>
            </a:r>
            <a:endParaRPr lang="en-US" sz="4400" dirty="0">
              <a:solidFill>
                <a:srgbClr val="000000"/>
              </a:solidFill>
            </a:endParaRPr>
          </a:p>
        </p:txBody>
      </p:sp>
      <p:pic>
        <p:nvPicPr>
          <p:cNvPr id="28676" name="Picture 3" descr="C:\Documents and Settings\Wayne Higgins\My Documents\CPC\CPC Director\NOAA\CS\Meetings\2011 - CS\NCPP\NCPP slides and Action Tracker\Picture1.png"/>
          <p:cNvPicPr>
            <a:picLocks noChangeAspect="1" noChangeArrowheads="1"/>
          </p:cNvPicPr>
          <p:nvPr/>
        </p:nvPicPr>
        <p:blipFill>
          <a:blip r:embed="rId2" cstate="print"/>
          <a:srcRect l="24367" t="23061" r="23317" b="6006"/>
          <a:stretch>
            <a:fillRect/>
          </a:stretch>
        </p:blipFill>
        <p:spPr bwMode="auto">
          <a:xfrm>
            <a:off x="5334000" y="2209800"/>
            <a:ext cx="3571875" cy="374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14800" y="2819400"/>
            <a:ext cx="4953000" cy="2971800"/>
          </a:xfrm>
          <a:prstGeom prst="rect">
            <a:avLst/>
          </a:prstGeom>
        </p:spPr>
      </p:pic>
      <p:sp>
        <p:nvSpPr>
          <p:cNvPr id="4" name="Title 3"/>
          <p:cNvSpPr>
            <a:spLocks noGrp="1"/>
          </p:cNvSpPr>
          <p:nvPr>
            <p:ph type="title"/>
          </p:nvPr>
        </p:nvSpPr>
        <p:spPr/>
        <p:txBody>
          <a:bodyPr/>
          <a:lstStyle/>
          <a:p>
            <a:r>
              <a:rPr lang="en-US" dirty="0" smtClean="0"/>
              <a:t>Mission and Strategy</a:t>
            </a:r>
            <a:endParaRPr lang="en-US" dirty="0"/>
          </a:p>
        </p:txBody>
      </p:sp>
      <p:sp>
        <p:nvSpPr>
          <p:cNvPr id="5" name="TextBox 4"/>
          <p:cNvSpPr txBox="1">
            <a:spLocks noChangeArrowheads="1"/>
          </p:cNvSpPr>
          <p:nvPr/>
        </p:nvSpPr>
        <p:spPr bwMode="auto">
          <a:xfrm>
            <a:off x="457200" y="2209800"/>
            <a:ext cx="4343400" cy="3893374"/>
          </a:xfrm>
          <a:prstGeom prst="rect">
            <a:avLst/>
          </a:prstGeom>
          <a:noFill/>
          <a:ln w="9525">
            <a:noFill/>
            <a:miter lim="800000"/>
            <a:headEnd/>
            <a:tailEnd/>
          </a:ln>
        </p:spPr>
        <p:txBody>
          <a:bodyPr>
            <a:spAutoFit/>
          </a:bodyPr>
          <a:lstStyle/>
          <a:p>
            <a:r>
              <a:rPr lang="en-US" sz="1900" b="1" dirty="0">
                <a:latin typeface="Arial" pitchFamily="34" charset="0"/>
                <a:cs typeface="Arial" pitchFamily="34" charset="0"/>
              </a:rPr>
              <a:t>Mission</a:t>
            </a:r>
            <a:r>
              <a:rPr lang="en-US" sz="1900" dirty="0">
                <a:latin typeface="Arial" pitchFamily="34" charset="0"/>
                <a:cs typeface="Arial" pitchFamily="34" charset="0"/>
              </a:rPr>
              <a:t>: </a:t>
            </a:r>
            <a:r>
              <a:rPr lang="en-US" sz="1900" dirty="0" smtClean="0">
                <a:latin typeface="Arial" pitchFamily="34" charset="0"/>
                <a:cs typeface="Arial" pitchFamily="34" charset="0"/>
              </a:rPr>
              <a:t>Supports </a:t>
            </a:r>
            <a:r>
              <a:rPr lang="en-US" sz="1900" dirty="0">
                <a:latin typeface="Arial" pitchFamily="34" charset="0"/>
                <a:cs typeface="Arial" pitchFamily="34" charset="0"/>
              </a:rPr>
              <a:t>state-of-the-art approaches to develop and deliver comprehensive regional </a:t>
            </a:r>
            <a:r>
              <a:rPr lang="en-US" sz="1900" dirty="0" smtClean="0">
                <a:latin typeface="Arial" pitchFamily="34" charset="0"/>
                <a:cs typeface="Arial" pitchFamily="34" charset="0"/>
              </a:rPr>
              <a:t>climate information and </a:t>
            </a:r>
            <a:r>
              <a:rPr lang="en-US" sz="1900" dirty="0">
                <a:latin typeface="Arial" pitchFamily="34" charset="0"/>
                <a:cs typeface="Arial" pitchFamily="34" charset="0"/>
              </a:rPr>
              <a:t>facilitate its use in decision making and adaptation planning.  </a:t>
            </a:r>
          </a:p>
          <a:p>
            <a:r>
              <a:rPr lang="en-US" sz="1900" dirty="0">
                <a:latin typeface="Arial" pitchFamily="34" charset="0"/>
                <a:cs typeface="Arial" pitchFamily="34" charset="0"/>
              </a:rPr>
              <a:t> </a:t>
            </a:r>
          </a:p>
          <a:p>
            <a:r>
              <a:rPr lang="en-US" sz="1900" b="1" dirty="0" smtClean="0">
                <a:latin typeface="Arial" pitchFamily="34" charset="0"/>
                <a:cs typeface="Arial" pitchFamily="34" charset="0"/>
              </a:rPr>
              <a:t>Strategy:  </a:t>
            </a:r>
            <a:r>
              <a:rPr lang="en-US" sz="1900" dirty="0" smtClean="0">
                <a:latin typeface="Arial" pitchFamily="34" charset="0"/>
                <a:cs typeface="Arial" pitchFamily="34" charset="0"/>
              </a:rPr>
              <a:t>A community </a:t>
            </a:r>
            <a:r>
              <a:rPr lang="en-US" sz="1900" dirty="0">
                <a:latin typeface="Arial" pitchFamily="34" charset="0"/>
                <a:cs typeface="Arial" pitchFamily="34" charset="0"/>
              </a:rPr>
              <a:t>enterprise where climate information users, infrastructure developers, and scientists come together in </a:t>
            </a:r>
            <a:r>
              <a:rPr lang="en-US" sz="1900" dirty="0" smtClean="0">
                <a:latin typeface="Arial" pitchFamily="34" charset="0"/>
                <a:cs typeface="Arial" pitchFamily="34" charset="0"/>
              </a:rPr>
              <a:t>a collaborative </a:t>
            </a:r>
            <a:r>
              <a:rPr lang="en-US" sz="1900" dirty="0">
                <a:latin typeface="Arial" pitchFamily="34" charset="0"/>
                <a:cs typeface="Arial" pitchFamily="34" charset="0"/>
              </a:rPr>
              <a:t>problem </a:t>
            </a:r>
            <a:r>
              <a:rPr lang="en-US" sz="1900" dirty="0" smtClean="0">
                <a:latin typeface="Arial" pitchFamily="34" charset="0"/>
                <a:cs typeface="Arial" pitchFamily="34" charset="0"/>
              </a:rPr>
              <a:t>solving environment.</a:t>
            </a:r>
            <a:endParaRPr lang="en-US" sz="1900" dirty="0">
              <a:latin typeface="Arial" pitchFamily="34" charset="0"/>
              <a:cs typeface="Arial" pitchFamily="34" charset="0"/>
            </a:endParaRPr>
          </a:p>
        </p:txBody>
      </p:sp>
      <p:sp>
        <p:nvSpPr>
          <p:cNvPr id="7"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NCPP is an emergent community</a:t>
            </a:r>
            <a:endParaRPr lang="en-US" dirty="0"/>
          </a:p>
        </p:txBody>
      </p:sp>
      <p:sp>
        <p:nvSpPr>
          <p:cNvPr id="4" name="Content Placeholder 3"/>
          <p:cNvSpPr>
            <a:spLocks noGrp="1"/>
          </p:cNvSpPr>
          <p:nvPr>
            <p:ph idx="1"/>
          </p:nvPr>
        </p:nvSpPr>
        <p:spPr/>
        <p:txBody>
          <a:bodyPr>
            <a:normAutofit lnSpcReduction="10000"/>
          </a:bodyPr>
          <a:lstStyle/>
          <a:p>
            <a:r>
              <a:rPr lang="en-US" dirty="0" smtClean="0"/>
              <a:t>Focused on the synthesis of existing climate capabilities spread across federal agencies, regional and local governments, universities, professional societies, nonprofits, and commercial activities</a:t>
            </a:r>
          </a:p>
          <a:p>
            <a:r>
              <a:rPr lang="en-US" dirty="0" smtClean="0"/>
              <a:t>Community participation in development of capabilities and problem solving</a:t>
            </a:r>
          </a:p>
          <a:p>
            <a:pPr lvl="1"/>
            <a:r>
              <a:rPr lang="en-US" dirty="0" smtClean="0"/>
              <a:t>Evolving governance structure </a:t>
            </a:r>
            <a:r>
              <a:rPr lang="en-US" dirty="0" smtClean="0">
                <a:sym typeface="Wingdings" pitchFamily="2" charset="2"/>
              </a:rPr>
              <a:t> based on open-source, open-innovation principles</a:t>
            </a:r>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different in the past decade?</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Emergence of open-source, open innovation communities for software development and complex problem solving.</a:t>
            </a:r>
          </a:p>
          <a:p>
            <a:r>
              <a:rPr lang="en-US" dirty="0" smtClean="0"/>
              <a:t>Evolution of governance practices and management approaches that lead to functioning, sustainable organizations.</a:t>
            </a:r>
          </a:p>
          <a:p>
            <a:r>
              <a:rPr lang="en-US" dirty="0" smtClean="0"/>
              <a:t>Development and deployment of tools to build and support communities.</a:t>
            </a:r>
          </a:p>
          <a:p>
            <a:r>
              <a:rPr lang="en-US" dirty="0" smtClean="0"/>
              <a:t>Structured, co-developed problem solving with multiple constituencies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NCPP Status </a:t>
            </a:r>
            <a:br>
              <a:rPr lang="en-US" dirty="0" smtClean="0"/>
            </a:br>
            <a:r>
              <a:rPr lang="en-US" dirty="0" smtClean="0"/>
              <a:t>(Current and Interim)</a:t>
            </a:r>
            <a:endParaRPr lang="en-US" dirty="0"/>
          </a:p>
        </p:txBody>
      </p:sp>
      <p:sp>
        <p:nvSpPr>
          <p:cNvPr id="4" name="Content Placeholder 3"/>
          <p:cNvSpPr>
            <a:spLocks noGrp="1"/>
          </p:cNvSpPr>
          <p:nvPr>
            <p:ph idx="1"/>
          </p:nvPr>
        </p:nvSpPr>
        <p:spPr>
          <a:xfrm>
            <a:off x="457200" y="1600200"/>
            <a:ext cx="8229600" cy="4800600"/>
          </a:xfrm>
        </p:spPr>
        <p:txBody>
          <a:bodyPr>
            <a:normAutofit fontScale="77500" lnSpcReduction="20000"/>
          </a:bodyPr>
          <a:lstStyle/>
          <a:p>
            <a:r>
              <a:rPr lang="en-US" dirty="0" smtClean="0"/>
              <a:t>Organization</a:t>
            </a:r>
          </a:p>
          <a:p>
            <a:pPr lvl="1"/>
            <a:r>
              <a:rPr lang="en-US" dirty="0" smtClean="0"/>
              <a:t>Technical team</a:t>
            </a:r>
          </a:p>
          <a:p>
            <a:pPr lvl="2"/>
            <a:r>
              <a:rPr lang="en-US" dirty="0" smtClean="0"/>
              <a:t>40+ members from federal agencies, universities, and other organizations</a:t>
            </a:r>
          </a:p>
          <a:p>
            <a:pPr lvl="3"/>
            <a:r>
              <a:rPr lang="en-US" dirty="0" smtClean="0"/>
              <a:t>NOAA, DOI/(USGS, Reclamation), NCAR, NASA, DOE, universities </a:t>
            </a:r>
          </a:p>
          <a:p>
            <a:pPr lvl="1"/>
            <a:r>
              <a:rPr lang="en-US" dirty="0" smtClean="0"/>
              <a:t>Core organizing team (responsible for NCPP)</a:t>
            </a:r>
          </a:p>
          <a:p>
            <a:pPr lvl="2"/>
            <a:r>
              <a:rPr lang="en-US" dirty="0" smtClean="0"/>
              <a:t>9 full time and part time people + 2 in NOAA Management</a:t>
            </a:r>
          </a:p>
          <a:p>
            <a:pPr lvl="1"/>
            <a:r>
              <a:rPr lang="en-US" dirty="0" smtClean="0"/>
              <a:t>Interim Climate Science Applications Team</a:t>
            </a:r>
          </a:p>
          <a:p>
            <a:pPr lvl="2"/>
            <a:r>
              <a:rPr lang="en-US" dirty="0" smtClean="0"/>
              <a:t>Current focus, downscaled data sets</a:t>
            </a:r>
          </a:p>
          <a:p>
            <a:r>
              <a:rPr lang="en-US" dirty="0" smtClean="0"/>
              <a:t>Work through use cases and pilot projects that support</a:t>
            </a:r>
          </a:p>
          <a:p>
            <a:pPr lvl="1"/>
            <a:r>
              <a:rPr lang="en-US" dirty="0" smtClean="0"/>
              <a:t>Development of IT infrastructure</a:t>
            </a:r>
          </a:p>
          <a:p>
            <a:pPr lvl="1"/>
            <a:r>
              <a:rPr lang="en-US" dirty="0" smtClean="0"/>
              <a:t>Provision of quality-assessed, digital climate data</a:t>
            </a:r>
          </a:p>
          <a:p>
            <a:pPr lvl="1"/>
            <a:r>
              <a:rPr lang="en-US" dirty="0" smtClean="0"/>
              <a:t>Evaluation of models and analysis of credibility </a:t>
            </a:r>
          </a:p>
          <a:p>
            <a:pPr lvl="1"/>
            <a:r>
              <a:rPr lang="en-US" dirty="0" smtClean="0"/>
              <a:t>Provision of guidance and advisory narratives </a:t>
            </a:r>
          </a:p>
        </p:txBody>
      </p:sp>
      <p:sp>
        <p:nvSpPr>
          <p:cNvPr id="5"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NCPP Status </a:t>
            </a:r>
            <a:br>
              <a:rPr lang="en-US" dirty="0" smtClean="0"/>
            </a:br>
            <a:r>
              <a:rPr lang="en-US" dirty="0" smtClean="0"/>
              <a:t>(Current and Interim)</a:t>
            </a:r>
            <a:endParaRPr lang="en-US" dirty="0"/>
          </a:p>
        </p:txBody>
      </p:sp>
      <p:sp>
        <p:nvSpPr>
          <p:cNvPr id="4" name="Content Placeholder 3"/>
          <p:cNvSpPr>
            <a:spLocks noGrp="1"/>
          </p:cNvSpPr>
          <p:nvPr>
            <p:ph idx="1"/>
          </p:nvPr>
        </p:nvSpPr>
        <p:spPr>
          <a:xfrm>
            <a:off x="457200" y="1600200"/>
            <a:ext cx="8229600" cy="4800600"/>
          </a:xfrm>
        </p:spPr>
        <p:txBody>
          <a:bodyPr>
            <a:normAutofit/>
          </a:bodyPr>
          <a:lstStyle/>
          <a:p>
            <a:r>
              <a:rPr lang="en-US" dirty="0" smtClean="0"/>
              <a:t>Extend capabilities through engagement of existing networks</a:t>
            </a:r>
          </a:p>
          <a:p>
            <a:pPr lvl="1"/>
            <a:r>
              <a:rPr lang="en-US" b="1" i="1" dirty="0" smtClean="0"/>
              <a:t>e.g.,</a:t>
            </a:r>
            <a:r>
              <a:rPr lang="en-US" dirty="0" smtClean="0"/>
              <a:t> NOAA RISA, USGS CSC, …</a:t>
            </a:r>
          </a:p>
          <a:p>
            <a:pPr lvl="1"/>
            <a:r>
              <a:rPr lang="en-US" b="1" i="1" dirty="0" smtClean="0"/>
              <a:t>e.g.,</a:t>
            </a:r>
            <a:r>
              <a:rPr lang="en-US" dirty="0" smtClean="0"/>
              <a:t> Professional Societies, ICLEI, American Planning Association,</a:t>
            </a:r>
          </a:p>
          <a:p>
            <a:pPr lvl="1"/>
            <a:r>
              <a:rPr lang="en-US" b="1" i="1" dirty="0" smtClean="0"/>
              <a:t>e.g.,</a:t>
            </a:r>
            <a:r>
              <a:rPr lang="en-US" dirty="0" smtClean="0"/>
              <a:t> Local consortia, University, Private </a:t>
            </a:r>
          </a:p>
        </p:txBody>
      </p:sp>
      <p:sp>
        <p:nvSpPr>
          <p:cNvPr id="5"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a:rPr>
              <a:t>Short-Term </a:t>
            </a:r>
            <a:r>
              <a:rPr lang="en-US" dirty="0" smtClean="0">
                <a:ea typeface="ＭＳ Ｐゴシック"/>
              </a:rPr>
              <a:t>Goals</a:t>
            </a:r>
            <a:endParaRPr lang="en-US" dirty="0"/>
          </a:p>
        </p:txBody>
      </p:sp>
      <p:sp>
        <p:nvSpPr>
          <p:cNvPr id="5" name="Content Placeholder 2"/>
          <p:cNvSpPr>
            <a:spLocks noGrp="1"/>
          </p:cNvSpPr>
          <p:nvPr>
            <p:ph idx="1"/>
          </p:nvPr>
        </p:nvSpPr>
        <p:spPr>
          <a:xfrm>
            <a:off x="457200" y="1600200"/>
            <a:ext cx="8229600" cy="4800600"/>
          </a:xfrm>
        </p:spPr>
        <p:txBody>
          <a:bodyPr>
            <a:noAutofit/>
          </a:bodyPr>
          <a:lstStyle/>
          <a:p>
            <a:r>
              <a:rPr lang="en-US" sz="2800" dirty="0" smtClean="0"/>
              <a:t>Short-term goals include</a:t>
            </a:r>
          </a:p>
          <a:p>
            <a:pPr lvl="1"/>
            <a:r>
              <a:rPr lang="en-US" sz="2200" dirty="0" smtClean="0"/>
              <a:t>Identification of most relevant existing capabilities to achieve NCPP mission</a:t>
            </a:r>
          </a:p>
          <a:p>
            <a:pPr lvl="1"/>
            <a:r>
              <a:rPr lang="en-US" sz="2200" dirty="0" smtClean="0"/>
              <a:t>Contribute to fulfillment of needs of the NCA;</a:t>
            </a:r>
          </a:p>
          <a:p>
            <a:pPr lvl="2"/>
            <a:r>
              <a:rPr lang="en-US" sz="2000" dirty="0" smtClean="0"/>
              <a:t>Focus on sustainability of NCA</a:t>
            </a:r>
          </a:p>
          <a:p>
            <a:pPr lvl="2"/>
            <a:r>
              <a:rPr lang="en-US" sz="2000" dirty="0" smtClean="0"/>
              <a:t>Downscaling workshop in 2013</a:t>
            </a:r>
          </a:p>
          <a:p>
            <a:pPr lvl="1"/>
            <a:r>
              <a:rPr lang="en-US" sz="2200" dirty="0" smtClean="0"/>
              <a:t>Assist in coordination of portal efforts (e.g. front-end and back-end solutions for climate.gov, the National Climate Model Portal and the (USGCRP) Climate Change Portal)</a:t>
            </a:r>
          </a:p>
          <a:p>
            <a:pPr lvl="1"/>
            <a:r>
              <a:rPr lang="en-US" sz="2200" dirty="0" smtClean="0"/>
              <a:t>Pilot activities to couple NOAA programs and key user groups with needs for (downscaled) climate predictions and projections / Exploratory investigation of development of narrative information tailored for stakeholders</a:t>
            </a:r>
          </a:p>
        </p:txBody>
      </p:sp>
      <p:sp>
        <p:nvSpPr>
          <p:cNvPr id="4" name="Slide Number Placeholder 4"/>
          <p:cNvSpPr>
            <a:spLocks noGrp="1"/>
          </p:cNvSpPr>
          <p:nvPr>
            <p:ph type="sldNum" sz="quarter" idx="12"/>
          </p:nvPr>
        </p:nvSpPr>
        <p:spPr>
          <a:xfrm>
            <a:off x="6553200" y="6356350"/>
            <a:ext cx="2133600" cy="365125"/>
          </a:xfrm>
        </p:spPr>
        <p:txBody>
          <a:bodyPr/>
          <a:lstStyle/>
          <a:p>
            <a:fld id="{A712E88C-C874-46A3-82F2-9DC539923E46}"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2859</Words>
  <Application>Microsoft Office PowerPoint</Application>
  <PresentationFormat>On-screen Show (4:3)</PresentationFormat>
  <Paragraphs>331</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National Climate Predictions and Projections Platform   (NCPP) </vt:lpstr>
      <vt:lpstr>Core Organizing Team (20110823)</vt:lpstr>
      <vt:lpstr>National Climate Predictions and Projections (NCPP) Platform </vt:lpstr>
      <vt:lpstr>Mission and Strategy</vt:lpstr>
      <vt:lpstr>NCPP is an emergent community</vt:lpstr>
      <vt:lpstr>What is different in the past decade?</vt:lpstr>
      <vt:lpstr>NCPP Status  (Current and Interim)</vt:lpstr>
      <vt:lpstr>NCPP Status  (Current and Interim)</vt:lpstr>
      <vt:lpstr>Short-Term Goals</vt:lpstr>
      <vt:lpstr>NCPP Relevance to   National Climate Assessment</vt:lpstr>
      <vt:lpstr>Long-Term Goals</vt:lpstr>
      <vt:lpstr>Draft Architecture (technologies and services are examples)</vt:lpstr>
      <vt:lpstr>Technical Development Strategy</vt:lpstr>
      <vt:lpstr>Earth System Grid Federation</vt:lpstr>
      <vt:lpstr>Interim Climate Science Applications Team </vt:lpstr>
      <vt:lpstr>Some Examples of Needs for Downscaling</vt:lpstr>
      <vt:lpstr>Some Key Issues to Establish Downscaling Framework</vt:lpstr>
      <vt:lpstr>FY12 Deliverables</vt:lpstr>
      <vt:lpstr>Details on some NCPP Connections</vt:lpstr>
      <vt:lpstr>NCPP Connection to NOAA  Predictions &amp; Projections Program</vt:lpstr>
      <vt:lpstr>NCPP Connection to NOAA Societal Challenge Needs Assessments</vt:lpstr>
      <vt:lpstr>NCPP Connection to  NOAA Climate Portal</vt:lpstr>
      <vt:lpstr>NCPP Connection to  CLASS / Climate Model Portal</vt:lpstr>
      <vt:lpstr>NCPP Connection to Users: Regional Pilots</vt:lpstr>
      <vt:lpstr>Summary</vt:lpstr>
      <vt:lpstr>Benefits for NOAA</vt:lpstr>
      <vt:lpstr>Appendix : Some Details</vt:lpstr>
      <vt:lpstr>Temporary URLs for more info</vt:lpstr>
      <vt:lpstr>Summary of some other NCPP Connections</vt:lpstr>
      <vt:lpstr>NCPP Connection to   Global Change Portal</vt:lpstr>
      <vt:lpstr>Current Engagement Activities</vt:lpstr>
      <vt:lpstr>NCPP and  Other NOAA Labs / Centers</vt:lpstr>
      <vt:lpstr>NCPP Connection to  NOAA Regional Services Program</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Climate Predictions and Projections (NCPP) Platform</dc:title>
  <dc:creator>rbrood</dc:creator>
  <cp:lastModifiedBy>rbrood</cp:lastModifiedBy>
  <cp:revision>70</cp:revision>
  <dcterms:created xsi:type="dcterms:W3CDTF">2011-07-26T20:31:01Z</dcterms:created>
  <dcterms:modified xsi:type="dcterms:W3CDTF">2011-08-22T01:01:06Z</dcterms:modified>
</cp:coreProperties>
</file>