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mp3" ContentType="audio/unknown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2"/>
  </p:notesMasterIdLst>
  <p:sldIdLst>
    <p:sldId id="350" r:id="rId2"/>
    <p:sldId id="384" r:id="rId3"/>
    <p:sldId id="419" r:id="rId4"/>
    <p:sldId id="382" r:id="rId5"/>
    <p:sldId id="402" r:id="rId6"/>
    <p:sldId id="403" r:id="rId7"/>
    <p:sldId id="405" r:id="rId8"/>
    <p:sldId id="404" r:id="rId9"/>
    <p:sldId id="396" r:id="rId10"/>
    <p:sldId id="406" r:id="rId11"/>
    <p:sldId id="407" r:id="rId12"/>
    <p:sldId id="408" r:id="rId13"/>
    <p:sldId id="409" r:id="rId14"/>
    <p:sldId id="410" r:id="rId15"/>
    <p:sldId id="422" r:id="rId16"/>
    <p:sldId id="420" r:id="rId17"/>
    <p:sldId id="421" r:id="rId18"/>
    <p:sldId id="423" r:id="rId19"/>
    <p:sldId id="424" r:id="rId20"/>
    <p:sldId id="42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12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6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FE3B5-D82B-9F4E-8676-5AAE2A56C4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5" Type="http://schemas.openxmlformats.org/officeDocument/2006/relationships/hyperlink" Target="mailto:kevin.werner@noa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5" Type="http://schemas.openxmlformats.org/officeDocument/2006/relationships/hyperlink" Target="http://www.npr.org/blogs/pictureshow/2011/07/15/137821595/why-the-colorado-river-stopped-flowing" TargetMode="External"/><Relationship Id="rId7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9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NWS Headquarters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August 10, 2011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CBRFC Decision Support for Colorado River Water Management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pPr algn="ctr">
              <a:defRPr/>
            </a:pP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CBRFC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Official forecasts coordinated each month with NRCS/NWCC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Skill primarily from accumulating snow pack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Updated monthly or semi-monthly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Probabilistic but not ensemble based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Not repeatable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Subjective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Forecaster Role: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Monitor forecast process and system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Add </a:t>
            </a:r>
            <a:r>
              <a:rPr lang="en-US" sz="1600" dirty="0" err="1" smtClean="0"/>
              <a:t>judgement</a:t>
            </a:r>
            <a:r>
              <a:rPr lang="en-US" sz="1600" dirty="0" smtClean="0"/>
              <a:t> to forecast process</a:t>
            </a:r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3868124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CBRFC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Objective, repeatable ensemble forecasts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Integrate skill from weather and climate predications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Tailor to stakeholder thresholds and concerns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Forecaster role: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Monitor forecast process and system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Apply </a:t>
            </a:r>
            <a:r>
              <a:rPr lang="en-US" sz="1600" dirty="0" err="1" smtClean="0"/>
              <a:t>judgement</a:t>
            </a:r>
            <a:r>
              <a:rPr lang="en-US" sz="1600" dirty="0" smtClean="0"/>
              <a:t> (less frequently?)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Decision support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Work to improve forecast system and processes based on objective standards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Follow best practices identified by CPC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45" y="1676400"/>
            <a:ext cx="443905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Partner: USBR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Mission</a:t>
            </a:r>
            <a:r>
              <a:rPr lang="en-US" sz="2400" dirty="0" smtClean="0"/>
              <a:t>: “manage, develop, and protect water and related resources in an environmentally and economically sound manner in the interest of the American public”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Operates major water projects in 17 western states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CBRFC works with 2 of 5 USBR regions (Lower and Upper Colorado)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057400"/>
            <a:ext cx="2743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USBR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Upper and Lower Colorado Regions operate reservoirs based on the 24 month study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24 month study: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Updated monthly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Extends out 24 months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Specifies reservoir releases and target levels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Single value output (except Aug, Jan, Apr when it has reasonable min and reasonable max)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Labor intensive and subjective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82588"/>
            <a:ext cx="4191000" cy="32609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USBR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sz="2000" dirty="0" smtClean="0"/>
              <a:t>Mid-Term Probabilistic Model: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Uses CBRFC ensemble forecasts for first two years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Uses “rules” (prioritized logic) to determine releases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Output will be ensemble forecast for reservoir operations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Currently undergoing testing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Expected deployment by WY2012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017" y="1447800"/>
            <a:ext cx="419698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r>
              <a:rPr lang="en-US" dirty="0"/>
              <a:t>, </a:t>
            </a:r>
            <a:r>
              <a:rPr lang="en-US" dirty="0" smtClean="0"/>
              <a:t>Gaps, Chasms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8396"/>
            <a:ext cx="7124700" cy="56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Stakeholder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frequent updates of our long lead </a:t>
            </a:r>
            <a:r>
              <a:rPr lang="en-US" sz="2800" dirty="0" smtClean="0"/>
              <a:t>products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More </a:t>
            </a:r>
            <a:r>
              <a:rPr lang="en-US" sz="2800" dirty="0"/>
              <a:t>analysis </a:t>
            </a:r>
            <a:r>
              <a:rPr lang="en-US" sz="2800" dirty="0" smtClean="0"/>
              <a:t>- often </a:t>
            </a:r>
            <a:r>
              <a:rPr lang="en-US" sz="2800" dirty="0"/>
              <a:t>involving climate science plus water </a:t>
            </a:r>
            <a:r>
              <a:rPr lang="en-US" sz="2800" dirty="0" smtClean="0"/>
              <a:t>resources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More </a:t>
            </a:r>
            <a:r>
              <a:rPr lang="en-US" sz="2800" dirty="0"/>
              <a:t>metadata and data about our forecast </a:t>
            </a:r>
            <a:r>
              <a:rPr lang="en-US" sz="2800" dirty="0" smtClean="0"/>
              <a:t>process: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raw </a:t>
            </a:r>
            <a:r>
              <a:rPr lang="en-US" sz="2400" dirty="0" smtClean="0"/>
              <a:t>model </a:t>
            </a:r>
            <a:r>
              <a:rPr lang="en-US" sz="2400" dirty="0" smtClean="0"/>
              <a:t>forecasts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snow distribution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model forcing information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Longer lead forecasts - even with minimal skill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NWS </a:t>
            </a:r>
            <a:r>
              <a:rPr lang="en-US" sz="2000" dirty="0" smtClean="0"/>
              <a:t>largely unaware of current water supply climate services and the challenges in addressing stakeholder requirements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No metrics for measuring water supply / resources forecasts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No mechanism for connecting needed climate science to water resources modeling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No method for collecting stakeholder requirements – especially those difficult to meet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NOAA and NWS personnel resources dispersed and often disconnected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NWS Service Hydrologists disconnected from RFC </a:t>
            </a:r>
            <a:endParaRPr lang="en-US" sz="1800" dirty="0" smtClean="0"/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NOAA </a:t>
            </a:r>
            <a:r>
              <a:rPr lang="en-US" sz="1800" dirty="0" smtClean="0"/>
              <a:t>and NWS climate science and services efforts unaware of existing </a:t>
            </a:r>
            <a:r>
              <a:rPr lang="en-US" sz="1800" dirty="0" smtClean="0"/>
              <a:t>RFC climate services and needs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RFC staffing profile designed around NWS flood forecasting mission – not climate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z="3600" dirty="0" smtClean="0"/>
              <a:t>Service Gaps &amp;</a:t>
            </a:r>
            <a:br>
              <a:rPr lang="en-US" sz="3600" dirty="0" smtClean="0"/>
            </a:br>
            <a:r>
              <a:rPr lang="en-US" sz="3600" dirty="0" smtClean="0"/>
              <a:t>Science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Skillful seasonal forecast for Upper Colorado (minimal ENSO signal)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2-5 year forecasts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Water Demand / ET forecasts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Probabilistic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 forecasts across time scales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Dust on snow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Beetle kill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Connecting forecasts and science to stakeholder decisions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38739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55" y="3810000"/>
            <a:ext cx="3628045" cy="27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572000" cy="3618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1676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Colorado River water resources stakeholders</a:t>
            </a:r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3124200"/>
            <a:ext cx="1752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Mission: To understand and predict changes in the Earth’s environment … to meet our Nation’s economic, social, and environmental needs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21478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urved Connector 15"/>
          <p:cNvCxnSpPr/>
          <p:nvPr/>
        </p:nvCxnSpPr>
        <p:spPr>
          <a:xfrm>
            <a:off x="1981200" y="2057400"/>
            <a:ext cx="464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Colorado River Primer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CBRFC Climate Services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Gap and Chasms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733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73380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Questions?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1143000" y="3733800"/>
            <a:ext cx="65913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 sz="2400" b="1">
                <a:latin typeface="Calibri" pitchFamily="-108" charset="0"/>
              </a:rPr>
              <a:t>Kevin Werner</a:t>
            </a:r>
          </a:p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>
                <a:latin typeface="Calibri" pitchFamily="-108" charset="0"/>
              </a:rPr>
              <a:t>CBRFC Service Coordination Hydrologist</a:t>
            </a:r>
          </a:p>
          <a:p>
            <a:pPr algn="ctr"/>
            <a:r>
              <a:rPr lang="en-US">
                <a:latin typeface="Calibri" pitchFamily="-108" charset="0"/>
              </a:rPr>
              <a:t>Phone: 801.524.5130</a:t>
            </a:r>
          </a:p>
          <a:p>
            <a:pPr algn="ctr"/>
            <a:r>
              <a:rPr lang="en-US">
                <a:latin typeface="Calibri" pitchFamily="-108" charset="0"/>
              </a:rPr>
              <a:t>Email: </a:t>
            </a:r>
            <a:r>
              <a:rPr lang="en-US">
                <a:latin typeface="Calibri" pitchFamily="-108" charset="0"/>
                <a:hlinkClick r:id="rId5"/>
              </a:rPr>
              <a:t>kevin.werner@noaa</a:t>
            </a:r>
            <a:r>
              <a:rPr lang="en-US">
                <a:latin typeface="Calibri" pitchFamily="-108" charset="0"/>
              </a:rPr>
              <a:t>.gov</a:t>
            </a:r>
          </a:p>
        </p:txBody>
      </p:sp>
    </p:spTree>
    <p:extLst>
      <p:ext uri="{BB962C8B-B14F-4D97-AF65-F5344CB8AC3E}">
        <p14:creationId xmlns:p14="http://schemas.microsoft.com/office/powerpoint/2010/main" val="88678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2362200" cy="7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Why the Colorado River Stopped Flowing</a:t>
            </a:r>
          </a:p>
          <a:p>
            <a:r>
              <a:rPr lang="en-US" dirty="0" smtClean="0">
                <a:hlinkClick r:id="rId5"/>
              </a:rPr>
              <a:t>-All Things Considered, July 14, 2011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9200"/>
            <a:ext cx="4114800" cy="2716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1219200"/>
            <a:ext cx="4229100" cy="278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686" y="4038600"/>
            <a:ext cx="4238314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990906"/>
            <a:ext cx="4267200" cy="2841694"/>
          </a:xfrm>
          <a:prstGeom prst="rect">
            <a:avLst/>
          </a:prstGeom>
        </p:spPr>
      </p:pic>
      <p:pic>
        <p:nvPicPr>
          <p:cNvPr id="12" name="npr co riv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140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-110" charset="-128"/>
                <a:cs typeface="ＭＳ Ｐゴシック" pitchFamily="-110" charset="-128"/>
              </a:rPr>
              <a:t>Colorado River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953000" cy="4525962"/>
          </a:xfrm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25 million people rely on Colorado River water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3.5 million acres of irrigation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85% of runoff comes from above 9000 feet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Mean annual discharge is about 12.4 MAF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Storage capacity is about 60 MAF (4 times mean annual flow)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River is fully used and little flows to ocean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76400"/>
            <a:ext cx="3183974" cy="429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-110" charset="-128"/>
                <a:cs typeface="ＭＳ Ｐゴシック" pitchFamily="-110" charset="-128"/>
              </a:rPr>
              <a:t>Colorado River Allocation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525962"/>
          </a:xfrm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Colorado Compact (1922) divided water between the upper basin and lower basin – 7.5 MAF each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Mexican Water Treaty (1944) allocated Mexico 1.5 MAF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Arizona </a:t>
            </a:r>
            <a:r>
              <a:rPr lang="en-US" sz="2000" dirty="0" err="1" smtClean="0">
                <a:ea typeface="ＭＳ Ｐゴシック" pitchFamily="-112" charset="-128"/>
                <a:cs typeface="ＭＳ Ｐゴシック" pitchFamily="-112" charset="-128"/>
              </a:rPr>
              <a:t>v</a:t>
            </a: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. California (1964) allocated water among lower basin states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Interim Guidelines (2007) specify shortages and surpluses through 2026 that are tied to forecasts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Key facts: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River is over-allocated: original allocation (16.5 MAF) was based on a series of wet years. Actual average flow is 12.4 MAF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Lower basin states (AZ, CA, NV) use full 7.5 MAF each year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Mexico uses its full 1.5 MAF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Upper basin states (CO, WY, UT, NM) are still “developing” their 7.5 MAF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No shortage has ever been declared on the river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Shortages would affect lower basin states first (and AZ first of all)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0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Supply /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310438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 r="50633"/>
          <a:stretch>
            <a:fillRect/>
          </a:stretch>
        </p:blipFill>
        <p:spPr bwMode="auto">
          <a:xfrm>
            <a:off x="4800600" y="1219200"/>
            <a:ext cx="25755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Operating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50633"/>
          <a:stretch>
            <a:fillRect/>
          </a:stretch>
        </p:blipFill>
        <p:spPr bwMode="auto">
          <a:xfrm>
            <a:off x="6700520" y="4038600"/>
            <a:ext cx="244348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921081" y="2262496"/>
            <a:ext cx="3613319" cy="11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0800000">
            <a:off x="6014818" y="2151883"/>
            <a:ext cx="132843" cy="1106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467600" y="2286000"/>
            <a:ext cx="1225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14.7 MAF</a:t>
            </a:r>
          </a:p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3,629</a:t>
            </a:r>
            <a:endParaRPr lang="en-US" sz="1200" b="1" dirty="0" smtClean="0"/>
          </a:p>
          <a:p>
            <a:pPr algn="ctr"/>
            <a:r>
              <a:rPr lang="en-US" sz="1200" b="1" i="1" dirty="0">
                <a:solidFill>
                  <a:srgbClr val="FF3300"/>
                </a:solidFill>
              </a:rPr>
              <a:t>1/1</a:t>
            </a:r>
            <a:r>
              <a:rPr lang="en-US" sz="1200" b="1" i="1" dirty="0" smtClean="0">
                <a:solidFill>
                  <a:srgbClr val="FF3300"/>
                </a:solidFill>
              </a:rPr>
              <a:t>/2011</a:t>
            </a:r>
          </a:p>
          <a:p>
            <a:pPr algn="ctr"/>
            <a:r>
              <a:rPr lang="en-US" sz="1200" b="1" i="1" dirty="0" smtClean="0">
                <a:solidFill>
                  <a:srgbClr val="FF3300"/>
                </a:solidFill>
              </a:rPr>
              <a:t>Projection</a:t>
            </a:r>
            <a:endParaRPr lang="en-US" sz="1200" b="1" i="1" dirty="0">
              <a:solidFill>
                <a:srgbClr val="FF33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62600" y="4953000"/>
            <a:ext cx="1066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10.3 MAF</a:t>
            </a:r>
          </a:p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1,086</a:t>
            </a:r>
            <a:endParaRPr lang="en-US" sz="1200" b="1" dirty="0" smtClean="0"/>
          </a:p>
          <a:p>
            <a:pPr algn="ctr"/>
            <a:r>
              <a:rPr lang="en-US" sz="1200" b="1" i="1" dirty="0">
                <a:solidFill>
                  <a:srgbClr val="FF3300"/>
                </a:solidFill>
              </a:rPr>
              <a:t>1/1</a:t>
            </a:r>
            <a:r>
              <a:rPr lang="en-US" sz="1200" b="1" i="1" dirty="0" smtClean="0">
                <a:solidFill>
                  <a:srgbClr val="FF3300"/>
                </a:solidFill>
              </a:rPr>
              <a:t>/2011 </a:t>
            </a:r>
            <a:r>
              <a:rPr lang="en-US" sz="1200" b="1" i="1" dirty="0">
                <a:solidFill>
                  <a:srgbClr val="FF3300"/>
                </a:solidFill>
              </a:rPr>
              <a:t>Projection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0800000">
            <a:off x="7080824" y="4759351"/>
            <a:ext cx="111478" cy="1106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743090" y="4869964"/>
            <a:ext cx="284268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4267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Guidelines specify how shortages and surpluses will be distributed among the basin states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kern="0" noProof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USBR directed to operate reservoirs based, to a large extent, on </a:t>
            </a:r>
            <a:r>
              <a:rPr lang="en-US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CBRFC/NRCS official forecasts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Most years 8.23 MAF released from Lake Powell to Lake Mead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In wet years when Lake Mead is low (such as 2011), “extra” water can be released. This is called equalization and/or balancing.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“Most probable” release schedule based on CBRFC/NRCS April 1 forecast is 11.63 MAF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Damage from 1/10 AZ storm:			$11m</a:t>
            </a:r>
            <a:r>
              <a:rPr lang="en-US" sz="2400" baseline="30000" dirty="0" smtClean="0"/>
              <a:t>a</a:t>
            </a:r>
            <a:endParaRPr lang="en-US" sz="2400" dirty="0" smtClean="0"/>
          </a:p>
          <a:p>
            <a:r>
              <a:rPr lang="en-US" sz="2400" dirty="0" smtClean="0"/>
              <a:t>Damage from 6/10 UT flooding:			$6.5m</a:t>
            </a:r>
            <a:r>
              <a:rPr lang="en-US" sz="2400" baseline="30000" dirty="0" smtClean="0"/>
              <a:t>a</a:t>
            </a:r>
            <a:endParaRPr lang="en-US" sz="2400" dirty="0" smtClean="0"/>
          </a:p>
          <a:p>
            <a:r>
              <a:rPr lang="en-US" sz="2400" dirty="0" smtClean="0"/>
              <a:t>Damage from 12/10 UT/NV storm:		$</a:t>
            </a:r>
            <a:r>
              <a:rPr lang="en-US" sz="2400" dirty="0" smtClean="0"/>
              <a:t>35m</a:t>
            </a:r>
            <a:r>
              <a:rPr lang="en-US" sz="2400" baseline="30000" dirty="0" smtClean="0"/>
              <a:t>a</a:t>
            </a:r>
          </a:p>
          <a:p>
            <a:r>
              <a:rPr lang="en-US" sz="2400" dirty="0" smtClean="0"/>
              <a:t>Damage from </a:t>
            </a:r>
            <a:r>
              <a:rPr lang="en-US" sz="2400" dirty="0" smtClean="0"/>
              <a:t>spring 2011 UT/CO/WY flooding:	 &lt;$200m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Colorado River average runoff: 12.4 MAF</a:t>
            </a:r>
          </a:p>
          <a:p>
            <a:r>
              <a:rPr lang="en-US" sz="2400" dirty="0" smtClean="0"/>
              <a:t>Replacement value of $330/AF -&gt;  		$4b</a:t>
            </a:r>
            <a:r>
              <a:rPr lang="en-US" sz="2400" baseline="30000" dirty="0" smtClean="0"/>
              <a:t>b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**Economic value of water resources far greater than flooding damages</a:t>
            </a:r>
          </a:p>
          <a:p>
            <a:endParaRPr lang="en-US" sz="2400" dirty="0" smtClean="0"/>
          </a:p>
          <a:p>
            <a:r>
              <a:rPr lang="en-US" sz="1600" dirty="0" smtClean="0"/>
              <a:t>Sources:</a:t>
            </a:r>
          </a:p>
          <a:p>
            <a:r>
              <a:rPr lang="en-US" sz="1600" dirty="0" smtClean="0"/>
              <a:t>a: WFO, FEMA (via </a:t>
            </a:r>
            <a:r>
              <a:rPr lang="en-US" sz="1600" dirty="0" err="1" smtClean="0"/>
              <a:t>stormdata</a:t>
            </a:r>
            <a:r>
              <a:rPr lang="en-US" sz="1600" dirty="0" smtClean="0"/>
              <a:t>); </a:t>
            </a:r>
            <a:r>
              <a:rPr lang="en-US" sz="1600" dirty="0" err="1" smtClean="0"/>
              <a:t>b</a:t>
            </a:r>
            <a:r>
              <a:rPr lang="en-US" sz="1600" dirty="0" smtClean="0"/>
              <a:t>: MWD (via </a:t>
            </a:r>
            <a:r>
              <a:rPr lang="en-US" sz="1600" dirty="0" err="1" smtClean="0"/>
              <a:t>Hasencamp</a:t>
            </a:r>
            <a:r>
              <a:rPr lang="en-US" sz="1600" dirty="0" smtClean="0"/>
              <a:t>, private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Water Supply Decision Support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71600"/>
            <a:ext cx="7569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46088" y="1828800"/>
            <a:ext cx="620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past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44500" y="3200400"/>
            <a:ext cx="77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397375"/>
            <a:ext cx="54864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Efforts in parallel -- </a:t>
            </a:r>
          </a:p>
          <a:p>
            <a:pPr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CBRFC working to improve probabilistic flow forecasts</a:t>
            </a:r>
          </a:p>
          <a:p>
            <a:pPr marL="292100" indent="-292100">
              <a:buFont typeface="Wingdings" charset="2"/>
              <a:buChar char="§"/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BOR working to implement probabilistic water management model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909</Words>
  <Application>Microsoft Macintosh PowerPoint</Application>
  <PresentationFormat>On-screen Show (4:3)</PresentationFormat>
  <Paragraphs>166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NWS Headquarters August 10, 2011</vt:lpstr>
      <vt:lpstr>Outline</vt:lpstr>
      <vt:lpstr>PowerPoint Presentation</vt:lpstr>
      <vt:lpstr>Colorado River</vt:lpstr>
      <vt:lpstr>Colorado River Allocation</vt:lpstr>
      <vt:lpstr>Long Term Supply / Demand</vt:lpstr>
      <vt:lpstr>Interim Operating Guidelines</vt:lpstr>
      <vt:lpstr>Value</vt:lpstr>
      <vt:lpstr>Water Supply Decision Support</vt:lpstr>
      <vt:lpstr>Past CBRFC Methods</vt:lpstr>
      <vt:lpstr>Future CBRFC Methods</vt:lpstr>
      <vt:lpstr>Core Partner: USBR</vt:lpstr>
      <vt:lpstr>Past USBR Methods</vt:lpstr>
      <vt:lpstr>Future USBR Method</vt:lpstr>
      <vt:lpstr>Barriers, Gaps, Chasms</vt:lpstr>
      <vt:lpstr>Common Stakeholder Requirements</vt:lpstr>
      <vt:lpstr>Institutional Barriers</vt:lpstr>
      <vt:lpstr>Service Gaps &amp; Science Challenges</vt:lpstr>
      <vt:lpstr>Chasm</vt:lpstr>
      <vt:lpstr>Questions?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59</cp:revision>
  <dcterms:created xsi:type="dcterms:W3CDTF">2011-04-20T18:47:47Z</dcterms:created>
  <dcterms:modified xsi:type="dcterms:W3CDTF">2011-08-05T20:47:01Z</dcterms:modified>
  <cp:category/>
</cp:coreProperties>
</file>