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82" r:id="rId2"/>
    <p:sldId id="284" r:id="rId3"/>
    <p:sldId id="296" r:id="rId4"/>
    <p:sldId id="280" r:id="rId5"/>
    <p:sldId id="279" r:id="rId6"/>
    <p:sldId id="303" r:id="rId7"/>
    <p:sldId id="274" r:id="rId8"/>
    <p:sldId id="286" r:id="rId9"/>
    <p:sldId id="287" r:id="rId10"/>
    <p:sldId id="288" r:id="rId11"/>
    <p:sldId id="289" r:id="rId12"/>
    <p:sldId id="290" r:id="rId13"/>
    <p:sldId id="291" r:id="rId14"/>
    <p:sldId id="260" r:id="rId15"/>
    <p:sldId id="300" r:id="rId16"/>
    <p:sldId id="301" r:id="rId17"/>
    <p:sldId id="292" r:id="rId18"/>
    <p:sldId id="304" r:id="rId19"/>
    <p:sldId id="305" r:id="rId20"/>
    <p:sldId id="293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inimized" preferSingleView="1">
    <p:restoredLeft sz="15620"/>
    <p:restoredTop sz="99221" autoAdjust="0"/>
  </p:normalViewPr>
  <p:slideViewPr>
    <p:cSldViewPr snapToGrid="0" snapToObjects="1">
      <p:cViewPr>
        <p:scale>
          <a:sx n="100" d="100"/>
          <a:sy n="100" d="100"/>
        </p:scale>
        <p:origin x="-1112" y="-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50FB1A-5E7A-4157-B9A4-C4C36AAD4C06}" type="datetimeFigureOut">
              <a:rPr lang="en-US"/>
              <a:pPr>
                <a:defRPr/>
              </a:pPr>
              <a:t>2/13/2013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B9A6C44-3349-4B9A-AAA9-90239E26C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40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ＭＳ Ｐゴシック" pitchFamily="-12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The downwelling Kelvin can then produce warming in the eastern equatorial Pacific, which triggers a Bjerknes feedback.  An El Nino event is excited.  </a:t>
            </a:r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Placeholder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 defTabSz="3937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-123" charset="0"/>
              <a:buNone/>
              <a:tabLst>
                <a:tab pos="635000" algn="l"/>
                <a:tab pos="1270000" algn="l"/>
                <a:tab pos="1903413" algn="l"/>
                <a:tab pos="2538413" algn="l"/>
              </a:tabLst>
            </a:pPr>
            <a:fld id="{35500AD4-D2B8-4D73-8AA5-CCEE6B6FECC5}" type="slidenum">
              <a:rPr lang="en-GB" sz="1200">
                <a:solidFill>
                  <a:srgbClr val="000000"/>
                </a:solidFill>
                <a:latin typeface="Times New Roman" pitchFamily="-123" charset="0"/>
                <a:ea typeface="DejaVu Sans" charset="0"/>
                <a:cs typeface="DejaVu Sans" charset="0"/>
              </a:rPr>
              <a:pPr algn="r" defTabSz="39370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-123" charset="0"/>
                <a:buNone/>
                <a:tabLst>
                  <a:tab pos="635000" algn="l"/>
                  <a:tab pos="1270000" algn="l"/>
                  <a:tab pos="1903413" algn="l"/>
                  <a:tab pos="2538413" algn="l"/>
                </a:tabLst>
              </a:pPr>
              <a:t>6</a:t>
            </a:fld>
            <a:endParaRPr lang="en-GB" sz="1200">
              <a:solidFill>
                <a:srgbClr val="000000"/>
              </a:solidFill>
              <a:latin typeface="Times New Roman" pitchFamily="-123" charset="0"/>
              <a:ea typeface="DejaVu Sans" charset="0"/>
              <a:cs typeface="DejaVu Sans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0" tIns="9279" rIns="0" bIns="0" numCol="1" anchor="t" anchorCtr="0" compatLnSpc="1">
            <a:prstTxWarp prst="textNoShape">
              <a:avLst/>
            </a:prstTxWarp>
          </a:bodyPr>
          <a:lstStyle/>
          <a:p>
            <a:pPr algn="just" defTabSz="44926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smtClean="0">
              <a:latin typeface="Arial" pitchFamily="-123" charset="0"/>
              <a:ea typeface="DejaVu Sans" charset="0"/>
              <a:cs typeface="DejaVu Sans" charset="0"/>
            </a:endParaRPr>
          </a:p>
          <a:p>
            <a:pPr algn="just" defTabSz="44926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smtClean="0">
              <a:latin typeface="Arial" pitchFamily="-123" charset="0"/>
              <a:ea typeface="DejaVu Sans" charset="0"/>
              <a:cs typeface="DejaVu Sans" charset="0"/>
            </a:endParaRPr>
          </a:p>
          <a:p>
            <a:pPr algn="just" defTabSz="44926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smtClean="0">
              <a:latin typeface="Arial" pitchFamily="-123" charset="0"/>
              <a:ea typeface="DejaVu Sans" charset="0"/>
              <a:cs typeface="DejaVu Sans" charset="0"/>
            </a:endParaRPr>
          </a:p>
          <a:p>
            <a:pPr algn="just" defTabSz="44926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mtClean="0"/>
              <a:t>El Niño‐Seasonal Average U.S. Temperature Anomaly Associations for Autumn(SON) and Winter(DJF). The left two columns are based on the “Conventional” 1950–2003 El Niño seasons; the right column is based on the “Dateline” El Niños. The right two columns are masked for 80% statistical significance. See text for details.</a:t>
            </a:r>
          </a:p>
          <a:p>
            <a: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mtClean="0"/>
          </a:p>
          <a:p>
            <a: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mtClean="0"/>
              <a:t>© This slide is made available for non-commercial use only. Please note that permission may be required for re-use of images in which the copyright is owned by a third party.</a:t>
            </a: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C3D8F-53B0-445B-8F7D-9F6CCF51F2BB}" type="datetimeFigureOut">
              <a:rPr lang="en-US"/>
              <a:pPr>
                <a:defRPr/>
              </a:pPr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4830C-A5B8-4ED9-85D6-26A4A2973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2E6F5-FD1C-4EF7-874B-EDCB0A6685DC}" type="datetimeFigureOut">
              <a:rPr lang="en-US"/>
              <a:pPr>
                <a:defRPr/>
              </a:pPr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7C2F0-2943-4629-BD22-E957921EF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187DB-3CAC-41F2-9B1E-13C880245DE6}" type="datetimeFigureOut">
              <a:rPr lang="en-US"/>
              <a:pPr>
                <a:defRPr/>
              </a:pPr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75678-3C39-4FD0-A2FC-1B203B200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1C4C2-9C28-4472-89C5-C21FEFCEDE18}" type="datetimeFigureOut">
              <a:rPr lang="en-US"/>
              <a:pPr>
                <a:defRPr/>
              </a:pPr>
              <a:t>2/13/2013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1D277-5497-48D8-8BFB-8AC7047E5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9C2D1-B15D-4551-86CC-5771B2392A89}" type="datetimeFigureOut">
              <a:rPr lang="en-US"/>
              <a:pPr>
                <a:defRPr/>
              </a:pPr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F15D1-5A36-49AF-A239-14536345F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C47BB-8B07-4C9C-80FB-ECE7BF6F9E8F}" type="datetimeFigureOut">
              <a:rPr lang="en-US"/>
              <a:pPr>
                <a:defRPr/>
              </a:pPr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B98A5-9190-4A82-90CA-F34A882C1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123EA-2C66-4062-9467-625099E57354}" type="datetimeFigureOut">
              <a:rPr lang="en-US"/>
              <a:pPr>
                <a:defRPr/>
              </a:pPr>
              <a:t>2/13/2013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46D5-9BA4-45D8-9158-10F46320A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44BAC-AB65-4C70-90C0-6483F18F71FA}" type="datetimeFigureOut">
              <a:rPr lang="en-US"/>
              <a:pPr>
                <a:defRPr/>
              </a:pPr>
              <a:t>2/13/2013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E8AC2-02C3-4C90-A832-BDCF03887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D22C7-69A1-4311-834A-1541445B7CEF}" type="datetimeFigureOut">
              <a:rPr lang="en-US"/>
              <a:pPr>
                <a:defRPr/>
              </a:pPr>
              <a:t>2/13/2013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E8D65-5B59-4CD9-B159-39E4E25F1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3DD61-E64D-43D3-9033-5B6B65A4B4E7}" type="datetimeFigureOut">
              <a:rPr lang="en-US"/>
              <a:pPr>
                <a:defRPr/>
              </a:pPr>
              <a:t>2/13/2013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DE27B-3728-497C-B7A3-8D341B3F4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A85A0-E626-4705-8081-917EE0DCCCFE}" type="datetimeFigureOut">
              <a:rPr lang="en-US"/>
              <a:pPr>
                <a:defRPr/>
              </a:pPr>
              <a:t>2/13/2013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60FC7-1E28-450A-A89B-6F30F1679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C87F5-9400-4B10-9984-922EF0995A95}" type="datetimeFigureOut">
              <a:rPr lang="en-US"/>
              <a:pPr>
                <a:defRPr/>
              </a:pPr>
              <a:t>2/13/2013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69DA8-BE35-47D3-B521-A7CA10BBF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5611326-F8F6-428B-8AA7-D65495DD966B}" type="datetimeFigureOut">
              <a:rPr lang="en-US"/>
              <a:pPr>
                <a:defRPr/>
              </a:pPr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0843A12-A4F4-40FE-BDBE-062C9177B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23" charset="-128"/>
          <a:cs typeface="ＭＳ Ｐゴシック" pitchFamily="-12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•"/>
        <a:defRPr sz="3200" kern="12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–"/>
        <a:defRPr sz="28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•"/>
        <a:defRPr sz="24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–"/>
        <a:defRPr sz="20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»"/>
        <a:defRPr sz="20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2"/>
          <p:cNvSpPr txBox="1">
            <a:spLocks noChangeArrowheads="1"/>
          </p:cNvSpPr>
          <p:nvPr/>
        </p:nvSpPr>
        <p:spPr bwMode="auto">
          <a:xfrm>
            <a:off x="0" y="808038"/>
            <a:ext cx="9144000" cy="390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065" tIns="51033" rIns="102065" bIns="51033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The Seasonal Footprinting Mechanism in CFSv2:  </a:t>
            </a:r>
          </a:p>
          <a:p>
            <a:pPr algn="ctr"/>
            <a:r>
              <a:rPr lang="en-US" b="1"/>
              <a:t>Simulation and Impact on ENSO Prediction</a:t>
            </a:r>
          </a:p>
          <a:p>
            <a:pPr algn="ctr"/>
            <a:endParaRPr lang="en-US" baseline="30000"/>
          </a:p>
          <a:p>
            <a:pPr algn="ctr">
              <a:lnSpc>
                <a:spcPct val="80000"/>
              </a:lnSpc>
            </a:pPr>
            <a:endParaRPr lang="en-US"/>
          </a:p>
          <a:p>
            <a:pPr algn="ctr">
              <a:lnSpc>
                <a:spcPct val="80000"/>
              </a:lnSpc>
            </a:pPr>
            <a:r>
              <a:rPr lang="en-US"/>
              <a:t>Kathy Pegion</a:t>
            </a:r>
            <a:endParaRPr lang="en-US" baseline="30000"/>
          </a:p>
          <a:p>
            <a:pPr algn="ctr">
              <a:lnSpc>
                <a:spcPct val="80000"/>
              </a:lnSpc>
            </a:pPr>
            <a:endParaRPr lang="en-US" sz="1800" i="1"/>
          </a:p>
          <a:p>
            <a:pPr algn="ctr">
              <a:lnSpc>
                <a:spcPct val="80000"/>
              </a:lnSpc>
            </a:pPr>
            <a:r>
              <a:rPr lang="en-US" sz="1800" i="1"/>
              <a:t>University of Colorado/CIRES &amp; NOAA/ESRL/PSD</a:t>
            </a:r>
          </a:p>
          <a:p>
            <a:pPr algn="ctr">
              <a:lnSpc>
                <a:spcPct val="80000"/>
              </a:lnSpc>
            </a:pPr>
            <a:endParaRPr lang="en-US" sz="1800" i="1"/>
          </a:p>
          <a:p>
            <a:pPr algn="ctr">
              <a:lnSpc>
                <a:spcPct val="80000"/>
              </a:lnSpc>
            </a:pPr>
            <a:endParaRPr lang="en-US" sz="1800" i="1"/>
          </a:p>
          <a:p>
            <a:pPr algn="ctr">
              <a:lnSpc>
                <a:spcPct val="80000"/>
              </a:lnSpc>
            </a:pPr>
            <a:r>
              <a:rPr lang="en-US"/>
              <a:t>Michael Alexander</a:t>
            </a:r>
          </a:p>
          <a:p>
            <a:pPr algn="ctr">
              <a:lnSpc>
                <a:spcPct val="80000"/>
              </a:lnSpc>
            </a:pPr>
            <a:endParaRPr lang="en-US"/>
          </a:p>
          <a:p>
            <a:pPr algn="ctr">
              <a:lnSpc>
                <a:spcPct val="80000"/>
              </a:lnSpc>
            </a:pPr>
            <a:r>
              <a:rPr lang="en-US" sz="1800" i="1"/>
              <a:t>NOAA/ESRL/PSD</a:t>
            </a:r>
          </a:p>
          <a:p>
            <a:pPr algn="ctr">
              <a:lnSpc>
                <a:spcPct val="80000"/>
              </a:lnSpc>
            </a:pPr>
            <a:endParaRPr lang="en-US" i="1" baseline="30000"/>
          </a:p>
          <a:p>
            <a:pPr algn="ctr"/>
            <a:endParaRPr lang="en-US" b="1"/>
          </a:p>
        </p:txBody>
      </p:sp>
      <p:pic>
        <p:nvPicPr>
          <p:cNvPr id="15362" name="Picture 9" descr="NOAA-Logo_CircleWhite_RestTrans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" y="5499100"/>
            <a:ext cx="1168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2600" y="5811838"/>
            <a:ext cx="224790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8" descr="slpicompensowarmwwinds"/>
          <p:cNvPicPr>
            <a:picLocks noChangeAspect="1"/>
          </p:cNvPicPr>
          <p:nvPr/>
        </p:nvPicPr>
        <p:blipFill>
          <a:blip r:embed="rId3"/>
          <a:srcRect t="89711" r="48997" b="5257"/>
          <a:stretch>
            <a:fillRect/>
          </a:stretch>
        </p:blipFill>
        <p:spPr bwMode="auto">
          <a:xfrm>
            <a:off x="1733550" y="6413500"/>
            <a:ext cx="558165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4" descr="slpicompensowarmwwinds"/>
          <p:cNvPicPr>
            <a:picLocks noChangeAspect="1"/>
          </p:cNvPicPr>
          <p:nvPr/>
        </p:nvPicPr>
        <p:blipFill>
          <a:blip r:embed="rId4"/>
          <a:srcRect t="5373" r="50287" b="11079"/>
          <a:stretch>
            <a:fillRect/>
          </a:stretch>
        </p:blipFill>
        <p:spPr bwMode="auto">
          <a:xfrm>
            <a:off x="5010150" y="555625"/>
            <a:ext cx="28289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5" descr="slpicompensowarmwwinds"/>
          <p:cNvPicPr>
            <a:picLocks noChangeAspect="1"/>
          </p:cNvPicPr>
          <p:nvPr/>
        </p:nvPicPr>
        <p:blipFill>
          <a:blip r:embed="rId3"/>
          <a:srcRect t="5029" r="51715" b="11192"/>
          <a:stretch>
            <a:fillRect/>
          </a:stretch>
        </p:blipFill>
        <p:spPr bwMode="auto">
          <a:xfrm>
            <a:off x="1187450" y="503238"/>
            <a:ext cx="284956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7"/>
          <p:cNvSpPr txBox="1">
            <a:spLocks noChangeArrowheads="1"/>
          </p:cNvSpPr>
          <p:nvPr/>
        </p:nvSpPr>
        <p:spPr bwMode="auto">
          <a:xfrm>
            <a:off x="5233988" y="511175"/>
            <a:ext cx="2547937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latin typeface="Calibri" pitchFamily="-123" charset="0"/>
              </a:rPr>
              <a:t>CFSv2</a:t>
            </a:r>
          </a:p>
        </p:txBody>
      </p:sp>
      <p:sp>
        <p:nvSpPr>
          <p:cNvPr id="33797" name="TextBox 2"/>
          <p:cNvSpPr txBox="1">
            <a:spLocks noChangeArrowheads="1"/>
          </p:cNvSpPr>
          <p:nvPr/>
        </p:nvSpPr>
        <p:spPr bwMode="auto">
          <a:xfrm>
            <a:off x="1374775" y="268288"/>
            <a:ext cx="26035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latin typeface="Calibri" pitchFamily="-123" charset="0"/>
              </a:rPr>
              <a:t>Obs (1958-2007)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92575" y="1239838"/>
            <a:ext cx="1014413" cy="3365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DJF (-1/0)</a:t>
            </a:r>
          </a:p>
        </p:txBody>
      </p:sp>
      <p:sp>
        <p:nvSpPr>
          <p:cNvPr id="33799" name="TextBox 14"/>
          <p:cNvSpPr txBox="1">
            <a:spLocks noChangeArrowheads="1"/>
          </p:cNvSpPr>
          <p:nvPr/>
        </p:nvSpPr>
        <p:spPr bwMode="auto">
          <a:xfrm>
            <a:off x="4144963" y="2776538"/>
            <a:ext cx="962025" cy="336550"/>
          </a:xfrm>
          <a:prstGeom prst="rect">
            <a:avLst/>
          </a:prstGeom>
          <a:solidFill>
            <a:srgbClr val="59595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Calibri" pitchFamily="-123" charset="0"/>
              </a:rPr>
              <a:t>MAM(0)</a:t>
            </a:r>
          </a:p>
        </p:txBody>
      </p:sp>
      <p:sp>
        <p:nvSpPr>
          <p:cNvPr id="33800" name="TextBox 15"/>
          <p:cNvSpPr txBox="1">
            <a:spLocks noChangeArrowheads="1"/>
          </p:cNvSpPr>
          <p:nvPr/>
        </p:nvSpPr>
        <p:spPr bwMode="auto">
          <a:xfrm>
            <a:off x="4157663" y="4186238"/>
            <a:ext cx="949325" cy="336550"/>
          </a:xfrm>
          <a:prstGeom prst="rect">
            <a:avLst/>
          </a:prstGeom>
          <a:solidFill>
            <a:srgbClr val="59595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Calibri" pitchFamily="-123" charset="0"/>
              </a:rPr>
              <a:t>JJA(0)</a:t>
            </a:r>
          </a:p>
        </p:txBody>
      </p:sp>
      <p:sp>
        <p:nvSpPr>
          <p:cNvPr id="33801" name="TextBox 16"/>
          <p:cNvSpPr txBox="1">
            <a:spLocks noChangeArrowheads="1"/>
          </p:cNvSpPr>
          <p:nvPr/>
        </p:nvSpPr>
        <p:spPr bwMode="auto">
          <a:xfrm>
            <a:off x="4157663" y="5570538"/>
            <a:ext cx="949325" cy="336550"/>
          </a:xfrm>
          <a:prstGeom prst="rect">
            <a:avLst/>
          </a:prstGeom>
          <a:solidFill>
            <a:srgbClr val="59595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Calibri" pitchFamily="-123" charset="0"/>
              </a:rPr>
              <a:t>SON(0)</a:t>
            </a:r>
          </a:p>
        </p:txBody>
      </p:sp>
      <p:sp>
        <p:nvSpPr>
          <p:cNvPr id="33802" name="TextBox 10"/>
          <p:cNvSpPr txBox="1">
            <a:spLocks noChangeArrowheads="1"/>
          </p:cNvSpPr>
          <p:nvPr/>
        </p:nvSpPr>
        <p:spPr bwMode="auto">
          <a:xfrm>
            <a:off x="1914525" y="19050"/>
            <a:ext cx="5727700" cy="517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ea typeface="Arial" pitchFamily="-123" charset="0"/>
                <a:cs typeface="Arial" pitchFamily="-123" charset="0"/>
              </a:rPr>
              <a:t>Composites of </a:t>
            </a:r>
            <a:r>
              <a:rPr lang="en-US" sz="1400" b="1">
                <a:latin typeface="Calibri" pitchFamily="-123" charset="0"/>
              </a:rPr>
              <a:t>SLP (hPa)  &amp; SST (°C)</a:t>
            </a:r>
          </a:p>
          <a:p>
            <a:pPr algn="ctr"/>
            <a:r>
              <a:rPr lang="en-US" sz="1400" b="1">
                <a:ea typeface="Arial" pitchFamily="-123" charset="0"/>
                <a:cs typeface="Arial" pitchFamily="-123" charset="0"/>
              </a:rPr>
              <a:t>SLPI (&lt;1σ) </a:t>
            </a:r>
            <a:r>
              <a:rPr lang="en-US" sz="1400" b="1" i="1">
                <a:ea typeface="Arial" pitchFamily="-123" charset="0"/>
                <a:cs typeface="Arial" pitchFamily="-123" charset="0"/>
              </a:rPr>
              <a:t>minus</a:t>
            </a:r>
            <a:r>
              <a:rPr lang="en-US" sz="1400" b="1">
                <a:ea typeface="Arial" pitchFamily="-123" charset="0"/>
                <a:cs typeface="Arial" pitchFamily="-123" charset="0"/>
              </a:rPr>
              <a:t> SLPI (&gt;1σ)</a:t>
            </a:r>
          </a:p>
        </p:txBody>
      </p:sp>
      <p:sp>
        <p:nvSpPr>
          <p:cNvPr id="33803" name="TextBox 11"/>
          <p:cNvSpPr txBox="1">
            <a:spLocks noChangeArrowheads="1"/>
          </p:cNvSpPr>
          <p:nvPr/>
        </p:nvSpPr>
        <p:spPr bwMode="auto">
          <a:xfrm>
            <a:off x="1100138" y="477838"/>
            <a:ext cx="3103562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latin typeface="Calibri" pitchFamily="-123" charset="0"/>
              </a:rPr>
              <a:t>NCEPR1/Hadley (1958-2007)</a:t>
            </a:r>
          </a:p>
        </p:txBody>
      </p:sp>
      <p:sp>
        <p:nvSpPr>
          <p:cNvPr id="2" name="Rectangle 1"/>
          <p:cNvSpPr/>
          <p:nvPr/>
        </p:nvSpPr>
        <p:spPr>
          <a:xfrm>
            <a:off x="3848100" y="593725"/>
            <a:ext cx="381000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8" name="Rectangle 17"/>
          <p:cNvSpPr/>
          <p:nvPr/>
        </p:nvSpPr>
        <p:spPr>
          <a:xfrm>
            <a:off x="7585075" y="655638"/>
            <a:ext cx="381000" cy="179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9" name="Rectangle 18"/>
          <p:cNvSpPr/>
          <p:nvPr/>
        </p:nvSpPr>
        <p:spPr>
          <a:xfrm>
            <a:off x="7737475" y="2166938"/>
            <a:ext cx="381000" cy="179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5" descr="slpicompensowarmwwinds"/>
          <p:cNvPicPr>
            <a:picLocks/>
          </p:cNvPicPr>
          <p:nvPr/>
        </p:nvPicPr>
        <p:blipFill>
          <a:blip r:embed="rId3"/>
          <a:srcRect l="51389" t="6622" b="6111"/>
          <a:stretch>
            <a:fillRect/>
          </a:stretch>
        </p:blipFill>
        <p:spPr bwMode="auto">
          <a:xfrm>
            <a:off x="5421313" y="742950"/>
            <a:ext cx="3154362" cy="608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34" descr="slpicompensowarmwwinds"/>
          <p:cNvPicPr>
            <a:picLocks noChangeAspect="1" noChangeArrowheads="1"/>
          </p:cNvPicPr>
          <p:nvPr/>
        </p:nvPicPr>
        <p:blipFill>
          <a:blip r:embed="rId4"/>
          <a:srcRect l="50478" t="6268" b="6821"/>
          <a:stretch>
            <a:fillRect/>
          </a:stretch>
        </p:blipFill>
        <p:spPr bwMode="auto">
          <a:xfrm>
            <a:off x="404813" y="711200"/>
            <a:ext cx="314960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10"/>
          <p:cNvSpPr txBox="1">
            <a:spLocks noChangeArrowheads="1"/>
          </p:cNvSpPr>
          <p:nvPr/>
        </p:nvSpPr>
        <p:spPr bwMode="auto">
          <a:xfrm>
            <a:off x="5572125" y="234950"/>
            <a:ext cx="2549525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latin typeface="Calibri" pitchFamily="-123" charset="0"/>
              </a:rPr>
              <a:t>CFSv2 (30 years)</a:t>
            </a:r>
          </a:p>
        </p:txBody>
      </p:sp>
      <p:sp>
        <p:nvSpPr>
          <p:cNvPr id="2" name="Rectangle 1"/>
          <p:cNvSpPr/>
          <p:nvPr/>
        </p:nvSpPr>
        <p:spPr>
          <a:xfrm>
            <a:off x="265113" y="669925"/>
            <a:ext cx="571500" cy="209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5383213" y="673100"/>
            <a:ext cx="571500" cy="209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6" name="Rectangle 15"/>
          <p:cNvSpPr/>
          <p:nvPr/>
        </p:nvSpPr>
        <p:spPr>
          <a:xfrm>
            <a:off x="214313" y="2089150"/>
            <a:ext cx="571500" cy="209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Rectangle 16"/>
          <p:cNvSpPr/>
          <p:nvPr/>
        </p:nvSpPr>
        <p:spPr>
          <a:xfrm>
            <a:off x="214313" y="3524250"/>
            <a:ext cx="571500" cy="209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8" name="Rectangle 17"/>
          <p:cNvSpPr/>
          <p:nvPr/>
        </p:nvSpPr>
        <p:spPr>
          <a:xfrm>
            <a:off x="214313" y="4959350"/>
            <a:ext cx="571500" cy="209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9" name="Rectangle 18"/>
          <p:cNvSpPr/>
          <p:nvPr/>
        </p:nvSpPr>
        <p:spPr>
          <a:xfrm>
            <a:off x="5408613" y="2105025"/>
            <a:ext cx="571500" cy="209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0" name="Rectangle 19"/>
          <p:cNvSpPr/>
          <p:nvPr/>
        </p:nvSpPr>
        <p:spPr>
          <a:xfrm>
            <a:off x="5178425" y="3527425"/>
            <a:ext cx="571500" cy="209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1" name="Rectangle 20"/>
          <p:cNvSpPr/>
          <p:nvPr/>
        </p:nvSpPr>
        <p:spPr>
          <a:xfrm>
            <a:off x="5273675" y="4943475"/>
            <a:ext cx="571500" cy="209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5852" name="TextBox 21"/>
          <p:cNvSpPr txBox="1">
            <a:spLocks noChangeArrowheads="1"/>
          </p:cNvSpPr>
          <p:nvPr/>
        </p:nvSpPr>
        <p:spPr bwMode="auto">
          <a:xfrm>
            <a:off x="1752600" y="-6350"/>
            <a:ext cx="5927725" cy="517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ea typeface="Arial" pitchFamily="-123" charset="0"/>
                <a:cs typeface="Arial" pitchFamily="-123" charset="0"/>
              </a:rPr>
              <a:t>Composites of 10m Winds (m/s) </a:t>
            </a:r>
            <a:r>
              <a:rPr lang="en-US" sz="1400" b="1">
                <a:latin typeface="Calibri" pitchFamily="-123" charset="0"/>
              </a:rPr>
              <a:t>&amp; Z15 (m)</a:t>
            </a:r>
          </a:p>
          <a:p>
            <a:pPr algn="ctr"/>
            <a:r>
              <a:rPr lang="en-US" sz="1400" b="1">
                <a:ea typeface="Arial" pitchFamily="-123" charset="0"/>
                <a:cs typeface="Arial" pitchFamily="-123" charset="0"/>
              </a:rPr>
              <a:t>SLPI (&lt;1σ) </a:t>
            </a:r>
            <a:r>
              <a:rPr lang="en-US" sz="1400" b="1" i="1">
                <a:ea typeface="Arial" pitchFamily="-123" charset="0"/>
                <a:cs typeface="Arial" pitchFamily="-123" charset="0"/>
              </a:rPr>
              <a:t>minus</a:t>
            </a:r>
            <a:r>
              <a:rPr lang="en-US" sz="1400" b="1">
                <a:ea typeface="Arial" pitchFamily="-123" charset="0"/>
                <a:cs typeface="Arial" pitchFamily="-123" charset="0"/>
              </a:rPr>
              <a:t> SLPI (&gt;1σ)</a:t>
            </a:r>
          </a:p>
        </p:txBody>
      </p:sp>
      <p:sp>
        <p:nvSpPr>
          <p:cNvPr id="35853" name="TextBox 22"/>
          <p:cNvSpPr txBox="1">
            <a:spLocks noChangeArrowheads="1"/>
          </p:cNvSpPr>
          <p:nvPr/>
        </p:nvSpPr>
        <p:spPr bwMode="auto">
          <a:xfrm>
            <a:off x="5729288" y="574675"/>
            <a:ext cx="2547937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latin typeface="Calibri" pitchFamily="-123" charset="0"/>
              </a:rPr>
              <a:t>CFSv2</a:t>
            </a:r>
          </a:p>
        </p:txBody>
      </p:sp>
      <p:sp>
        <p:nvSpPr>
          <p:cNvPr id="35854" name="TextBox 23"/>
          <p:cNvSpPr txBox="1">
            <a:spLocks noChangeArrowheads="1"/>
          </p:cNvSpPr>
          <p:nvPr/>
        </p:nvSpPr>
        <p:spPr bwMode="auto">
          <a:xfrm>
            <a:off x="554038" y="566738"/>
            <a:ext cx="3103562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latin typeface="Calibri" pitchFamily="-123" charset="0"/>
              </a:rPr>
              <a:t>NCEPR1/SODA (1958-2007)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92575" y="1239838"/>
            <a:ext cx="1014413" cy="3365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DJF (-1/0)</a:t>
            </a:r>
          </a:p>
        </p:txBody>
      </p:sp>
      <p:sp>
        <p:nvSpPr>
          <p:cNvPr id="35856" name="TextBox 31"/>
          <p:cNvSpPr txBox="1">
            <a:spLocks noChangeArrowheads="1"/>
          </p:cNvSpPr>
          <p:nvPr/>
        </p:nvSpPr>
        <p:spPr bwMode="auto">
          <a:xfrm>
            <a:off x="4144963" y="2776538"/>
            <a:ext cx="962025" cy="336550"/>
          </a:xfrm>
          <a:prstGeom prst="rect">
            <a:avLst/>
          </a:prstGeom>
          <a:solidFill>
            <a:srgbClr val="59595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Calibri" pitchFamily="-123" charset="0"/>
              </a:rPr>
              <a:t>MAM(0)</a:t>
            </a:r>
          </a:p>
        </p:txBody>
      </p:sp>
      <p:sp>
        <p:nvSpPr>
          <p:cNvPr id="35857" name="TextBox 32"/>
          <p:cNvSpPr txBox="1">
            <a:spLocks noChangeArrowheads="1"/>
          </p:cNvSpPr>
          <p:nvPr/>
        </p:nvSpPr>
        <p:spPr bwMode="auto">
          <a:xfrm>
            <a:off x="4157663" y="4186238"/>
            <a:ext cx="949325" cy="336550"/>
          </a:xfrm>
          <a:prstGeom prst="rect">
            <a:avLst/>
          </a:prstGeom>
          <a:solidFill>
            <a:srgbClr val="59595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Calibri" pitchFamily="-123" charset="0"/>
              </a:rPr>
              <a:t>JJA(0)</a:t>
            </a:r>
          </a:p>
        </p:txBody>
      </p:sp>
      <p:sp>
        <p:nvSpPr>
          <p:cNvPr id="35858" name="TextBox 33"/>
          <p:cNvSpPr txBox="1">
            <a:spLocks noChangeArrowheads="1"/>
          </p:cNvSpPr>
          <p:nvPr/>
        </p:nvSpPr>
        <p:spPr bwMode="auto">
          <a:xfrm>
            <a:off x="4157663" y="5570538"/>
            <a:ext cx="949325" cy="336550"/>
          </a:xfrm>
          <a:prstGeom prst="rect">
            <a:avLst/>
          </a:prstGeom>
          <a:solidFill>
            <a:srgbClr val="59595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Calibri" pitchFamily="-123" charset="0"/>
              </a:rPr>
              <a:t>SON(0)</a:t>
            </a:r>
          </a:p>
        </p:txBody>
      </p:sp>
      <p:pic>
        <p:nvPicPr>
          <p:cNvPr id="35859" name="Picture 36" descr="slpicompensowarmwwinds"/>
          <p:cNvPicPr>
            <a:picLocks noChangeAspect="1"/>
          </p:cNvPicPr>
          <p:nvPr/>
        </p:nvPicPr>
        <p:blipFill>
          <a:blip r:embed="rId4"/>
          <a:srcRect l="48080" t="93593" r="-2" b="2461"/>
          <a:stretch>
            <a:fillRect/>
          </a:stretch>
        </p:blipFill>
        <p:spPr bwMode="auto">
          <a:xfrm>
            <a:off x="2705100" y="6450013"/>
            <a:ext cx="40767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 descr="scat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3200" y="473075"/>
            <a:ext cx="5562600" cy="638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14380" descr="ninoareas_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5088" y="5632450"/>
            <a:ext cx="25495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14382"/>
          <p:cNvSpPr txBox="1">
            <a:spLocks noChangeArrowheads="1"/>
          </p:cNvSpPr>
          <p:nvPr/>
        </p:nvSpPr>
        <p:spPr bwMode="auto">
          <a:xfrm>
            <a:off x="6608763" y="6378575"/>
            <a:ext cx="22304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800" i="1">
                <a:ea typeface="Arial" pitchFamily="-123" charset="0"/>
                <a:cs typeface="Arial" pitchFamily="-123" charset="0"/>
              </a:rPr>
              <a:t>Courtesy of NOAA/NWS/NCEP/CPC</a:t>
            </a:r>
          </a:p>
        </p:txBody>
      </p:sp>
      <p:sp>
        <p:nvSpPr>
          <p:cNvPr id="37892" name="TextBox 84"/>
          <p:cNvSpPr txBox="1">
            <a:spLocks noChangeArrowheads="1"/>
          </p:cNvSpPr>
          <p:nvPr/>
        </p:nvSpPr>
        <p:spPr bwMode="auto">
          <a:xfrm>
            <a:off x="2144713" y="6262688"/>
            <a:ext cx="719137" cy="244475"/>
          </a:xfrm>
          <a:prstGeom prst="rect">
            <a:avLst/>
          </a:prstGeom>
          <a:solidFill>
            <a:srgbClr val="FFE66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>
                <a:ea typeface="Arial" pitchFamily="-123" charset="0"/>
                <a:cs typeface="Arial" pitchFamily="-123" charset="0"/>
              </a:rPr>
              <a:t>Nino4</a:t>
            </a:r>
          </a:p>
        </p:txBody>
      </p:sp>
      <p:sp>
        <p:nvSpPr>
          <p:cNvPr id="37893" name="TextBox 85"/>
          <p:cNvSpPr txBox="1">
            <a:spLocks noChangeArrowheads="1"/>
          </p:cNvSpPr>
          <p:nvPr/>
        </p:nvSpPr>
        <p:spPr bwMode="auto">
          <a:xfrm>
            <a:off x="2170113" y="1728788"/>
            <a:ext cx="731837" cy="244475"/>
          </a:xfrm>
          <a:prstGeom prst="rect">
            <a:avLst/>
          </a:prstGeom>
          <a:solidFill>
            <a:srgbClr val="FFE66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>
                <a:ea typeface="Arial" pitchFamily="-123" charset="0"/>
                <a:cs typeface="Arial" pitchFamily="-123" charset="0"/>
              </a:rPr>
              <a:t>Nino1+2</a:t>
            </a:r>
          </a:p>
        </p:txBody>
      </p:sp>
      <p:sp>
        <p:nvSpPr>
          <p:cNvPr id="37894" name="TextBox 86"/>
          <p:cNvSpPr txBox="1">
            <a:spLocks noChangeArrowheads="1"/>
          </p:cNvSpPr>
          <p:nvPr/>
        </p:nvSpPr>
        <p:spPr bwMode="auto">
          <a:xfrm>
            <a:off x="2160588" y="4757738"/>
            <a:ext cx="706437" cy="244475"/>
          </a:xfrm>
          <a:prstGeom prst="rect">
            <a:avLst/>
          </a:prstGeom>
          <a:solidFill>
            <a:srgbClr val="FFE66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>
                <a:ea typeface="Arial" pitchFamily="-123" charset="0"/>
                <a:cs typeface="Arial" pitchFamily="-123" charset="0"/>
              </a:rPr>
              <a:t>Nino34</a:t>
            </a:r>
          </a:p>
        </p:txBody>
      </p:sp>
      <p:sp>
        <p:nvSpPr>
          <p:cNvPr id="37895" name="TextBox 87"/>
          <p:cNvSpPr txBox="1">
            <a:spLocks noChangeArrowheads="1"/>
          </p:cNvSpPr>
          <p:nvPr/>
        </p:nvSpPr>
        <p:spPr bwMode="auto">
          <a:xfrm>
            <a:off x="2151063" y="3255963"/>
            <a:ext cx="693737" cy="244475"/>
          </a:xfrm>
          <a:prstGeom prst="rect">
            <a:avLst/>
          </a:prstGeom>
          <a:solidFill>
            <a:srgbClr val="FFE66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>
                <a:ea typeface="Arial" pitchFamily="-123" charset="0"/>
                <a:cs typeface="Arial" pitchFamily="-123" charset="0"/>
              </a:rPr>
              <a:t>Nino3</a:t>
            </a:r>
          </a:p>
        </p:txBody>
      </p:sp>
      <p:sp>
        <p:nvSpPr>
          <p:cNvPr id="37896" name="TextBox 13"/>
          <p:cNvSpPr txBox="1">
            <a:spLocks noChangeArrowheads="1"/>
          </p:cNvSpPr>
          <p:nvPr/>
        </p:nvSpPr>
        <p:spPr bwMode="auto">
          <a:xfrm>
            <a:off x="2273300" y="179388"/>
            <a:ext cx="1335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latin typeface="Calibri" pitchFamily="-123" charset="0"/>
              </a:rPr>
              <a:t>OBS</a:t>
            </a:r>
          </a:p>
        </p:txBody>
      </p:sp>
      <p:sp>
        <p:nvSpPr>
          <p:cNvPr id="37897" name="TextBox 14"/>
          <p:cNvSpPr txBox="1">
            <a:spLocks noChangeArrowheads="1"/>
          </p:cNvSpPr>
          <p:nvPr/>
        </p:nvSpPr>
        <p:spPr bwMode="auto">
          <a:xfrm>
            <a:off x="4592638" y="180975"/>
            <a:ext cx="1335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latin typeface="Calibri" pitchFamily="-123" charset="0"/>
              </a:rPr>
              <a:t>CFSv2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 descr="scatter"/>
          <p:cNvPicPr>
            <a:picLocks noChangeAspect="1"/>
          </p:cNvPicPr>
          <p:nvPr/>
        </p:nvPicPr>
        <p:blipFill>
          <a:blip r:embed="rId3"/>
          <a:srcRect t="7416" r="5040" b="50471"/>
          <a:stretch>
            <a:fillRect/>
          </a:stretch>
        </p:blipFill>
        <p:spPr bwMode="auto">
          <a:xfrm>
            <a:off x="469900" y="914400"/>
            <a:ext cx="7975600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9"/>
          <p:cNvSpPr>
            <a:spLocks noChangeArrowheads="1"/>
          </p:cNvSpPr>
          <p:nvPr/>
        </p:nvSpPr>
        <p:spPr bwMode="auto">
          <a:xfrm>
            <a:off x="1689100" y="5680075"/>
            <a:ext cx="5689600" cy="377825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>
              <a:solidFill>
                <a:srgbClr val="000000"/>
              </a:solidFill>
              <a:latin typeface="Calibri" pitchFamily="-123" charset="0"/>
            </a:endParaRPr>
          </a:p>
        </p:txBody>
      </p:sp>
      <p:sp>
        <p:nvSpPr>
          <p:cNvPr id="39939" name="Oval 10"/>
          <p:cNvSpPr>
            <a:spLocks noChangeAspect="1" noChangeArrowheads="1"/>
          </p:cNvSpPr>
          <p:nvPr/>
        </p:nvSpPr>
        <p:spPr bwMode="auto">
          <a:xfrm>
            <a:off x="4543425" y="5789613"/>
            <a:ext cx="155575" cy="155575"/>
          </a:xfrm>
          <a:prstGeom prst="ellipse">
            <a:avLst/>
          </a:prstGeom>
          <a:solidFill>
            <a:srgbClr val="F5202D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>
              <a:solidFill>
                <a:srgbClr val="000000"/>
              </a:solidFill>
              <a:latin typeface="Calibri" pitchFamily="-123" charset="0"/>
            </a:endParaRPr>
          </a:p>
        </p:txBody>
      </p:sp>
      <p:sp>
        <p:nvSpPr>
          <p:cNvPr id="39940" name="TextBox 11"/>
          <p:cNvSpPr txBox="1">
            <a:spLocks noChangeArrowheads="1"/>
          </p:cNvSpPr>
          <p:nvPr/>
        </p:nvSpPr>
        <p:spPr bwMode="auto">
          <a:xfrm>
            <a:off x="4683125" y="57023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SLPI &amp; Z15I have opposite sign</a:t>
            </a:r>
          </a:p>
        </p:txBody>
      </p:sp>
      <p:sp>
        <p:nvSpPr>
          <p:cNvPr id="39941" name="Oval 72"/>
          <p:cNvSpPr>
            <a:spLocks noChangeArrowheads="1"/>
          </p:cNvSpPr>
          <p:nvPr/>
        </p:nvSpPr>
        <p:spPr bwMode="auto">
          <a:xfrm>
            <a:off x="1825625" y="5802313"/>
            <a:ext cx="163513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>
              <a:solidFill>
                <a:srgbClr val="000000"/>
              </a:solidFill>
              <a:latin typeface="Calibri" pitchFamily="-123" charset="0"/>
            </a:endParaRPr>
          </a:p>
        </p:txBody>
      </p:sp>
      <p:sp>
        <p:nvSpPr>
          <p:cNvPr id="39942" name="TextBox 73"/>
          <p:cNvSpPr txBox="1">
            <a:spLocks noChangeArrowheads="1"/>
          </p:cNvSpPr>
          <p:nvPr/>
        </p:nvSpPr>
        <p:spPr bwMode="auto">
          <a:xfrm>
            <a:off x="1990725" y="5713413"/>
            <a:ext cx="2578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SLPI &amp; Z15I have same sign</a:t>
            </a:r>
          </a:p>
        </p:txBody>
      </p:sp>
      <p:sp>
        <p:nvSpPr>
          <p:cNvPr id="39945" name="TextBox 10"/>
          <p:cNvSpPr txBox="1">
            <a:spLocks noChangeArrowheads="1"/>
          </p:cNvSpPr>
          <p:nvPr/>
        </p:nvSpPr>
        <p:spPr bwMode="auto">
          <a:xfrm>
            <a:off x="5591175" y="4827588"/>
            <a:ext cx="2238375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pitchFamily="-123" charset="0"/>
              </a:rPr>
              <a:t>Deser et al. 2012 (JJASO)</a:t>
            </a:r>
          </a:p>
          <a:p>
            <a:r>
              <a:rPr lang="en-US" sz="1400">
                <a:latin typeface="Calibri" pitchFamily="-123" charset="0"/>
              </a:rPr>
              <a:t>CCSM4: -0.22/</a:t>
            </a:r>
            <a:r>
              <a:rPr lang="en-US" sz="1400">
                <a:solidFill>
                  <a:srgbClr val="FF0000"/>
                </a:solidFill>
                <a:latin typeface="Calibri" pitchFamily="-123" charset="0"/>
              </a:rPr>
              <a:t>-0.69</a:t>
            </a:r>
          </a:p>
        </p:txBody>
      </p:sp>
      <p:sp>
        <p:nvSpPr>
          <p:cNvPr id="39946" name="TextBox 11"/>
          <p:cNvSpPr txBox="1">
            <a:spLocks noChangeArrowheads="1"/>
          </p:cNvSpPr>
          <p:nvPr/>
        </p:nvSpPr>
        <p:spPr bwMode="auto">
          <a:xfrm>
            <a:off x="1428750" y="4818063"/>
            <a:ext cx="1987550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pitchFamily="-123" charset="0"/>
              </a:rPr>
              <a:t>Anderson 2007 (JJASO)</a:t>
            </a:r>
          </a:p>
          <a:p>
            <a:r>
              <a:rPr lang="en-US" sz="1400">
                <a:latin typeface="Calibri" pitchFamily="-123" charset="0"/>
              </a:rPr>
              <a:t>OBS: -0.37/</a:t>
            </a:r>
            <a:r>
              <a:rPr lang="en-US" sz="1400">
                <a:solidFill>
                  <a:srgbClr val="FF0000"/>
                </a:solidFill>
                <a:latin typeface="Calibri" pitchFamily="-123" charset="0"/>
              </a:rPr>
              <a:t>-0.72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 descr="Slide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0"/>
            <a:ext cx="5099050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4"/>
          <p:cNvSpPr txBox="1">
            <a:spLocks noChangeArrowheads="1"/>
          </p:cNvSpPr>
          <p:nvPr/>
        </p:nvSpPr>
        <p:spPr bwMode="auto">
          <a:xfrm>
            <a:off x="0" y="1612900"/>
            <a:ext cx="8890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Arial" pitchFamily="-123" charset="0"/>
              <a:buChar char="•"/>
            </a:pPr>
            <a:r>
              <a:rPr lang="en-US">
                <a:latin typeface="Calibri" pitchFamily="-123" charset="0"/>
              </a:rPr>
              <a:t>Fluctuations in the north Pacific SLP anomalies in winter leave a SST footprint in the subtropics in spring and summer that impacts ENSO the following winter (</a:t>
            </a:r>
            <a:r>
              <a:rPr lang="en-US" i="1">
                <a:latin typeface="Calibri" pitchFamily="-123" charset="0"/>
              </a:rPr>
              <a:t>Vimont et al. 2001, 2003a,b;  Anderson 2003</a:t>
            </a:r>
            <a:r>
              <a:rPr lang="en-US">
                <a:latin typeface="Calibri" pitchFamily="-123" charset="0"/>
              </a:rPr>
              <a:t> )</a:t>
            </a:r>
          </a:p>
          <a:p>
            <a:pPr marL="285750" indent="-285750" algn="just">
              <a:buFont typeface="Arial" pitchFamily="-123" charset="0"/>
              <a:buNone/>
            </a:pPr>
            <a:endParaRPr lang="en-US">
              <a:latin typeface="Calibri" pitchFamily="-123" charset="0"/>
            </a:endParaRPr>
          </a:p>
          <a:p>
            <a:pPr marL="285750" indent="-285750" algn="just">
              <a:buFont typeface="Arial" pitchFamily="-123" charset="0"/>
              <a:buChar char="•"/>
            </a:pPr>
            <a:r>
              <a:rPr lang="en-US">
                <a:latin typeface="Calibri" pitchFamily="-123" charset="0"/>
              </a:rPr>
              <a:t>The effectiveness of the SFM to force ENSO events depends on whether the Tropics are pre-conditioned ( </a:t>
            </a:r>
            <a:r>
              <a:rPr lang="en-US" i="1">
                <a:latin typeface="Calibri" pitchFamily="-123" charset="0"/>
              </a:rPr>
              <a:t>Vimont et al. 2003; Anderson 2007; Alexander 2010</a:t>
            </a:r>
            <a:r>
              <a:rPr lang="en-US">
                <a:latin typeface="Calibri" pitchFamily="-123" charset="0"/>
              </a:rPr>
              <a:t>)</a:t>
            </a:r>
          </a:p>
          <a:p>
            <a:pPr marL="285750" indent="-285750" algn="just">
              <a:buFont typeface="Arial" pitchFamily="-123" charset="0"/>
              <a:buChar char="•"/>
            </a:pPr>
            <a:endParaRPr lang="en-US">
              <a:latin typeface="Calibri" pitchFamily="-123" charset="0"/>
            </a:endParaRPr>
          </a:p>
          <a:p>
            <a:pPr marL="285750" indent="-285750" algn="just">
              <a:buFont typeface="Arial" pitchFamily="-123" charset="0"/>
              <a:buChar char="•"/>
            </a:pPr>
            <a:r>
              <a:rPr lang="en-US">
                <a:latin typeface="Calibri" pitchFamily="-123" charset="0"/>
              </a:rPr>
              <a:t>CFSv2 is able to simulate these basic characteristics of the SFM and its relationship with ENSO</a:t>
            </a:r>
          </a:p>
        </p:txBody>
      </p:sp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723900" y="2286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To Review…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4"/>
          <p:cNvSpPr txBox="1">
            <a:spLocks noChangeArrowheads="1"/>
          </p:cNvSpPr>
          <p:nvPr/>
        </p:nvSpPr>
        <p:spPr bwMode="auto">
          <a:xfrm>
            <a:off x="571500" y="1498600"/>
            <a:ext cx="795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Calibri" pitchFamily="-123" charset="0"/>
              </a:rPr>
              <a:t>Can the NCEP/CFSv2 predict ENSO based on SFM-related pre-cursors?</a:t>
            </a:r>
          </a:p>
        </p:txBody>
      </p:sp>
      <p:graphicFrame>
        <p:nvGraphicFramePr>
          <p:cNvPr id="3" name="Group 111"/>
          <p:cNvGraphicFramePr>
            <a:graphicFrameLocks noGrp="1"/>
          </p:cNvGraphicFramePr>
          <p:nvPr/>
        </p:nvGraphicFramePr>
        <p:xfrm>
          <a:off x="203201" y="3718592"/>
          <a:ext cx="8839198" cy="123440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82572"/>
                <a:gridCol w="1154883"/>
                <a:gridCol w="1253444"/>
                <a:gridCol w="1244600"/>
                <a:gridCol w="1168400"/>
                <a:gridCol w="3035299"/>
              </a:tblGrid>
              <a:tr h="293671">
                <a:tc>
                  <a:txBody>
                    <a:bodyPr/>
                    <a:lstStyle/>
                    <a:p>
                      <a:pPr marL="0" marR="0" lvl="0" indent="0" algn="l" defTabSz="509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Model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1902" marB="4190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509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AGCM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1902" marB="4190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509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OGCM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1902" marB="4190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509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Duration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1902" marB="4190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509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Years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1902" marB="4190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509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Initialization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1902" marB="41902" horzOverflow="overflow"/>
                </a:tc>
              </a:tr>
              <a:tr h="877268">
                <a:tc>
                  <a:txBody>
                    <a:bodyPr/>
                    <a:lstStyle/>
                    <a:p>
                      <a:pPr marL="0" marR="0" lvl="0" indent="0" algn="l" defTabSz="509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CFSv2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1902" marB="4190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509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GFS T126</a:t>
                      </a:r>
                      <a:endParaRPr kumimoji="0" lang="en-US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509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ICs: CFSR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1902" marB="4190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509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MOM4</a:t>
                      </a:r>
                    </a:p>
                    <a:p>
                      <a:pPr marL="0" marR="0" lvl="0" indent="0" algn="l" defTabSz="509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ICs: CFSR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1902" marB="4190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509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0-9 months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1902" marB="4190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509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1982-2009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1902" marB="4190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509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Every 5</a:t>
                      </a:r>
                      <a:r>
                        <a:rPr kumimoji="0" lang="en-US" sz="14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th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day @ 0,6,12,18z</a:t>
                      </a:r>
                    </a:p>
                    <a:p>
                      <a:pPr marL="0" marR="0" lvl="0" indent="0" algn="l" defTabSz="509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24 ensemble members per month (except Nov = 28)</a:t>
                      </a:r>
                    </a:p>
                    <a:p>
                      <a:pPr marL="0" marR="0" lvl="0" indent="0" algn="l" defTabSz="509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1902" marB="41902" horzOverflow="overflow"/>
                </a:tc>
              </a:tr>
            </a:tbl>
          </a:graphicData>
        </a:graphic>
      </p:graphicFrame>
      <p:sp>
        <p:nvSpPr>
          <p:cNvPr id="46083" name="TextBox 25"/>
          <p:cNvSpPr txBox="1">
            <a:spLocks noChangeArrowheads="1"/>
          </p:cNvSpPr>
          <p:nvPr/>
        </p:nvSpPr>
        <p:spPr bwMode="auto">
          <a:xfrm>
            <a:off x="203200" y="3363913"/>
            <a:ext cx="838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>
                <a:ea typeface="Arial" pitchFamily="-123" charset="0"/>
                <a:cs typeface="Arial" pitchFamily="-123" charset="0"/>
              </a:rPr>
              <a:t>NCEP CFSv2 Retrospective Forecasts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3" descr="slpiSSTco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3188" y="242888"/>
            <a:ext cx="6275387" cy="784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581400" y="777875"/>
            <a:ext cx="20447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latin typeface="Calibri" pitchFamily="-123" charset="0"/>
              </a:rPr>
              <a:t>SLPI(+) &gt; 1</a:t>
            </a:r>
            <a:r>
              <a:rPr lang="en-US" sz="1400" b="1">
                <a:ea typeface="Arial" pitchFamily="-123" charset="0"/>
                <a:cs typeface="Arial" pitchFamily="-123" charset="0"/>
              </a:rPr>
              <a:t>σ (N=5)</a:t>
            </a:r>
          </a:p>
        </p:txBody>
      </p:sp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3517900" y="4003675"/>
            <a:ext cx="20447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latin typeface="Calibri" pitchFamily="-123" charset="0"/>
              </a:rPr>
              <a:t>SLPI(-) &lt; 1</a:t>
            </a:r>
            <a:r>
              <a:rPr lang="en-US" sz="1400" b="1">
                <a:ea typeface="Arial" pitchFamily="-123" charset="0"/>
                <a:cs typeface="Arial" pitchFamily="-123" charset="0"/>
              </a:rPr>
              <a:t>σ (N=9)</a:t>
            </a:r>
          </a:p>
        </p:txBody>
      </p:sp>
      <p:sp>
        <p:nvSpPr>
          <p:cNvPr id="48132" name="TextBox 5"/>
          <p:cNvSpPr txBox="1">
            <a:spLocks noChangeArrowheads="1"/>
          </p:cNvSpPr>
          <p:nvPr/>
        </p:nvSpPr>
        <p:spPr bwMode="auto">
          <a:xfrm>
            <a:off x="3505200" y="2428875"/>
            <a:ext cx="20447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latin typeface="Calibri" pitchFamily="-123" charset="0"/>
              </a:rPr>
              <a:t>SLPI(0) </a:t>
            </a:r>
            <a:r>
              <a:rPr lang="en-US" sz="1400" b="1">
                <a:ea typeface="Arial" pitchFamily="-123" charset="0"/>
                <a:cs typeface="Arial" pitchFamily="-123" charset="0"/>
              </a:rPr>
              <a:t>(N=14)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9" descr="reliability2"/>
          <p:cNvPicPr>
            <a:picLocks noChangeAspect="1"/>
          </p:cNvPicPr>
          <p:nvPr/>
        </p:nvPicPr>
        <p:blipFill>
          <a:blip r:embed="rId2"/>
          <a:srcRect l="4175" t="60567" r="53938" b="7759"/>
          <a:stretch>
            <a:fillRect/>
          </a:stretch>
        </p:blipFill>
        <p:spPr bwMode="auto">
          <a:xfrm>
            <a:off x="5953125" y="2008188"/>
            <a:ext cx="3192463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8" descr="reliability2"/>
          <p:cNvPicPr>
            <a:picLocks noChangeAspect="1"/>
          </p:cNvPicPr>
          <p:nvPr/>
        </p:nvPicPr>
        <p:blipFill>
          <a:blip r:embed="rId2"/>
          <a:srcRect l="4175" t="30902" r="53938" b="39601"/>
          <a:stretch>
            <a:fillRect/>
          </a:stretch>
        </p:blipFill>
        <p:spPr bwMode="auto">
          <a:xfrm>
            <a:off x="3090863" y="1992313"/>
            <a:ext cx="31908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19" descr="reliability2"/>
          <p:cNvPicPr>
            <a:picLocks noChangeAspect="1"/>
          </p:cNvPicPr>
          <p:nvPr/>
        </p:nvPicPr>
        <p:blipFill>
          <a:blip r:embed="rId3"/>
          <a:srcRect r="96233" b="65672"/>
          <a:stretch>
            <a:fillRect/>
          </a:stretch>
        </p:blipFill>
        <p:spPr bwMode="auto">
          <a:xfrm>
            <a:off x="6350" y="2070100"/>
            <a:ext cx="252413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7" descr="reliability2"/>
          <p:cNvPicPr>
            <a:picLocks noChangeAspect="1"/>
          </p:cNvPicPr>
          <p:nvPr/>
        </p:nvPicPr>
        <p:blipFill>
          <a:blip r:embed="rId2"/>
          <a:srcRect l="4175" r="53938" b="69276"/>
          <a:stretch>
            <a:fillRect/>
          </a:stretch>
        </p:blipFill>
        <p:spPr bwMode="auto">
          <a:xfrm>
            <a:off x="239713" y="1884363"/>
            <a:ext cx="3182937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87388" y="2216150"/>
            <a:ext cx="1096962" cy="588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8375" name="TextBox 10"/>
          <p:cNvSpPr txBox="1">
            <a:spLocks noChangeArrowheads="1"/>
          </p:cNvSpPr>
          <p:nvPr/>
        </p:nvSpPr>
        <p:spPr bwMode="auto">
          <a:xfrm>
            <a:off x="552450" y="2070100"/>
            <a:ext cx="830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pitchFamily="-123" charset="0"/>
              </a:rPr>
              <a:t>SLPI(0)</a:t>
            </a:r>
          </a:p>
        </p:txBody>
      </p:sp>
      <p:sp>
        <p:nvSpPr>
          <p:cNvPr id="58376" name="TextBox 11"/>
          <p:cNvSpPr txBox="1">
            <a:spLocks noChangeArrowheads="1"/>
          </p:cNvSpPr>
          <p:nvPr/>
        </p:nvSpPr>
        <p:spPr bwMode="auto">
          <a:xfrm>
            <a:off x="3429000" y="2051050"/>
            <a:ext cx="6429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pitchFamily="-123" charset="0"/>
              </a:rPr>
              <a:t>SLPI(-)</a:t>
            </a:r>
          </a:p>
        </p:txBody>
      </p:sp>
      <p:sp>
        <p:nvSpPr>
          <p:cNvPr id="58377" name="TextBox 12"/>
          <p:cNvSpPr txBox="1">
            <a:spLocks noChangeArrowheads="1"/>
          </p:cNvSpPr>
          <p:nvPr/>
        </p:nvSpPr>
        <p:spPr bwMode="auto">
          <a:xfrm>
            <a:off x="6292850" y="2046288"/>
            <a:ext cx="681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pitchFamily="-123" charset="0"/>
              </a:rPr>
              <a:t>SLPI(+)</a:t>
            </a:r>
          </a:p>
        </p:txBody>
      </p:sp>
      <p:pic>
        <p:nvPicPr>
          <p:cNvPr id="58378" name="Picture 16" descr="reliability2"/>
          <p:cNvPicPr>
            <a:picLocks noChangeAspect="1"/>
          </p:cNvPicPr>
          <p:nvPr/>
        </p:nvPicPr>
        <p:blipFill>
          <a:blip r:embed="rId2"/>
          <a:srcRect l="4175" t="88918" r="53938" b="7759"/>
          <a:stretch>
            <a:fillRect/>
          </a:stretch>
        </p:blipFill>
        <p:spPr bwMode="auto">
          <a:xfrm>
            <a:off x="233363" y="4710113"/>
            <a:ext cx="3192462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2292350" y="5313363"/>
            <a:ext cx="4681538" cy="34766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2482850" y="5499100"/>
            <a:ext cx="584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381" name="TextBox 24"/>
          <p:cNvSpPr txBox="1">
            <a:spLocks noChangeArrowheads="1"/>
          </p:cNvSpPr>
          <p:nvPr/>
        </p:nvSpPr>
        <p:spPr bwMode="auto">
          <a:xfrm>
            <a:off x="3049588" y="5313363"/>
            <a:ext cx="9826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23" charset="0"/>
              </a:rPr>
              <a:t>El Nino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3930650" y="5516563"/>
            <a:ext cx="5842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383" name="TextBox 27"/>
          <p:cNvSpPr txBox="1">
            <a:spLocks noChangeArrowheads="1"/>
          </p:cNvSpPr>
          <p:nvPr/>
        </p:nvSpPr>
        <p:spPr bwMode="auto">
          <a:xfrm>
            <a:off x="4564063" y="5321300"/>
            <a:ext cx="9826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23" charset="0"/>
              </a:rPr>
              <a:t>La Nina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470525" y="5516563"/>
            <a:ext cx="584200" cy="0"/>
          </a:xfrm>
          <a:prstGeom prst="line">
            <a:avLst/>
          </a:prstGeom>
          <a:ln>
            <a:solidFill>
              <a:srgbClr val="1CDA0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385" name="TextBox 29"/>
          <p:cNvSpPr txBox="1">
            <a:spLocks noChangeArrowheads="1"/>
          </p:cNvSpPr>
          <p:nvPr/>
        </p:nvSpPr>
        <p:spPr bwMode="auto">
          <a:xfrm>
            <a:off x="6081713" y="5321300"/>
            <a:ext cx="9810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23" charset="0"/>
              </a:rPr>
              <a:t>Neutral</a:t>
            </a:r>
          </a:p>
        </p:txBody>
      </p:sp>
      <p:pic>
        <p:nvPicPr>
          <p:cNvPr id="58386" name="Picture 17" descr="reliability2"/>
          <p:cNvPicPr>
            <a:picLocks noChangeAspect="1"/>
          </p:cNvPicPr>
          <p:nvPr/>
        </p:nvPicPr>
        <p:blipFill>
          <a:blip r:embed="rId2"/>
          <a:srcRect l="7486" t="88918" r="53938" b="7759"/>
          <a:stretch>
            <a:fillRect/>
          </a:stretch>
        </p:blipFill>
        <p:spPr bwMode="auto">
          <a:xfrm>
            <a:off x="3343275" y="4692650"/>
            <a:ext cx="29384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87" name="TextBox 21"/>
          <p:cNvSpPr txBox="1">
            <a:spLocks noChangeArrowheads="1"/>
          </p:cNvSpPr>
          <p:nvPr/>
        </p:nvSpPr>
        <p:spPr bwMode="auto">
          <a:xfrm>
            <a:off x="1612900" y="1036638"/>
            <a:ext cx="6130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Calibri" pitchFamily="-123" charset="0"/>
              </a:rPr>
              <a:t>Initialized: Feb, Mar, Apr 1982-2009  Valid: ASO, SON,OND</a:t>
            </a:r>
          </a:p>
          <a:p>
            <a:pPr algn="ctr"/>
            <a:r>
              <a:rPr lang="en-US" sz="1800" b="1">
                <a:latin typeface="Calibri" pitchFamily="-123" charset="0"/>
              </a:rPr>
              <a:t>4-member Ensembles</a:t>
            </a:r>
          </a:p>
        </p:txBody>
      </p:sp>
      <p:sp>
        <p:nvSpPr>
          <p:cNvPr id="58388" name="TextBox 1"/>
          <p:cNvSpPr txBox="1">
            <a:spLocks noChangeArrowheads="1"/>
          </p:cNvSpPr>
          <p:nvPr/>
        </p:nvSpPr>
        <p:spPr bwMode="auto">
          <a:xfrm>
            <a:off x="258763" y="152400"/>
            <a:ext cx="8580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Calibri" pitchFamily="-123" charset="0"/>
              </a:rPr>
              <a:t>Forecast Reliability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6" descr="reliability2"/>
          <p:cNvPicPr>
            <a:picLocks noChangeAspect="1"/>
          </p:cNvPicPr>
          <p:nvPr/>
        </p:nvPicPr>
        <p:blipFill>
          <a:blip r:embed="rId2"/>
          <a:srcRect t="44164" r="53932" b="17953"/>
          <a:stretch>
            <a:fillRect/>
          </a:stretch>
        </p:blipFill>
        <p:spPr bwMode="auto">
          <a:xfrm>
            <a:off x="4568825" y="1852613"/>
            <a:ext cx="37814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2" descr="reliability2"/>
          <p:cNvPicPr>
            <a:picLocks noChangeAspect="1"/>
          </p:cNvPicPr>
          <p:nvPr/>
        </p:nvPicPr>
        <p:blipFill>
          <a:blip r:embed="rId2"/>
          <a:srcRect r="53932" b="65672"/>
          <a:stretch>
            <a:fillRect/>
          </a:stretch>
        </p:blipFill>
        <p:spPr bwMode="auto">
          <a:xfrm>
            <a:off x="603250" y="1768475"/>
            <a:ext cx="3798888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18" descr="reliability2"/>
          <p:cNvPicPr>
            <a:picLocks noChangeAspect="1"/>
          </p:cNvPicPr>
          <p:nvPr/>
        </p:nvPicPr>
        <p:blipFill>
          <a:blip r:embed="rId2"/>
          <a:srcRect l="14125" t="78940" r="61072" b="18813"/>
          <a:stretch>
            <a:fillRect/>
          </a:stretch>
        </p:blipFill>
        <p:spPr bwMode="auto">
          <a:xfrm>
            <a:off x="1746250" y="5307013"/>
            <a:ext cx="19716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Connector 33"/>
          <p:cNvCxnSpPr/>
          <p:nvPr/>
        </p:nvCxnSpPr>
        <p:spPr>
          <a:xfrm flipV="1">
            <a:off x="6950075" y="6148388"/>
            <a:ext cx="584200" cy="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398" name="TextBox 34"/>
          <p:cNvSpPr txBox="1">
            <a:spLocks noChangeArrowheads="1"/>
          </p:cNvSpPr>
          <p:nvPr/>
        </p:nvSpPr>
        <p:spPr bwMode="auto">
          <a:xfrm>
            <a:off x="5684838" y="5984875"/>
            <a:ext cx="1304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pitchFamily="-123" charset="0"/>
              </a:rPr>
              <a:t>Opposite Sign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5100638" y="6146800"/>
            <a:ext cx="584200" cy="0"/>
          </a:xfrm>
          <a:prstGeom prst="line">
            <a:avLst/>
          </a:prstGeom>
          <a:ln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400" name="TextBox 40"/>
          <p:cNvSpPr txBox="1">
            <a:spLocks noChangeArrowheads="1"/>
          </p:cNvSpPr>
          <p:nvPr/>
        </p:nvSpPr>
        <p:spPr bwMode="auto">
          <a:xfrm>
            <a:off x="7534275" y="5972175"/>
            <a:ext cx="1304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pitchFamily="-123" charset="0"/>
              </a:rPr>
              <a:t>Same Sign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0675" y="5924550"/>
            <a:ext cx="8496300" cy="415925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669925" y="6134100"/>
            <a:ext cx="584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403" name="TextBox 35"/>
          <p:cNvSpPr txBox="1">
            <a:spLocks noChangeArrowheads="1"/>
          </p:cNvSpPr>
          <p:nvPr/>
        </p:nvSpPr>
        <p:spPr bwMode="auto">
          <a:xfrm>
            <a:off x="1238250" y="5948363"/>
            <a:ext cx="9810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23" charset="0"/>
              </a:rPr>
              <a:t>El Nino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2117725" y="6151563"/>
            <a:ext cx="5842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405" name="TextBox 37"/>
          <p:cNvSpPr txBox="1">
            <a:spLocks noChangeArrowheads="1"/>
          </p:cNvSpPr>
          <p:nvPr/>
        </p:nvSpPr>
        <p:spPr bwMode="auto">
          <a:xfrm>
            <a:off x="2752725" y="5956300"/>
            <a:ext cx="9810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23" charset="0"/>
              </a:rPr>
              <a:t>La Nina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3659188" y="6151563"/>
            <a:ext cx="584200" cy="0"/>
          </a:xfrm>
          <a:prstGeom prst="line">
            <a:avLst/>
          </a:prstGeom>
          <a:ln>
            <a:solidFill>
              <a:srgbClr val="1CDA0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407" name="TextBox 41"/>
          <p:cNvSpPr txBox="1">
            <a:spLocks noChangeArrowheads="1"/>
          </p:cNvSpPr>
          <p:nvPr/>
        </p:nvSpPr>
        <p:spPr bwMode="auto">
          <a:xfrm>
            <a:off x="4268788" y="5956300"/>
            <a:ext cx="9826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23" charset="0"/>
              </a:rPr>
              <a:t>Neutral</a:t>
            </a:r>
          </a:p>
        </p:txBody>
      </p:sp>
      <p:pic>
        <p:nvPicPr>
          <p:cNvPr id="59408" name="Picture 19" descr="reliability2"/>
          <p:cNvPicPr>
            <a:picLocks noChangeAspect="1"/>
          </p:cNvPicPr>
          <p:nvPr/>
        </p:nvPicPr>
        <p:blipFill>
          <a:blip r:embed="rId2"/>
          <a:srcRect l="14125" t="78940" r="61072" b="18813"/>
          <a:stretch>
            <a:fillRect/>
          </a:stretch>
        </p:blipFill>
        <p:spPr bwMode="auto">
          <a:xfrm>
            <a:off x="5715000" y="5418138"/>
            <a:ext cx="19716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9" name="TextBox 22"/>
          <p:cNvSpPr txBox="1">
            <a:spLocks noChangeArrowheads="1"/>
          </p:cNvSpPr>
          <p:nvPr/>
        </p:nvSpPr>
        <p:spPr bwMode="auto">
          <a:xfrm>
            <a:off x="1611313" y="754063"/>
            <a:ext cx="6130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Calibri" pitchFamily="-123" charset="0"/>
              </a:rPr>
              <a:t>Initialized: Feb, Mar, Apr 1982-2009  Valid: ASO, SON,OND</a:t>
            </a:r>
          </a:p>
          <a:p>
            <a:pPr algn="ctr"/>
            <a:r>
              <a:rPr lang="en-US" sz="1800" b="1">
                <a:latin typeface="Calibri" pitchFamily="-123" charset="0"/>
              </a:rPr>
              <a:t>4-member ensembles</a:t>
            </a:r>
          </a:p>
        </p:txBody>
      </p:sp>
      <p:sp>
        <p:nvSpPr>
          <p:cNvPr id="59410" name="TextBox 23"/>
          <p:cNvSpPr txBox="1">
            <a:spLocks noChangeArrowheads="1"/>
          </p:cNvSpPr>
          <p:nvPr/>
        </p:nvSpPr>
        <p:spPr bwMode="auto">
          <a:xfrm>
            <a:off x="258763" y="152400"/>
            <a:ext cx="8580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Calibri" pitchFamily="-123" charset="0"/>
              </a:rPr>
              <a:t>Forecast Reliability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/>
          </p:cNvSpPr>
          <p:nvPr>
            <p:ph type="body" sz="half" idx="2"/>
          </p:nvPr>
        </p:nvSpPr>
        <p:spPr>
          <a:xfrm>
            <a:off x="5715000" y="1752600"/>
            <a:ext cx="3429000" cy="3886200"/>
          </a:xfrm>
        </p:spPr>
        <p:txBody>
          <a:bodyPr/>
          <a:lstStyle/>
          <a:p>
            <a:pPr defTabSz="914400" eaLnBrk="1" hangingPunct="1">
              <a:lnSpc>
                <a:spcPct val="90000"/>
              </a:lnSpc>
            </a:pPr>
            <a:r>
              <a:rPr lang="en-US" altLang="ja-JP" sz="1800">
                <a:solidFill>
                  <a:srgbClr val="0000FF"/>
                </a:solidFill>
                <a:latin typeface="Lucida Handwriting" pitchFamily="-123" charset="0"/>
              </a:rPr>
              <a:t>NPO in NDJ (-1)</a:t>
            </a:r>
            <a:r>
              <a:rPr lang="en-US" altLang="ja-JP" sz="1800">
                <a:solidFill>
                  <a:srgbClr val="0000FF"/>
                </a:solidFill>
              </a:rPr>
              <a:t> </a:t>
            </a:r>
            <a:r>
              <a:rPr lang="en-US" altLang="ja-JP" sz="1800">
                <a:solidFill>
                  <a:srgbClr val="0000FF"/>
                </a:solidFill>
                <a:sym typeface="Symbol" pitchFamily="-123" charset="2"/>
              </a:rPr>
              <a:t> </a:t>
            </a:r>
          </a:p>
          <a:p>
            <a:pPr defTabSz="914400" eaLnBrk="1" hangingPunct="1">
              <a:lnSpc>
                <a:spcPct val="90000"/>
              </a:lnSpc>
              <a:buFont typeface="Arial" pitchFamily="-123" charset="0"/>
              <a:buNone/>
            </a:pPr>
            <a:r>
              <a:rPr lang="en-US" altLang="ja-JP" sz="1800">
                <a:solidFill>
                  <a:srgbClr val="0000FF"/>
                </a:solidFill>
                <a:sym typeface="Symbol" pitchFamily="-123" charset="2"/>
              </a:rPr>
              <a:t>		    </a:t>
            </a:r>
            <a:r>
              <a:rPr lang="en-US" altLang="ja-JP" sz="1800">
                <a:sym typeface="Symbol" pitchFamily="-123" charset="2"/>
              </a:rPr>
              <a:t>         </a:t>
            </a:r>
          </a:p>
          <a:p>
            <a:pPr defTabSz="914400" eaLnBrk="1" hangingPunct="1">
              <a:lnSpc>
                <a:spcPct val="90000"/>
              </a:lnSpc>
            </a:pPr>
            <a:r>
              <a:rPr lang="en-US" altLang="ja-JP" sz="1800">
                <a:solidFill>
                  <a:schemeClr val="hlink"/>
                </a:solidFill>
                <a:latin typeface="Lucida Handwriting" pitchFamily="-123" charset="0"/>
                <a:sym typeface="Symbol" pitchFamily="-123" charset="2"/>
              </a:rPr>
              <a:t>Winds &amp; Heat Flux</a:t>
            </a:r>
            <a:endParaRPr lang="en-US" altLang="ja-JP" sz="1800">
              <a:solidFill>
                <a:schemeClr val="hlink"/>
              </a:solidFill>
              <a:sym typeface="Symbol" pitchFamily="-123" charset="2"/>
            </a:endParaRPr>
          </a:p>
          <a:p>
            <a:pPr defTabSz="914400" eaLnBrk="1" hangingPunct="1">
              <a:lnSpc>
                <a:spcPct val="90000"/>
              </a:lnSpc>
              <a:buFont typeface="Arial" pitchFamily="-123" charset="0"/>
              <a:buNone/>
            </a:pPr>
            <a:r>
              <a:rPr lang="en-US" altLang="ja-JP" sz="1800">
                <a:solidFill>
                  <a:schemeClr val="hlink"/>
                </a:solidFill>
                <a:sym typeface="Symbol" pitchFamily="-123" charset="2"/>
              </a:rPr>
              <a:t> 		    </a:t>
            </a:r>
          </a:p>
          <a:p>
            <a:pPr defTabSz="914400" eaLnBrk="1" hangingPunct="1">
              <a:lnSpc>
                <a:spcPct val="90000"/>
              </a:lnSpc>
            </a:pPr>
            <a:r>
              <a:rPr lang="en-US" altLang="ja-JP" sz="1800">
                <a:solidFill>
                  <a:srgbClr val="FF6633"/>
                </a:solidFill>
                <a:latin typeface="Lucida Handwriting" pitchFamily="-123" charset="0"/>
                <a:sym typeface="Symbol" pitchFamily="-123" charset="2"/>
              </a:rPr>
              <a:t>SST in FMA (0)</a:t>
            </a:r>
            <a:endParaRPr lang="en-US" altLang="ja-JP" sz="1800">
              <a:solidFill>
                <a:srgbClr val="FF6633"/>
              </a:solidFill>
              <a:sym typeface="Symbol" pitchFamily="-123" charset="2"/>
            </a:endParaRPr>
          </a:p>
          <a:p>
            <a:pPr defTabSz="914400" eaLnBrk="1" hangingPunct="1">
              <a:lnSpc>
                <a:spcPct val="90000"/>
              </a:lnSpc>
              <a:buFont typeface="Arial" pitchFamily="-123" charset="0"/>
              <a:buNone/>
            </a:pPr>
            <a:r>
              <a:rPr lang="en-US" altLang="ja-JP" sz="1800">
                <a:solidFill>
                  <a:srgbClr val="FF6633"/>
                </a:solidFill>
                <a:sym typeface="Symbol" pitchFamily="-123" charset="2"/>
              </a:rPr>
              <a:t>		    </a:t>
            </a:r>
            <a:endParaRPr lang="en-US" altLang="ja-JP" sz="1800">
              <a:sym typeface="Symbol" pitchFamily="-123" charset="2"/>
            </a:endParaRPr>
          </a:p>
          <a:p>
            <a:pPr defTabSz="914400" eaLnBrk="1" hangingPunct="1">
              <a:lnSpc>
                <a:spcPct val="90000"/>
              </a:lnSpc>
            </a:pPr>
            <a:r>
              <a:rPr lang="en-US" altLang="ja-JP" sz="1800">
                <a:solidFill>
                  <a:srgbClr val="FF3333"/>
                </a:solidFill>
                <a:latin typeface="Lucida Handwriting" pitchFamily="-123" charset="0"/>
                <a:sym typeface="Symbol" pitchFamily="-123" charset="2"/>
              </a:rPr>
              <a:t>Tropical Winds</a:t>
            </a:r>
            <a:endParaRPr lang="en-US" altLang="ja-JP" sz="1800">
              <a:solidFill>
                <a:srgbClr val="FF3333"/>
              </a:solidFill>
              <a:sym typeface="Symbol" pitchFamily="-123" charset="2"/>
            </a:endParaRPr>
          </a:p>
          <a:p>
            <a:pPr defTabSz="914400" eaLnBrk="1" hangingPunct="1">
              <a:lnSpc>
                <a:spcPct val="90000"/>
              </a:lnSpc>
              <a:buFont typeface="Arial" pitchFamily="-123" charset="0"/>
              <a:buNone/>
            </a:pPr>
            <a:r>
              <a:rPr lang="en-US" altLang="ja-JP" sz="1800">
                <a:solidFill>
                  <a:srgbClr val="FF3333"/>
                </a:solidFill>
                <a:sym typeface="Symbol" pitchFamily="-123" charset="2"/>
              </a:rPr>
              <a:t>		    </a:t>
            </a:r>
          </a:p>
          <a:p>
            <a:pPr defTabSz="914400" eaLnBrk="1" hangingPunct="1">
              <a:lnSpc>
                <a:spcPct val="90000"/>
              </a:lnSpc>
            </a:pPr>
            <a:r>
              <a:rPr lang="en-US" altLang="ja-JP" sz="1800">
                <a:solidFill>
                  <a:srgbClr val="CC0000"/>
                </a:solidFill>
                <a:latin typeface="Lucida Handwriting" pitchFamily="-123" charset="0"/>
                <a:sym typeface="Symbol" pitchFamily="-123" charset="2"/>
              </a:rPr>
              <a:t> Feedback (e.g. WES)</a:t>
            </a:r>
          </a:p>
          <a:p>
            <a:pPr lvl="1" defTabSz="914400" eaLnBrk="1" hangingPunct="1">
              <a:lnSpc>
                <a:spcPct val="90000"/>
              </a:lnSpc>
              <a:buFont typeface="Arial" pitchFamily="-123" charset="0"/>
              <a:buNone/>
            </a:pPr>
            <a:r>
              <a:rPr lang="en-US" altLang="ja-JP" sz="1600">
                <a:solidFill>
                  <a:srgbClr val="CC0000"/>
                </a:solidFill>
                <a:latin typeface="Lucida Handwriting" pitchFamily="-123" charset="0"/>
              </a:rPr>
              <a:t>     JJAS(0)</a:t>
            </a:r>
          </a:p>
          <a:p>
            <a:pPr defTabSz="914400" eaLnBrk="1" hangingPunct="1">
              <a:lnSpc>
                <a:spcPct val="90000"/>
              </a:lnSpc>
              <a:buFont typeface="Arial" pitchFamily="-123" charset="0"/>
              <a:buNone/>
            </a:pPr>
            <a:r>
              <a:rPr lang="en-US" altLang="ja-JP" sz="1800">
                <a:solidFill>
                  <a:srgbClr val="CC0000"/>
                </a:solidFill>
                <a:sym typeface="Symbol" pitchFamily="-123" charset="2"/>
              </a:rPr>
              <a:t>		    </a:t>
            </a:r>
          </a:p>
          <a:p>
            <a:pPr defTabSz="914400" eaLnBrk="1" hangingPunct="1">
              <a:lnSpc>
                <a:spcPct val="90000"/>
              </a:lnSpc>
            </a:pPr>
            <a:r>
              <a:rPr lang="en-US" altLang="ja-JP" sz="1800">
                <a:latin typeface="Lucida Handwriting" pitchFamily="-123" charset="0"/>
                <a:sym typeface="Symbol" pitchFamily="-123" charset="2"/>
              </a:rPr>
              <a:t>El Nino in NDJ(0)</a:t>
            </a:r>
            <a:endParaRPr lang="en-US" altLang="ja-JP" sz="1800">
              <a:solidFill>
                <a:srgbClr val="CC0000"/>
              </a:solidFill>
            </a:endParaRPr>
          </a:p>
        </p:txBody>
      </p:sp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128588" y="304800"/>
            <a:ext cx="8710612" cy="914400"/>
          </a:xfrm>
        </p:spPr>
        <p:txBody>
          <a:bodyPr/>
          <a:lstStyle/>
          <a:p>
            <a:pPr eaLnBrk="1" hangingPunct="1"/>
            <a:r>
              <a:rPr lang="en-US" altLang="ja-JP" sz="2800">
                <a:solidFill>
                  <a:srgbClr val="0000FF"/>
                </a:solidFill>
              </a:rPr>
              <a:t>What is the </a:t>
            </a:r>
            <a:br>
              <a:rPr lang="en-US" altLang="ja-JP" sz="2800">
                <a:solidFill>
                  <a:srgbClr val="0000FF"/>
                </a:solidFill>
              </a:rPr>
            </a:br>
            <a:r>
              <a:rPr lang="en-US" altLang="ja-JP" sz="2800">
                <a:solidFill>
                  <a:srgbClr val="0000FF"/>
                </a:solidFill>
              </a:rPr>
              <a:t>Seasonal Foot Printing Mechanism (SFM)?</a:t>
            </a:r>
            <a:r>
              <a:rPr lang="en-US" altLang="ja-JP" sz="2800">
                <a:solidFill>
                  <a:schemeClr val="accent2"/>
                </a:solidFill>
              </a:rPr>
              <a:t/>
            </a:r>
            <a:br>
              <a:rPr lang="en-US" altLang="ja-JP" sz="2800">
                <a:solidFill>
                  <a:schemeClr val="accent2"/>
                </a:solidFill>
              </a:rPr>
            </a:br>
            <a:endParaRPr lang="en-US" altLang="ja-JP" sz="2800">
              <a:solidFill>
                <a:schemeClr val="accent2"/>
              </a:solidFill>
            </a:endParaRPr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290638"/>
            <a:ext cx="5638800" cy="4457700"/>
          </a:xfrm>
        </p:spPr>
      </p:pic>
      <p:sp>
        <p:nvSpPr>
          <p:cNvPr id="53253" name="Oval 5"/>
          <p:cNvSpPr>
            <a:spLocks noChangeArrowheads="1"/>
          </p:cNvSpPr>
          <p:nvPr/>
        </p:nvSpPr>
        <p:spPr bwMode="auto">
          <a:xfrm rot="-882433">
            <a:off x="2505075" y="3665538"/>
            <a:ext cx="1898650" cy="765175"/>
          </a:xfrm>
          <a:prstGeom prst="ellipse">
            <a:avLst/>
          </a:prstGeom>
          <a:solidFill>
            <a:srgbClr val="FF33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itchFamily="-123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590800" y="3519488"/>
            <a:ext cx="1371600" cy="609600"/>
            <a:chOff x="1632" y="2361"/>
            <a:chExt cx="864" cy="384"/>
          </a:xfrm>
        </p:grpSpPr>
        <p:sp>
          <p:nvSpPr>
            <p:cNvPr id="17424" name="Line 7"/>
            <p:cNvSpPr>
              <a:spLocks noChangeShapeType="1"/>
            </p:cNvSpPr>
            <p:nvPr/>
          </p:nvSpPr>
          <p:spPr bwMode="auto">
            <a:xfrm flipV="1">
              <a:off x="1632" y="2505"/>
              <a:ext cx="336" cy="14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5" name="Line 8"/>
            <p:cNvSpPr>
              <a:spLocks noChangeShapeType="1"/>
            </p:cNvSpPr>
            <p:nvPr/>
          </p:nvSpPr>
          <p:spPr bwMode="auto">
            <a:xfrm flipV="1">
              <a:off x="1968" y="2457"/>
              <a:ext cx="288" cy="14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6" name="Line 9"/>
            <p:cNvSpPr>
              <a:spLocks noChangeShapeType="1"/>
            </p:cNvSpPr>
            <p:nvPr/>
          </p:nvSpPr>
          <p:spPr bwMode="auto">
            <a:xfrm flipV="1">
              <a:off x="2256" y="2361"/>
              <a:ext cx="240" cy="24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7" name="Line 10"/>
            <p:cNvSpPr>
              <a:spLocks noChangeShapeType="1"/>
            </p:cNvSpPr>
            <p:nvPr/>
          </p:nvSpPr>
          <p:spPr bwMode="auto">
            <a:xfrm flipV="1">
              <a:off x="1824" y="2601"/>
              <a:ext cx="336" cy="14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8" name="Line 11"/>
            <p:cNvSpPr>
              <a:spLocks noChangeShapeType="1"/>
            </p:cNvSpPr>
            <p:nvPr/>
          </p:nvSpPr>
          <p:spPr bwMode="auto">
            <a:xfrm flipV="1">
              <a:off x="2208" y="2544"/>
              <a:ext cx="240" cy="19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438400" y="4267200"/>
            <a:ext cx="1371600" cy="304800"/>
            <a:chOff x="1536" y="2832"/>
            <a:chExt cx="864" cy="192"/>
          </a:xfrm>
        </p:grpSpPr>
        <p:sp>
          <p:nvSpPr>
            <p:cNvPr id="17421" name="Line 13"/>
            <p:cNvSpPr>
              <a:spLocks noChangeShapeType="1"/>
            </p:cNvSpPr>
            <p:nvPr/>
          </p:nvSpPr>
          <p:spPr bwMode="auto">
            <a:xfrm flipV="1">
              <a:off x="1536" y="2880"/>
              <a:ext cx="384" cy="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2" name="Line 14"/>
            <p:cNvSpPr>
              <a:spLocks noChangeShapeType="1"/>
            </p:cNvSpPr>
            <p:nvPr/>
          </p:nvSpPr>
          <p:spPr bwMode="auto">
            <a:xfrm flipV="1">
              <a:off x="1968" y="2832"/>
              <a:ext cx="432" cy="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3" name="Line 15"/>
            <p:cNvSpPr>
              <a:spLocks noChangeShapeType="1"/>
            </p:cNvSpPr>
            <p:nvPr/>
          </p:nvSpPr>
          <p:spPr bwMode="auto">
            <a:xfrm flipV="1">
              <a:off x="1728" y="2976"/>
              <a:ext cx="336" cy="4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264" name="Freeform 16"/>
          <p:cNvSpPr>
            <a:spLocks/>
          </p:cNvSpPr>
          <p:nvPr/>
        </p:nvSpPr>
        <p:spPr bwMode="auto">
          <a:xfrm>
            <a:off x="4648200" y="4419600"/>
            <a:ext cx="1066800" cy="457200"/>
          </a:xfrm>
          <a:custGeom>
            <a:avLst/>
            <a:gdLst>
              <a:gd name="T0" fmla="*/ 2147483647 w 336"/>
              <a:gd name="T1" fmla="*/ 0 h 288"/>
              <a:gd name="T2" fmla="*/ 2147483647 w 336"/>
              <a:gd name="T3" fmla="*/ 0 h 288"/>
              <a:gd name="T4" fmla="*/ 2147483647 w 336"/>
              <a:gd name="T5" fmla="*/ 2147483647 h 288"/>
              <a:gd name="T6" fmla="*/ 0 w 336"/>
              <a:gd name="T7" fmla="*/ 2147483647 h 288"/>
              <a:gd name="T8" fmla="*/ 2147483647 w 336"/>
              <a:gd name="T9" fmla="*/ 2147483647 h 288"/>
              <a:gd name="T10" fmla="*/ 2147483647 w 336"/>
              <a:gd name="T11" fmla="*/ 2147483647 h 288"/>
              <a:gd name="T12" fmla="*/ 2147483647 w 336"/>
              <a:gd name="T13" fmla="*/ 2147483647 h 288"/>
              <a:gd name="T14" fmla="*/ 2147483647 w 336"/>
              <a:gd name="T15" fmla="*/ 0 h 2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6"/>
              <a:gd name="T25" fmla="*/ 0 h 288"/>
              <a:gd name="T26" fmla="*/ 336 w 336"/>
              <a:gd name="T27" fmla="*/ 288 h 2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6" h="288">
                <a:moveTo>
                  <a:pt x="336" y="0"/>
                </a:moveTo>
                <a:lnTo>
                  <a:pt x="192" y="0"/>
                </a:lnTo>
                <a:lnTo>
                  <a:pt x="48" y="48"/>
                </a:lnTo>
                <a:lnTo>
                  <a:pt x="0" y="144"/>
                </a:lnTo>
                <a:lnTo>
                  <a:pt x="48" y="240"/>
                </a:lnTo>
                <a:lnTo>
                  <a:pt x="240" y="288"/>
                </a:lnTo>
                <a:lnTo>
                  <a:pt x="336" y="288"/>
                </a:lnTo>
                <a:lnTo>
                  <a:pt x="336" y="0"/>
                </a:lnTo>
                <a:close/>
              </a:path>
            </a:pathLst>
          </a:custGeom>
          <a:solidFill>
            <a:srgbClr val="B300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itchFamily="-123" charset="0"/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429000" y="4495800"/>
            <a:ext cx="533400" cy="304800"/>
            <a:chOff x="2160" y="2976"/>
            <a:chExt cx="336" cy="192"/>
          </a:xfrm>
        </p:grpSpPr>
        <p:sp>
          <p:nvSpPr>
            <p:cNvPr id="17418" name="Line 18"/>
            <p:cNvSpPr>
              <a:spLocks noChangeShapeType="1"/>
            </p:cNvSpPr>
            <p:nvPr/>
          </p:nvSpPr>
          <p:spPr bwMode="auto">
            <a:xfrm>
              <a:off x="2160" y="3072"/>
              <a:ext cx="336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9" name="Line 19"/>
            <p:cNvSpPr>
              <a:spLocks noChangeShapeType="1"/>
            </p:cNvSpPr>
            <p:nvPr/>
          </p:nvSpPr>
          <p:spPr bwMode="auto">
            <a:xfrm>
              <a:off x="2160" y="3168"/>
              <a:ext cx="19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0" name="Line 20"/>
            <p:cNvSpPr>
              <a:spLocks noChangeShapeType="1"/>
            </p:cNvSpPr>
            <p:nvPr/>
          </p:nvSpPr>
          <p:spPr bwMode="auto">
            <a:xfrm>
              <a:off x="2160" y="2976"/>
              <a:ext cx="19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417" name="Text Box 21"/>
          <p:cNvSpPr txBox="1">
            <a:spLocks noChangeArrowheads="1"/>
          </p:cNvSpPr>
          <p:nvPr/>
        </p:nvSpPr>
        <p:spPr bwMode="auto">
          <a:xfrm>
            <a:off x="609600" y="6110288"/>
            <a:ext cx="720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ja-JP" sz="1800" i="1"/>
              <a:t>Vimont et al. 2001, GRL; 2003a&amp;b, J. Climate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  <p:bldP spid="532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8288" y="868363"/>
            <a:ext cx="8451850" cy="4048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There is no strong preference for ENSO “flavor” in the model or reanalysis based on the SFM-related pre-cursors.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The correct sign of the response to the SFM-related forcing is simulated and predicted by CFSv2 in a composite sense.  However, its predicted amplitude is weak for El Nino and strong for La Nina.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The CFSv2 does not produce reliable forecasts of ENSO based on the SFM-related pre-cursors.  </a:t>
            </a:r>
            <a:r>
              <a:rPr lang="en-US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this because of small ensemble, model deficiency, or fundamental predictability?</a:t>
            </a:r>
          </a:p>
        </p:txBody>
      </p:sp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268288" y="152400"/>
            <a:ext cx="85455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latin typeface="Calibri" pitchFamily="-123" charset="0"/>
              </a:rPr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08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00FF"/>
                </a:solidFill>
                <a:ea typeface="+mj-ea"/>
                <a:cs typeface="+mj-cs"/>
              </a:rPr>
              <a:t>Subtropical =&gt; Tropical Connection</a:t>
            </a:r>
            <a:endParaRPr lang="en-US" sz="4000" dirty="0">
              <a:solidFill>
                <a:srgbClr val="0000FF"/>
              </a:solidFill>
              <a:ea typeface="+mj-ea"/>
              <a:cs typeface="+mj-cs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41500"/>
            <a:ext cx="8229600" cy="3289300"/>
          </a:xfrm>
        </p:spPr>
        <p:txBody>
          <a:bodyPr/>
          <a:lstStyle/>
          <a:p>
            <a:pPr eaLnBrk="1" hangingPunct="1">
              <a:buClr>
                <a:srgbClr val="0000FF"/>
              </a:buClr>
              <a:buSzPct val="110000"/>
            </a:pPr>
            <a:r>
              <a:rPr lang="en-US" sz="2700" smtClean="0"/>
              <a:t>Wind Evaporation SST (WES) feedback (</a:t>
            </a:r>
            <a:r>
              <a:rPr lang="en-US" sz="2800" i="1" smtClean="0"/>
              <a:t>Vimont et al. 2009, Alexander et al. 2010</a:t>
            </a:r>
            <a:r>
              <a:rPr lang="en-US" sz="2800" smtClean="0"/>
              <a:t>)</a:t>
            </a:r>
          </a:p>
          <a:p>
            <a:pPr eaLnBrk="1" hangingPunct="1">
              <a:buClr>
                <a:srgbClr val="0000FF"/>
              </a:buClr>
              <a:buSzPct val="110000"/>
            </a:pPr>
            <a:r>
              <a:rPr lang="en-US" sz="2700" smtClean="0"/>
              <a:t>Rossby wave excitation ~5N and reflection off western boundary (</a:t>
            </a:r>
            <a:r>
              <a:rPr lang="en-US" sz="2800" i="1" smtClean="0"/>
              <a:t>Alexander et al. 2010</a:t>
            </a:r>
            <a:r>
              <a:rPr lang="en-US" sz="2800" smtClean="0"/>
              <a:t>)</a:t>
            </a:r>
          </a:p>
          <a:p>
            <a:pPr eaLnBrk="1" hangingPunct="1">
              <a:buClr>
                <a:srgbClr val="0000FF"/>
              </a:buClr>
              <a:buSzPct val="110000"/>
            </a:pPr>
            <a:r>
              <a:rPr lang="en-US" sz="2700" smtClean="0"/>
              <a:t>“Charging” Mechanism (</a:t>
            </a:r>
            <a:r>
              <a:rPr lang="en-US" sz="2700" i="1" smtClean="0"/>
              <a:t>Anderson et al. 2013</a:t>
            </a:r>
            <a:r>
              <a:rPr lang="en-US" sz="270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Screen Shot 2013-01-31 at 11.48.56 AM.png"/>
          <p:cNvPicPr>
            <a:picLocks noChangeAspect="1"/>
          </p:cNvPicPr>
          <p:nvPr/>
        </p:nvPicPr>
        <p:blipFill>
          <a:blip r:embed="rId3"/>
          <a:srcRect b="51428"/>
          <a:stretch>
            <a:fillRect/>
          </a:stretch>
        </p:blipFill>
        <p:spPr bwMode="auto">
          <a:xfrm>
            <a:off x="304800" y="2001838"/>
            <a:ext cx="8199438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3897313" y="6353175"/>
            <a:ext cx="2262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Calibri" pitchFamily="-123" charset="0"/>
              </a:rPr>
              <a:t>from Anderson 2007</a:t>
            </a:r>
          </a:p>
        </p:txBody>
      </p:sp>
      <p:sp>
        <p:nvSpPr>
          <p:cNvPr id="21507" name="Rectangle 1027"/>
          <p:cNvSpPr>
            <a:spLocks noChangeArrowheads="1"/>
          </p:cNvSpPr>
          <p:nvPr/>
        </p:nvSpPr>
        <p:spPr bwMode="auto">
          <a:xfrm>
            <a:off x="304800" y="77788"/>
            <a:ext cx="8839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123" charset="0"/>
              <a:buNone/>
            </a:pPr>
            <a:r>
              <a:rPr lang="en-US">
                <a:latin typeface="Calibri" pitchFamily="-123" charset="0"/>
              </a:rPr>
              <a:t>The effectiveness of the SFM to force ENSO events depends on whether the Tropics are pre-conditioned (</a:t>
            </a:r>
            <a:r>
              <a:rPr lang="en-US" i="1">
                <a:latin typeface="Calibri" pitchFamily="-123" charset="0"/>
              </a:rPr>
              <a:t>Vimont et al. 2003; Anderson 2007; Alexander 2010</a:t>
            </a:r>
            <a:r>
              <a:rPr lang="en-US">
                <a:latin typeface="Calibri" pitchFamily="-123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Screen Shot 2013-01-31 at 11.38.21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713" y="1912938"/>
            <a:ext cx="8231187" cy="397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419100" y="215900"/>
            <a:ext cx="830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Calibri" pitchFamily="-123" charset="0"/>
              </a:rPr>
              <a:t>Why is the SFM Important?</a:t>
            </a:r>
          </a:p>
          <a:p>
            <a:pPr algn="ctr"/>
            <a:endParaRPr lang="en-US" sz="2000" b="1">
              <a:latin typeface="Calibri" pitchFamily="-123" charset="0"/>
            </a:endParaRPr>
          </a:p>
          <a:p>
            <a:pPr algn="ctr"/>
            <a:r>
              <a:rPr lang="en-US" sz="2000">
                <a:latin typeface="Calibri" pitchFamily="-123" charset="0"/>
              </a:rPr>
              <a:t>Improving Predictions across the Spring Predictability Barrier</a:t>
            </a: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1574800" y="6254750"/>
            <a:ext cx="617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Calibri" pitchFamily="-123" charset="0"/>
              </a:rPr>
              <a:t>From Saha et al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3263" y="2994025"/>
            <a:ext cx="4586287" cy="241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55925"/>
            <a:ext cx="4586288" cy="2325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425450" y="6502400"/>
            <a:ext cx="8228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/>
              <a:t>from Larkin and Harrison 2005 GRL</a:t>
            </a:r>
            <a:endParaRPr lang="en-US"/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419100" y="215900"/>
            <a:ext cx="8305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Calibri" pitchFamily="-123" charset="0"/>
              </a:rPr>
              <a:t>Why is the SFM Important?</a:t>
            </a:r>
          </a:p>
          <a:p>
            <a:pPr algn="ctr"/>
            <a:endParaRPr lang="en-US" sz="2000" b="1">
              <a:latin typeface="Calibri" pitchFamily="-123" charset="0"/>
            </a:endParaRPr>
          </a:p>
          <a:p>
            <a:r>
              <a:rPr lang="en-US" sz="2000">
                <a:latin typeface="Calibri" pitchFamily="-123" charset="0"/>
              </a:rPr>
              <a:t>Extratropically forced ENSO events may be more likely to maximize in the Central Pacific ( Yu and Kim 2011; Yu et al. 2010); this could have an impact on extratropical teleconnections and seasonal predictions</a:t>
            </a:r>
          </a:p>
        </p:txBody>
      </p:sp>
      <p:sp>
        <p:nvSpPr>
          <p:cNvPr id="25606" name="Text Box 1030"/>
          <p:cNvSpPr txBox="1">
            <a:spLocks noChangeArrowheads="1"/>
          </p:cNvSpPr>
          <p:nvPr/>
        </p:nvSpPr>
        <p:spPr bwMode="auto">
          <a:xfrm>
            <a:off x="1663700" y="2489200"/>
            <a:ext cx="1841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Temperature</a:t>
            </a:r>
            <a:endParaRPr lang="en-US" sz="1600" b="1"/>
          </a:p>
        </p:txBody>
      </p:sp>
      <p:sp>
        <p:nvSpPr>
          <p:cNvPr id="25607" name="Text Box 1031"/>
          <p:cNvSpPr txBox="1">
            <a:spLocks noChangeArrowheads="1"/>
          </p:cNvSpPr>
          <p:nvPr/>
        </p:nvSpPr>
        <p:spPr bwMode="auto">
          <a:xfrm>
            <a:off x="6057900" y="2489200"/>
            <a:ext cx="1841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Precipitation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4"/>
          <p:cNvSpPr txBox="1">
            <a:spLocks noChangeArrowheads="1"/>
          </p:cNvSpPr>
          <p:nvPr/>
        </p:nvSpPr>
        <p:spPr bwMode="auto">
          <a:xfrm>
            <a:off x="635000" y="3149600"/>
            <a:ext cx="7950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>
                <a:latin typeface="Calibri" pitchFamily="-123" charset="0"/>
              </a:rPr>
              <a:t>Does the NCEP/CFSv2 Simulate the SFM and its relationship with ENSO?</a:t>
            </a:r>
          </a:p>
          <a:p>
            <a:pPr marL="342900" indent="-342900"/>
            <a:endParaRPr lang="en-US">
              <a:latin typeface="Calibri" pitchFamily="-123" charset="0"/>
            </a:endParaRPr>
          </a:p>
          <a:p>
            <a:pPr marL="342900" indent="-342900"/>
            <a:r>
              <a:rPr lang="en-US">
                <a:latin typeface="Calibri" pitchFamily="-123" charset="0"/>
              </a:rPr>
              <a:t>2.  Can the NCEP/CFSv2 predict ENSO based on SFM-related pre-cursors?</a:t>
            </a:r>
          </a:p>
        </p:txBody>
      </p:sp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406400" y="304800"/>
            <a:ext cx="8140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latin typeface="Calibri" pitchFamily="-123" charset="0"/>
              </a:rPr>
              <a:t>Can the SFM provide information to improve long-lead ENSO forecasts?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slpicompensowarmwwinds"/>
          <p:cNvPicPr>
            <a:picLocks noChangeAspect="1"/>
          </p:cNvPicPr>
          <p:nvPr/>
        </p:nvPicPr>
        <p:blipFill>
          <a:blip r:embed="rId3"/>
          <a:srcRect t="8247" r="51715" b="73969"/>
          <a:stretch>
            <a:fillRect/>
          </a:stretch>
        </p:blipFill>
        <p:spPr bwMode="auto">
          <a:xfrm>
            <a:off x="381000" y="1254125"/>
            <a:ext cx="4275138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4889500" y="1287463"/>
            <a:ext cx="3975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itchFamily="-123" charset="0"/>
              <a:buChar char="•"/>
            </a:pPr>
            <a:r>
              <a:rPr lang="en-US" sz="1800">
                <a:latin typeface="Calibri" pitchFamily="-123" charset="0"/>
              </a:rPr>
              <a:t>Identifies when the SFM is active</a:t>
            </a:r>
          </a:p>
          <a:p>
            <a:pPr marL="285750" indent="-285750">
              <a:buFont typeface="Arial" pitchFamily="-123" charset="0"/>
              <a:buChar char="•"/>
            </a:pPr>
            <a:r>
              <a:rPr lang="en-US" sz="1800">
                <a:latin typeface="Calibri" pitchFamily="-123" charset="0"/>
              </a:rPr>
              <a:t>Nov(-1)-Mar(0)</a:t>
            </a:r>
          </a:p>
          <a:p>
            <a:pPr marL="285750" indent="-285750">
              <a:buFont typeface="Arial" pitchFamily="-123" charset="0"/>
              <a:buChar char="•"/>
            </a:pPr>
            <a:r>
              <a:rPr lang="en-US" sz="1800">
                <a:latin typeface="Calibri" pitchFamily="-123" charset="0"/>
              </a:rPr>
              <a:t>[10°N-25°N;175°W-145°W]</a:t>
            </a:r>
          </a:p>
          <a:p>
            <a:pPr marL="285750" indent="-285750">
              <a:buFont typeface="Arial" pitchFamily="-123" charset="0"/>
              <a:buChar char="•"/>
            </a:pPr>
            <a:r>
              <a:rPr lang="en-US" sz="1800">
                <a:latin typeface="Calibri" pitchFamily="-123" charset="0"/>
              </a:rPr>
              <a:t>Anderson 2003, 2007</a:t>
            </a:r>
          </a:p>
        </p:txBody>
      </p:sp>
      <p:pic>
        <p:nvPicPr>
          <p:cNvPr id="29699" name="Picture 6" descr="slpicompensowarmwwinds"/>
          <p:cNvPicPr>
            <a:picLocks noChangeAspect="1"/>
          </p:cNvPicPr>
          <p:nvPr/>
        </p:nvPicPr>
        <p:blipFill>
          <a:blip r:embed="rId3"/>
          <a:srcRect l="2" t="86542" r="50281" b="11191"/>
          <a:stretch>
            <a:fillRect/>
          </a:stretch>
        </p:blipFill>
        <p:spPr bwMode="auto">
          <a:xfrm>
            <a:off x="381000" y="3044825"/>
            <a:ext cx="440213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535238" y="2365375"/>
            <a:ext cx="844550" cy="22225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9701" name="TextBox 8"/>
          <p:cNvSpPr txBox="1">
            <a:spLocks noChangeArrowheads="1"/>
          </p:cNvSpPr>
          <p:nvPr/>
        </p:nvSpPr>
        <p:spPr bwMode="auto">
          <a:xfrm>
            <a:off x="4783138" y="4322763"/>
            <a:ext cx="41957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itchFamily="-123" charset="0"/>
              <a:buChar char="•"/>
            </a:pPr>
            <a:r>
              <a:rPr lang="en-US" sz="1800">
                <a:latin typeface="Calibri" pitchFamily="-123" charset="0"/>
              </a:rPr>
              <a:t>Identifies whether the Tropics are pre-conditioned</a:t>
            </a:r>
          </a:p>
          <a:p>
            <a:pPr marL="285750" indent="-285750">
              <a:buFont typeface="Arial" pitchFamily="-123" charset="0"/>
              <a:buChar char="•"/>
            </a:pPr>
            <a:r>
              <a:rPr lang="en-US" sz="1800">
                <a:latin typeface="Calibri" pitchFamily="-123" charset="0"/>
              </a:rPr>
              <a:t>Dec(-1)-Feb(0)</a:t>
            </a:r>
          </a:p>
          <a:p>
            <a:pPr marL="285750" indent="-285750">
              <a:buFont typeface="Arial" pitchFamily="-123" charset="0"/>
              <a:buChar char="•"/>
            </a:pPr>
            <a:r>
              <a:rPr lang="en-US" sz="1800">
                <a:latin typeface="Calibri" pitchFamily="-123" charset="0"/>
              </a:rPr>
              <a:t>[5°S-5°N;160°E-180°]</a:t>
            </a:r>
          </a:p>
          <a:p>
            <a:pPr marL="285750" indent="-285750">
              <a:buFont typeface="Arial" pitchFamily="-123" charset="0"/>
              <a:buChar char="•"/>
            </a:pPr>
            <a:r>
              <a:rPr lang="en-US" sz="1800">
                <a:latin typeface="Calibri" pitchFamily="-123" charset="0"/>
              </a:rPr>
              <a:t>Anderson 2007, but for JJASO (12-18 months in advance of ENSO)</a:t>
            </a:r>
          </a:p>
        </p:txBody>
      </p:sp>
      <p:pic>
        <p:nvPicPr>
          <p:cNvPr id="29702" name="Picture 9" descr="slpicompensowarmwwinds"/>
          <p:cNvPicPr>
            <a:picLocks noChangeAspect="1"/>
          </p:cNvPicPr>
          <p:nvPr/>
        </p:nvPicPr>
        <p:blipFill>
          <a:blip r:embed="rId3"/>
          <a:srcRect l="50854" t="8879" r="1279" b="74162"/>
          <a:stretch>
            <a:fillRect/>
          </a:stretch>
        </p:blipFill>
        <p:spPr bwMode="auto">
          <a:xfrm>
            <a:off x="411163" y="4264025"/>
            <a:ext cx="42957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046288" y="5165725"/>
            <a:ext cx="425450" cy="38735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29704" name="Picture 11" descr="slpicompensowarmwwinds"/>
          <p:cNvPicPr>
            <a:picLocks noChangeAspect="1"/>
          </p:cNvPicPr>
          <p:nvPr/>
        </p:nvPicPr>
        <p:blipFill>
          <a:blip r:embed="rId3"/>
          <a:srcRect l="51698" t="86450" r="436" b="11371"/>
          <a:stretch>
            <a:fillRect/>
          </a:stretch>
        </p:blipFill>
        <p:spPr bwMode="auto">
          <a:xfrm>
            <a:off x="487363" y="6013450"/>
            <a:ext cx="42957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TextBox 12"/>
          <p:cNvSpPr txBox="1">
            <a:spLocks noChangeArrowheads="1"/>
          </p:cNvSpPr>
          <p:nvPr/>
        </p:nvSpPr>
        <p:spPr bwMode="auto">
          <a:xfrm>
            <a:off x="223838" y="885825"/>
            <a:ext cx="821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 typeface="Calibri" pitchFamily="-123" charset="0"/>
              <a:buAutoNum type="arabicPeriod"/>
            </a:pPr>
            <a:r>
              <a:rPr lang="en-US" sz="1800" b="1">
                <a:latin typeface="Calibri" pitchFamily="-123" charset="0"/>
              </a:rPr>
              <a:t>Sea Level Pressure Index (SLPI)</a:t>
            </a:r>
            <a:endParaRPr lang="en-US" sz="1800">
              <a:latin typeface="Calibri" pitchFamily="-123" charset="0"/>
            </a:endParaRPr>
          </a:p>
        </p:txBody>
      </p:sp>
      <p:sp>
        <p:nvSpPr>
          <p:cNvPr id="29706" name="TextBox 13"/>
          <p:cNvSpPr txBox="1">
            <a:spLocks noChangeArrowheads="1"/>
          </p:cNvSpPr>
          <p:nvPr/>
        </p:nvSpPr>
        <p:spPr bwMode="auto">
          <a:xfrm>
            <a:off x="223838" y="3802063"/>
            <a:ext cx="8964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Calibri" pitchFamily="-123" charset="0"/>
              </a:rPr>
              <a:t>2. Depth of 15°C isotherm Index (Z15I)</a:t>
            </a:r>
            <a:endParaRPr lang="en-US" sz="1800">
              <a:latin typeface="Calibri" pitchFamily="-123" charset="0"/>
            </a:endParaRPr>
          </a:p>
        </p:txBody>
      </p:sp>
      <p:sp>
        <p:nvSpPr>
          <p:cNvPr id="29707" name="TextBox 1"/>
          <p:cNvSpPr txBox="1">
            <a:spLocks noChangeArrowheads="1"/>
          </p:cNvSpPr>
          <p:nvPr/>
        </p:nvSpPr>
        <p:spPr bwMode="auto">
          <a:xfrm>
            <a:off x="7938" y="1016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latin typeface="Calibri" pitchFamily="-123" charset="0"/>
              </a:rPr>
              <a:t>ENSO Pre-cursor Indices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4"/>
          <p:cNvSpPr txBox="1">
            <a:spLocks noChangeArrowheads="1"/>
          </p:cNvSpPr>
          <p:nvPr/>
        </p:nvSpPr>
        <p:spPr bwMode="auto">
          <a:xfrm>
            <a:off x="571500" y="1376363"/>
            <a:ext cx="795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Calibri" pitchFamily="-123" charset="0"/>
              </a:rPr>
              <a:t>Does the NCEP/CFSv2 Simulate the SFM and its relationship with ENSO?</a:t>
            </a:r>
          </a:p>
        </p:txBody>
      </p:sp>
      <p:graphicFrame>
        <p:nvGraphicFramePr>
          <p:cNvPr id="6" name="Group 109"/>
          <p:cNvGraphicFramePr>
            <a:graphicFrameLocks noGrp="1"/>
          </p:cNvGraphicFramePr>
          <p:nvPr/>
        </p:nvGraphicFramePr>
        <p:xfrm>
          <a:off x="457199" y="4047093"/>
          <a:ext cx="8420101" cy="98742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49301"/>
                <a:gridCol w="876300"/>
                <a:gridCol w="1981200"/>
                <a:gridCol w="952500"/>
                <a:gridCol w="812800"/>
                <a:gridCol w="939800"/>
                <a:gridCol w="2108200"/>
              </a:tblGrid>
              <a:tr h="349030">
                <a:tc>
                  <a:txBody>
                    <a:bodyPr/>
                    <a:lstStyle/>
                    <a:p>
                      <a:pPr marL="0" marR="0" lvl="0" indent="0" algn="l" defTabSz="509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Model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1866" marB="4186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509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Atm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ICs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1866" marB="4186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509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Ocn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ICs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1866" marB="4186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509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Land ICs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1866" marB="4186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509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CO2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1866" marB="4186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509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Duration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1866" marB="4186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509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Initialization Dates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1866" marB="41866" horzOverflow="overflow"/>
                </a:tc>
              </a:tr>
              <a:tr h="638395">
                <a:tc>
                  <a:txBody>
                    <a:bodyPr/>
                    <a:lstStyle/>
                    <a:p>
                      <a:pPr marL="0" marR="0" lvl="0" indent="0" algn="l" defTabSz="509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CFSv2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1866" marB="4186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509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CFSR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1866" marB="4186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509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ECMWF/NEMO-ODA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1866" marB="4186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509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CFSR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1866" marB="4186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509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Time-varying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1866" marB="4186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509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30 years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1866" marB="4186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509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1,2,3,4, Nov 1960,1980,2005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1866" marB="41866" horzOverflow="overflow"/>
                </a:tc>
              </a:tr>
            </a:tbl>
          </a:graphicData>
        </a:graphic>
      </p:graphicFrame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393700" y="3678238"/>
            <a:ext cx="952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>
                <a:ea typeface="Arial" pitchFamily="-123" charset="0"/>
                <a:cs typeface="Arial" pitchFamily="-123" charset="0"/>
              </a:rPr>
              <a:t>COLA/CFSv2 Decadal Experiments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4017</TotalTime>
  <Words>881</Words>
  <Application>Microsoft Office PowerPoint</Application>
  <PresentationFormat>On-screen Show (4:3)</PresentationFormat>
  <Paragraphs>162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What is the  Seasonal Foot Printing Mechanism (SFM)? </vt:lpstr>
      <vt:lpstr>Subtropical =&gt; Tropical Connection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CDC NOAA</dc:creator>
  <cp:lastModifiedBy>Joe Harrison</cp:lastModifiedBy>
  <cp:revision>107</cp:revision>
  <dcterms:created xsi:type="dcterms:W3CDTF">2013-01-22T17:37:53Z</dcterms:created>
  <dcterms:modified xsi:type="dcterms:W3CDTF">2013-02-13T15:15:56Z</dcterms:modified>
</cp:coreProperties>
</file>