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327" r:id="rId3"/>
    <p:sldId id="257" r:id="rId4"/>
    <p:sldId id="317" r:id="rId5"/>
    <p:sldId id="308" r:id="rId6"/>
    <p:sldId id="307" r:id="rId7"/>
    <p:sldId id="303" r:id="rId8"/>
    <p:sldId id="321" r:id="rId9"/>
    <p:sldId id="309" r:id="rId10"/>
    <p:sldId id="259" r:id="rId11"/>
    <p:sldId id="322" r:id="rId12"/>
    <p:sldId id="318" r:id="rId13"/>
    <p:sldId id="292" r:id="rId14"/>
    <p:sldId id="323" r:id="rId15"/>
    <p:sldId id="261" r:id="rId16"/>
    <p:sldId id="326" r:id="rId17"/>
    <p:sldId id="294" r:id="rId18"/>
    <p:sldId id="297" r:id="rId19"/>
    <p:sldId id="301" r:id="rId20"/>
    <p:sldId id="328" r:id="rId21"/>
    <p:sldId id="324" r:id="rId22"/>
    <p:sldId id="319" r:id="rId23"/>
    <p:sldId id="311" r:id="rId24"/>
    <p:sldId id="287" r:id="rId25"/>
    <p:sldId id="331" r:id="rId26"/>
    <p:sldId id="302" r:id="rId27"/>
    <p:sldId id="320" r:id="rId28"/>
    <p:sldId id="312" r:id="rId29"/>
    <p:sldId id="304" r:id="rId30"/>
    <p:sldId id="305" r:id="rId31"/>
    <p:sldId id="306" r:id="rId32"/>
    <p:sldId id="313" r:id="rId33"/>
    <p:sldId id="314" r:id="rId34"/>
    <p:sldId id="316" r:id="rId35"/>
    <p:sldId id="332" r:id="rId36"/>
    <p:sldId id="296" r:id="rId37"/>
    <p:sldId id="330" r:id="rId38"/>
    <p:sldId id="32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C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693EB-9914-409A-BA13-988EFA25FAF9}" type="datetimeFigureOut">
              <a:rPr lang="en-US" smtClean="0"/>
              <a:t>3/1/2013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FCCC8-63A1-4B71-AC16-95B9B1CE1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A9EC4F-C085-4E8F-8BD1-2FA8A3CF0577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FCCC8-63A1-4B71-AC16-95B9B1CE131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0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47CC-016B-4034-82DC-A91443C2AE9F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C879-1C99-4537-8054-1FA161F9A541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B453-B42D-4D4B-9B36-83527BE37F84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61FC-28E5-4410-BF54-F8C7C7F7D6C0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30C2-4D14-4FFB-8309-AE299654D654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0B10-B74B-4CAD-B4DD-651D28253E75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CB30-6D32-4AF8-8C97-42D3D0E6F8EA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144C-0E22-41DE-A987-04F6DBF05058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F41D-09E5-4B1E-8571-35642A17CB7D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5410-8E62-4F28-AA95-F1B632060FF0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E9C5-F64E-4932-8CC2-8F7249E2A9AA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CA480AE-F33B-4D60-9A17-E5AC3D01D1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352E1A-198A-4E4E-B05A-F6169AF06B6B}" type="datetime1">
              <a:rPr lang="en-US" smtClean="0"/>
              <a:t>3/1/2013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Objective Drought Classification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840504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</a:t>
            </a:r>
            <a:r>
              <a:rPr lang="en-US" sz="4000" dirty="0" err="1" smtClean="0"/>
              <a:t>Kingtse</a:t>
            </a:r>
            <a:r>
              <a:rPr lang="en-US" sz="4000" dirty="0" smtClean="0"/>
              <a:t>  C. Mo</a:t>
            </a:r>
          </a:p>
          <a:p>
            <a:r>
              <a:rPr lang="en-US" sz="4000" dirty="0" smtClean="0"/>
              <a:t>               </a:t>
            </a:r>
            <a:r>
              <a:rPr lang="en-US" sz="3200" dirty="0" smtClean="0"/>
              <a:t>CPC/NCEP/NWS</a:t>
            </a:r>
          </a:p>
          <a:p>
            <a:r>
              <a:rPr lang="en-US" sz="4000" dirty="0" smtClean="0"/>
              <a:t>                           and </a:t>
            </a:r>
          </a:p>
          <a:p>
            <a:r>
              <a:rPr lang="en-US" sz="4000" dirty="0" smtClean="0"/>
              <a:t>           Dennis P. </a:t>
            </a:r>
            <a:r>
              <a:rPr lang="en-US" sz="4000" dirty="0" err="1" smtClean="0"/>
              <a:t>Lettenmaier</a:t>
            </a:r>
            <a:endParaRPr lang="en-US" sz="4000" dirty="0" smtClean="0"/>
          </a:p>
          <a:p>
            <a:r>
              <a:rPr lang="en-US" sz="4000" dirty="0" smtClean="0"/>
              <a:t>            </a:t>
            </a:r>
            <a:r>
              <a:rPr lang="en-US" sz="3200" dirty="0" smtClean="0"/>
              <a:t>University of Washington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80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Data  used for this study (total 18 fields)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848600" cy="533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SPI– two sets : </a:t>
            </a:r>
          </a:p>
          <a:p>
            <a:pPr marL="114300" indent="0">
              <a:buNone/>
            </a:pPr>
            <a:r>
              <a:rPr lang="en-US" sz="2800" dirty="0" smtClean="0"/>
              <a:t>(1) the UW index stations </a:t>
            </a:r>
          </a:p>
          <a:p>
            <a:pPr marL="114300" indent="0">
              <a:buNone/>
            </a:pPr>
            <a:r>
              <a:rPr lang="en-US" sz="2800" dirty="0" smtClean="0"/>
              <a:t> (2) the CPC unified analysis</a:t>
            </a:r>
          </a:p>
          <a:p>
            <a:r>
              <a:rPr lang="en-US" sz="2800" dirty="0" smtClean="0"/>
              <a:t>Soil moisture SM- 8 sets:</a:t>
            </a:r>
          </a:p>
          <a:p>
            <a:pPr marL="114300" indent="0">
              <a:buNone/>
            </a:pPr>
            <a:r>
              <a:rPr lang="en-US" sz="2800" dirty="0" smtClean="0"/>
              <a:t> 4 models from the NCEP/EMC NLDAS (Noah, VIC, Mosaic, SAC) </a:t>
            </a:r>
          </a:p>
          <a:p>
            <a:pPr marL="114300" indent="0">
              <a:buNone/>
            </a:pPr>
            <a:r>
              <a:rPr lang="en-US" sz="2800" dirty="0" smtClean="0"/>
              <a:t>4 models from the UW NLDAS (Noah, VIC,CLM and SAC).</a:t>
            </a:r>
          </a:p>
          <a:p>
            <a:r>
              <a:rPr lang="en-US" sz="2800" dirty="0" smtClean="0"/>
              <a:t>Runoff-8 sets: same as SM</a:t>
            </a:r>
          </a:p>
          <a:p>
            <a:r>
              <a:rPr lang="en-US" sz="2800" dirty="0" smtClean="0"/>
              <a:t>Period: Jan 1979– Nov 2012</a:t>
            </a:r>
          </a:p>
          <a:p>
            <a:r>
              <a:rPr lang="en-US" sz="2800" dirty="0" smtClean="0"/>
              <a:t>Resolution: 0.5 degrees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Grand mean index as the major indicator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Form ensemble mean for P, SM and runoff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Calculate the drought index  (SPI6, SMP and SRI3) from the corresponding mean time series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Put indices in percentiles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grand mean index=&gt; Equally weighted mean of SPI6(en), SMP(en) and SRI3(en)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7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drought category is assigned according to percentiles: (Svoboda et al. 2002 BAMS) </a:t>
            </a:r>
          </a:p>
          <a:p>
            <a:endParaRPr lang="en-US" sz="3200" dirty="0"/>
          </a:p>
          <a:p>
            <a:pPr marL="114300" indent="0">
              <a:buNone/>
            </a:pPr>
            <a:r>
              <a:rPr lang="en-US" sz="2800" dirty="0"/>
              <a:t>   2% or less---D4;  </a:t>
            </a:r>
            <a:endParaRPr lang="en-US" sz="2800" dirty="0" smtClean="0"/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/>
              <a:t>2-4.9 %---D3</a:t>
            </a:r>
            <a:r>
              <a:rPr lang="en-US" sz="2800" dirty="0" smtClean="0"/>
              <a:t>;</a:t>
            </a:r>
          </a:p>
          <a:p>
            <a:pPr marL="114300" indent="0">
              <a:buNone/>
            </a:pPr>
            <a:r>
              <a:rPr lang="en-US" sz="2800" dirty="0" smtClean="0"/>
              <a:t>   </a:t>
            </a:r>
            <a:r>
              <a:rPr lang="en-US" sz="2800" dirty="0"/>
              <a:t>5- 9.9%---D2; </a:t>
            </a:r>
          </a:p>
          <a:p>
            <a:pPr marL="114300" indent="0">
              <a:buNone/>
            </a:pPr>
            <a:r>
              <a:rPr lang="en-US" sz="2800" dirty="0"/>
              <a:t>  10-19.9%---D1;  </a:t>
            </a:r>
            <a:endParaRPr lang="en-US" sz="2800" dirty="0" smtClean="0"/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20-30%----D0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8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038" y="304800"/>
            <a:ext cx="3020139" cy="1524000"/>
          </a:xfrm>
        </p:spPr>
        <p:txBody>
          <a:bodyPr/>
          <a:lstStyle/>
          <a:p>
            <a:r>
              <a:rPr lang="en-US" sz="2800" dirty="0" smtClean="0"/>
              <a:t> Grand mean index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228600" y="5398957"/>
            <a:ext cx="298704" cy="1524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2437238" y="3160426"/>
            <a:ext cx="382162" cy="163643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2286000" y="4495800"/>
            <a:ext cx="313220" cy="1923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42420" y="2133600"/>
            <a:ext cx="326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It captures the evolution of drought well;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Three episodes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2001 winter  PNW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2002  summer: Southwest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2003 return of drought 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5541364" y="5663840"/>
            <a:ext cx="381000" cy="457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1102" y="5396117"/>
            <a:ext cx="236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month that the state declared drought emergency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7338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1.PNW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9220" y="2667000"/>
            <a:ext cx="91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2.SW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2269779" y="5778140"/>
            <a:ext cx="292389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" y="270857"/>
            <a:ext cx="5059741" cy="6495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9184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1.PNW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1557" y="272657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2.SW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3918467"/>
            <a:ext cx="115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solidFill>
                  <a:srgbClr val="FF0000"/>
                </a:solidFill>
              </a:rPr>
              <a:t>. return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228600" y="5398956"/>
            <a:ext cx="307848" cy="26488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2128591" y="5778140"/>
            <a:ext cx="282373" cy="228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2269778" y="4495800"/>
            <a:ext cx="329441" cy="19234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4999" y="2911242"/>
            <a:ext cx="1434757" cy="30954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303"/>
            <a:ext cx="7620000" cy="1143000"/>
          </a:xfrm>
        </p:spPr>
        <p:txBody>
          <a:bodyPr/>
          <a:lstStyle/>
          <a:p>
            <a:r>
              <a:rPr lang="en-US" dirty="0" smtClean="0"/>
              <a:t>Uncertainties of indices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557" r="-10988"/>
          <a:stretch/>
        </p:blipFill>
        <p:spPr>
          <a:xfrm>
            <a:off x="457200" y="1682101"/>
            <a:ext cx="7493109" cy="52085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SPI6(en)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1219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SRI3(en)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2192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SMP(en)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6477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14400" y="3657600"/>
            <a:ext cx="8382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333500" y="5943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9800" y="6477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D2-D3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905500" y="5715000"/>
            <a:ext cx="4953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78729" y="145003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D0-D1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695700" y="2057400"/>
            <a:ext cx="854529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Probability of drought occurrence in each drought category D0-D4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Original time series :18 variables=&gt; 18 indices in percentiles</a:t>
            </a:r>
          </a:p>
          <a:p>
            <a:r>
              <a:rPr lang="en-US" sz="2400" dirty="0" smtClean="0"/>
              <a:t>The drought category is assigned according to percentiles: </a:t>
            </a:r>
          </a:p>
          <a:p>
            <a:r>
              <a:rPr lang="en-US" sz="2400" dirty="0" smtClean="0"/>
              <a:t>For a given month ,  we count the number of indices in each category for each grid cell. e.g. </a:t>
            </a:r>
          </a:p>
          <a:p>
            <a:r>
              <a:rPr lang="en-US" sz="2400" dirty="0" smtClean="0"/>
              <a:t> N (D1) for the number of indices in D1 category. Then the probability of  D1 occurrence  is</a:t>
            </a:r>
          </a:p>
          <a:p>
            <a:pPr marL="114300" indent="0"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P(D1)= N(D1) *100/total number of indices, </a:t>
            </a:r>
          </a:p>
          <a:p>
            <a:r>
              <a:rPr lang="en-US" sz="2400" dirty="0" smtClean="0"/>
              <a:t> The probability of the total drought occurrence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total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is the sum of P(D0) to P(D4)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800600" cy="61979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92" t="57561" r="63567" b="5366"/>
          <a:stretch/>
        </p:blipFill>
        <p:spPr>
          <a:xfrm>
            <a:off x="689119" y="706789"/>
            <a:ext cx="7437686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304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mean index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4454528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Most possible scenario </a:t>
            </a:r>
          </a:p>
          <a:p>
            <a:pPr marL="342900" indent="-342900">
              <a:buAutoNum type="arabicPeriod"/>
            </a:pPr>
            <a:r>
              <a:rPr lang="en-US" dirty="0" smtClean="0"/>
              <a:t>D3 or D4 for winter 2001 over the coastal areas of the PNW</a:t>
            </a:r>
          </a:p>
          <a:p>
            <a:pPr marL="342900" indent="-342900">
              <a:buAutoNum type="arabicPeriod"/>
            </a:pPr>
            <a:r>
              <a:rPr lang="en-US" dirty="0" smtClean="0"/>
              <a:t>Drought over the inland Missouri basin was weaker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It was not in D3 or D4</a:t>
            </a:r>
          </a:p>
          <a:p>
            <a:pPr marL="342900" indent="-342900">
              <a:buAutoNum type="arabicPeriod"/>
            </a:pPr>
            <a:r>
              <a:rPr lang="en-US" dirty="0" smtClean="0"/>
              <a:t>It is likely in D1 with a 20-40% </a:t>
            </a:r>
            <a:r>
              <a:rPr lang="en-US" dirty="0" err="1" smtClean="0"/>
              <a:t>prob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93236" r="15463"/>
          <a:stretch/>
        </p:blipFill>
        <p:spPr>
          <a:xfrm>
            <a:off x="4845775" y="3990662"/>
            <a:ext cx="3491049" cy="4638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279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PNW episode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4894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D3  &amp; D4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352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0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2161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779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52400"/>
            <a:ext cx="3352800" cy="878532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3332" y="5381010"/>
            <a:ext cx="7637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Intensified from spring to summer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In the Four Corners, the drought was in or above D2 : a 40-60%  </a:t>
            </a:r>
            <a:r>
              <a:rPr lang="en-US" sz="2000" dirty="0" err="1" smtClean="0"/>
              <a:t>prob</a:t>
            </a:r>
            <a:r>
              <a:rPr lang="en-US" sz="2000" dirty="0" smtClean="0"/>
              <a:t> for D3 or D4 drought to occur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Outside of the core region, only D1  </a:t>
            </a:r>
            <a:r>
              <a:rPr lang="en-US" sz="2000" b="1" dirty="0" smtClean="0">
                <a:solidFill>
                  <a:srgbClr val="FF0000"/>
                </a:solidFill>
              </a:rPr>
              <a:t>(more regional details)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82876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SW phase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5398" y="766620"/>
            <a:ext cx="276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565666"/>
            <a:ext cx="80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6006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1290430"/>
            <a:ext cx="1485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Grand mean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t="40001" r="31060" b="6390"/>
          <a:stretch/>
        </p:blipFill>
        <p:spPr>
          <a:xfrm>
            <a:off x="5665398" y="845683"/>
            <a:ext cx="2058494" cy="41398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91200" y="690266"/>
            <a:ext cx="2209800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Grand mean index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93236" r="15463"/>
          <a:stretch/>
        </p:blipFill>
        <p:spPr>
          <a:xfrm>
            <a:off x="4998175" y="4917144"/>
            <a:ext cx="3491049" cy="463866"/>
          </a:xfrm>
          <a:prstGeom prst="rect">
            <a:avLst/>
          </a:prstGeom>
        </p:spPr>
      </p:pic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8" r="-3625"/>
          <a:stretch/>
        </p:blipFill>
        <p:spPr>
          <a:xfrm>
            <a:off x="76200" y="982881"/>
            <a:ext cx="5395910" cy="4037890"/>
          </a:xfrm>
        </p:spPr>
      </p:pic>
      <p:sp>
        <p:nvSpPr>
          <p:cNvPr id="25" name="TextBox 24"/>
          <p:cNvSpPr txBox="1"/>
          <p:nvPr/>
        </p:nvSpPr>
        <p:spPr>
          <a:xfrm>
            <a:off x="3733800" y="60061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D3 &amp; D4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41704" y="184666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Prob</a:t>
            </a:r>
            <a:r>
              <a:rPr lang="en-US" dirty="0" smtClean="0">
                <a:solidFill>
                  <a:srgbClr val="FF0000"/>
                </a:solidFill>
              </a:rPr>
              <a:t> of drought occurrence in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38600" y="1659762"/>
            <a:ext cx="0" cy="2378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343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Too weak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819400" y="4543455"/>
            <a:ext cx="533400" cy="409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37679" y="4491548"/>
            <a:ext cx="457200" cy="714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434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strong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762000" y="4712732"/>
            <a:ext cx="190500" cy="493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304800"/>
            <a:ext cx="259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Returning of drought </a:t>
            </a:r>
          </a:p>
          <a:p>
            <a:r>
              <a:rPr lang="en-US" sz="2000" dirty="0" smtClean="0"/>
              <a:t>There was </a:t>
            </a:r>
            <a:r>
              <a:rPr lang="en-US" sz="2000" dirty="0" smtClean="0">
                <a:solidFill>
                  <a:srgbClr val="FF0000"/>
                </a:solidFill>
              </a:rPr>
              <a:t>little chance </a:t>
            </a:r>
            <a:r>
              <a:rPr lang="en-US" sz="2000" dirty="0" smtClean="0"/>
              <a:t>for the D3- D4 occurrence.</a:t>
            </a:r>
          </a:p>
          <a:p>
            <a:r>
              <a:rPr lang="en-US" sz="2000" dirty="0" smtClean="0"/>
              <a:t>The intensity  was not as strong as  that at the peak of drought.</a:t>
            </a:r>
          </a:p>
          <a:p>
            <a:r>
              <a:rPr lang="en-US" sz="2000" dirty="0" smtClean="0"/>
              <a:t>The West  was in the D1 or at most D2 category  with a 20-40%  prob.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495931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D1 drought less organized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34000" y="5368837"/>
            <a:ext cx="838200" cy="104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8" y="0"/>
            <a:ext cx="4967868" cy="64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3581400" cy="1295400"/>
          </a:xfrm>
        </p:spPr>
        <p:txBody>
          <a:bodyPr/>
          <a:lstStyle/>
          <a:p>
            <a:r>
              <a:rPr lang="en-US" sz="2800" dirty="0" smtClean="0"/>
              <a:t>Probability of drought </a:t>
            </a:r>
            <a:br>
              <a:rPr lang="en-US" sz="2800" dirty="0" smtClean="0"/>
            </a:br>
            <a:r>
              <a:rPr lang="en-US" sz="2800" dirty="0" smtClean="0"/>
              <a:t>occurrence (</a:t>
            </a:r>
            <a:r>
              <a:rPr lang="en-US" sz="2800" dirty="0" err="1" smtClean="0"/>
              <a:t>Dtotal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1" y="4010054"/>
            <a:ext cx="757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return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609" y="1752600"/>
            <a:ext cx="2976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There is a good correspondence between the grand mean  index and </a:t>
            </a:r>
            <a:r>
              <a:rPr lang="en-US" dirty="0" err="1" smtClean="0"/>
              <a:t>prob</a:t>
            </a:r>
            <a:r>
              <a:rPr lang="en-US" dirty="0" smtClean="0"/>
              <a:t> of </a:t>
            </a:r>
            <a:r>
              <a:rPr lang="en-US" dirty="0" err="1" smtClean="0"/>
              <a:t>Dtotal</a:t>
            </a:r>
            <a:endParaRPr lang="en-US" dirty="0" smtClean="0"/>
          </a:p>
          <a:p>
            <a:r>
              <a:rPr lang="en-US" dirty="0" smtClean="0"/>
              <a:t>2. Stronger mean index</a:t>
            </a:r>
            <a:r>
              <a:rPr lang="en-US" dirty="0" smtClean="0">
                <a:sym typeface="Wingdings" pitchFamily="2" charset="2"/>
              </a:rPr>
              <a:t> larger </a:t>
            </a:r>
            <a:r>
              <a:rPr lang="en-US" dirty="0" err="1" smtClean="0">
                <a:sym typeface="Wingdings" pitchFamily="2" charset="2"/>
              </a:rPr>
              <a:t>prob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r>
              <a:rPr lang="en-US" dirty="0" smtClean="0">
                <a:sym typeface="Wingdings" pitchFamily="2" charset="2"/>
              </a:rPr>
              <a:t>3. Capture the drought evolution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" y="0"/>
            <a:ext cx="533505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3810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1PNW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464" y="2715595"/>
            <a:ext cx="809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2.SW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1" y="3994666"/>
            <a:ext cx="114299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3.return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42672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mean  index </a:t>
            </a:r>
          </a:p>
          <a:p>
            <a:r>
              <a:rPr lang="en-US" dirty="0" smtClean="0"/>
              <a:t>D3 &amp; D4 90%</a:t>
            </a:r>
          </a:p>
          <a:p>
            <a:r>
              <a:rPr lang="en-US" dirty="0" smtClean="0"/>
              <a:t>D2 80%</a:t>
            </a:r>
          </a:p>
          <a:p>
            <a:r>
              <a:rPr lang="en-US" dirty="0" smtClean="0"/>
              <a:t>D1 67%</a:t>
            </a:r>
          </a:p>
          <a:p>
            <a:r>
              <a:rPr lang="en-US" dirty="0" smtClean="0"/>
              <a:t>D0 51%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562" y="228600"/>
            <a:ext cx="8490438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Mission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CC66F1-3859-4467-AD4D-5FB1FF2E5FAD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CPC issues operational  </a:t>
            </a:r>
            <a:r>
              <a:rPr lang="en-US" sz="2400" dirty="0">
                <a:solidFill>
                  <a:srgbClr val="C00000"/>
                </a:solidFill>
              </a:rPr>
              <a:t>monthly </a:t>
            </a:r>
            <a:r>
              <a:rPr lang="en-US" sz="2400" dirty="0"/>
              <a:t>and seasonal drought </a:t>
            </a:r>
            <a:r>
              <a:rPr lang="en-US" sz="2400" dirty="0" smtClean="0"/>
              <a:t>outlook and participates in the Drought Monitor</a:t>
            </a: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 These  products  are used by government, NIDIS, local state government , regional centers and private sectors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1" y="3592056"/>
            <a:ext cx="3916279" cy="2922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3592055"/>
            <a:ext cx="3797382" cy="2922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922" y="3124200"/>
            <a:ext cx="389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72% of the U.S. under drought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2895600" cy="487362"/>
          </a:xfrm>
        </p:spPr>
        <p:txBody>
          <a:bodyPr/>
          <a:lstStyle/>
          <a:p>
            <a:r>
              <a:rPr lang="en-US" sz="2000" dirty="0" smtClean="0"/>
              <a:t>Grand mean index &amp; </a:t>
            </a:r>
            <a:r>
              <a:rPr lang="en-US" sz="2000" dirty="0" err="1" smtClean="0"/>
              <a:t>Prob</a:t>
            </a:r>
            <a:r>
              <a:rPr lang="en-US" sz="2000" dirty="0" smtClean="0"/>
              <a:t> of  drought occurrence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1517"/>
            <a:ext cx="5014939" cy="63664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50278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Grand mean D3 &amp; D4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557712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D2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57712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185595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Prob</a:t>
            </a:r>
            <a:r>
              <a:rPr lang="en-US" dirty="0" smtClean="0"/>
              <a:t> of Occurrence in  x category when the grand mean index is in the y category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3733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0" y="248233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92704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D3 &amp; D4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57400" y="4572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152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grand mean index in the Y category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181600" y="2057400"/>
            <a:ext cx="0" cy="281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96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category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3385066"/>
            <a:ext cx="220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When the G index is in the D3 &amp; D4,  a  50-70 % </a:t>
            </a:r>
            <a:r>
              <a:rPr lang="en-US" dirty="0" err="1" smtClean="0"/>
              <a:t>prob</a:t>
            </a:r>
            <a:r>
              <a:rPr lang="en-US" dirty="0" smtClean="0"/>
              <a:t> is in  the D3 and D4;</a:t>
            </a:r>
          </a:p>
          <a:p>
            <a:pPr marL="342900" indent="-342900">
              <a:buAutoNum type="arabicPeriod"/>
            </a:pPr>
            <a:r>
              <a:rPr lang="en-US" dirty="0" smtClean="0"/>
              <a:t>When G index is in D1, </a:t>
            </a:r>
            <a:r>
              <a:rPr lang="en-US" dirty="0" err="1" smtClean="0"/>
              <a:t>Prob</a:t>
            </a:r>
            <a:r>
              <a:rPr lang="en-US" dirty="0" smtClean="0"/>
              <a:t> is 30-40% in D1 and 20-30 % in D2</a:t>
            </a:r>
          </a:p>
          <a:p>
            <a:pPr marL="342900" indent="-342900">
              <a:buAutoNum type="arabicPeriod"/>
            </a:pPr>
            <a:r>
              <a:rPr lang="en-US" dirty="0" smtClean="0"/>
              <a:t> if G index is in D2, equally likely in D2 or higher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76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learn?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79012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The grand mean index captures the drought evolution and the </a:t>
            </a:r>
            <a:r>
              <a:rPr lang="en-US" sz="2800" dirty="0" err="1" smtClean="0"/>
              <a:t>prob</a:t>
            </a:r>
            <a:r>
              <a:rPr lang="en-US" sz="2800" dirty="0" smtClean="0"/>
              <a:t> is a good approach to assess the  uncertainties in the grand mean index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At the extremes, grand mean index in D3 or D4, more than 60% of </a:t>
            </a:r>
            <a:r>
              <a:rPr lang="en-US" sz="2800" dirty="0" err="1" smtClean="0"/>
              <a:t>prob</a:t>
            </a:r>
            <a:r>
              <a:rPr lang="en-US" sz="2800" dirty="0" smtClean="0"/>
              <a:t> in D3 and D4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If the grand mean index is in D1, then a 20-30% </a:t>
            </a:r>
            <a:r>
              <a:rPr lang="en-US" sz="2800" dirty="0" err="1" smtClean="0"/>
              <a:t>prob</a:t>
            </a:r>
            <a:r>
              <a:rPr lang="en-US" sz="2800" dirty="0" smtClean="0"/>
              <a:t> in D2.  </a:t>
            </a:r>
            <a:r>
              <a:rPr lang="en-US" sz="2800" dirty="0" smtClean="0">
                <a:solidFill>
                  <a:srgbClr val="FF0000"/>
                </a:solidFill>
              </a:rPr>
              <a:t>The grand mean index has a tendency to underestimate drought intensity</a:t>
            </a:r>
            <a:r>
              <a:rPr lang="en-US" sz="2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  The </a:t>
            </a:r>
            <a:r>
              <a:rPr lang="en-US" sz="2800" dirty="0" err="1" smtClean="0"/>
              <a:t>prob</a:t>
            </a:r>
            <a:r>
              <a:rPr lang="en-US" sz="2800" dirty="0" smtClean="0"/>
              <a:t> can also discriminate : give the scenario that is unlikely  to happen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It shows more detailed regional features.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598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Characteristics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600200"/>
            <a:ext cx="579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Area coverage;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Duration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Severity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The SAD curve (Severity-Area-Duration)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 err="1" smtClean="0"/>
              <a:t>Andreadis</a:t>
            </a:r>
            <a:r>
              <a:rPr lang="en-US" sz="2800" dirty="0"/>
              <a:t> </a:t>
            </a:r>
            <a:r>
              <a:rPr lang="en-US" sz="2800" dirty="0" smtClean="0"/>
              <a:t>et al (2005),</a:t>
            </a:r>
          </a:p>
          <a:p>
            <a:r>
              <a:rPr lang="en-US" sz="2800" dirty="0" smtClean="0"/>
              <a:t>Sheffield et al. (2006)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7753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Base area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07532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Select drought centers: PNW, SW and return of drought in 2003</a:t>
            </a:r>
          </a:p>
          <a:p>
            <a:r>
              <a:rPr lang="en-US" dirty="0" smtClean="0"/>
              <a:t>2. Take mean of  the grand mean </a:t>
            </a:r>
            <a:r>
              <a:rPr lang="en-US" baseline="-25000" dirty="0" smtClean="0"/>
              <a:t> </a:t>
            </a:r>
            <a:r>
              <a:rPr lang="en-US" dirty="0" smtClean="0"/>
              <a:t>during the peak of each episode and shaded areas where the mean &lt; 30% </a:t>
            </a:r>
          </a:p>
          <a:p>
            <a:r>
              <a:rPr lang="en-US" dirty="0" smtClean="0"/>
              <a:t>3. Base area: West of 90W and the grid point is in one of shaded areas of mean maps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52" y="4724400"/>
            <a:ext cx="92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48950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4585004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Base area:  59% of the United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81600" y="5492945"/>
            <a:ext cx="8997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33" t="-31710" r="-33649" b="18685"/>
          <a:stretch/>
        </p:blipFill>
        <p:spPr>
          <a:xfrm>
            <a:off x="-1295400" y="1066800"/>
            <a:ext cx="7821386" cy="55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63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coverage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3570514"/>
            <a:ext cx="36551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The area coverage of  drought</a:t>
            </a:r>
          </a:p>
          <a:p>
            <a:r>
              <a:rPr lang="en-US" dirty="0" smtClean="0"/>
              <a:t>shows large uncertainties . </a:t>
            </a:r>
          </a:p>
          <a:p>
            <a:r>
              <a:rPr lang="en-US" dirty="0" smtClean="0"/>
              <a:t>2. The daily coverage was about 30-40% of the U.S.</a:t>
            </a:r>
          </a:p>
          <a:p>
            <a:r>
              <a:rPr lang="en-US" dirty="0" smtClean="0"/>
              <a:t>3. The area coverage's  determined from the </a:t>
            </a:r>
            <a:r>
              <a:rPr lang="en-US" dirty="0" err="1" smtClean="0"/>
              <a:t>prob</a:t>
            </a:r>
            <a:r>
              <a:rPr lang="en-US" dirty="0" smtClean="0"/>
              <a:t> or the grand mean are similar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each index,  % of grid cells over the U.S. in the base area that the index is below 30%. (</a:t>
            </a:r>
            <a:r>
              <a:rPr lang="en-US" sz="2000" b="1" dirty="0">
                <a:solidFill>
                  <a:srgbClr val="92D050"/>
                </a:solidFill>
              </a:rPr>
              <a:t>Green – </a:t>
            </a:r>
            <a:r>
              <a:rPr lang="en-US" sz="2000" dirty="0"/>
              <a:t>based on spi6</a:t>
            </a:r>
            <a:r>
              <a:rPr lang="en-US" sz="2000" b="1" dirty="0">
                <a:solidFill>
                  <a:srgbClr val="92D050"/>
                </a:solidFill>
              </a:rPr>
              <a:t>, </a:t>
            </a:r>
            <a:r>
              <a:rPr lang="en-US" sz="2000" b="1" dirty="0" smtClean="0"/>
              <a:t>Black- </a:t>
            </a:r>
            <a:r>
              <a:rPr lang="en-US" sz="2000" b="1" dirty="0"/>
              <a:t>SRI3 and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blue</a:t>
            </a:r>
            <a:r>
              <a:rPr lang="en-US" sz="2000" b="1" dirty="0" smtClean="0">
                <a:solidFill>
                  <a:srgbClr val="92D050"/>
                </a:solidFill>
              </a:rPr>
              <a:t>–</a:t>
            </a:r>
            <a:r>
              <a:rPr lang="en-US" sz="2000" b="1" dirty="0" smtClean="0"/>
              <a:t> SMP, grand </a:t>
            </a:r>
            <a:r>
              <a:rPr lang="en-US" sz="2000" b="1" dirty="0" smtClean="0">
                <a:solidFill>
                  <a:srgbClr val="FF0000"/>
                </a:solidFill>
              </a:rPr>
              <a:t>mean(red open circles)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 smtClean="0"/>
              <a:t>For  the probability approach, % of the grid cells over the US in the base area that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total</a:t>
            </a:r>
            <a:r>
              <a:rPr lang="en-US" sz="2000" dirty="0" smtClean="0"/>
              <a:t> is greater than 50% (yellow </a:t>
            </a:r>
            <a:r>
              <a:rPr lang="en-US" sz="2000" dirty="0" smtClean="0">
                <a:solidFill>
                  <a:srgbClr val="FF0000"/>
                </a:solidFill>
              </a:rPr>
              <a:t>open circles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81400" y="43434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5012561"/>
            <a:ext cx="0" cy="1219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4600" y="6172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uncertainties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1575" y="3810000"/>
            <a:ext cx="68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399466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onset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85900" y="4363998"/>
            <a:ext cx="0" cy="5151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676400" y="5410200"/>
            <a:ext cx="999022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776" b="52425"/>
          <a:stretch/>
        </p:blipFill>
        <p:spPr>
          <a:xfrm>
            <a:off x="27214" y="2973530"/>
            <a:ext cx="5514975" cy="320380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229131" y="4327037"/>
            <a:ext cx="0" cy="1904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85900" y="5622161"/>
            <a:ext cx="2552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5257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duration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84701" y="4457700"/>
            <a:ext cx="0" cy="1562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Mean severity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25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259" r="48778"/>
          <a:stretch/>
        </p:blipFill>
        <p:spPr>
          <a:xfrm>
            <a:off x="457200" y="609600"/>
            <a:ext cx="4108852" cy="5883976"/>
          </a:xfrm>
        </p:spPr>
      </p:pic>
      <p:sp>
        <p:nvSpPr>
          <p:cNvPr id="10" name="TextBox 9"/>
          <p:cNvSpPr txBox="1"/>
          <p:nvPr/>
        </p:nvSpPr>
        <p:spPr>
          <a:xfrm>
            <a:off x="4876800" y="3733800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Grand mean index- underestimate the drought severity (</a:t>
            </a:r>
            <a:r>
              <a:rPr lang="en-US" sz="2800" dirty="0" smtClean="0">
                <a:solidFill>
                  <a:srgbClr val="FF0000"/>
                </a:solidFill>
              </a:rPr>
              <a:t>red)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00400" y="41910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76800" y="220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S=1-index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2902297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Spi6 (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) strongest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0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drought category D1-D4, we computed the percentage of grid cells in the base area that the probability  for that category to occur is greater than 20%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2286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648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5334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81300" y="58674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1097501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Three peaks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2012 has the wide coverage and severity with D3 occurrence.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D4  mostly  occurred at the peak of drought. 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3" t="49600" r="-11767" b="1"/>
          <a:stretch/>
        </p:blipFill>
        <p:spPr>
          <a:xfrm>
            <a:off x="466493" y="822892"/>
            <a:ext cx="4257907" cy="5592368"/>
          </a:xfrm>
        </p:spPr>
      </p:pic>
      <p:cxnSp>
        <p:nvCxnSpPr>
          <p:cNvPr id="16" name="Straight Arrow Connector 15"/>
          <p:cNvCxnSpPr/>
          <p:nvPr/>
        </p:nvCxnSpPr>
        <p:spPr>
          <a:xfrm>
            <a:off x="1295400" y="22860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62200" y="1600200"/>
            <a:ext cx="0" cy="13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2209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90800" y="1828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D2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0" y="3352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D3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5334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D4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2000-2005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Duration::  </a:t>
            </a:r>
            <a:r>
              <a:rPr lang="en-US" sz="2800" dirty="0"/>
              <a:t>winter of 2000 to the winter of 2005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Three episodes: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2000-2001</a:t>
            </a:r>
            <a:r>
              <a:rPr lang="en-US" sz="2400" dirty="0" smtClean="0"/>
              <a:t>: </a:t>
            </a:r>
            <a:r>
              <a:rPr lang="en-US" sz="2400" dirty="0"/>
              <a:t>drought center was over the </a:t>
            </a:r>
            <a:r>
              <a:rPr lang="en-US" sz="2400" dirty="0" smtClean="0"/>
              <a:t> coast of the Pacific </a:t>
            </a:r>
            <a:r>
              <a:rPr lang="en-US" sz="2400" dirty="0"/>
              <a:t>Northwest with </a:t>
            </a:r>
            <a:r>
              <a:rPr lang="en-US" sz="2400" dirty="0" smtClean="0"/>
              <a:t>a &gt; 60%  </a:t>
            </a:r>
            <a:r>
              <a:rPr lang="en-US" sz="2400" dirty="0"/>
              <a:t>probability for the D3 and D4 drought to occur </a:t>
            </a:r>
            <a:r>
              <a:rPr lang="en-US" sz="2400" dirty="0" smtClean="0"/>
              <a:t> and  D1 in the inland areas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2002 :</a:t>
            </a:r>
            <a:r>
              <a:rPr lang="en-US" sz="2400" dirty="0" smtClean="0"/>
              <a:t> D3-D4 over the Four Corners with D1  in the  vicinity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2003 Fall</a:t>
            </a:r>
            <a:r>
              <a:rPr lang="en-US" sz="2400" dirty="0" smtClean="0"/>
              <a:t>:  Most D1-D2 categories over the Southwest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21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contrast to the western drought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1987-1989 case                                   2000-2005 case</a:t>
            </a:r>
          </a:p>
          <a:p>
            <a:r>
              <a:rPr lang="en-US" dirty="0" smtClean="0"/>
              <a:t>central eastern U.S.                           Western U. S.</a:t>
            </a:r>
          </a:p>
          <a:p>
            <a:r>
              <a:rPr lang="en-US" dirty="0" smtClean="0"/>
              <a:t>Wet area                                              Dry area, </a:t>
            </a:r>
          </a:p>
          <a:p>
            <a:r>
              <a:rPr lang="en-US" dirty="0" smtClean="0"/>
              <a:t>SM persists about 6 mos                  SM persists 24 months </a:t>
            </a:r>
          </a:p>
          <a:p>
            <a:r>
              <a:rPr lang="en-US" dirty="0" smtClean="0"/>
              <a:t>NLDAS has smaller                             NLDAS has larger</a:t>
            </a:r>
          </a:p>
          <a:p>
            <a:pPr marL="114300" indent="0">
              <a:buNone/>
            </a:pPr>
            <a:r>
              <a:rPr lang="en-US" dirty="0" smtClean="0"/>
              <a:t>    uncertainties                                      </a:t>
            </a:r>
            <a:r>
              <a:rPr lang="en-US" dirty="0" err="1" smtClean="0"/>
              <a:t>uncertainties</a:t>
            </a:r>
            <a:endParaRPr lang="en-US" dirty="0" smtClean="0"/>
          </a:p>
          <a:p>
            <a:r>
              <a:rPr lang="en-US" dirty="0" smtClean="0"/>
              <a:t>Strong heat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411162"/>
          </a:xfrm>
        </p:spPr>
        <p:txBody>
          <a:bodyPr/>
          <a:lstStyle/>
          <a:p>
            <a:r>
              <a:rPr lang="en-US" sz="3200" dirty="0" smtClean="0"/>
              <a:t>The 1987-1989 drought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066800"/>
            <a:ext cx="274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1988-1989 drought</a:t>
            </a:r>
          </a:p>
          <a:p>
            <a:pPr marL="342900" indent="-342900">
              <a:buAutoNum type="arabicPeriod"/>
            </a:pPr>
            <a:r>
              <a:rPr lang="en-US" dirty="0" smtClean="0"/>
              <a:t>Drought did not shift from one place to another;</a:t>
            </a:r>
          </a:p>
          <a:p>
            <a:pPr marL="342900" indent="-342900">
              <a:buAutoNum type="arabicPeriod"/>
            </a:pPr>
            <a:r>
              <a:rPr lang="en-US" dirty="0" smtClean="0"/>
              <a:t>There were two centers:</a:t>
            </a:r>
          </a:p>
          <a:p>
            <a:r>
              <a:rPr lang="en-US" dirty="0" smtClean="0"/>
              <a:t>North central and the Midwest from Montana to Minn.</a:t>
            </a:r>
          </a:p>
          <a:p>
            <a:r>
              <a:rPr lang="en-US" dirty="0" smtClean="0"/>
              <a:t>3. The North Central had   the D3-D4  drought, but the Midwest drought was less intense.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onset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9529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Extent to East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91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dirty="0" smtClean="0">
                <a:solidFill>
                  <a:srgbClr val="FF0000"/>
                </a:solidFill>
              </a:rPr>
              <a:t>trengthenin</a:t>
            </a: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2209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weakening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69"/>
            <a:ext cx="5176025" cy="6644402"/>
          </a:xfrm>
        </p:spPr>
      </p:pic>
      <p:sp>
        <p:nvSpPr>
          <p:cNvPr id="12" name="TextBox 11"/>
          <p:cNvSpPr txBox="1"/>
          <p:nvPr/>
        </p:nvSpPr>
        <p:spPr>
          <a:xfrm>
            <a:off x="459058" y="17658"/>
            <a:ext cx="1826941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onset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3947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strengthening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371600" y="167826"/>
            <a:ext cx="38100" cy="746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38400" y="533400"/>
            <a:ext cx="9144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48000" y="398658"/>
            <a:ext cx="228600" cy="3633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86400" y="39865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Grand mean index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9058" y="2057400"/>
            <a:ext cx="950642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160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Midwest drought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Current status of drought monitoring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543800" cy="46482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Currently, Drought monitoring is based on  three drought indices : </a:t>
            </a:r>
          </a:p>
          <a:p>
            <a:pPr algn="just"/>
            <a:r>
              <a:rPr lang="en-US" sz="2800" dirty="0" smtClean="0"/>
              <a:t>Standardized precipitation index (SPI)- P deficits </a:t>
            </a:r>
          </a:p>
          <a:p>
            <a:pPr algn="just"/>
            <a:r>
              <a:rPr lang="en-US" sz="2800" dirty="0" smtClean="0"/>
              <a:t>Soil moisture (SM)  percentile  (SMP)- SM deficits</a:t>
            </a:r>
          </a:p>
          <a:p>
            <a:pPr algn="just"/>
            <a:r>
              <a:rPr lang="en-US" sz="2800" dirty="0" smtClean="0"/>
              <a:t> Standardized runoff index (SRI)- </a:t>
            </a:r>
            <a:r>
              <a:rPr lang="en-US" sz="2800" dirty="0" err="1" smtClean="0"/>
              <a:t>streamflow</a:t>
            </a:r>
            <a:r>
              <a:rPr lang="en-US" sz="2800" dirty="0" smtClean="0"/>
              <a:t> deficits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SM and runoff are taken from the NLDAS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Usually, the ensemble mean SPI6, SRI3 and SMP are used for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30</a:t>
            </a:fld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8" y="118430"/>
            <a:ext cx="5105400" cy="6544689"/>
          </a:xfrm>
        </p:spPr>
      </p:pic>
      <p:sp>
        <p:nvSpPr>
          <p:cNvPr id="14" name="TextBox 13"/>
          <p:cNvSpPr txBox="1"/>
          <p:nvPr/>
        </p:nvSpPr>
        <p:spPr>
          <a:xfrm>
            <a:off x="5181600" y="838201"/>
            <a:ext cx="342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At the peak of drought, 80-90% </a:t>
            </a:r>
            <a:r>
              <a:rPr lang="en-US" sz="2000" dirty="0" err="1" smtClean="0"/>
              <a:t>prob</a:t>
            </a:r>
            <a:r>
              <a:rPr lang="en-US" sz="2000" dirty="0" smtClean="0"/>
              <a:t> for the D3 D4 to occur over the North Central.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It did not occur suddenly.  In May , the D2 drought had 20-40% to occur.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Over the Midwest, the </a:t>
            </a:r>
            <a:r>
              <a:rPr lang="en-US" sz="2000" dirty="0" err="1" smtClean="0"/>
              <a:t>prob</a:t>
            </a:r>
            <a:r>
              <a:rPr lang="en-US" sz="2000" dirty="0" smtClean="0"/>
              <a:t>  for D4 to occur was low. There were 20-30% for the  D1 drought to occur until September, then the </a:t>
            </a:r>
            <a:r>
              <a:rPr lang="en-US" sz="2000" dirty="0" err="1" smtClean="0"/>
              <a:t>prob</a:t>
            </a:r>
            <a:r>
              <a:rPr lang="en-US" sz="2000" dirty="0" smtClean="0"/>
              <a:t> for  the  D2 drought increased slightly</a:t>
            </a:r>
            <a:endParaRPr lang="en-US" sz="2000" dirty="0"/>
          </a:p>
        </p:txBody>
      </p:sp>
      <p:sp>
        <p:nvSpPr>
          <p:cNvPr id="2" name="Oval 1"/>
          <p:cNvSpPr/>
          <p:nvPr/>
        </p:nvSpPr>
        <p:spPr>
          <a:xfrm>
            <a:off x="533400" y="609600"/>
            <a:ext cx="685800" cy="2890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Mostly D1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4191000"/>
            <a:ext cx="5334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3657601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d2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52700" y="4026933"/>
            <a:ext cx="571500" cy="316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86300" y="2402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6002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June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2819401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86300" y="3842267"/>
            <a:ext cx="723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sept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38700" y="4991100"/>
            <a:ext cx="6477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96200" cy="965616"/>
          </a:xfrm>
        </p:spPr>
        <p:txBody>
          <a:bodyPr/>
          <a:lstStyle/>
          <a:p>
            <a:r>
              <a:rPr lang="en-US" sz="2800" dirty="0" smtClean="0"/>
              <a:t>1987-1989  area coverage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31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371" y="528063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Only one episode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Less uncertainties among indices</a:t>
            </a:r>
            <a:r>
              <a:rPr lang="en-US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The base area  was  60% of the United States;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297" b="50766"/>
          <a:stretch/>
        </p:blipFill>
        <p:spPr>
          <a:xfrm>
            <a:off x="250371" y="990600"/>
            <a:ext cx="7563279" cy="41910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133600" y="51054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70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Duration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25854"/>
            <a:ext cx="2971800" cy="868362"/>
          </a:xfrm>
        </p:spPr>
        <p:txBody>
          <a:bodyPr/>
          <a:lstStyle/>
          <a:p>
            <a:r>
              <a:rPr lang="en-US" sz="2800" dirty="0" smtClean="0"/>
              <a:t>1987-1989 case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399" y="1219200"/>
            <a:ext cx="2786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Only one episode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At the peak, large percentages  of area covered by  the D2 and D3 drought.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810000" y="6488668"/>
            <a:ext cx="4274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Black –D1, </a:t>
            </a:r>
            <a:r>
              <a:rPr lang="en-US" dirty="0">
                <a:solidFill>
                  <a:srgbClr val="00B050"/>
                </a:solidFill>
              </a:rPr>
              <a:t>Gree</a:t>
            </a:r>
            <a:r>
              <a:rPr lang="en-US" dirty="0"/>
              <a:t>n-D2,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-D3 and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D4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3921" y="60960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Duration 1987-1989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527524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D3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219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D2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0" t="47979" r="-10201" b="-1405"/>
          <a:stretch/>
        </p:blipFill>
        <p:spPr>
          <a:xfrm>
            <a:off x="683940" y="484076"/>
            <a:ext cx="4954859" cy="6555806"/>
          </a:xfrm>
        </p:spPr>
      </p:pic>
      <p:sp>
        <p:nvSpPr>
          <p:cNvPr id="7" name="TextBox 6"/>
          <p:cNvSpPr txBox="1"/>
          <p:nvPr/>
        </p:nvSpPr>
        <p:spPr>
          <a:xfrm>
            <a:off x="2209800" y="243840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20486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D2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1987-1989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1988-1989 drought had shorter duration </a:t>
            </a:r>
          </a:p>
          <a:p>
            <a:r>
              <a:rPr lang="en-US" sz="2400" dirty="0" smtClean="0"/>
              <a:t>There were  50-60% of the U.S. covered by drought. It had only one episode with two centers: the North Central and the  Midwest. </a:t>
            </a:r>
          </a:p>
          <a:p>
            <a:r>
              <a:rPr lang="en-US" sz="2400" dirty="0" smtClean="0"/>
              <a:t>There were less spread among indices for the 1987-1989 case because its severity and because less uncertainties in the NLDAS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74638"/>
            <a:ext cx="2667000" cy="563562"/>
          </a:xfrm>
        </p:spPr>
        <p:txBody>
          <a:bodyPr/>
          <a:lstStyle/>
          <a:p>
            <a:r>
              <a:rPr lang="en-US" sz="2800" dirty="0" smtClean="0"/>
              <a:t>Recent drought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Texas drought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752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Onset 2012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43200" y="2121932"/>
            <a:ext cx="228600" cy="316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2438400"/>
            <a:ext cx="3810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2514600"/>
            <a:ext cx="533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81200" y="4572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intensification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3124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Intensified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1295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Did drought  come up suddenly?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441371" y="1062337"/>
            <a:ext cx="914400" cy="614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" y="35312"/>
            <a:ext cx="5565547" cy="7144427"/>
          </a:xfr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898571" y="1295400"/>
            <a:ext cx="816429" cy="1107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137533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2011-2012 grand mean index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981200" y="2403396"/>
            <a:ext cx="609600" cy="416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15322" y="2233136"/>
            <a:ext cx="381000" cy="2814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0482" y="2552700"/>
            <a:ext cx="384717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52600" y="1667109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Onset of the 2012 case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3088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Texas –NM case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56514" y="2611398"/>
            <a:ext cx="214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Intensification  from Arkansas to Illinois and another center in Colorado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12840" y="1851775"/>
            <a:ext cx="0" cy="428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715322" y="5638800"/>
            <a:ext cx="523178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35</a:t>
            </a:fld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54529" y="1905001"/>
            <a:ext cx="685800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43500" y="2362200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14600" y="1896347"/>
            <a:ext cx="533400" cy="4658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" r="-8439" b="41402"/>
          <a:stretch/>
        </p:blipFill>
        <p:spPr>
          <a:xfrm>
            <a:off x="153861" y="391131"/>
            <a:ext cx="8677520" cy="6045169"/>
          </a:xfrm>
        </p:spPr>
      </p:pic>
      <p:sp>
        <p:nvSpPr>
          <p:cNvPr id="7" name="TextBox 6"/>
          <p:cNvSpPr txBox="1"/>
          <p:nvPr/>
        </p:nvSpPr>
        <p:spPr>
          <a:xfrm>
            <a:off x="4724400" y="21799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5105401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Content Placeholder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93451" r="14821" b="-3076"/>
          <a:stretch/>
        </p:blipFill>
        <p:spPr>
          <a:xfrm>
            <a:off x="1540329" y="6300438"/>
            <a:ext cx="3107871" cy="646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0400" y="718066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April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25908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4519961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June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05600" y="32766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295400" y="3276600"/>
            <a:ext cx="4572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the probability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953000"/>
          </a:xfrm>
        </p:spPr>
        <p:txBody>
          <a:bodyPr>
            <a:normAutofit/>
          </a:bodyPr>
          <a:lstStyle/>
          <a:p>
            <a:pPr indent="-34290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The grand mean index should be analyzed together with the probability of drought occurrence in each category</a:t>
            </a:r>
            <a:r>
              <a:rPr lang="en-US" sz="2400" dirty="0" smtClean="0"/>
              <a:t>.</a:t>
            </a:r>
          </a:p>
          <a:p>
            <a:pPr indent="-342900">
              <a:buAutoNum type="arabicPeriod"/>
            </a:pPr>
            <a:r>
              <a:rPr lang="en-US" sz="2400" dirty="0" smtClean="0"/>
              <a:t>Detailed regional Information </a:t>
            </a:r>
          </a:p>
          <a:p>
            <a:pPr indent="-342900">
              <a:buAutoNum type="arabicPeriod"/>
            </a:pPr>
            <a:r>
              <a:rPr lang="en-US" sz="2400" dirty="0" smtClean="0"/>
              <a:t>Take into consideration of the uncertainties in the NLDAS and different drought indices.</a:t>
            </a:r>
          </a:p>
          <a:p>
            <a:pPr indent="-342900">
              <a:buAutoNum type="arabicPeriod"/>
            </a:pPr>
            <a:r>
              <a:rPr lang="en-US" sz="2400" dirty="0" smtClean="0"/>
              <a:t>To give risk managers the best/worse situation with the probability for it to occur</a:t>
            </a:r>
          </a:p>
          <a:p>
            <a:pPr indent="-342900">
              <a:buAutoNum type="arabicPeriod"/>
            </a:pPr>
            <a:r>
              <a:rPr lang="en-US" sz="2400" dirty="0" smtClean="0"/>
              <a:t>A better way to analyze a drought event: area coverage. Duration and drought evolution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 ------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All drought indices </a:t>
            </a:r>
            <a:r>
              <a:rPr lang="en-US" b="1" dirty="0" smtClean="0">
                <a:solidFill>
                  <a:srgbClr val="C00000"/>
                </a:solidFill>
              </a:rPr>
              <a:t>are not </a:t>
            </a:r>
            <a:r>
              <a:rPr lang="en-US" dirty="0" smtClean="0"/>
              <a:t>really independent .e.g. They are driven by the same forcing for a given system and the land surface models tend to have similar physics </a:t>
            </a:r>
            <a:r>
              <a:rPr lang="en-US" dirty="0" smtClean="0">
                <a:solidFill>
                  <a:srgbClr val="FF0000"/>
                </a:solidFill>
              </a:rPr>
              <a:t>(but they do not have systematic relationships) </a:t>
            </a:r>
          </a:p>
          <a:p>
            <a:r>
              <a:rPr lang="en-US" dirty="0" smtClean="0"/>
              <a:t>2. At this point, we use the probability only to assess the uncertainties of the grand mean index</a:t>
            </a:r>
          </a:p>
          <a:p>
            <a:r>
              <a:rPr lang="en-US" dirty="0" smtClean="0"/>
              <a:t>3. We need to add more fields so it will not entirely depend on the NLDAS e. g. ESI or satellite derived fields</a:t>
            </a:r>
          </a:p>
          <a:p>
            <a:r>
              <a:rPr lang="en-US" dirty="0" smtClean="0"/>
              <a:t>4. We should add the Snow water equivalent (SWE) to SM so it had better representation of SM in winter.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Does this approach by using both the grand mean index and the probability of occurrence add information to the drought assessment?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Can we improve upon this?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If we make it operational, what form do you need? GIS?</a:t>
            </a:r>
          </a:p>
          <a:p>
            <a:pPr marL="342900" indent="-34290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11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924800" cy="56356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   The EMC NCEP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924800" cy="2819400"/>
          </a:xfrm>
        </p:spPr>
        <p:txBody>
          <a:bodyPr/>
          <a:lstStyle/>
          <a:p>
            <a:r>
              <a:rPr lang="en-US" sz="2400" dirty="0" smtClean="0"/>
              <a:t>Four models: Noah, VIC, Mosaic and SAC</a:t>
            </a:r>
          </a:p>
          <a:p>
            <a:r>
              <a:rPr lang="en-US" sz="2400" dirty="0" smtClean="0"/>
              <a:t>Climatology: 1979-2008</a:t>
            </a:r>
          </a:p>
          <a:p>
            <a:r>
              <a:rPr lang="en-US" sz="2400" dirty="0" smtClean="0"/>
              <a:t>On 0.125 degrees grid</a:t>
            </a:r>
          </a:p>
          <a:p>
            <a:r>
              <a:rPr lang="en-US" sz="2400" dirty="0" smtClean="0"/>
              <a:t>P forcing : From the CPC P analysis based on rain gauges with the PRISM correction. </a:t>
            </a:r>
          </a:p>
          <a:p>
            <a:r>
              <a:rPr lang="en-US" sz="2400" dirty="0" smtClean="0"/>
              <a:t>Other atmospheric forcing: From the NARR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2C3509F-9073-44A0-AAC7-A770B31DD96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38200" y="36576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   The University of Washington system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838200" y="4267200"/>
            <a:ext cx="7696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   </a:t>
            </a:r>
            <a:r>
              <a:rPr lang="en-US" sz="2400" dirty="0">
                <a:latin typeface="+mn-lt"/>
              </a:rPr>
              <a:t>Four models: Noah, VIC, SAC and </a:t>
            </a:r>
            <a:r>
              <a:rPr lang="en-US" sz="2400" dirty="0" smtClean="0">
                <a:latin typeface="+mn-lt"/>
              </a:rPr>
              <a:t>CLM (different versions)</a:t>
            </a:r>
            <a:endParaRPr lang="en-US" sz="2400" dirty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   Climatology: </a:t>
            </a:r>
            <a:r>
              <a:rPr lang="en-US" sz="2400" dirty="0" smtClean="0">
                <a:latin typeface="+mn-lt"/>
              </a:rPr>
              <a:t>1915-2008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   </a:t>
            </a:r>
            <a:r>
              <a:rPr lang="en-US" sz="2400" dirty="0">
                <a:latin typeface="+mn-lt"/>
              </a:rPr>
              <a:t>On 0.5 degrees grid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    P, </a:t>
            </a:r>
            <a:r>
              <a:rPr lang="en-US" sz="2400" dirty="0" err="1">
                <a:latin typeface="+mn-lt"/>
              </a:rPr>
              <a:t>Tsurf</a:t>
            </a:r>
            <a:r>
              <a:rPr lang="en-US" sz="2400" dirty="0">
                <a:latin typeface="+mn-lt"/>
              </a:rPr>
              <a:t> and low level winds are derived from the    NOAA/NCDC co-op stations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    P from index stations</a:t>
            </a:r>
          </a:p>
        </p:txBody>
      </p:sp>
    </p:spTree>
    <p:extLst>
      <p:ext uri="{BB962C8B-B14F-4D97-AF65-F5344CB8AC3E}">
        <p14:creationId xmlns:p14="http://schemas.microsoft.com/office/powerpoint/2010/main" val="16997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990600"/>
            <a:ext cx="5029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Multi model ensemble SM %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6172200" y="1524000"/>
            <a:ext cx="281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</a:t>
            </a:r>
            <a:endParaRPr lang="en-US"/>
          </a:p>
          <a:p>
            <a:pPr eaLnBrk="1" hangingPunct="1"/>
            <a:r>
              <a:rPr lang="en-US"/>
              <a:t> </a:t>
            </a:r>
          </a:p>
          <a:p>
            <a:pPr eaLnBrk="1" hangingPunct="1"/>
            <a:r>
              <a:rPr lang="en-US"/>
              <a:t> </a:t>
            </a:r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3810000" y="11430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762000" y="15240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EMC</a:t>
            </a: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5257800" y="15240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U Washington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304800" y="51816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latin typeface="Arial" charset="0"/>
                <a:cs typeface="Arial" charset="0"/>
              </a:rPr>
              <a:t> The patterns are similar, but </a:t>
            </a:r>
            <a:r>
              <a:rPr lang="en-US" dirty="0" smtClean="0">
                <a:latin typeface="Arial" charset="0"/>
                <a:cs typeface="Arial" charset="0"/>
              </a:rPr>
              <a:t>magnitudes  </a:t>
            </a:r>
            <a:r>
              <a:rPr lang="en-US" dirty="0">
                <a:latin typeface="Arial" charset="0"/>
                <a:cs typeface="Arial" charset="0"/>
              </a:rPr>
              <a:t>are differences: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latin typeface="Arial" charset="0"/>
                <a:cs typeface="Arial" charset="0"/>
              </a:rPr>
              <a:t>Over Dakotas and Minnesota, percentiles are </a:t>
            </a:r>
            <a:r>
              <a:rPr lang="en-US" dirty="0" smtClean="0">
                <a:latin typeface="Arial" charset="0"/>
                <a:cs typeface="Arial" charset="0"/>
              </a:rPr>
              <a:t>higher on </a:t>
            </a:r>
            <a:r>
              <a:rPr lang="en-US" dirty="0">
                <a:latin typeface="Arial" charset="0"/>
                <a:cs typeface="Arial" charset="0"/>
              </a:rPr>
              <a:t>the UW map,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latin typeface="Arial" charset="0"/>
                <a:cs typeface="Arial" charset="0"/>
              </a:rPr>
              <a:t>Over the Southeast, UW percentiles are also higher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8441" name="Picture 10" descr="CONUS.MEXICO.multimodel.sm_q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1828800"/>
            <a:ext cx="38909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sm.perc_plo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9882" r="49785" b="65541"/>
          <a:stretch>
            <a:fillRect/>
          </a:stretch>
        </p:blipFill>
        <p:spPr bwMode="auto">
          <a:xfrm>
            <a:off x="0" y="1981200"/>
            <a:ext cx="4800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0" y="152399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Different systems </a:t>
            </a:r>
            <a:r>
              <a:rPr lang="en-US" sz="2400" dirty="0" smtClean="0">
                <a:solidFill>
                  <a:srgbClr val="FF0000"/>
                </a:solidFill>
              </a:rPr>
              <a:t> are able to </a:t>
            </a:r>
            <a:r>
              <a:rPr lang="en-US" sz="2400" dirty="0">
                <a:solidFill>
                  <a:srgbClr val="FF0000"/>
                </a:solidFill>
              </a:rPr>
              <a:t>select the </a:t>
            </a:r>
            <a:r>
              <a:rPr lang="en-US" sz="2400" dirty="0" smtClean="0">
                <a:solidFill>
                  <a:srgbClr val="FF0000"/>
                </a:solidFill>
              </a:rPr>
              <a:t>same drought  event, </a:t>
            </a:r>
            <a:r>
              <a:rPr lang="en-US" sz="2400" dirty="0">
                <a:solidFill>
                  <a:srgbClr val="FF0000"/>
                </a:solidFill>
              </a:rPr>
              <a:t>but they may </a:t>
            </a:r>
            <a:r>
              <a:rPr lang="en-US" sz="2400" dirty="0" smtClean="0">
                <a:solidFill>
                  <a:srgbClr val="FF0000"/>
                </a:solidFill>
              </a:rPr>
              <a:t>not classify drought in the same category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4400" y="5638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fc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924800" cy="6518275"/>
          </a:xfrm>
          <a:noFill/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6172200" y="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wet region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5410200" y="16764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drought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971800" y="62484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5715000" y="1371600"/>
            <a:ext cx="7620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990600" y="45720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 </a:t>
            </a:r>
            <a:r>
              <a:rPr lang="en-US" sz="1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</a:t>
            </a: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running mean black line</a:t>
            </a:r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1371600" y="762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1524000" y="2209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running mean  (black line)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962400" y="6400801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SM 1-2 months delay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1371600" y="4343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 smoothing 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28600" y="62166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Red line: monthly mean, no smoothing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762000" y="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75-85W,31-35N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D5A6-331F-4B9D-AA2F-46D496228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153400" cy="541020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There are large uncertainties in the </a:t>
            </a:r>
            <a:r>
              <a:rPr lang="en-US" sz="3200" dirty="0" smtClean="0"/>
              <a:t>drought indices</a:t>
            </a:r>
          </a:p>
          <a:p>
            <a:pPr algn="just"/>
            <a:r>
              <a:rPr lang="en-US" sz="3200" dirty="0" smtClean="0"/>
              <a:t>Uncertainties come from </a:t>
            </a:r>
          </a:p>
          <a:p>
            <a:pPr algn="just"/>
            <a:r>
              <a:rPr lang="en-US" sz="3200" dirty="0" smtClean="0"/>
              <a:t>1. different NLDAS systems, land models, input data</a:t>
            </a:r>
          </a:p>
          <a:p>
            <a:pPr algn="just"/>
            <a:r>
              <a:rPr lang="en-US" sz="3200" dirty="0" smtClean="0"/>
              <a:t>2. different scales of indices </a:t>
            </a:r>
          </a:p>
          <a:p>
            <a:pPr algn="just"/>
            <a:r>
              <a:rPr lang="en-US" sz="3200" dirty="0" smtClean="0"/>
              <a:t>e. g. SM </a:t>
            </a:r>
            <a:r>
              <a:rPr lang="en-US" sz="3200" dirty="0"/>
              <a:t>may lag the SPI6 </a:t>
            </a:r>
            <a:r>
              <a:rPr lang="en-US" sz="3200" dirty="0" smtClean="0"/>
              <a:t>at </a:t>
            </a:r>
            <a:r>
              <a:rPr lang="en-US" sz="3200" dirty="0"/>
              <a:t>the onset </a:t>
            </a:r>
            <a:r>
              <a:rPr lang="en-US" sz="3200" dirty="0" smtClean="0"/>
              <a:t>/ </a:t>
            </a:r>
            <a:r>
              <a:rPr lang="en-US" sz="3200" dirty="0"/>
              <a:t>demise stage of </a:t>
            </a:r>
            <a:r>
              <a:rPr lang="en-US" sz="3200" dirty="0" smtClean="0"/>
              <a:t>drought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All indices are able to  select  the same drought event, but </a:t>
            </a:r>
            <a:r>
              <a:rPr lang="en-US" sz="3200" dirty="0">
                <a:solidFill>
                  <a:srgbClr val="FF0000"/>
                </a:solidFill>
              </a:rPr>
              <a:t>uncertainties are too large to classify drought </a:t>
            </a:r>
            <a:r>
              <a:rPr lang="en-US" sz="3200" dirty="0"/>
              <a:t>in the (D1, --- D4) categories.</a:t>
            </a:r>
          </a:p>
          <a:p>
            <a:r>
              <a:rPr lang="en-US" sz="3200" dirty="0"/>
              <a:t>We are not able to give risk managers the best and worst scenarios and the  occurrence probability.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5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Joint distribution: </a:t>
            </a:r>
            <a:r>
              <a:rPr lang="en-US" sz="3200" dirty="0" err="1" smtClean="0"/>
              <a:t>AghaKouchak</a:t>
            </a:r>
            <a:r>
              <a:rPr lang="en-US" sz="3200" dirty="0" smtClean="0"/>
              <a:t> (2012)</a:t>
            </a:r>
          </a:p>
          <a:p>
            <a:r>
              <a:rPr lang="en-US" sz="3200" dirty="0" err="1" smtClean="0"/>
              <a:t>Youlong</a:t>
            </a:r>
            <a:r>
              <a:rPr lang="en-US" sz="3200" dirty="0" smtClean="0"/>
              <a:t> Xia – reconstruct DM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Ensemble means </a:t>
            </a:r>
            <a:r>
              <a:rPr lang="en-US" sz="3200" dirty="0" smtClean="0"/>
              <a:t>(</a:t>
            </a:r>
            <a:r>
              <a:rPr lang="en-US" sz="3200" dirty="0" err="1" smtClean="0"/>
              <a:t>Dirmeyer</a:t>
            </a:r>
            <a:r>
              <a:rPr lang="en-US" sz="3200" dirty="0" smtClean="0"/>
              <a:t> et al. 2006)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The averaging process decreases the magnitudes of the ensemble mean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How to assess the uncertainties of the ensemble mean?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0000"/>
                </a:solidFill>
              </a:rPr>
              <a:t>A probabilistic approach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80AE-F33B-4D60-9A17-E5AC3D01D1A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73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1761</TotalTime>
  <Words>2199</Words>
  <Application>Microsoft Office PowerPoint</Application>
  <PresentationFormat>On-screen Show (4:3)</PresentationFormat>
  <Paragraphs>344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Adjacency</vt:lpstr>
      <vt:lpstr>Objective Drought Classification </vt:lpstr>
      <vt:lpstr>Mission</vt:lpstr>
      <vt:lpstr>Current status of drought monitoring </vt:lpstr>
      <vt:lpstr>        The EMC NCEP system</vt:lpstr>
      <vt:lpstr> Multi model ensemble SM %</vt:lpstr>
      <vt:lpstr>PowerPoint Presentation</vt:lpstr>
      <vt:lpstr>Challenges </vt:lpstr>
      <vt:lpstr>Status</vt:lpstr>
      <vt:lpstr>Possible solutions</vt:lpstr>
      <vt:lpstr>Data  used for this study (total 18 fields)</vt:lpstr>
      <vt:lpstr>procedures</vt:lpstr>
      <vt:lpstr>Drought categories</vt:lpstr>
      <vt:lpstr> Grand mean index</vt:lpstr>
      <vt:lpstr>Uncertainties of indices</vt:lpstr>
      <vt:lpstr>Probability of drought occurrence in each drought category D0-D4</vt:lpstr>
      <vt:lpstr>PowerPoint Presentation</vt:lpstr>
      <vt:lpstr>PowerPoint Presentation</vt:lpstr>
      <vt:lpstr>PowerPoint Presentation</vt:lpstr>
      <vt:lpstr>Probability of drought  occurrence (Dtotal</vt:lpstr>
      <vt:lpstr>Grand mean index &amp; Prob of  drought occurrence</vt:lpstr>
      <vt:lpstr>What do we learn?</vt:lpstr>
      <vt:lpstr>Drought Characteristics </vt:lpstr>
      <vt:lpstr>Base area</vt:lpstr>
      <vt:lpstr>Area coverage </vt:lpstr>
      <vt:lpstr>                                   Mean severity</vt:lpstr>
      <vt:lpstr>PowerPoint Presentation</vt:lpstr>
      <vt:lpstr>2000-2005 drought</vt:lpstr>
      <vt:lpstr>A contrast to the western drought</vt:lpstr>
      <vt:lpstr>The 1987-1989 drought</vt:lpstr>
      <vt:lpstr>PowerPoint Presentation</vt:lpstr>
      <vt:lpstr>1987-1989  area coverage</vt:lpstr>
      <vt:lpstr>1987-1989 case</vt:lpstr>
      <vt:lpstr>The 1987-1989 drought</vt:lpstr>
      <vt:lpstr>Recent drought</vt:lpstr>
      <vt:lpstr>PowerPoint Presentation</vt:lpstr>
      <vt:lpstr>Advantages of the probability approach</vt:lpstr>
      <vt:lpstr>Shortcoming ------</vt:lpstr>
      <vt:lpstr>Discussions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the Probability of Drought Occurrence</dc:title>
  <dc:creator>Kingtse</dc:creator>
  <cp:lastModifiedBy>Joe Harrison</cp:lastModifiedBy>
  <cp:revision>208</cp:revision>
  <dcterms:created xsi:type="dcterms:W3CDTF">2012-11-24T15:40:41Z</dcterms:created>
  <dcterms:modified xsi:type="dcterms:W3CDTF">2013-03-01T09:02:33Z</dcterms:modified>
</cp:coreProperties>
</file>