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9"/>
  </p:notesMasterIdLst>
  <p:handoutMasterIdLst>
    <p:handoutMasterId r:id="rId40"/>
  </p:handoutMasterIdLst>
  <p:sldIdLst>
    <p:sldId id="336" r:id="rId2"/>
    <p:sldId id="337" r:id="rId3"/>
    <p:sldId id="385" r:id="rId4"/>
    <p:sldId id="380" r:id="rId5"/>
    <p:sldId id="346" r:id="rId6"/>
    <p:sldId id="396" r:id="rId7"/>
    <p:sldId id="386" r:id="rId8"/>
    <p:sldId id="338" r:id="rId9"/>
    <p:sldId id="387" r:id="rId10"/>
    <p:sldId id="340" r:id="rId11"/>
    <p:sldId id="391" r:id="rId12"/>
    <p:sldId id="390" r:id="rId13"/>
    <p:sldId id="404" r:id="rId14"/>
    <p:sldId id="397" r:id="rId15"/>
    <p:sldId id="410" r:id="rId16"/>
    <p:sldId id="395" r:id="rId17"/>
    <p:sldId id="405" r:id="rId18"/>
    <p:sldId id="406" r:id="rId19"/>
    <p:sldId id="407" r:id="rId20"/>
    <p:sldId id="411" r:id="rId21"/>
    <p:sldId id="394" r:id="rId22"/>
    <p:sldId id="409" r:id="rId23"/>
    <p:sldId id="393" r:id="rId24"/>
    <p:sldId id="392" r:id="rId25"/>
    <p:sldId id="384" r:id="rId26"/>
    <p:sldId id="383" r:id="rId27"/>
    <p:sldId id="382" r:id="rId28"/>
    <p:sldId id="371" r:id="rId29"/>
    <p:sldId id="398" r:id="rId30"/>
    <p:sldId id="378" r:id="rId31"/>
    <p:sldId id="372" r:id="rId32"/>
    <p:sldId id="401" r:id="rId33"/>
    <p:sldId id="412" r:id="rId34"/>
    <p:sldId id="408" r:id="rId35"/>
    <p:sldId id="402" r:id="rId36"/>
    <p:sldId id="403" r:id="rId37"/>
    <p:sldId id="328" r:id="rId38"/>
  </p:sldIdLst>
  <p:sldSz cx="9144000" cy="6858000" type="screen4x3"/>
  <p:notesSz cx="6997700" cy="9283700"/>
  <p:defaultTextStyle>
    <a:defPPr>
      <a:defRPr lang="en-US"/>
    </a:defPPr>
    <a:lvl1pPr algn="ctr" rtl="0" eaLnBrk="0" fontAlgn="base" hangingPunct="0">
      <a:spcBef>
        <a:spcPct val="0"/>
      </a:spcBef>
      <a:spcAft>
        <a:spcPct val="0"/>
      </a:spcAft>
      <a:defRPr b="1" kern="1200">
        <a:solidFill>
          <a:schemeClr val="bg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b="1" kern="1200">
        <a:solidFill>
          <a:schemeClr val="bg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b="1" kern="1200">
        <a:solidFill>
          <a:schemeClr val="bg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b="1" kern="1200">
        <a:solidFill>
          <a:schemeClr val="bg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b="1" kern="1200">
        <a:solidFill>
          <a:schemeClr val="bg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b="1" kern="1200">
        <a:solidFill>
          <a:schemeClr val="bg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b="1" kern="1200">
        <a:solidFill>
          <a:schemeClr val="bg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b="1" kern="1200">
        <a:solidFill>
          <a:schemeClr val="bg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b="1" kern="1200">
        <a:solidFill>
          <a:schemeClr val="bg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66FFFF"/>
    <a:srgbClr val="990000"/>
    <a:srgbClr val="FFCC00"/>
    <a:srgbClr val="FFCC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86333" autoAdjust="0"/>
  </p:normalViewPr>
  <p:slideViewPr>
    <p:cSldViewPr>
      <p:cViewPr>
        <p:scale>
          <a:sx n="66" d="100"/>
          <a:sy n="66" d="100"/>
        </p:scale>
        <p:origin x="-2220" y="-762"/>
      </p:cViewPr>
      <p:guideLst>
        <p:guide orient="horz" pos="2160"/>
        <p:guide pos="2880"/>
      </p:guideLst>
    </p:cSldViewPr>
  </p:slideViewPr>
  <p:outlineViewPr>
    <p:cViewPr>
      <p:scale>
        <a:sx n="33" d="100"/>
        <a:sy n="33" d="100"/>
      </p:scale>
      <p:origin x="246" y="1138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lvl1pPr algn="l" defTabSz="933450">
              <a:defRPr sz="1200" b="0">
                <a:solidFill>
                  <a:schemeClr val="tx1"/>
                </a:solidFill>
                <a:effectLst/>
                <a:latin typeface="Times New Roman" pitchFamily="18" charset="0"/>
              </a:defRPr>
            </a:lvl1pPr>
          </a:lstStyle>
          <a:p>
            <a:endParaRPr lang="en-US"/>
          </a:p>
        </p:txBody>
      </p:sp>
      <p:sp>
        <p:nvSpPr>
          <p:cNvPr id="38915" name="Rectangle 3"/>
          <p:cNvSpPr>
            <a:spLocks noGrp="1" noChangeArrowheads="1"/>
          </p:cNvSpPr>
          <p:nvPr>
            <p:ph type="dt" sz="quarter" idx="1"/>
          </p:nvPr>
        </p:nvSpPr>
        <p:spPr bwMode="auto">
          <a:xfrm>
            <a:off x="3963988" y="0"/>
            <a:ext cx="3033712" cy="465138"/>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lvl1pPr algn="r" defTabSz="933450">
              <a:defRPr sz="1200" b="0">
                <a:solidFill>
                  <a:schemeClr val="tx1"/>
                </a:solidFill>
                <a:effectLst/>
                <a:latin typeface="Times New Roman" pitchFamily="18" charset="0"/>
              </a:defRPr>
            </a:lvl1pPr>
          </a:lstStyle>
          <a:p>
            <a:endParaRPr lang="en-US"/>
          </a:p>
        </p:txBody>
      </p:sp>
      <p:sp>
        <p:nvSpPr>
          <p:cNvPr id="38916" name="Rectangle 4"/>
          <p:cNvSpPr>
            <a:spLocks noGrp="1" noChangeArrowheads="1"/>
          </p:cNvSpPr>
          <p:nvPr>
            <p:ph type="ftr" sz="quarter" idx="2"/>
          </p:nvPr>
        </p:nvSpPr>
        <p:spPr bwMode="auto">
          <a:xfrm>
            <a:off x="0" y="8818563"/>
            <a:ext cx="3033713" cy="465137"/>
          </a:xfrm>
          <a:prstGeom prst="rect">
            <a:avLst/>
          </a:prstGeom>
          <a:noFill/>
          <a:ln w="9525">
            <a:noFill/>
            <a:miter lim="800000"/>
            <a:headEnd/>
            <a:tailEnd/>
          </a:ln>
          <a:effectLst/>
        </p:spPr>
        <p:txBody>
          <a:bodyPr vert="horz" wrap="square" lIns="93229" tIns="46615" rIns="93229" bIns="46615" numCol="1" anchor="b" anchorCtr="0" compatLnSpc="1">
            <a:prstTxWarp prst="textNoShape">
              <a:avLst/>
            </a:prstTxWarp>
          </a:bodyPr>
          <a:lstStyle>
            <a:lvl1pPr algn="l" defTabSz="933450">
              <a:defRPr sz="1200" b="0">
                <a:solidFill>
                  <a:schemeClr val="tx1"/>
                </a:solidFill>
                <a:effectLst/>
                <a:latin typeface="Times New Roman" pitchFamily="18" charset="0"/>
              </a:defRPr>
            </a:lvl1pPr>
          </a:lstStyle>
          <a:p>
            <a:endParaRPr lang="en-US"/>
          </a:p>
        </p:txBody>
      </p:sp>
      <p:sp>
        <p:nvSpPr>
          <p:cNvPr id="38917" name="Rectangle 5"/>
          <p:cNvSpPr>
            <a:spLocks noGrp="1" noChangeArrowheads="1"/>
          </p:cNvSpPr>
          <p:nvPr>
            <p:ph type="sldNum" sz="quarter" idx="3"/>
          </p:nvPr>
        </p:nvSpPr>
        <p:spPr bwMode="auto">
          <a:xfrm>
            <a:off x="3963988" y="8818563"/>
            <a:ext cx="3033712" cy="465137"/>
          </a:xfrm>
          <a:prstGeom prst="rect">
            <a:avLst/>
          </a:prstGeom>
          <a:noFill/>
          <a:ln w="9525">
            <a:noFill/>
            <a:miter lim="800000"/>
            <a:headEnd/>
            <a:tailEnd/>
          </a:ln>
          <a:effectLst/>
        </p:spPr>
        <p:txBody>
          <a:bodyPr vert="horz" wrap="square" lIns="93229" tIns="46615" rIns="93229" bIns="46615" numCol="1" anchor="b" anchorCtr="0" compatLnSpc="1">
            <a:prstTxWarp prst="textNoShape">
              <a:avLst/>
            </a:prstTxWarp>
          </a:bodyPr>
          <a:lstStyle>
            <a:lvl1pPr algn="r" defTabSz="933450">
              <a:defRPr sz="1200" b="0">
                <a:solidFill>
                  <a:schemeClr val="tx1"/>
                </a:solidFill>
                <a:effectLst/>
                <a:latin typeface="Times New Roman" pitchFamily="18" charset="0"/>
              </a:defRPr>
            </a:lvl1pPr>
          </a:lstStyle>
          <a:p>
            <a:fld id="{F4A48493-BEF8-48DF-91A4-4B6477BB63BE}" type="slidenum">
              <a:rPr lang="en-US"/>
              <a:pPr/>
              <a:t>‹#›</a:t>
            </a:fld>
            <a:endParaRPr lang="en-US"/>
          </a:p>
        </p:txBody>
      </p:sp>
    </p:spTree>
    <p:extLst>
      <p:ext uri="{BB962C8B-B14F-4D97-AF65-F5344CB8AC3E}">
        <p14:creationId xmlns:p14="http://schemas.microsoft.com/office/powerpoint/2010/main" val="547201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lvl1pPr algn="l" defTabSz="933450">
              <a:defRPr sz="1200" b="0">
                <a:solidFill>
                  <a:schemeClr val="tx1"/>
                </a:solidFill>
                <a:effectLst/>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63988" y="0"/>
            <a:ext cx="3033712" cy="465138"/>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lvl1pPr algn="r" defTabSz="933450">
              <a:defRPr sz="1200" b="0">
                <a:solidFill>
                  <a:schemeClr val="tx1"/>
                </a:solidFill>
                <a:effectLst/>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79513" y="695325"/>
            <a:ext cx="4641850" cy="3481388"/>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33450" y="4410075"/>
            <a:ext cx="5130800" cy="4178300"/>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18563"/>
            <a:ext cx="3033713" cy="465137"/>
          </a:xfrm>
          <a:prstGeom prst="rect">
            <a:avLst/>
          </a:prstGeom>
          <a:noFill/>
          <a:ln w="9525">
            <a:noFill/>
            <a:miter lim="800000"/>
            <a:headEnd/>
            <a:tailEnd/>
          </a:ln>
          <a:effectLst/>
        </p:spPr>
        <p:txBody>
          <a:bodyPr vert="horz" wrap="square" lIns="93229" tIns="46615" rIns="93229" bIns="46615" numCol="1" anchor="b" anchorCtr="0" compatLnSpc="1">
            <a:prstTxWarp prst="textNoShape">
              <a:avLst/>
            </a:prstTxWarp>
          </a:bodyPr>
          <a:lstStyle>
            <a:lvl1pPr algn="l" defTabSz="933450">
              <a:defRPr sz="1200" b="0">
                <a:solidFill>
                  <a:schemeClr val="tx1"/>
                </a:solidFill>
                <a:effectLst/>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63988" y="8818563"/>
            <a:ext cx="3033712" cy="465137"/>
          </a:xfrm>
          <a:prstGeom prst="rect">
            <a:avLst/>
          </a:prstGeom>
          <a:noFill/>
          <a:ln w="9525">
            <a:noFill/>
            <a:miter lim="800000"/>
            <a:headEnd/>
            <a:tailEnd/>
          </a:ln>
          <a:effectLst/>
        </p:spPr>
        <p:txBody>
          <a:bodyPr vert="horz" wrap="square" lIns="93229" tIns="46615" rIns="93229" bIns="46615" numCol="1" anchor="b" anchorCtr="0" compatLnSpc="1">
            <a:prstTxWarp prst="textNoShape">
              <a:avLst/>
            </a:prstTxWarp>
          </a:bodyPr>
          <a:lstStyle>
            <a:lvl1pPr algn="r" defTabSz="933450">
              <a:defRPr sz="1200" b="0">
                <a:solidFill>
                  <a:schemeClr val="tx1"/>
                </a:solidFill>
                <a:effectLst/>
                <a:latin typeface="Times New Roman" pitchFamily="18" charset="0"/>
              </a:defRPr>
            </a:lvl1pPr>
          </a:lstStyle>
          <a:p>
            <a:fld id="{5BC6C082-2E10-4037-A5C5-9A5B3A9280F2}" type="slidenum">
              <a:rPr lang="en-US"/>
              <a:pPr/>
              <a:t>‹#›</a:t>
            </a:fld>
            <a:endParaRPr lang="en-US"/>
          </a:p>
        </p:txBody>
      </p:sp>
    </p:spTree>
    <p:extLst>
      <p:ext uri="{BB962C8B-B14F-4D97-AF65-F5344CB8AC3E}">
        <p14:creationId xmlns:p14="http://schemas.microsoft.com/office/powerpoint/2010/main" val="165489463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C46D9-9B8A-4DC8-AB5A-DDC3BDF36FE9}" type="slidenum">
              <a:rPr lang="en-US"/>
              <a:pPr/>
              <a:t>1</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00986-31D6-40E0-91E3-999AA87506F2}" type="slidenum">
              <a:rPr lang="en-US"/>
              <a:pPr/>
              <a:t>37</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1C445-F1EB-4049-847D-DCC7274F9E5A}" type="slidenum">
              <a:rPr lang="en-US"/>
              <a:pPr/>
              <a:t>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r>
              <a:rPr lang="en-US"/>
              <a:t>NCEP LDAS includes two parts: North American LDAS and Global LDAS. Yellow arrow represents a executing work and white arrow represents a planning 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273C4-9B66-4FC0-9DCD-22970C0042B3}" type="slidenum">
              <a:rPr lang="en-US"/>
              <a:pPr/>
              <a:t>5</a:t>
            </a:fld>
            <a:endParaRPr lang="en-US"/>
          </a:p>
        </p:txBody>
      </p:sp>
      <p:sp>
        <p:nvSpPr>
          <p:cNvPr id="665602" name="Text Box 2"/>
          <p:cNvSpPr txBox="1">
            <a:spLocks noChangeArrowheads="1"/>
          </p:cNvSpPr>
          <p:nvPr/>
        </p:nvSpPr>
        <p:spPr bwMode="auto">
          <a:xfrm>
            <a:off x="1189038" y="696913"/>
            <a:ext cx="4618037" cy="3481387"/>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65603" name="Text Box 3"/>
          <p:cNvSpPr txBox="1">
            <a:spLocks noGrp="1" noChangeArrowheads="1"/>
          </p:cNvSpPr>
          <p:nvPr>
            <p:ph type="body"/>
          </p:nvPr>
        </p:nvSpPr>
        <p:spPr>
          <a:xfrm>
            <a:off x="700088" y="4410075"/>
            <a:ext cx="5597525" cy="4270375"/>
          </a:xfrm>
          <a:noFill/>
          <a:ln/>
        </p:spPr>
        <p:txBody>
          <a:bodyPr wrap="none" anchor="ctr"/>
          <a:lstStyle/>
          <a:p>
            <a:r>
              <a:rPr lang="en-US" dirty="0"/>
              <a:t>NLDAS website: NLDAS drought monitor and NLDAS drought prediction.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C6C082-2E10-4037-A5C5-9A5B3A9280F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EFD4E-305F-43D3-BF7F-D3B5BAD5C254}" type="slidenum">
              <a:rPr lang="en-US"/>
              <a:pPr/>
              <a:t>8</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r>
              <a:rPr lang="en-US"/>
              <a:t>NLDAS data sets include land data sets such as soil type, vegetation type, vegetation fraction, aldeo ect and forcing data such as radiation, air temperature, precipitation, wind, relative humidity etc.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F04D2-6FB2-4E9B-83F6-0EB5CE4A79B4}" type="slidenum">
              <a:rPr lang="en-US"/>
              <a:pPr/>
              <a:t>10</a:t>
            </a:fld>
            <a:endParaRPr lang="en-US"/>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C6C082-2E10-4037-A5C5-9A5B3A9280F2}"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C6C082-2E10-4037-A5C5-9A5B3A9280F2}"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C6C082-2E10-4037-A5C5-9A5B3A9280F2}"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file:///I:\Presentations\Documents%20and%20Settings\LAVER\Desktop\acronym.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074" name="Picture 2" descr="noaalog"/>
          <p:cNvPicPr>
            <a:picLocks noChangeAspect="1" noChangeArrowheads="1"/>
          </p:cNvPicPr>
          <p:nvPr/>
        </p:nvPicPr>
        <p:blipFill>
          <a:blip r:embed="rId14" cstate="print"/>
          <a:srcRect/>
          <a:stretch>
            <a:fillRect/>
          </a:stretch>
        </p:blipFill>
        <p:spPr bwMode="auto">
          <a:xfrm>
            <a:off x="161925" y="387350"/>
            <a:ext cx="760413" cy="762000"/>
          </a:xfrm>
          <a:prstGeom prst="rect">
            <a:avLst/>
          </a:prstGeom>
          <a:noFill/>
        </p:spPr>
      </p:pic>
      <p:pic>
        <p:nvPicPr>
          <p:cNvPr id="3075" name="Picture 3" descr="NWS">
            <a:hlinkClick r:id="rId15" action="ppaction://hlinkpres?slideindex=1&amp;slidetitle="/>
          </p:cNvPr>
          <p:cNvPicPr>
            <a:picLocks noChangeAspect="1" noChangeArrowheads="1"/>
          </p:cNvPicPr>
          <p:nvPr/>
        </p:nvPicPr>
        <p:blipFill>
          <a:blip r:embed="rId16" cstate="print"/>
          <a:srcRect/>
          <a:stretch>
            <a:fillRect/>
          </a:stretch>
        </p:blipFill>
        <p:spPr bwMode="auto">
          <a:xfrm>
            <a:off x="8196263" y="393700"/>
            <a:ext cx="733425" cy="733425"/>
          </a:xfrm>
          <a:prstGeom prst="rect">
            <a:avLst/>
          </a:prstGeom>
          <a:noFill/>
        </p:spPr>
      </p:pic>
      <p:sp>
        <p:nvSpPr>
          <p:cNvPr id="3076" name="Rectangle 4"/>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9pPr>
    </p:titleStyle>
    <p:bodyStyle>
      <a:lvl1pPr marL="227013" indent="-227013" algn="l" rtl="0" eaLnBrk="0" fontAlgn="base" hangingPunct="0">
        <a:spcBef>
          <a:spcPct val="20000"/>
        </a:spcBef>
        <a:spcAft>
          <a:spcPct val="50000"/>
        </a:spcAft>
        <a:buClr>
          <a:schemeClr val="tx2"/>
        </a:buClr>
        <a:buChar char="•"/>
        <a:defRPr sz="2000" b="1" u="sng">
          <a:solidFill>
            <a:schemeClr val="tx2"/>
          </a:solidFill>
          <a:effectLst>
            <a:outerShdw blurRad="38100" dist="38100" dir="2700000" algn="tl">
              <a:srgbClr val="000000"/>
            </a:outerShdw>
          </a:effectLst>
          <a:latin typeface="+mn-lt"/>
          <a:ea typeface="+mn-ea"/>
          <a:cs typeface="+mn-cs"/>
        </a:defRPr>
      </a:lvl1pPr>
      <a:lvl2pPr marL="631825" indent="-285750" algn="l" rtl="0" eaLnBrk="0" fontAlgn="base" hangingPunct="0">
        <a:spcBef>
          <a:spcPct val="20000"/>
        </a:spcBef>
        <a:spcAft>
          <a:spcPct val="50000"/>
        </a:spcAft>
        <a:buClr>
          <a:schemeClr val="tx2"/>
        </a:buClr>
        <a:buChar char="•"/>
        <a:defRPr sz="2000" b="1" i="1">
          <a:solidFill>
            <a:schemeClr val="tx2"/>
          </a:solidFill>
          <a:effectLst>
            <a:outerShdw blurRad="38100" dist="38100" dir="2700000" algn="tl">
              <a:srgbClr val="000000"/>
            </a:outerShdw>
          </a:effectLst>
          <a:latin typeface="+mn-lt"/>
        </a:defRPr>
      </a:lvl2pPr>
      <a:lvl3pPr marL="969963" indent="-16986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3pPr>
      <a:lvl4pPr marL="1428750" indent="-287338" algn="l" rtl="0" eaLnBrk="0" fontAlgn="base" hangingPunct="0">
        <a:spcBef>
          <a:spcPct val="20000"/>
        </a:spcBef>
        <a:spcAft>
          <a:spcPct val="50000"/>
        </a:spcAft>
        <a:buClr>
          <a:schemeClr val="tx2"/>
        </a:buClr>
        <a:buChar char="•"/>
        <a:defRPr sz="2000" i="1">
          <a:solidFill>
            <a:schemeClr val="tx2"/>
          </a:solidFill>
          <a:effectLst>
            <a:outerShdw blurRad="38100" dist="38100" dir="2700000" algn="tl">
              <a:srgbClr val="000000"/>
            </a:outerShdw>
          </a:effectLst>
          <a:latin typeface="+mn-lt"/>
        </a:defRPr>
      </a:lvl4pPr>
      <a:lvl5pPr marL="17700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5pPr>
      <a:lvl6pPr marL="22272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6pPr>
      <a:lvl7pPr marL="26844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7pPr>
      <a:lvl8pPr marL="31416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8pPr>
      <a:lvl9pPr marL="35988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ichael.Ek@noaa.gov" TargetMode="External"/><Relationship Id="rId7" Type="http://schemas.openxmlformats.org/officeDocument/2006/relationships/hyperlink" Target="mailto:Jesse.Meng@noaa.gov"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mailto:Jiarui.Dong@noaa.gov" TargetMode="External"/><Relationship Id="rId5" Type="http://schemas.openxmlformats.org/officeDocument/2006/relationships/hyperlink" Target="mailto:David.Mocko@nasa.gov" TargetMode="External"/><Relationship Id="rId4" Type="http://schemas.openxmlformats.org/officeDocument/2006/relationships/hyperlink" Target="mailto:Youlong.Xia@noa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gif"/><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p:cNvSpPr txBox="1">
            <a:spLocks noChangeArrowheads="1"/>
          </p:cNvSpPr>
          <p:nvPr/>
        </p:nvSpPr>
        <p:spPr bwMode="auto">
          <a:xfrm>
            <a:off x="3489325" y="5291138"/>
            <a:ext cx="184150" cy="274637"/>
          </a:xfrm>
          <a:prstGeom prst="rect">
            <a:avLst/>
          </a:prstGeom>
          <a:noFill/>
          <a:ln w="25400">
            <a:noFill/>
            <a:miter lim="800000"/>
            <a:headEnd/>
            <a:tailEnd/>
          </a:ln>
          <a:effectLst/>
        </p:spPr>
        <p:txBody>
          <a:bodyPr wrap="none">
            <a:spAutoFit/>
          </a:bodyPr>
          <a:lstStyle/>
          <a:p>
            <a:pPr algn="l"/>
            <a:endParaRPr lang="en-US" sz="1200">
              <a:solidFill>
                <a:schemeClr val="tx2"/>
              </a:solidFill>
              <a:effectLst>
                <a:outerShdw blurRad="38100" dist="38100" dir="2700000" algn="tl">
                  <a:srgbClr val="000000"/>
                </a:outerShdw>
              </a:effectLst>
            </a:endParaRPr>
          </a:p>
        </p:txBody>
      </p:sp>
      <p:sp>
        <p:nvSpPr>
          <p:cNvPr id="641028" name="Text Box 4"/>
          <p:cNvSpPr txBox="1">
            <a:spLocks noChangeArrowheads="1"/>
          </p:cNvSpPr>
          <p:nvPr/>
        </p:nvSpPr>
        <p:spPr bwMode="auto">
          <a:xfrm>
            <a:off x="0" y="2667000"/>
            <a:ext cx="9144000" cy="830997"/>
          </a:xfrm>
          <a:prstGeom prst="rect">
            <a:avLst/>
          </a:prstGeom>
          <a:noFill/>
          <a:ln w="25400">
            <a:noFill/>
            <a:miter lim="800000"/>
            <a:headEnd/>
            <a:tailEnd/>
          </a:ln>
          <a:effectLst/>
        </p:spPr>
        <p:txBody>
          <a:bodyPr wrap="square">
            <a:spAutoFit/>
          </a:bodyPr>
          <a:lstStyle/>
          <a:p>
            <a:r>
              <a:rPr lang="en-US" sz="2400" dirty="0" smtClean="0">
                <a:solidFill>
                  <a:srgbClr val="FFFF00"/>
                </a:solidFill>
                <a:effectLst>
                  <a:outerShdw blurRad="38100" dist="38100" dir="2700000" algn="tl">
                    <a:srgbClr val="000000"/>
                  </a:outerShdw>
                </a:effectLst>
              </a:rPr>
              <a:t>Youlong Xia</a:t>
            </a:r>
            <a:r>
              <a:rPr lang="en-US" sz="2400" baseline="30000" dirty="0" smtClean="0">
                <a:solidFill>
                  <a:srgbClr val="FFFF00"/>
                </a:solidFill>
                <a:effectLst>
                  <a:outerShdw blurRad="38100" dist="38100" dir="2700000" algn="tl">
                    <a:srgbClr val="000000"/>
                  </a:outerShdw>
                </a:effectLst>
              </a:rPr>
              <a:t>1</a:t>
            </a:r>
            <a:r>
              <a:rPr lang="en-US" sz="2400" dirty="0" smtClean="0">
                <a:solidFill>
                  <a:srgbClr val="FFFF00"/>
                </a:solidFill>
                <a:effectLst>
                  <a:outerShdw blurRad="38100" dist="38100" dir="2700000" algn="tl">
                    <a:srgbClr val="000000"/>
                  </a:outerShdw>
                </a:effectLst>
              </a:rPr>
              <a:t>, Michael B. Ek</a:t>
            </a:r>
            <a:r>
              <a:rPr lang="en-US" sz="2400" baseline="30000" dirty="0" smtClean="0">
                <a:solidFill>
                  <a:srgbClr val="FFFF00"/>
                </a:solidFill>
                <a:effectLst>
                  <a:outerShdw blurRad="38100" dist="38100" dir="2700000" algn="tl">
                    <a:srgbClr val="000000"/>
                  </a:outerShdw>
                </a:effectLst>
              </a:rPr>
              <a:t>1</a:t>
            </a:r>
            <a:r>
              <a:rPr lang="en-US" sz="2400" dirty="0" smtClean="0">
                <a:solidFill>
                  <a:srgbClr val="FFFF00"/>
                </a:solidFill>
                <a:effectLst>
                  <a:outerShdw blurRad="38100" dist="38100" dir="2700000" algn="tl">
                    <a:srgbClr val="000000"/>
                  </a:outerShdw>
                </a:effectLst>
              </a:rPr>
              <a:t>, </a:t>
            </a:r>
            <a:r>
              <a:rPr lang="en-US" sz="2400" dirty="0" smtClean="0">
                <a:solidFill>
                  <a:srgbClr val="FFC000"/>
                </a:solidFill>
                <a:effectLst>
                  <a:outerShdw blurRad="38100" dist="38100" dir="2700000" algn="tl">
                    <a:srgbClr val="000000"/>
                  </a:outerShdw>
                </a:effectLst>
              </a:rPr>
              <a:t>Christa D. Peters-Lidard</a:t>
            </a:r>
            <a:r>
              <a:rPr lang="en-US" sz="2400" baseline="30000" dirty="0" smtClean="0">
                <a:solidFill>
                  <a:srgbClr val="FFC000"/>
                </a:solidFill>
                <a:effectLst>
                  <a:outerShdw blurRad="38100" dist="38100" dir="2700000" algn="tl">
                    <a:srgbClr val="000000"/>
                  </a:outerShdw>
                </a:effectLst>
              </a:rPr>
              <a:t>2</a:t>
            </a:r>
            <a:r>
              <a:rPr lang="en-US" sz="2400" dirty="0" smtClean="0">
                <a:solidFill>
                  <a:srgbClr val="FFC000"/>
                </a:solidFill>
                <a:effectLst>
                  <a:outerShdw blurRad="38100" dist="38100" dir="2700000" algn="tl">
                    <a:srgbClr val="000000"/>
                  </a:outerShdw>
                </a:effectLst>
              </a:rPr>
              <a:t>, David Mocko</a:t>
            </a:r>
            <a:r>
              <a:rPr lang="en-US" sz="2400" baseline="30000" dirty="0" smtClean="0">
                <a:solidFill>
                  <a:srgbClr val="FFC000"/>
                </a:solidFill>
                <a:effectLst>
                  <a:outerShdw blurRad="38100" dist="38100" dir="2700000" algn="tl">
                    <a:srgbClr val="000000"/>
                  </a:outerShdw>
                </a:effectLst>
              </a:rPr>
              <a:t>2</a:t>
            </a:r>
            <a:r>
              <a:rPr lang="en-US" sz="2400" dirty="0" smtClean="0">
                <a:solidFill>
                  <a:srgbClr val="FFC000"/>
                </a:solidFill>
                <a:effectLst>
                  <a:outerShdw blurRad="38100" dist="38100" dir="2700000" algn="tl">
                    <a:srgbClr val="000000"/>
                  </a:outerShdw>
                </a:effectLst>
              </a:rPr>
              <a:t>, </a:t>
            </a:r>
            <a:r>
              <a:rPr lang="en-US" sz="2400" dirty="0" smtClean="0">
                <a:solidFill>
                  <a:srgbClr val="66FFFF"/>
                </a:solidFill>
                <a:effectLst>
                  <a:outerShdw blurRad="38100" dist="38100" dir="2700000" algn="tl">
                    <a:srgbClr val="000000"/>
                  </a:outerShdw>
                </a:effectLst>
              </a:rPr>
              <a:t>Justin Sheffield</a:t>
            </a:r>
            <a:r>
              <a:rPr lang="en-US" sz="2400" baseline="30000" dirty="0" smtClean="0">
                <a:solidFill>
                  <a:srgbClr val="66FFFF"/>
                </a:solidFill>
                <a:effectLst>
                  <a:outerShdw blurRad="38100" dist="38100" dir="2700000" algn="tl">
                    <a:srgbClr val="000000"/>
                  </a:outerShdw>
                </a:effectLst>
              </a:rPr>
              <a:t>3</a:t>
            </a:r>
            <a:r>
              <a:rPr lang="en-US" sz="2400" dirty="0" smtClean="0">
                <a:solidFill>
                  <a:srgbClr val="66FFFF"/>
                </a:solidFill>
                <a:effectLst>
                  <a:outerShdw blurRad="38100" dist="38100" dir="2700000" algn="tl">
                    <a:srgbClr val="000000"/>
                  </a:outerShdw>
                </a:effectLst>
              </a:rPr>
              <a:t>, and Eric F. Wood</a:t>
            </a:r>
            <a:r>
              <a:rPr lang="en-US" sz="2400" baseline="30000" dirty="0" smtClean="0">
                <a:solidFill>
                  <a:srgbClr val="66FFFF"/>
                </a:solidFill>
                <a:effectLst>
                  <a:outerShdw blurRad="38100" dist="38100" dir="2700000" algn="tl">
                    <a:srgbClr val="000000"/>
                  </a:outerShdw>
                </a:effectLst>
              </a:rPr>
              <a:t>3</a:t>
            </a:r>
            <a:endParaRPr lang="en-US" sz="2400" baseline="30000" dirty="0">
              <a:solidFill>
                <a:srgbClr val="66FFFF"/>
              </a:solidFill>
              <a:effectLst>
                <a:outerShdw blurRad="38100" dist="38100" dir="2700000" algn="tl">
                  <a:srgbClr val="000000"/>
                </a:outerShdw>
              </a:effectLst>
            </a:endParaRPr>
          </a:p>
        </p:txBody>
      </p:sp>
      <p:sp>
        <p:nvSpPr>
          <p:cNvPr id="641029" name="Text Box 5"/>
          <p:cNvSpPr txBox="1">
            <a:spLocks noChangeArrowheads="1"/>
          </p:cNvSpPr>
          <p:nvPr/>
        </p:nvSpPr>
        <p:spPr bwMode="auto">
          <a:xfrm>
            <a:off x="0" y="3886200"/>
            <a:ext cx="9144000" cy="2123658"/>
          </a:xfrm>
          <a:prstGeom prst="rect">
            <a:avLst/>
          </a:prstGeom>
          <a:noFill/>
          <a:ln w="25400">
            <a:noFill/>
            <a:miter lim="800000"/>
            <a:headEnd/>
            <a:tailEnd/>
          </a:ln>
          <a:effectLst/>
        </p:spPr>
        <p:txBody>
          <a:bodyPr wrap="square">
            <a:spAutoFit/>
          </a:bodyPr>
          <a:lstStyle/>
          <a:p>
            <a:r>
              <a:rPr lang="en-US" sz="2200" baseline="30000" dirty="0">
                <a:solidFill>
                  <a:schemeClr val="tx2"/>
                </a:solidFill>
                <a:effectLst>
                  <a:outerShdw blurRad="38100" dist="38100" dir="2700000" algn="tl">
                    <a:srgbClr val="000000"/>
                  </a:outerShdw>
                </a:effectLst>
                <a:latin typeface="Times New Roman" pitchFamily="18" charset="0"/>
              </a:rPr>
              <a:t>1</a:t>
            </a:r>
            <a:r>
              <a:rPr lang="en-US" sz="2200" dirty="0">
                <a:solidFill>
                  <a:schemeClr val="tx2"/>
                </a:solidFill>
                <a:effectLst>
                  <a:outerShdw blurRad="38100" dist="38100" dir="2700000" algn="tl">
                    <a:srgbClr val="000000"/>
                  </a:outerShdw>
                </a:effectLst>
                <a:latin typeface="Times New Roman" pitchFamily="18" charset="0"/>
              </a:rPr>
              <a:t>Environmental Modeling Center (EMC</a:t>
            </a:r>
            <a:r>
              <a:rPr lang="en-US" sz="2200" dirty="0" smtClean="0">
                <a:solidFill>
                  <a:schemeClr val="tx2"/>
                </a:solidFill>
                <a:effectLst>
                  <a:outerShdw blurRad="38100" dist="38100" dir="2700000" algn="tl">
                    <a:srgbClr val="000000"/>
                  </a:outerShdw>
                </a:effectLst>
                <a:latin typeface="Times New Roman" pitchFamily="18" charset="0"/>
              </a:rPr>
              <a:t>), National Centers for Environmental Prediction, College Park, MD</a:t>
            </a:r>
          </a:p>
          <a:p>
            <a:endParaRPr lang="en-US" sz="1000" dirty="0" smtClean="0">
              <a:solidFill>
                <a:srgbClr val="FFC000"/>
              </a:solidFill>
              <a:effectLst>
                <a:outerShdw blurRad="38100" dist="38100" dir="2700000" algn="tl">
                  <a:srgbClr val="000000"/>
                </a:outerShdw>
              </a:effectLst>
              <a:latin typeface="Times New Roman" pitchFamily="18" charset="0"/>
            </a:endParaRPr>
          </a:p>
          <a:p>
            <a:r>
              <a:rPr lang="en-US" sz="2200" baseline="30000" dirty="0" smtClean="0">
                <a:solidFill>
                  <a:srgbClr val="FFC000"/>
                </a:solidFill>
                <a:effectLst>
                  <a:outerShdw blurRad="38100" dist="38100" dir="2700000" algn="tl">
                    <a:srgbClr val="000000"/>
                  </a:outerShdw>
                </a:effectLst>
                <a:latin typeface="Times New Roman" pitchFamily="18" charset="0"/>
              </a:rPr>
              <a:t>2</a:t>
            </a:r>
            <a:r>
              <a:rPr lang="en-US" sz="2200" dirty="0" smtClean="0">
                <a:solidFill>
                  <a:srgbClr val="FFC000"/>
                </a:solidFill>
                <a:effectLst>
                  <a:outerShdw blurRad="38100" dist="38100" dir="2700000" algn="tl">
                    <a:srgbClr val="000000"/>
                  </a:outerShdw>
                </a:effectLst>
                <a:latin typeface="Times New Roman" pitchFamily="18" charset="0"/>
              </a:rPr>
              <a:t>Hydorlogical Sciences Laboratory, NASA/GSFC, Greenbelt, MD</a:t>
            </a:r>
          </a:p>
          <a:p>
            <a:endParaRPr lang="en-US" sz="800" dirty="0" smtClean="0">
              <a:solidFill>
                <a:srgbClr val="66FFFF"/>
              </a:solidFill>
              <a:effectLst>
                <a:outerShdw blurRad="38100" dist="38100" dir="2700000" algn="tl">
                  <a:srgbClr val="000000"/>
                </a:outerShdw>
              </a:effectLst>
              <a:latin typeface="Times New Roman" pitchFamily="18" charset="0"/>
            </a:endParaRPr>
          </a:p>
          <a:p>
            <a:r>
              <a:rPr lang="en-US" sz="2400" baseline="30000" dirty="0" smtClean="0">
                <a:solidFill>
                  <a:srgbClr val="66FFFF"/>
                </a:solidFill>
                <a:effectLst>
                  <a:outerShdw blurRad="38100" dist="38100" dir="2700000" algn="tl">
                    <a:srgbClr val="000000"/>
                  </a:outerShdw>
                </a:effectLst>
                <a:latin typeface="Times New Roman" pitchFamily="18" charset="0"/>
              </a:rPr>
              <a:t>1</a:t>
            </a:r>
            <a:r>
              <a:rPr lang="en-US" sz="2400" dirty="0" smtClean="0">
                <a:solidFill>
                  <a:srgbClr val="66FFFF"/>
                </a:solidFill>
                <a:effectLst>
                  <a:outerShdw blurRad="38100" dist="38100" dir="2700000" algn="tl">
                    <a:srgbClr val="000000"/>
                  </a:outerShdw>
                </a:effectLst>
                <a:latin typeface="Times New Roman" pitchFamily="18" charset="0"/>
              </a:rPr>
              <a:t>Department of Civil and Engineering, Princeton University, Princeton, NJ </a:t>
            </a:r>
          </a:p>
        </p:txBody>
      </p:sp>
      <p:sp>
        <p:nvSpPr>
          <p:cNvPr id="641031" name="Text Box 7"/>
          <p:cNvSpPr txBox="1">
            <a:spLocks noChangeArrowheads="1"/>
          </p:cNvSpPr>
          <p:nvPr/>
        </p:nvSpPr>
        <p:spPr bwMode="auto">
          <a:xfrm>
            <a:off x="4391775" y="6324600"/>
            <a:ext cx="184730" cy="338554"/>
          </a:xfrm>
          <a:prstGeom prst="rect">
            <a:avLst/>
          </a:prstGeom>
          <a:noFill/>
          <a:ln w="25400">
            <a:noFill/>
            <a:miter lim="800000"/>
            <a:headEnd/>
            <a:tailEnd/>
          </a:ln>
          <a:effectLst/>
        </p:spPr>
        <p:txBody>
          <a:bodyPr wrap="none">
            <a:spAutoFit/>
          </a:bodyPr>
          <a:lstStyle/>
          <a:p>
            <a:endParaRPr lang="en-US" sz="1600" dirty="0">
              <a:solidFill>
                <a:schemeClr val="accent5">
                  <a:lumMod val="20000"/>
                  <a:lumOff val="80000"/>
                </a:schemeClr>
              </a:solidFill>
              <a:effectLst>
                <a:outerShdw blurRad="38100" dist="38100" dir="2700000" algn="tl">
                  <a:srgbClr val="000000"/>
                </a:outerShdw>
              </a:effectLst>
            </a:endParaRPr>
          </a:p>
        </p:txBody>
      </p:sp>
      <p:sp>
        <p:nvSpPr>
          <p:cNvPr id="8" name="Rectangle 7"/>
          <p:cNvSpPr/>
          <p:nvPr/>
        </p:nvSpPr>
        <p:spPr>
          <a:xfrm>
            <a:off x="0" y="228600"/>
            <a:ext cx="9275372" cy="2062103"/>
          </a:xfrm>
          <a:prstGeom prst="rect">
            <a:avLst/>
          </a:prstGeom>
          <a:noFill/>
        </p:spPr>
        <p:txBody>
          <a:bodyPr wrap="square" lIns="91440" tIns="45720" rIns="91440" bIns="45720">
            <a:spAutoFit/>
          </a:bodyPr>
          <a:lstStyle/>
          <a:p>
            <a:pPr algn="ctr"/>
            <a:r>
              <a:rPr lang="en-US" sz="3200" cap="none" spc="0" dirty="0" smtClean="0">
                <a:ln w="18415" cmpd="sng">
                  <a:solidFill>
                    <a:srgbClr val="FFFFFF"/>
                  </a:solidFill>
                  <a:prstDash val="solid"/>
                </a:ln>
                <a:solidFill>
                  <a:srgbClr val="FFFFFF"/>
                </a:solidFill>
                <a:effectLst/>
                <a:latin typeface="Times New Roman" pitchFamily="18" charset="0"/>
              </a:rPr>
              <a:t>Application </a:t>
            </a:r>
          </a:p>
          <a:p>
            <a:pPr algn="ctr"/>
            <a:r>
              <a:rPr lang="en-US" sz="3200" cap="none" spc="0" dirty="0" smtClean="0">
                <a:ln w="18415" cmpd="sng">
                  <a:solidFill>
                    <a:srgbClr val="FFFFFF"/>
                  </a:solidFill>
                  <a:prstDash val="solid"/>
                </a:ln>
                <a:solidFill>
                  <a:srgbClr val="FFFFFF"/>
                </a:solidFill>
                <a:effectLst/>
                <a:latin typeface="Times New Roman" pitchFamily="18" charset="0"/>
              </a:rPr>
              <a:t>of USDM Statistics in NLDAS-2: </a:t>
            </a:r>
          </a:p>
          <a:p>
            <a:pPr algn="ctr"/>
            <a:r>
              <a:rPr lang="en-US" sz="3200" cap="none" spc="0" dirty="0" smtClean="0">
                <a:ln w="18415" cmpd="sng">
                  <a:solidFill>
                    <a:srgbClr val="FFFFFF"/>
                  </a:solidFill>
                  <a:prstDash val="solid"/>
                </a:ln>
                <a:solidFill>
                  <a:srgbClr val="FFFFFF"/>
                </a:solidFill>
                <a:effectLst/>
                <a:latin typeface="Times New Roman" pitchFamily="18" charset="0"/>
              </a:rPr>
              <a:t>Objective Blends of Ensemble-Mean NLDAS Drought Indices over the Continental United States</a:t>
            </a:r>
            <a:endParaRPr lang="en-US" sz="3200" cap="none" spc="0" dirty="0">
              <a:ln w="18415" cmpd="sng">
                <a:solidFill>
                  <a:srgbClr val="FFFFFF"/>
                </a:solidFill>
                <a:prstDash val="solid"/>
              </a:ln>
              <a:solidFill>
                <a:srgbClr val="FFFFFF"/>
              </a:solidFill>
              <a:effectLst/>
              <a:latin typeface="Times New Roman" pitchFamily="18" charset="0"/>
            </a:endParaRPr>
          </a:p>
        </p:txBody>
      </p:sp>
      <p:pic>
        <p:nvPicPr>
          <p:cNvPr id="7" name="Picture 8"/>
          <p:cNvPicPr>
            <a:picLocks noChangeAspect="1" noChangeArrowheads="1"/>
          </p:cNvPicPr>
          <p:nvPr/>
        </p:nvPicPr>
        <p:blipFill>
          <a:blip r:embed="rId3" cstate="print"/>
          <a:srcRect/>
          <a:stretch>
            <a:fillRect/>
          </a:stretch>
        </p:blipFill>
        <p:spPr bwMode="auto">
          <a:xfrm>
            <a:off x="2667000" y="5791200"/>
            <a:ext cx="685800" cy="685800"/>
          </a:xfrm>
          <a:prstGeom prst="rect">
            <a:avLst/>
          </a:prstGeom>
          <a:noFill/>
          <a:ln w="9525">
            <a:noFill/>
            <a:miter lim="800000"/>
            <a:headEnd/>
            <a:tailEnd/>
          </a:ln>
          <a:effectLst/>
        </p:spPr>
      </p:pic>
      <p:pic>
        <p:nvPicPr>
          <p:cNvPr id="9" name="Picture 9" descr="nldasbig"/>
          <p:cNvPicPr>
            <a:picLocks noChangeAspect="1" noChangeArrowheads="1"/>
          </p:cNvPicPr>
          <p:nvPr/>
        </p:nvPicPr>
        <p:blipFill>
          <a:blip r:embed="rId4" cstate="print"/>
          <a:srcRect/>
          <a:stretch>
            <a:fillRect/>
          </a:stretch>
        </p:blipFill>
        <p:spPr bwMode="auto">
          <a:xfrm>
            <a:off x="3429000" y="6191250"/>
            <a:ext cx="762000" cy="666750"/>
          </a:xfrm>
          <a:prstGeom prst="rect">
            <a:avLst/>
          </a:prstGeom>
          <a:noFill/>
        </p:spPr>
      </p:pic>
      <p:pic>
        <p:nvPicPr>
          <p:cNvPr id="10" name="Picture 7"/>
          <p:cNvPicPr>
            <a:picLocks noChangeAspect="1" noChangeArrowheads="1"/>
          </p:cNvPicPr>
          <p:nvPr/>
        </p:nvPicPr>
        <p:blipFill>
          <a:blip r:embed="rId5" cstate="print"/>
          <a:srcRect/>
          <a:stretch>
            <a:fillRect/>
          </a:stretch>
        </p:blipFill>
        <p:spPr bwMode="auto">
          <a:xfrm>
            <a:off x="4343400" y="6262687"/>
            <a:ext cx="685800" cy="595313"/>
          </a:xfrm>
          <a:prstGeom prst="rect">
            <a:avLst/>
          </a:prstGeom>
          <a:noFill/>
          <a:ln w="9525">
            <a:noFill/>
            <a:miter lim="800000"/>
            <a:headEnd/>
            <a:tailEnd/>
          </a:ln>
        </p:spPr>
      </p:pic>
      <p:pic>
        <p:nvPicPr>
          <p:cNvPr id="11" name="Picture 3" descr="princeton"/>
          <p:cNvPicPr>
            <a:picLocks noChangeAspect="1" noChangeArrowheads="1"/>
          </p:cNvPicPr>
          <p:nvPr/>
        </p:nvPicPr>
        <p:blipFill>
          <a:blip r:embed="rId6" cstate="print"/>
          <a:srcRect/>
          <a:stretch>
            <a:fillRect/>
          </a:stretch>
        </p:blipFill>
        <p:spPr bwMode="auto">
          <a:xfrm>
            <a:off x="5181600" y="6230937"/>
            <a:ext cx="685800" cy="627063"/>
          </a:xfrm>
          <a:prstGeom prst="rect">
            <a:avLst/>
          </a:prstGeom>
          <a:noFill/>
        </p:spPr>
      </p:pic>
      <p:pic>
        <p:nvPicPr>
          <p:cNvPr id="12" name="Picture 2" descr="NASA2"/>
          <p:cNvPicPr>
            <a:picLocks noChangeAspect="1" noChangeArrowheads="1"/>
          </p:cNvPicPr>
          <p:nvPr/>
        </p:nvPicPr>
        <p:blipFill>
          <a:blip r:embed="rId7" cstate="print"/>
          <a:srcRect/>
          <a:stretch>
            <a:fillRect/>
          </a:stretch>
        </p:blipFill>
        <p:spPr bwMode="auto">
          <a:xfrm>
            <a:off x="5867400" y="5791200"/>
            <a:ext cx="914400" cy="801687"/>
          </a:xfrm>
          <a:prstGeom prst="rect">
            <a:avLst/>
          </a:prstGeom>
          <a:noFill/>
        </p:spPr>
      </p:pic>
      <p:sp>
        <p:nvSpPr>
          <p:cNvPr id="13" name="TextBox 12"/>
          <p:cNvSpPr txBox="1"/>
          <p:nvPr/>
        </p:nvSpPr>
        <p:spPr>
          <a:xfrm>
            <a:off x="1143000" y="6519446"/>
            <a:ext cx="2202846" cy="338554"/>
          </a:xfrm>
          <a:prstGeom prst="rect">
            <a:avLst/>
          </a:prstGeom>
          <a:noFill/>
        </p:spPr>
        <p:txBody>
          <a:bodyPr wrap="none" rtlCol="0">
            <a:spAutoFit/>
          </a:bodyPr>
          <a:lstStyle/>
          <a:p>
            <a:r>
              <a:rPr lang="en-US" sz="1600" dirty="0" smtClean="0">
                <a:solidFill>
                  <a:schemeClr val="tx1"/>
                </a:solidFill>
              </a:rPr>
              <a:t>CTB Seminar Series</a:t>
            </a:r>
            <a:endParaRPr lang="en-US" sz="1600" dirty="0">
              <a:solidFill>
                <a:schemeClr val="tx1"/>
              </a:solidFill>
            </a:endParaRPr>
          </a:p>
        </p:txBody>
      </p:sp>
      <p:sp>
        <p:nvSpPr>
          <p:cNvPr id="14" name="TextBox 13"/>
          <p:cNvSpPr txBox="1"/>
          <p:nvPr/>
        </p:nvSpPr>
        <p:spPr>
          <a:xfrm>
            <a:off x="5921002" y="6550223"/>
            <a:ext cx="3222998" cy="307777"/>
          </a:xfrm>
          <a:prstGeom prst="rect">
            <a:avLst/>
          </a:prstGeom>
          <a:noFill/>
        </p:spPr>
        <p:txBody>
          <a:bodyPr wrap="none" rtlCol="0">
            <a:spAutoFit/>
          </a:bodyPr>
          <a:lstStyle/>
          <a:p>
            <a:r>
              <a:rPr lang="en-US" sz="1400" dirty="0" smtClean="0">
                <a:solidFill>
                  <a:schemeClr val="tx1"/>
                </a:solidFill>
              </a:rPr>
              <a:t>NCWCP, College Park, 24 April 2013</a:t>
            </a:r>
            <a:endParaRPr lang="en-US" sz="1400" dirty="0">
              <a:solidFill>
                <a:schemeClr val="tx1"/>
              </a:solidFill>
            </a:endParaRPr>
          </a:p>
        </p:txBody>
      </p:sp>
      <p:sp>
        <p:nvSpPr>
          <p:cNvPr id="15" name="Rectangle 14"/>
          <p:cNvSpPr/>
          <p:nvPr/>
        </p:nvSpPr>
        <p:spPr>
          <a:xfrm>
            <a:off x="8510493" y="6172200"/>
            <a:ext cx="633507" cy="369332"/>
          </a:xfrm>
          <a:prstGeom prst="rect">
            <a:avLst/>
          </a:prstGeom>
        </p:spPr>
        <p:txBody>
          <a:bodyPr wrap="none">
            <a:spAutoFit/>
          </a:bodyPr>
          <a:lstStyle/>
          <a:p>
            <a:r>
              <a:rPr lang="en-US" dirty="0" smtClean="0">
                <a:solidFill>
                  <a:srgbClr val="FFC000"/>
                </a:solidFill>
              </a:rPr>
              <a:t>1/37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Text Box 2"/>
          <p:cNvSpPr txBox="1">
            <a:spLocks noChangeArrowheads="1"/>
          </p:cNvSpPr>
          <p:nvPr/>
        </p:nvSpPr>
        <p:spPr bwMode="auto">
          <a:xfrm>
            <a:off x="3489325" y="5291138"/>
            <a:ext cx="184150" cy="274637"/>
          </a:xfrm>
          <a:prstGeom prst="rect">
            <a:avLst/>
          </a:prstGeom>
          <a:noFill/>
          <a:ln w="25400">
            <a:noFill/>
            <a:miter lim="800000"/>
            <a:headEnd/>
            <a:tailEnd/>
          </a:ln>
          <a:effectLst/>
        </p:spPr>
        <p:txBody>
          <a:bodyPr wrap="none">
            <a:spAutoFit/>
          </a:bodyPr>
          <a:lstStyle/>
          <a:p>
            <a:pPr algn="l"/>
            <a:endParaRPr lang="en-US" sz="1200">
              <a:solidFill>
                <a:schemeClr val="tx2"/>
              </a:solidFill>
              <a:effectLst>
                <a:outerShdw blurRad="38100" dist="38100" dir="2700000" algn="tl">
                  <a:srgbClr val="000000"/>
                </a:outerShdw>
              </a:effectLst>
            </a:endParaRPr>
          </a:p>
        </p:txBody>
      </p:sp>
      <p:sp>
        <p:nvSpPr>
          <p:cNvPr id="649220" name="Text Box 4"/>
          <p:cNvSpPr txBox="1">
            <a:spLocks noChangeArrowheads="1"/>
          </p:cNvSpPr>
          <p:nvPr/>
        </p:nvSpPr>
        <p:spPr bwMode="auto">
          <a:xfrm>
            <a:off x="1447800" y="152400"/>
            <a:ext cx="6477000" cy="523220"/>
          </a:xfrm>
          <a:prstGeom prst="rect">
            <a:avLst/>
          </a:prstGeom>
          <a:noFill/>
          <a:ln w="25400">
            <a:noFill/>
            <a:miter lim="800000"/>
            <a:headEnd/>
            <a:tailEnd/>
          </a:ln>
          <a:effectLst/>
        </p:spPr>
        <p:txBody>
          <a:bodyPr wrap="square">
            <a:spAutoFit/>
          </a:bodyPr>
          <a:lstStyle/>
          <a:p>
            <a:r>
              <a:rPr lang="en-US" sz="2800" dirty="0" smtClean="0">
                <a:solidFill>
                  <a:schemeClr val="tx1"/>
                </a:solidFill>
                <a:effectLst>
                  <a:outerShdw blurRad="38100" dist="38100" dir="2700000" algn="tl">
                    <a:srgbClr val="000000"/>
                  </a:outerShdw>
                </a:effectLst>
              </a:rPr>
              <a:t>Objectively Blending Approach</a:t>
            </a:r>
            <a:endParaRPr lang="en-US" sz="2800" dirty="0">
              <a:solidFill>
                <a:schemeClr val="tx1"/>
              </a:solidFill>
              <a:effectLst>
                <a:outerShdw blurRad="38100" dist="38100" dir="2700000" algn="tl">
                  <a:srgbClr val="000000"/>
                </a:outerShdw>
              </a:effectLst>
            </a:endParaRPr>
          </a:p>
        </p:txBody>
      </p:sp>
      <p:sp>
        <p:nvSpPr>
          <p:cNvPr id="17" name="TextBox 16"/>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10/37</a:t>
            </a:r>
            <a:endParaRPr lang="en-US" dirty="0">
              <a:solidFill>
                <a:srgbClr val="FFC000"/>
              </a:solidFill>
            </a:endParaRPr>
          </a:p>
        </p:txBody>
      </p:sp>
      <p:sp>
        <p:nvSpPr>
          <p:cNvPr id="18" name="TextBox 17"/>
          <p:cNvSpPr txBox="1"/>
          <p:nvPr/>
        </p:nvSpPr>
        <p:spPr>
          <a:xfrm>
            <a:off x="1031197" y="685800"/>
            <a:ext cx="7097457" cy="830997"/>
          </a:xfrm>
          <a:prstGeom prst="rect">
            <a:avLst/>
          </a:prstGeom>
          <a:noFill/>
        </p:spPr>
        <p:txBody>
          <a:bodyPr wrap="none" rtlCol="0">
            <a:spAutoFit/>
          </a:bodyPr>
          <a:lstStyle/>
          <a:p>
            <a:r>
              <a:rPr lang="en-US" sz="2400" dirty="0" smtClean="0">
                <a:solidFill>
                  <a:schemeClr val="tx1"/>
                </a:solidFill>
              </a:rPr>
              <a:t>Hypothesis: </a:t>
            </a:r>
          </a:p>
          <a:p>
            <a:r>
              <a:rPr lang="en-US" sz="2400" dirty="0" smtClean="0">
                <a:solidFill>
                  <a:schemeClr val="tx1"/>
                </a:solidFill>
              </a:rPr>
              <a:t>USDM  is assumed as “Target/Reference Data” </a:t>
            </a:r>
            <a:endParaRPr lang="en-US" sz="2400" dirty="0">
              <a:solidFill>
                <a:schemeClr val="tx1"/>
              </a:solidFill>
            </a:endParaRPr>
          </a:p>
        </p:txBody>
      </p:sp>
      <p:sp>
        <p:nvSpPr>
          <p:cNvPr id="19" name="TextBox 18"/>
          <p:cNvSpPr txBox="1"/>
          <p:nvPr/>
        </p:nvSpPr>
        <p:spPr>
          <a:xfrm>
            <a:off x="0" y="1600200"/>
            <a:ext cx="9144000" cy="5632311"/>
          </a:xfrm>
          <a:prstGeom prst="rect">
            <a:avLst/>
          </a:prstGeom>
          <a:noFill/>
        </p:spPr>
        <p:txBody>
          <a:bodyPr wrap="square" rtlCol="0">
            <a:spAutoFit/>
          </a:bodyPr>
          <a:lstStyle/>
          <a:p>
            <a:r>
              <a:rPr lang="en-US" sz="2400" dirty="0" smtClean="0">
                <a:solidFill>
                  <a:srgbClr val="66FFFF"/>
                </a:solidFill>
              </a:rPr>
              <a:t>Weekly drought area percentages for 5 categories were downloaded from USDM website (Archive) </a:t>
            </a:r>
          </a:p>
          <a:p>
            <a:r>
              <a:rPr lang="en-US" sz="2400" dirty="0" smtClean="0">
                <a:solidFill>
                  <a:srgbClr val="66FFFF"/>
                </a:solidFill>
              </a:rPr>
              <a:t>for CONUS, six USDM regions, and 48 States</a:t>
            </a:r>
          </a:p>
          <a:p>
            <a:endParaRPr lang="en-US" sz="800" dirty="0" smtClean="0">
              <a:solidFill>
                <a:srgbClr val="66FFFF"/>
              </a:solidFill>
            </a:endParaRPr>
          </a:p>
          <a:p>
            <a:r>
              <a:rPr lang="en-US" sz="2400" dirty="0" smtClean="0">
                <a:solidFill>
                  <a:srgbClr val="66FFFF"/>
                </a:solidFill>
              </a:rPr>
              <a:t>Monthly drought area percentages were calculated using number of days as the weights</a:t>
            </a:r>
          </a:p>
          <a:p>
            <a:endParaRPr lang="en-US" sz="2400" dirty="0" smtClean="0">
              <a:solidFill>
                <a:srgbClr val="FFC000"/>
              </a:solidFill>
            </a:endParaRPr>
          </a:p>
          <a:p>
            <a:r>
              <a:rPr lang="en-US" sz="2400" dirty="0" smtClean="0">
                <a:solidFill>
                  <a:srgbClr val="FFC000"/>
                </a:solidFill>
              </a:rPr>
              <a:t>Monthly drought area percentages were calculated using a blended NLDAS ensemble mean percentile (w</a:t>
            </a:r>
            <a:r>
              <a:rPr lang="en-US" sz="2400" baseline="-25000" dirty="0" smtClean="0">
                <a:solidFill>
                  <a:srgbClr val="FFC000"/>
                </a:solidFill>
              </a:rPr>
              <a:t>1</a:t>
            </a:r>
            <a:r>
              <a:rPr lang="en-US" sz="2400" dirty="0" smtClean="0">
                <a:solidFill>
                  <a:srgbClr val="FFC000"/>
                </a:solidFill>
              </a:rPr>
              <a:t>I</a:t>
            </a:r>
            <a:r>
              <a:rPr lang="en-US" sz="2400" baseline="-25000" dirty="0" smtClean="0">
                <a:solidFill>
                  <a:srgbClr val="FFC000"/>
                </a:solidFill>
              </a:rPr>
              <a:t>1</a:t>
            </a:r>
            <a:r>
              <a:rPr lang="en-US" sz="2400" dirty="0" smtClean="0">
                <a:solidFill>
                  <a:srgbClr val="FFC000"/>
                </a:solidFill>
              </a:rPr>
              <a:t>+w</a:t>
            </a:r>
            <a:r>
              <a:rPr lang="en-US" sz="2400" baseline="-25000" dirty="0" smtClean="0">
                <a:solidFill>
                  <a:srgbClr val="FFC000"/>
                </a:solidFill>
              </a:rPr>
              <a:t>2</a:t>
            </a:r>
            <a:r>
              <a:rPr lang="en-US" sz="2400" dirty="0" smtClean="0">
                <a:solidFill>
                  <a:srgbClr val="FFC000"/>
                </a:solidFill>
              </a:rPr>
              <a:t>I</a:t>
            </a:r>
            <a:r>
              <a:rPr lang="en-US" sz="2400" baseline="-25000" dirty="0" smtClean="0">
                <a:solidFill>
                  <a:srgbClr val="FFC000"/>
                </a:solidFill>
              </a:rPr>
              <a:t>2</a:t>
            </a:r>
            <a:r>
              <a:rPr lang="en-US" sz="2400" dirty="0" smtClean="0">
                <a:solidFill>
                  <a:srgbClr val="FFC000"/>
                </a:solidFill>
              </a:rPr>
              <a:t>+w</a:t>
            </a:r>
            <a:r>
              <a:rPr lang="en-US" sz="2400" baseline="-25000" dirty="0" smtClean="0">
                <a:solidFill>
                  <a:srgbClr val="FFC000"/>
                </a:solidFill>
              </a:rPr>
              <a:t>3</a:t>
            </a:r>
            <a:r>
              <a:rPr lang="en-US" sz="2400" dirty="0" smtClean="0">
                <a:solidFill>
                  <a:srgbClr val="FFC000"/>
                </a:solidFill>
              </a:rPr>
              <a:t>I</a:t>
            </a:r>
            <a:r>
              <a:rPr lang="en-US" sz="2400" baseline="-25000" dirty="0" smtClean="0">
                <a:solidFill>
                  <a:srgbClr val="FFC000"/>
                </a:solidFill>
              </a:rPr>
              <a:t>3</a:t>
            </a:r>
            <a:r>
              <a:rPr lang="en-US" sz="2400" dirty="0" smtClean="0">
                <a:solidFill>
                  <a:srgbClr val="FFC000"/>
                </a:solidFill>
              </a:rPr>
              <a:t> ……) , mask file (i.e., CONUS, Region, State), and USDM drought classification criteria</a:t>
            </a:r>
          </a:p>
          <a:p>
            <a:endParaRPr lang="en-US" sz="1200" dirty="0" smtClean="0">
              <a:solidFill>
                <a:srgbClr val="FFC000"/>
              </a:solidFill>
            </a:endParaRPr>
          </a:p>
          <a:p>
            <a:r>
              <a:rPr lang="en-US" sz="2000" dirty="0" smtClean="0">
                <a:solidFill>
                  <a:srgbClr val="FF0000"/>
                </a:solidFill>
              </a:rPr>
              <a:t>Error Function =  RMSE(USDM-NLDAS Blended)</a:t>
            </a:r>
          </a:p>
          <a:p>
            <a:endParaRPr lang="en-US" sz="800" dirty="0" smtClean="0">
              <a:solidFill>
                <a:srgbClr val="FFC000"/>
              </a:solidFill>
            </a:endParaRPr>
          </a:p>
          <a:p>
            <a:r>
              <a:rPr lang="en-US" sz="2400" dirty="0" smtClean="0">
                <a:solidFill>
                  <a:srgbClr val="FFFF00"/>
                </a:solidFill>
              </a:rPr>
              <a:t>Select Weight w</a:t>
            </a:r>
            <a:r>
              <a:rPr lang="en-US" sz="2400" baseline="-25000" dirty="0" smtClean="0">
                <a:solidFill>
                  <a:srgbClr val="FFFF00"/>
                </a:solidFill>
              </a:rPr>
              <a:t>1</a:t>
            </a:r>
            <a:r>
              <a:rPr lang="en-US" sz="2400" dirty="0" smtClean="0">
                <a:solidFill>
                  <a:srgbClr val="FFFF00"/>
                </a:solidFill>
              </a:rPr>
              <a:t>, w</a:t>
            </a:r>
            <a:r>
              <a:rPr lang="en-US" sz="2400" baseline="-25000" dirty="0" smtClean="0">
                <a:solidFill>
                  <a:srgbClr val="FFFF00"/>
                </a:solidFill>
              </a:rPr>
              <a:t>2</a:t>
            </a:r>
            <a:r>
              <a:rPr lang="en-US" sz="2400" dirty="0" smtClean="0">
                <a:solidFill>
                  <a:srgbClr val="FFFF00"/>
                </a:solidFill>
              </a:rPr>
              <a:t>, w</a:t>
            </a:r>
            <a:r>
              <a:rPr lang="en-US" sz="2400" baseline="-25000" dirty="0" smtClean="0">
                <a:solidFill>
                  <a:srgbClr val="FFFF00"/>
                </a:solidFill>
              </a:rPr>
              <a:t>3</a:t>
            </a:r>
            <a:r>
              <a:rPr lang="en-US" sz="2400" dirty="0" smtClean="0">
                <a:solidFill>
                  <a:srgbClr val="FFFF00"/>
                </a:solidFill>
              </a:rPr>
              <a:t>, … via minimize Error Function</a:t>
            </a:r>
          </a:p>
          <a:p>
            <a:r>
              <a:rPr lang="en-US" sz="2400" dirty="0" smtClean="0">
                <a:solidFill>
                  <a:srgbClr val="FFFF00"/>
                </a:solidFill>
              </a:rPr>
              <a:t>using an optimization approach</a:t>
            </a:r>
          </a:p>
          <a:p>
            <a:endParaRPr lang="en-US" sz="2400" dirty="0">
              <a:solidFill>
                <a:srgbClr val="FFC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st.png"/>
          <p:cNvPicPr>
            <a:picLocks noChangeAspect="1"/>
          </p:cNvPicPr>
          <p:nvPr/>
        </p:nvPicPr>
        <p:blipFill>
          <a:blip r:embed="rId2" cstate="print"/>
          <a:srcRect l="9376" r="10931" b="5000"/>
          <a:stretch>
            <a:fillRect/>
          </a:stretch>
        </p:blipFill>
        <p:spPr>
          <a:xfrm>
            <a:off x="1371600" y="533400"/>
            <a:ext cx="6477000" cy="5943600"/>
          </a:xfrm>
          <a:prstGeom prst="rect">
            <a:avLst/>
          </a:prstGeom>
        </p:spPr>
      </p:pic>
      <p:sp>
        <p:nvSpPr>
          <p:cNvPr id="3" name="TextBox 2"/>
          <p:cNvSpPr txBox="1"/>
          <p:nvPr/>
        </p:nvSpPr>
        <p:spPr>
          <a:xfrm>
            <a:off x="914400" y="0"/>
            <a:ext cx="7460633" cy="461665"/>
          </a:xfrm>
          <a:prstGeom prst="rect">
            <a:avLst/>
          </a:prstGeom>
          <a:noFill/>
        </p:spPr>
        <p:txBody>
          <a:bodyPr wrap="square" rtlCol="0">
            <a:spAutoFit/>
          </a:bodyPr>
          <a:lstStyle/>
          <a:p>
            <a:r>
              <a:rPr lang="en-US" sz="2400" u="sng" dirty="0" smtClean="0">
                <a:solidFill>
                  <a:schemeClr val="tx1"/>
                </a:solidFill>
                <a:latin typeface="Times New Roman" pitchFamily="18" charset="0"/>
                <a:cs typeface="Times New Roman" pitchFamily="18" charset="0"/>
              </a:rPr>
              <a:t>Objectively Blending Approach</a:t>
            </a:r>
            <a:endParaRPr lang="en-US" sz="2400" u="sng" dirty="0">
              <a:solidFill>
                <a:schemeClr val="tx1"/>
              </a:solidFill>
              <a:latin typeface="Times New Roman" pitchFamily="18" charset="0"/>
              <a:cs typeface="Times New Roman" pitchFamily="18" charset="0"/>
            </a:endParaRPr>
          </a:p>
        </p:txBody>
      </p:sp>
      <p:sp>
        <p:nvSpPr>
          <p:cNvPr id="4" name="TextBox 3"/>
          <p:cNvSpPr txBox="1"/>
          <p:nvPr/>
        </p:nvSpPr>
        <p:spPr>
          <a:xfrm>
            <a:off x="8388634" y="6488668"/>
            <a:ext cx="748988" cy="369332"/>
          </a:xfrm>
          <a:prstGeom prst="rect">
            <a:avLst/>
          </a:prstGeom>
          <a:noFill/>
        </p:spPr>
        <p:txBody>
          <a:bodyPr wrap="none" rtlCol="0">
            <a:spAutoFit/>
          </a:bodyPr>
          <a:lstStyle/>
          <a:p>
            <a:r>
              <a:rPr lang="en-US" dirty="0" smtClean="0">
                <a:solidFill>
                  <a:srgbClr val="FFC000"/>
                </a:solidFill>
              </a:rPr>
              <a:t>11/37</a:t>
            </a:r>
            <a:endParaRPr lang="en-US" dirty="0">
              <a:solidFill>
                <a:srgbClr val="FFC000"/>
              </a:solidFill>
            </a:endParaRPr>
          </a:p>
        </p:txBody>
      </p:sp>
      <p:sp>
        <p:nvSpPr>
          <p:cNvPr id="5" name="TextBox 4"/>
          <p:cNvSpPr txBox="1"/>
          <p:nvPr/>
        </p:nvSpPr>
        <p:spPr>
          <a:xfrm>
            <a:off x="1676400" y="6019800"/>
            <a:ext cx="2499402" cy="307777"/>
          </a:xfrm>
          <a:prstGeom prst="rect">
            <a:avLst/>
          </a:prstGeom>
          <a:noFill/>
        </p:spPr>
        <p:txBody>
          <a:bodyPr wrap="none" rtlCol="0">
            <a:spAutoFit/>
          </a:bodyPr>
          <a:lstStyle/>
          <a:p>
            <a:r>
              <a:rPr lang="en-US" sz="1400" dirty="0" smtClean="0"/>
              <a:t>1000 iterations to converge</a:t>
            </a:r>
            <a:endParaRPr lang="en-US" sz="1400" dirty="0"/>
          </a:p>
        </p:txBody>
      </p:sp>
      <p:sp>
        <p:nvSpPr>
          <p:cNvPr id="10" name="TextBox 9"/>
          <p:cNvSpPr txBox="1"/>
          <p:nvPr/>
        </p:nvSpPr>
        <p:spPr>
          <a:xfrm>
            <a:off x="1371600" y="533400"/>
            <a:ext cx="2209800" cy="646331"/>
          </a:xfrm>
          <a:prstGeom prst="rect">
            <a:avLst/>
          </a:prstGeom>
          <a:noFill/>
        </p:spPr>
        <p:txBody>
          <a:bodyPr wrap="square" rtlCol="0">
            <a:spAutoFit/>
          </a:bodyPr>
          <a:lstStyle/>
          <a:p>
            <a:r>
              <a:rPr lang="en-US" dirty="0" smtClean="0"/>
              <a:t>Use USDM as the ground “truth”</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457200"/>
            <a:ext cx="6934200" cy="1323439"/>
          </a:xfrm>
          <a:prstGeom prst="rect">
            <a:avLst/>
          </a:prstGeom>
        </p:spPr>
        <p:txBody>
          <a:bodyPr wrap="square">
            <a:spAutoFit/>
          </a:bodyPr>
          <a:lstStyle/>
          <a:p>
            <a:r>
              <a:rPr lang="en-US" sz="4000" dirty="0" smtClean="0">
                <a:solidFill>
                  <a:schemeClr val="tx1"/>
                </a:solidFill>
                <a:latin typeface="Times New Roman" pitchFamily="18" charset="0"/>
              </a:rPr>
              <a:t>3. Experiment of Ensemble Mean NLDAS Drought Indices</a:t>
            </a:r>
          </a:p>
        </p:txBody>
      </p:sp>
      <p:sp>
        <p:nvSpPr>
          <p:cNvPr id="3" name="TextBox 2"/>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12/37</a:t>
            </a:r>
            <a:endParaRPr lang="en-US" dirty="0">
              <a:solidFill>
                <a:srgbClr val="FFC000"/>
              </a:solidFill>
            </a:endParaRPr>
          </a:p>
        </p:txBody>
      </p:sp>
      <p:sp>
        <p:nvSpPr>
          <p:cNvPr id="5" name="TextBox 4"/>
          <p:cNvSpPr txBox="1"/>
          <p:nvPr/>
        </p:nvSpPr>
        <p:spPr>
          <a:xfrm>
            <a:off x="1981200" y="2438400"/>
            <a:ext cx="5334000" cy="2308324"/>
          </a:xfrm>
          <a:prstGeom prst="rect">
            <a:avLst/>
          </a:prstGeom>
          <a:noFill/>
          <a:ln w="50800">
            <a:solidFill>
              <a:srgbClr val="66FFFF"/>
            </a:solidFill>
          </a:ln>
        </p:spPr>
        <p:txBody>
          <a:bodyPr wrap="square" rtlCol="0">
            <a:spAutoFit/>
          </a:bodyPr>
          <a:lstStyle/>
          <a:p>
            <a:r>
              <a:rPr lang="en-US" sz="2400" dirty="0" smtClean="0">
                <a:solidFill>
                  <a:srgbClr val="FFC000"/>
                </a:solidFill>
              </a:rPr>
              <a:t>Ensemble-mean Monthly Percentile</a:t>
            </a:r>
          </a:p>
          <a:p>
            <a:pPr algn="l"/>
            <a:r>
              <a:rPr lang="en-US" sz="2400" dirty="0" smtClean="0">
                <a:solidFill>
                  <a:srgbClr val="FFC000"/>
                </a:solidFill>
              </a:rPr>
              <a:t>(NLDAS drought Indices) </a:t>
            </a:r>
          </a:p>
          <a:p>
            <a:pPr algn="l"/>
            <a:r>
              <a:rPr lang="en-US" sz="2400" dirty="0" smtClean="0">
                <a:solidFill>
                  <a:srgbClr val="66FFFF"/>
                </a:solidFill>
              </a:rPr>
              <a:t>Top 1m soil moisture (SM1)</a:t>
            </a:r>
          </a:p>
          <a:p>
            <a:pPr algn="l"/>
            <a:r>
              <a:rPr lang="en-US" sz="2400" dirty="0" smtClean="0">
                <a:solidFill>
                  <a:srgbClr val="66FFFF"/>
                </a:solidFill>
              </a:rPr>
              <a:t>Total column soil moisture (SMT)</a:t>
            </a:r>
          </a:p>
          <a:p>
            <a:pPr algn="l"/>
            <a:r>
              <a:rPr lang="en-US" sz="2400" dirty="0" smtClean="0">
                <a:solidFill>
                  <a:srgbClr val="66FFFF"/>
                </a:solidFill>
              </a:rPr>
              <a:t>Evapotranspiration (ET)</a:t>
            </a:r>
          </a:p>
          <a:p>
            <a:pPr algn="l"/>
            <a:r>
              <a:rPr lang="en-US" sz="2400" dirty="0" smtClean="0">
                <a:solidFill>
                  <a:srgbClr val="66FFFF"/>
                </a:solidFill>
              </a:rPr>
              <a:t>Total runoff (Q)</a:t>
            </a:r>
            <a:endParaRPr lang="en-US" sz="2400" dirty="0">
              <a:solidFill>
                <a:srgbClr val="66FFFF"/>
              </a:solidFill>
            </a:endParaRPr>
          </a:p>
        </p:txBody>
      </p:sp>
      <p:sp>
        <p:nvSpPr>
          <p:cNvPr id="7" name="TextBox 6"/>
          <p:cNvSpPr txBox="1"/>
          <p:nvPr/>
        </p:nvSpPr>
        <p:spPr>
          <a:xfrm>
            <a:off x="-34538" y="5334000"/>
            <a:ext cx="9178538" cy="646331"/>
          </a:xfrm>
          <a:prstGeom prst="rect">
            <a:avLst/>
          </a:prstGeom>
          <a:noFill/>
        </p:spPr>
        <p:txBody>
          <a:bodyPr wrap="none" rtlCol="0">
            <a:spAutoFit/>
          </a:bodyPr>
          <a:lstStyle/>
          <a:p>
            <a:r>
              <a:rPr lang="en-US" u="sng" dirty="0" smtClean="0">
                <a:solidFill>
                  <a:schemeClr val="tx1"/>
                </a:solidFill>
              </a:rPr>
              <a:t>To support CPC </a:t>
            </a:r>
            <a:r>
              <a:rPr lang="en-US" u="sng" dirty="0" smtClean="0">
                <a:solidFill>
                  <a:srgbClr val="FF0000"/>
                </a:solidFill>
              </a:rPr>
              <a:t>Experimental Objective Blends of Drought Indicators </a:t>
            </a:r>
          </a:p>
          <a:p>
            <a:r>
              <a:rPr lang="en-US" u="sng" dirty="0" smtClean="0">
                <a:solidFill>
                  <a:schemeClr val="tx1"/>
                </a:solidFill>
              </a:rPr>
              <a:t>http://www.cpc.ncep.noaa.gov/products/predictions/tools/edb/droughtblends.php</a:t>
            </a:r>
            <a:endParaRPr lang="en-US" u="sng"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228600"/>
            <a:ext cx="3363421" cy="584775"/>
          </a:xfrm>
          <a:prstGeom prst="rect">
            <a:avLst/>
          </a:prstGeom>
          <a:noFill/>
        </p:spPr>
        <p:txBody>
          <a:bodyPr wrap="none" rtlCol="0">
            <a:spAutoFit/>
          </a:bodyPr>
          <a:lstStyle/>
          <a:p>
            <a:r>
              <a:rPr lang="en-US" sz="3200" dirty="0" smtClean="0">
                <a:solidFill>
                  <a:schemeClr val="tx1"/>
                </a:solidFill>
                <a:latin typeface="Times New Roman" pitchFamily="18" charset="0"/>
                <a:cs typeface="Times New Roman" pitchFamily="18" charset="0"/>
              </a:rPr>
              <a:t>Experiment Setup</a:t>
            </a:r>
            <a:endParaRPr lang="en-US" sz="3200" dirty="0">
              <a:solidFill>
                <a:schemeClr val="tx1"/>
              </a:solidFill>
              <a:latin typeface="Times New Roman" pitchFamily="18" charset="0"/>
              <a:cs typeface="Times New Roman" pitchFamily="18" charset="0"/>
            </a:endParaRPr>
          </a:p>
        </p:txBody>
      </p:sp>
      <p:sp>
        <p:nvSpPr>
          <p:cNvPr id="5" name="TextBox 4"/>
          <p:cNvSpPr txBox="1"/>
          <p:nvPr/>
        </p:nvSpPr>
        <p:spPr>
          <a:xfrm>
            <a:off x="228600" y="1066800"/>
            <a:ext cx="8763000" cy="5262979"/>
          </a:xfrm>
          <a:prstGeom prst="rect">
            <a:avLst/>
          </a:prstGeom>
          <a:noFill/>
        </p:spPr>
        <p:txBody>
          <a:bodyPr wrap="square" rtlCol="0">
            <a:spAutoFit/>
          </a:bodyPr>
          <a:lstStyle/>
          <a:p>
            <a:r>
              <a:rPr lang="en-US" sz="2800" dirty="0" smtClean="0">
                <a:solidFill>
                  <a:schemeClr val="tx1"/>
                </a:solidFill>
                <a:latin typeface="Times New Roman" pitchFamily="18" charset="0"/>
                <a:cs typeface="Times New Roman" pitchFamily="18" charset="0"/>
              </a:rPr>
              <a:t>Three Tests:  </a:t>
            </a:r>
          </a:p>
          <a:p>
            <a:r>
              <a:rPr lang="en-US" sz="2800" dirty="0" smtClean="0">
                <a:solidFill>
                  <a:schemeClr val="tx1"/>
                </a:solidFill>
                <a:latin typeface="Times New Roman" pitchFamily="18" charset="0"/>
                <a:cs typeface="Times New Roman" pitchFamily="18" charset="0"/>
              </a:rPr>
              <a:t>CONUS, Region (6 USDM regions), State (48 states)</a:t>
            </a:r>
          </a:p>
          <a:p>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Two periods:</a:t>
            </a:r>
          </a:p>
          <a:p>
            <a:r>
              <a:rPr lang="en-US" sz="2800" dirty="0" smtClean="0">
                <a:solidFill>
                  <a:schemeClr val="tx1"/>
                </a:solidFill>
                <a:latin typeface="Times New Roman" pitchFamily="18" charset="0"/>
                <a:cs typeface="Times New Roman" pitchFamily="18" charset="0"/>
              </a:rPr>
              <a:t>Training period  (120 months from  2000 to 2009)</a:t>
            </a:r>
          </a:p>
          <a:p>
            <a:r>
              <a:rPr lang="en-US" sz="2800" dirty="0" smtClean="0">
                <a:solidFill>
                  <a:schemeClr val="tx1"/>
                </a:solidFill>
                <a:latin typeface="Times New Roman" pitchFamily="18" charset="0"/>
                <a:cs typeface="Times New Roman" pitchFamily="18" charset="0"/>
              </a:rPr>
              <a:t>Validation period (24 months from 2010 to 2011)</a:t>
            </a:r>
          </a:p>
          <a:p>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NLDAS-2 products were routinely used by USDM author group from January 2010</a:t>
            </a:r>
          </a:p>
          <a:p>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Very Fast Simulated Annealing Approach was used to search for optimal weights in this study </a:t>
            </a:r>
            <a:endParaRPr lang="en-US" sz="2800" dirty="0">
              <a:solidFill>
                <a:schemeClr val="tx1"/>
              </a:solidFill>
              <a:latin typeface="Times New Roman" pitchFamily="18" charset="0"/>
              <a:cs typeface="Times New Roman" pitchFamily="18" charset="0"/>
            </a:endParaRPr>
          </a:p>
        </p:txBody>
      </p:sp>
      <p:sp>
        <p:nvSpPr>
          <p:cNvPr id="6" name="Rectangle 5"/>
          <p:cNvSpPr/>
          <p:nvPr/>
        </p:nvSpPr>
        <p:spPr>
          <a:xfrm>
            <a:off x="8446373" y="6488668"/>
            <a:ext cx="761747" cy="369332"/>
          </a:xfrm>
          <a:prstGeom prst="rect">
            <a:avLst/>
          </a:prstGeom>
        </p:spPr>
        <p:txBody>
          <a:bodyPr wrap="none">
            <a:spAutoFit/>
          </a:bodyPr>
          <a:lstStyle/>
          <a:p>
            <a:r>
              <a:rPr lang="en-US" dirty="0" smtClean="0">
                <a:solidFill>
                  <a:srgbClr val="FFC000"/>
                </a:solidFill>
              </a:rPr>
              <a:t>13/37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6" name="Picture 8"/>
          <p:cNvPicPr>
            <a:picLocks noChangeAspect="1" noChangeArrowheads="1"/>
          </p:cNvPicPr>
          <p:nvPr/>
        </p:nvPicPr>
        <p:blipFill>
          <a:blip r:embed="rId2" cstate="print"/>
          <a:srcRect l="31250" t="31639" r="14375" b="45000"/>
          <a:stretch>
            <a:fillRect/>
          </a:stretch>
        </p:blipFill>
        <p:spPr bwMode="auto">
          <a:xfrm>
            <a:off x="685800" y="2514600"/>
            <a:ext cx="7620000" cy="2209800"/>
          </a:xfrm>
          <a:prstGeom prst="rect">
            <a:avLst/>
          </a:prstGeom>
          <a:noFill/>
          <a:ln w="9525">
            <a:noFill/>
            <a:miter lim="800000"/>
            <a:headEnd/>
            <a:tailEnd/>
          </a:ln>
        </p:spPr>
      </p:pic>
      <p:sp>
        <p:nvSpPr>
          <p:cNvPr id="13" name="TextBox 12"/>
          <p:cNvSpPr txBox="1"/>
          <p:nvPr/>
        </p:nvSpPr>
        <p:spPr>
          <a:xfrm>
            <a:off x="1143000" y="1524000"/>
            <a:ext cx="7086600" cy="923330"/>
          </a:xfrm>
          <a:prstGeom prst="rect">
            <a:avLst/>
          </a:prstGeom>
          <a:noFill/>
        </p:spPr>
        <p:txBody>
          <a:bodyPr wrap="square" rtlCol="0">
            <a:spAutoFit/>
          </a:bodyPr>
          <a:lstStyle/>
          <a:p>
            <a:pPr algn="l"/>
            <a:r>
              <a:rPr lang="en-US" dirty="0" smtClean="0">
                <a:solidFill>
                  <a:schemeClr val="tx1"/>
                </a:solidFill>
                <a:latin typeface="Times New Roman" pitchFamily="18" charset="0"/>
                <a:cs typeface="Times New Roman" pitchFamily="18" charset="0"/>
              </a:rPr>
              <a:t>Error (cost) function E can be expressed as </a:t>
            </a:r>
            <a:r>
              <a:rPr lang="en-US" u="sng" dirty="0" smtClean="0">
                <a:solidFill>
                  <a:srgbClr val="FF0000"/>
                </a:solidFill>
                <a:latin typeface="Times New Roman" pitchFamily="18" charset="0"/>
                <a:cs typeface="Times New Roman" pitchFamily="18" charset="0"/>
              </a:rPr>
              <a:t>Root Mean Square Error </a:t>
            </a:r>
            <a:r>
              <a:rPr lang="en-US" dirty="0" smtClean="0">
                <a:solidFill>
                  <a:schemeClr val="tx1"/>
                </a:solidFill>
                <a:latin typeface="Times New Roman" pitchFamily="18" charset="0"/>
                <a:cs typeface="Times New Roman" pitchFamily="18" charset="0"/>
              </a:rPr>
              <a:t>between drought area percentage calculated from NLDAS and derived from USDM:</a:t>
            </a:r>
            <a:endParaRPr lang="en-US" dirty="0">
              <a:solidFill>
                <a:schemeClr val="tx1"/>
              </a:solidFill>
              <a:latin typeface="Times New Roman" pitchFamily="18" charset="0"/>
              <a:cs typeface="Times New Roman" pitchFamily="18" charset="0"/>
            </a:endParaRPr>
          </a:p>
        </p:txBody>
      </p:sp>
      <p:sp>
        <p:nvSpPr>
          <p:cNvPr id="14" name="TextBox 13"/>
          <p:cNvSpPr txBox="1"/>
          <p:nvPr/>
        </p:nvSpPr>
        <p:spPr>
          <a:xfrm>
            <a:off x="3124200" y="0"/>
            <a:ext cx="2569934" cy="461665"/>
          </a:xfrm>
          <a:prstGeom prst="rect">
            <a:avLst/>
          </a:prstGeom>
          <a:noFill/>
        </p:spPr>
        <p:txBody>
          <a:bodyPr wrap="none" rtlCol="0">
            <a:spAutoFit/>
          </a:bodyPr>
          <a:lstStyle/>
          <a:p>
            <a:r>
              <a:rPr lang="en-US" sz="2400" u="sng" dirty="0" smtClean="0">
                <a:solidFill>
                  <a:schemeClr val="tx1"/>
                </a:solidFill>
                <a:effectLst/>
                <a:latin typeface="Times New Roman" pitchFamily="18" charset="0"/>
                <a:cs typeface="Times New Roman" pitchFamily="18" charset="0"/>
              </a:rPr>
              <a:t>Experiment Setup</a:t>
            </a:r>
            <a:endParaRPr lang="en-US" sz="2400" u="sng" dirty="0">
              <a:solidFill>
                <a:schemeClr val="tx1"/>
              </a:solidFill>
              <a:effectLst/>
              <a:latin typeface="Times New Roman" pitchFamily="18" charset="0"/>
              <a:cs typeface="Times New Roman" pitchFamily="18" charset="0"/>
            </a:endParaRPr>
          </a:p>
        </p:txBody>
      </p:sp>
      <p:sp>
        <p:nvSpPr>
          <p:cNvPr id="15" name="TextBox 14"/>
          <p:cNvSpPr txBox="1"/>
          <p:nvPr/>
        </p:nvSpPr>
        <p:spPr>
          <a:xfrm>
            <a:off x="457200" y="4953000"/>
            <a:ext cx="8534400" cy="1477328"/>
          </a:xfrm>
          <a:prstGeom prst="rect">
            <a:avLst/>
          </a:prstGeom>
          <a:noFill/>
        </p:spPr>
        <p:txBody>
          <a:bodyPr wrap="square" rtlCol="0">
            <a:spAutoFit/>
          </a:bodyPr>
          <a:lstStyle/>
          <a:p>
            <a:pPr algn="l"/>
            <a:r>
              <a:rPr lang="en-US" dirty="0" smtClean="0">
                <a:solidFill>
                  <a:srgbClr val="FFC000"/>
                </a:solidFill>
                <a:latin typeface="Times New Roman" pitchFamily="18" charset="0"/>
                <a:cs typeface="Times New Roman" pitchFamily="18" charset="0"/>
              </a:rPr>
              <a:t>Experiment is run for CONUS, each of six regions, and  each of forty-eight states separately</a:t>
            </a:r>
            <a:r>
              <a:rPr lang="en-US" dirty="0" smtClean="0">
                <a:solidFill>
                  <a:schemeClr val="tx1"/>
                </a:solidFill>
                <a:latin typeface="Times New Roman" pitchFamily="18" charset="0"/>
                <a:cs typeface="Times New Roman" pitchFamily="18" charset="0"/>
              </a:rPr>
              <a:t>. Total 1000 runs are needed to achieve to converge a global minima for each run. Total 55,000 runs are executed. This process will search for optimal weight coefficients for each state and variable. The weight coefficients searched from this process will be shown in next slide.  </a:t>
            </a:r>
            <a:endParaRPr lang="en-US" dirty="0">
              <a:solidFill>
                <a:schemeClr val="tx1"/>
              </a:solidFill>
              <a:latin typeface="Times New Roman" pitchFamily="18" charset="0"/>
              <a:cs typeface="Times New Roman" pitchFamily="18" charset="0"/>
            </a:endParaRPr>
          </a:p>
        </p:txBody>
      </p:sp>
      <p:sp>
        <p:nvSpPr>
          <p:cNvPr id="16" name="TextBox 15"/>
          <p:cNvSpPr txBox="1"/>
          <p:nvPr/>
        </p:nvSpPr>
        <p:spPr>
          <a:xfrm>
            <a:off x="1143000" y="685800"/>
            <a:ext cx="6767878" cy="646331"/>
          </a:xfrm>
          <a:prstGeom prst="rect">
            <a:avLst/>
          </a:prstGeom>
          <a:noFill/>
        </p:spPr>
        <p:txBody>
          <a:bodyPr wrap="none" rtlCol="0">
            <a:spAutoFit/>
          </a:bodyPr>
          <a:lstStyle/>
          <a:p>
            <a:r>
              <a:rPr lang="en-US" dirty="0" smtClean="0">
                <a:solidFill>
                  <a:schemeClr val="tx1"/>
                </a:solidFill>
                <a:latin typeface="Times New Roman" pitchFamily="18" charset="0"/>
                <a:cs typeface="Times New Roman" pitchFamily="18" charset="0"/>
              </a:rPr>
              <a:t>Objective Blended NLDAS drought Index (OBNDI) is expressed as</a:t>
            </a:r>
          </a:p>
          <a:p>
            <a:r>
              <a:rPr lang="en-US" dirty="0" smtClean="0">
                <a:solidFill>
                  <a:schemeClr val="tx1"/>
                </a:solidFill>
                <a:latin typeface="Times New Roman" pitchFamily="18" charset="0"/>
                <a:cs typeface="Times New Roman" pitchFamily="18" charset="0"/>
              </a:rPr>
              <a:t>OBNDI = W</a:t>
            </a:r>
            <a:r>
              <a:rPr lang="en-US" baseline="-25000" dirty="0" smtClean="0">
                <a:solidFill>
                  <a:schemeClr val="tx1"/>
                </a:solidFill>
                <a:latin typeface="Times New Roman" pitchFamily="18" charset="0"/>
                <a:cs typeface="Times New Roman" pitchFamily="18" charset="0"/>
              </a:rPr>
              <a:t>1</a:t>
            </a:r>
            <a:r>
              <a:rPr lang="en-US" dirty="0" smtClean="0">
                <a:solidFill>
                  <a:schemeClr val="tx1"/>
                </a:solidFill>
                <a:latin typeface="Times New Roman" pitchFamily="18" charset="0"/>
                <a:cs typeface="Times New Roman" pitchFamily="18" charset="0"/>
              </a:rPr>
              <a:t>SM1 + W</a:t>
            </a:r>
            <a:r>
              <a:rPr lang="en-US" baseline="-25000" dirty="0" smtClean="0">
                <a:solidFill>
                  <a:schemeClr val="tx1"/>
                </a:solidFill>
                <a:latin typeface="Times New Roman" pitchFamily="18" charset="0"/>
                <a:cs typeface="Times New Roman" pitchFamily="18" charset="0"/>
              </a:rPr>
              <a:t>2</a:t>
            </a:r>
            <a:r>
              <a:rPr lang="en-US" dirty="0" smtClean="0">
                <a:solidFill>
                  <a:schemeClr val="tx1"/>
                </a:solidFill>
                <a:latin typeface="Times New Roman" pitchFamily="18" charset="0"/>
                <a:cs typeface="Times New Roman" pitchFamily="18" charset="0"/>
              </a:rPr>
              <a:t>SMT+ W</a:t>
            </a:r>
            <a:r>
              <a:rPr lang="en-US" baseline="-25000" dirty="0" smtClean="0">
                <a:solidFill>
                  <a:schemeClr val="tx1"/>
                </a:solidFill>
                <a:latin typeface="Times New Roman" pitchFamily="18" charset="0"/>
                <a:cs typeface="Times New Roman" pitchFamily="18" charset="0"/>
              </a:rPr>
              <a:t>3</a:t>
            </a:r>
            <a:r>
              <a:rPr lang="en-US" dirty="0" smtClean="0">
                <a:solidFill>
                  <a:schemeClr val="tx1"/>
                </a:solidFill>
                <a:latin typeface="Times New Roman" pitchFamily="18" charset="0"/>
                <a:cs typeface="Times New Roman" pitchFamily="18" charset="0"/>
              </a:rPr>
              <a:t>ET +W</a:t>
            </a:r>
            <a:r>
              <a:rPr lang="en-US" baseline="-25000" dirty="0" smtClean="0">
                <a:solidFill>
                  <a:schemeClr val="tx1"/>
                </a:solidFill>
                <a:latin typeface="Times New Roman" pitchFamily="18" charset="0"/>
                <a:cs typeface="Times New Roman" pitchFamily="18" charset="0"/>
              </a:rPr>
              <a:t>4</a:t>
            </a:r>
            <a:r>
              <a:rPr lang="en-US" dirty="0" smtClean="0">
                <a:solidFill>
                  <a:schemeClr val="tx1"/>
                </a:solidFill>
                <a:latin typeface="Times New Roman" pitchFamily="18" charset="0"/>
                <a:cs typeface="Times New Roman" pitchFamily="18" charset="0"/>
              </a:rPr>
              <a:t>Q</a:t>
            </a:r>
            <a:endParaRPr lang="en-US" dirty="0">
              <a:solidFill>
                <a:schemeClr val="tx1"/>
              </a:solidFill>
              <a:latin typeface="Times New Roman" pitchFamily="18" charset="0"/>
              <a:cs typeface="Times New Roman" pitchFamily="18" charset="0"/>
            </a:endParaRPr>
          </a:p>
        </p:txBody>
      </p:sp>
      <p:sp>
        <p:nvSpPr>
          <p:cNvPr id="17" name="Freeform 16"/>
          <p:cNvSpPr/>
          <p:nvPr/>
        </p:nvSpPr>
        <p:spPr bwMode="auto">
          <a:xfrm>
            <a:off x="798286" y="1219200"/>
            <a:ext cx="4151085" cy="1857829"/>
          </a:xfrm>
          <a:custGeom>
            <a:avLst/>
            <a:gdLst>
              <a:gd name="connsiteX0" fmla="*/ 1611085 w 4151085"/>
              <a:gd name="connsiteY0" fmla="*/ 0 h 1857829"/>
              <a:gd name="connsiteX1" fmla="*/ 1320800 w 4151085"/>
              <a:gd name="connsiteY1" fmla="*/ 14514 h 1857829"/>
              <a:gd name="connsiteX2" fmla="*/ 1248228 w 4151085"/>
              <a:gd name="connsiteY2" fmla="*/ 43543 h 1857829"/>
              <a:gd name="connsiteX3" fmla="*/ 1103085 w 4151085"/>
              <a:gd name="connsiteY3" fmla="*/ 72571 h 1857829"/>
              <a:gd name="connsiteX4" fmla="*/ 1030514 w 4151085"/>
              <a:gd name="connsiteY4" fmla="*/ 101600 h 1857829"/>
              <a:gd name="connsiteX5" fmla="*/ 972457 w 4151085"/>
              <a:gd name="connsiteY5" fmla="*/ 130629 h 1857829"/>
              <a:gd name="connsiteX6" fmla="*/ 899885 w 4151085"/>
              <a:gd name="connsiteY6" fmla="*/ 145143 h 1857829"/>
              <a:gd name="connsiteX7" fmla="*/ 827314 w 4151085"/>
              <a:gd name="connsiteY7" fmla="*/ 174171 h 1857829"/>
              <a:gd name="connsiteX8" fmla="*/ 653143 w 4151085"/>
              <a:gd name="connsiteY8" fmla="*/ 203200 h 1857829"/>
              <a:gd name="connsiteX9" fmla="*/ 595085 w 4151085"/>
              <a:gd name="connsiteY9" fmla="*/ 217714 h 1857829"/>
              <a:gd name="connsiteX10" fmla="*/ 537028 w 4151085"/>
              <a:gd name="connsiteY10" fmla="*/ 261257 h 1857829"/>
              <a:gd name="connsiteX11" fmla="*/ 449943 w 4151085"/>
              <a:gd name="connsiteY11" fmla="*/ 304800 h 1857829"/>
              <a:gd name="connsiteX12" fmla="*/ 319314 w 4151085"/>
              <a:gd name="connsiteY12" fmla="*/ 362857 h 1857829"/>
              <a:gd name="connsiteX13" fmla="*/ 275771 w 4151085"/>
              <a:gd name="connsiteY13" fmla="*/ 391886 h 1857829"/>
              <a:gd name="connsiteX14" fmla="*/ 188685 w 4151085"/>
              <a:gd name="connsiteY14" fmla="*/ 420914 h 1857829"/>
              <a:gd name="connsiteX15" fmla="*/ 159657 w 4151085"/>
              <a:gd name="connsiteY15" fmla="*/ 464457 h 1857829"/>
              <a:gd name="connsiteX16" fmla="*/ 116114 w 4151085"/>
              <a:gd name="connsiteY16" fmla="*/ 478971 h 1857829"/>
              <a:gd name="connsiteX17" fmla="*/ 72571 w 4151085"/>
              <a:gd name="connsiteY17" fmla="*/ 522514 h 1857829"/>
              <a:gd name="connsiteX18" fmla="*/ 43543 w 4151085"/>
              <a:gd name="connsiteY18" fmla="*/ 609600 h 1857829"/>
              <a:gd name="connsiteX19" fmla="*/ 29028 w 4151085"/>
              <a:gd name="connsiteY19" fmla="*/ 653143 h 1857829"/>
              <a:gd name="connsiteX20" fmla="*/ 0 w 4151085"/>
              <a:gd name="connsiteY20" fmla="*/ 812800 h 1857829"/>
              <a:gd name="connsiteX21" fmla="*/ 14514 w 4151085"/>
              <a:gd name="connsiteY21" fmla="*/ 928914 h 1857829"/>
              <a:gd name="connsiteX22" fmla="*/ 43543 w 4151085"/>
              <a:gd name="connsiteY22" fmla="*/ 1016000 h 1857829"/>
              <a:gd name="connsiteX23" fmla="*/ 87085 w 4151085"/>
              <a:gd name="connsiteY23" fmla="*/ 1117600 h 1857829"/>
              <a:gd name="connsiteX24" fmla="*/ 130628 w 4151085"/>
              <a:gd name="connsiteY24" fmla="*/ 1132114 h 1857829"/>
              <a:gd name="connsiteX25" fmla="*/ 1857828 w 4151085"/>
              <a:gd name="connsiteY25" fmla="*/ 1146629 h 1857829"/>
              <a:gd name="connsiteX26" fmla="*/ 2104571 w 4151085"/>
              <a:gd name="connsiteY26" fmla="*/ 1190171 h 1857829"/>
              <a:gd name="connsiteX27" fmla="*/ 2264228 w 4151085"/>
              <a:gd name="connsiteY27" fmla="*/ 1219200 h 1857829"/>
              <a:gd name="connsiteX28" fmla="*/ 2322285 w 4151085"/>
              <a:gd name="connsiteY28" fmla="*/ 1233714 h 1857829"/>
              <a:gd name="connsiteX29" fmla="*/ 2830285 w 4151085"/>
              <a:gd name="connsiteY29" fmla="*/ 1219200 h 1857829"/>
              <a:gd name="connsiteX30" fmla="*/ 3991428 w 4151085"/>
              <a:gd name="connsiteY30" fmla="*/ 1248229 h 1857829"/>
              <a:gd name="connsiteX31" fmla="*/ 4020457 w 4151085"/>
              <a:gd name="connsiteY31" fmla="*/ 1306286 h 1857829"/>
              <a:gd name="connsiteX32" fmla="*/ 4093028 w 4151085"/>
              <a:gd name="connsiteY32" fmla="*/ 1393371 h 1857829"/>
              <a:gd name="connsiteX33" fmla="*/ 4136571 w 4151085"/>
              <a:gd name="connsiteY33" fmla="*/ 1509486 h 1857829"/>
              <a:gd name="connsiteX34" fmla="*/ 4151085 w 4151085"/>
              <a:gd name="connsiteY34" fmla="*/ 1857829 h 18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1085" h="1857829">
                <a:moveTo>
                  <a:pt x="1611085" y="0"/>
                </a:moveTo>
                <a:cubicBezTo>
                  <a:pt x="1514323" y="4838"/>
                  <a:pt x="1416992" y="2971"/>
                  <a:pt x="1320800" y="14514"/>
                </a:cubicBezTo>
                <a:cubicBezTo>
                  <a:pt x="1294931" y="17618"/>
                  <a:pt x="1272945" y="35304"/>
                  <a:pt x="1248228" y="43543"/>
                </a:cubicBezTo>
                <a:cubicBezTo>
                  <a:pt x="1204926" y="57977"/>
                  <a:pt x="1145960" y="65425"/>
                  <a:pt x="1103085" y="72571"/>
                </a:cubicBezTo>
                <a:cubicBezTo>
                  <a:pt x="1078895" y="82247"/>
                  <a:pt x="1054322" y="91018"/>
                  <a:pt x="1030514" y="101600"/>
                </a:cubicBezTo>
                <a:cubicBezTo>
                  <a:pt x="1010742" y="110388"/>
                  <a:pt x="992983" y="123787"/>
                  <a:pt x="972457" y="130629"/>
                </a:cubicBezTo>
                <a:cubicBezTo>
                  <a:pt x="949053" y="138430"/>
                  <a:pt x="924076" y="140305"/>
                  <a:pt x="899885" y="145143"/>
                </a:cubicBezTo>
                <a:cubicBezTo>
                  <a:pt x="875695" y="154819"/>
                  <a:pt x="852269" y="166684"/>
                  <a:pt x="827314" y="174171"/>
                </a:cubicBezTo>
                <a:cubicBezTo>
                  <a:pt x="781020" y="188059"/>
                  <a:pt x="696205" y="195371"/>
                  <a:pt x="653143" y="203200"/>
                </a:cubicBezTo>
                <a:cubicBezTo>
                  <a:pt x="633517" y="206768"/>
                  <a:pt x="614438" y="212876"/>
                  <a:pt x="595085" y="217714"/>
                </a:cubicBezTo>
                <a:cubicBezTo>
                  <a:pt x="575733" y="232228"/>
                  <a:pt x="557771" y="248811"/>
                  <a:pt x="537028" y="261257"/>
                </a:cubicBezTo>
                <a:cubicBezTo>
                  <a:pt x="509198" y="277955"/>
                  <a:pt x="479489" y="291370"/>
                  <a:pt x="449943" y="304800"/>
                </a:cubicBezTo>
                <a:cubicBezTo>
                  <a:pt x="373918" y="339357"/>
                  <a:pt x="386859" y="324260"/>
                  <a:pt x="319314" y="362857"/>
                </a:cubicBezTo>
                <a:cubicBezTo>
                  <a:pt x="304168" y="371512"/>
                  <a:pt x="291712" y="384801"/>
                  <a:pt x="275771" y="391886"/>
                </a:cubicBezTo>
                <a:cubicBezTo>
                  <a:pt x="247809" y="404313"/>
                  <a:pt x="188685" y="420914"/>
                  <a:pt x="188685" y="420914"/>
                </a:cubicBezTo>
                <a:cubicBezTo>
                  <a:pt x="179009" y="435428"/>
                  <a:pt x="173278" y="453560"/>
                  <a:pt x="159657" y="464457"/>
                </a:cubicBezTo>
                <a:cubicBezTo>
                  <a:pt x="147710" y="474014"/>
                  <a:pt x="128844" y="470484"/>
                  <a:pt x="116114" y="478971"/>
                </a:cubicBezTo>
                <a:cubicBezTo>
                  <a:pt x="99035" y="490357"/>
                  <a:pt x="87085" y="508000"/>
                  <a:pt x="72571" y="522514"/>
                </a:cubicBezTo>
                <a:lnTo>
                  <a:pt x="43543" y="609600"/>
                </a:lnTo>
                <a:cubicBezTo>
                  <a:pt x="38705" y="624114"/>
                  <a:pt x="31765" y="638090"/>
                  <a:pt x="29028" y="653143"/>
                </a:cubicBezTo>
                <a:lnTo>
                  <a:pt x="0" y="812800"/>
                </a:lnTo>
                <a:cubicBezTo>
                  <a:pt x="4838" y="851505"/>
                  <a:pt x="6341" y="890774"/>
                  <a:pt x="14514" y="928914"/>
                </a:cubicBezTo>
                <a:cubicBezTo>
                  <a:pt x="20925" y="958834"/>
                  <a:pt x="33867" y="986971"/>
                  <a:pt x="43543" y="1016000"/>
                </a:cubicBezTo>
                <a:cubicBezTo>
                  <a:pt x="52217" y="1042022"/>
                  <a:pt x="69150" y="1099665"/>
                  <a:pt x="87085" y="1117600"/>
                </a:cubicBezTo>
                <a:cubicBezTo>
                  <a:pt x="97903" y="1128418"/>
                  <a:pt x="115331" y="1131863"/>
                  <a:pt x="130628" y="1132114"/>
                </a:cubicBezTo>
                <a:lnTo>
                  <a:pt x="1857828" y="1146629"/>
                </a:lnTo>
                <a:cubicBezTo>
                  <a:pt x="1988124" y="1172687"/>
                  <a:pt x="1906045" y="1157083"/>
                  <a:pt x="2104571" y="1190171"/>
                </a:cubicBezTo>
                <a:cubicBezTo>
                  <a:pt x="2167575" y="1200672"/>
                  <a:pt x="2203384" y="1205679"/>
                  <a:pt x="2264228" y="1219200"/>
                </a:cubicBezTo>
                <a:cubicBezTo>
                  <a:pt x="2283701" y="1223527"/>
                  <a:pt x="2302933" y="1228876"/>
                  <a:pt x="2322285" y="1233714"/>
                </a:cubicBezTo>
                <a:cubicBezTo>
                  <a:pt x="2491618" y="1228876"/>
                  <a:pt x="2660883" y="1219200"/>
                  <a:pt x="2830285" y="1219200"/>
                </a:cubicBezTo>
                <a:cubicBezTo>
                  <a:pt x="3919047" y="1219200"/>
                  <a:pt x="3596253" y="1116498"/>
                  <a:pt x="3991428" y="1248229"/>
                </a:cubicBezTo>
                <a:cubicBezTo>
                  <a:pt x="4001104" y="1267581"/>
                  <a:pt x="4007881" y="1288680"/>
                  <a:pt x="4020457" y="1306286"/>
                </a:cubicBezTo>
                <a:cubicBezTo>
                  <a:pt x="4073955" y="1381183"/>
                  <a:pt x="4054636" y="1316587"/>
                  <a:pt x="4093028" y="1393371"/>
                </a:cubicBezTo>
                <a:cubicBezTo>
                  <a:pt x="4110385" y="1428086"/>
                  <a:pt x="4124009" y="1471798"/>
                  <a:pt x="4136571" y="1509486"/>
                </a:cubicBezTo>
                <a:lnTo>
                  <a:pt x="4151085" y="1857829"/>
                </a:lnTo>
              </a:path>
            </a:pathLst>
          </a:custGeom>
          <a:noFill/>
          <a:ln w="25400" cap="flat" cmpd="sng" algn="ctr">
            <a:solidFill>
              <a:srgbClr val="66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0" name="TextBox 9"/>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14/37</a:t>
            </a:r>
            <a:endParaRPr lang="en-US" dirty="0">
              <a:solidFill>
                <a:srgbClr val="FFC000"/>
              </a:solidFill>
            </a:endParaRPr>
          </a:p>
        </p:txBody>
      </p:sp>
      <p:sp>
        <p:nvSpPr>
          <p:cNvPr id="11" name="TextBox 10"/>
          <p:cNvSpPr txBox="1"/>
          <p:nvPr/>
        </p:nvSpPr>
        <p:spPr>
          <a:xfrm rot="-2700000">
            <a:off x="181892" y="1440720"/>
            <a:ext cx="1210589" cy="369332"/>
          </a:xfrm>
          <a:prstGeom prst="rect">
            <a:avLst/>
          </a:prstGeom>
          <a:noFill/>
        </p:spPr>
        <p:txBody>
          <a:bodyPr wrap="none" rtlCol="0">
            <a:spAutoFit/>
          </a:bodyPr>
          <a:lstStyle/>
          <a:p>
            <a:r>
              <a:rPr lang="en-US" dirty="0" smtClean="0">
                <a:solidFill>
                  <a:srgbClr val="FF0000"/>
                </a:solidFill>
              </a:rPr>
              <a:t>Calculate</a:t>
            </a:r>
            <a:endParaRPr lang="en-US" dirty="0">
              <a:solidFill>
                <a:srgbClr val="FF0000"/>
              </a:solidFill>
            </a:endParaRPr>
          </a:p>
        </p:txBody>
      </p:sp>
      <p:sp>
        <p:nvSpPr>
          <p:cNvPr id="12" name="TextBox 11"/>
          <p:cNvSpPr txBox="1"/>
          <p:nvPr/>
        </p:nvSpPr>
        <p:spPr>
          <a:xfrm>
            <a:off x="2971800" y="6211669"/>
            <a:ext cx="2070790" cy="646331"/>
          </a:xfrm>
          <a:prstGeom prst="rect">
            <a:avLst/>
          </a:prstGeom>
          <a:noFill/>
        </p:spPr>
        <p:txBody>
          <a:bodyPr wrap="square" rtlCol="0">
            <a:spAutoFit/>
          </a:bodyPr>
          <a:lstStyle/>
          <a:p>
            <a:r>
              <a:rPr lang="en-US" dirty="0" smtClean="0">
                <a:solidFill>
                  <a:srgbClr val="C00000"/>
                </a:solidFill>
              </a:rPr>
              <a:t>NLDAS drought area percentage</a:t>
            </a:r>
            <a:endParaRPr lang="en-US" dirty="0">
              <a:solidFill>
                <a:srgbClr val="C00000"/>
              </a:solidFill>
            </a:endParaRPr>
          </a:p>
        </p:txBody>
      </p:sp>
      <p:sp>
        <p:nvSpPr>
          <p:cNvPr id="18" name="TextBox 17"/>
          <p:cNvSpPr txBox="1"/>
          <p:nvPr/>
        </p:nvSpPr>
        <p:spPr>
          <a:xfrm>
            <a:off x="6172200" y="6211669"/>
            <a:ext cx="2105793" cy="646331"/>
          </a:xfrm>
          <a:prstGeom prst="rect">
            <a:avLst/>
          </a:prstGeom>
          <a:noFill/>
        </p:spPr>
        <p:txBody>
          <a:bodyPr wrap="square" rtlCol="0">
            <a:spAutoFit/>
          </a:bodyPr>
          <a:lstStyle/>
          <a:p>
            <a:r>
              <a:rPr lang="en-US" dirty="0" smtClean="0">
                <a:solidFill>
                  <a:srgbClr val="66FFFF"/>
                </a:solidFill>
              </a:rPr>
              <a:t>USDM drought area percentage</a:t>
            </a:r>
            <a:endParaRPr lang="en-US" dirty="0">
              <a:solidFill>
                <a:srgbClr val="66FFFF"/>
              </a:solidFill>
            </a:endParaRPr>
          </a:p>
        </p:txBody>
      </p:sp>
      <p:cxnSp>
        <p:nvCxnSpPr>
          <p:cNvPr id="20" name="Straight Arrow Connector 19"/>
          <p:cNvCxnSpPr/>
          <p:nvPr/>
        </p:nvCxnSpPr>
        <p:spPr bwMode="auto">
          <a:xfrm flipH="1">
            <a:off x="4114800" y="3352800"/>
            <a:ext cx="838200" cy="2971800"/>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22" name="Straight Arrow Connector 21"/>
          <p:cNvCxnSpPr/>
          <p:nvPr/>
        </p:nvCxnSpPr>
        <p:spPr bwMode="auto">
          <a:xfrm>
            <a:off x="5943600" y="3429000"/>
            <a:ext cx="1219200" cy="2895600"/>
          </a:xfrm>
          <a:prstGeom prst="straightConnector1">
            <a:avLst/>
          </a:prstGeom>
          <a:solidFill>
            <a:schemeClr val="tx2"/>
          </a:solidFill>
          <a:ln w="25400" cap="flat" cmpd="sng" algn="ctr">
            <a:solidFill>
              <a:schemeClr val="bg2"/>
            </a:solidFill>
            <a:prstDash val="solid"/>
            <a:round/>
            <a:headEnd type="none" w="med" len="med"/>
            <a:tailEnd type="arrow"/>
          </a:ln>
          <a:effectLst/>
        </p:spPr>
      </p:cxnSp>
      <p:sp>
        <p:nvSpPr>
          <p:cNvPr id="19" name="TextBox 18"/>
          <p:cNvSpPr txBox="1"/>
          <p:nvPr/>
        </p:nvSpPr>
        <p:spPr>
          <a:xfrm>
            <a:off x="1524000" y="914400"/>
            <a:ext cx="530916" cy="369332"/>
          </a:xfrm>
          <a:prstGeom prst="rect">
            <a:avLst/>
          </a:prstGeom>
          <a:noFill/>
        </p:spPr>
        <p:txBody>
          <a:bodyPr wrap="none" rtlCol="0">
            <a:spAutoFit/>
          </a:bodyPr>
          <a:lstStyle/>
          <a:p>
            <a:r>
              <a:rPr lang="en-US" u="sng" dirty="0" smtClean="0">
                <a:solidFill>
                  <a:srgbClr val="66FFFF"/>
                </a:solidFill>
              </a:rPr>
              <a:t>(1) </a:t>
            </a:r>
            <a:endParaRPr lang="en-US" u="sng" dirty="0">
              <a:solidFill>
                <a:srgbClr val="66FFFF"/>
              </a:solidFill>
            </a:endParaRPr>
          </a:p>
        </p:txBody>
      </p:sp>
      <p:sp>
        <p:nvSpPr>
          <p:cNvPr id="21" name="TextBox 20"/>
          <p:cNvSpPr txBox="1"/>
          <p:nvPr/>
        </p:nvSpPr>
        <p:spPr>
          <a:xfrm>
            <a:off x="6477000" y="1295400"/>
            <a:ext cx="466795" cy="369332"/>
          </a:xfrm>
          <a:prstGeom prst="rect">
            <a:avLst/>
          </a:prstGeom>
          <a:noFill/>
        </p:spPr>
        <p:txBody>
          <a:bodyPr wrap="none" rtlCol="0">
            <a:spAutoFit/>
          </a:bodyPr>
          <a:lstStyle/>
          <a:p>
            <a:r>
              <a:rPr lang="en-US" u="sng" dirty="0" smtClean="0">
                <a:solidFill>
                  <a:srgbClr val="FF0000"/>
                </a:solidFill>
              </a:rPr>
              <a:t>(2)</a:t>
            </a:r>
            <a:endParaRPr lang="en-US" u="sng" dirty="0">
              <a:solidFill>
                <a:srgbClr val="FF0000"/>
              </a:solidFill>
            </a:endParaRPr>
          </a:p>
        </p:txBody>
      </p:sp>
      <p:sp>
        <p:nvSpPr>
          <p:cNvPr id="23" name="TextBox 22"/>
          <p:cNvSpPr txBox="1"/>
          <p:nvPr/>
        </p:nvSpPr>
        <p:spPr>
          <a:xfrm>
            <a:off x="228600" y="4724400"/>
            <a:ext cx="466795" cy="369332"/>
          </a:xfrm>
          <a:prstGeom prst="rect">
            <a:avLst/>
          </a:prstGeom>
          <a:noFill/>
        </p:spPr>
        <p:txBody>
          <a:bodyPr wrap="none" rtlCol="0">
            <a:spAutoFit/>
          </a:bodyPr>
          <a:lstStyle/>
          <a:p>
            <a:r>
              <a:rPr lang="en-US" u="sng" dirty="0" smtClean="0">
                <a:solidFill>
                  <a:srgbClr val="FFCC00"/>
                </a:solidFill>
              </a:rPr>
              <a:t>(3)</a:t>
            </a:r>
            <a:endParaRPr lang="en-US" u="sng" dirty="0">
              <a:solidFill>
                <a:srgbClr val="FFCC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2743200"/>
          <a:ext cx="8382001" cy="3364992"/>
        </p:xfrm>
        <a:graphic>
          <a:graphicData uri="http://schemas.openxmlformats.org/drawingml/2006/table">
            <a:tbl>
              <a:tblPr/>
              <a:tblGrid>
                <a:gridCol w="2142767"/>
                <a:gridCol w="1210033"/>
                <a:gridCol w="1226839"/>
                <a:gridCol w="1267454"/>
                <a:gridCol w="1267454"/>
                <a:gridCol w="1267454"/>
              </a:tblGrid>
              <a:tr h="0">
                <a:tc>
                  <a:txBody>
                    <a:bodyPr/>
                    <a:lstStyle/>
                    <a:p>
                      <a:pPr marL="0" marR="0">
                        <a:lnSpc>
                          <a:spcPct val="115000"/>
                        </a:lnSpc>
                        <a:spcBef>
                          <a:spcPts val="0"/>
                        </a:spcBef>
                        <a:spcAft>
                          <a:spcPts val="0"/>
                        </a:spcAft>
                      </a:pPr>
                      <a:r>
                        <a:rPr lang="en-US" sz="2400" dirty="0">
                          <a:latin typeface="Times New Roman"/>
                          <a:ea typeface="Calibri"/>
                          <a:cs typeface="Times New Roman"/>
                        </a:rPr>
                        <a:t>U.S./</a:t>
                      </a:r>
                      <a:r>
                        <a:rPr lang="en-US" sz="2400" dirty="0" smtClean="0">
                          <a:latin typeface="Times New Roman"/>
                          <a:ea typeface="Calibri"/>
                          <a:cs typeface="Times New Roman"/>
                        </a:rPr>
                        <a:t>Region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W</a:t>
                      </a:r>
                      <a:r>
                        <a:rPr lang="en-US" sz="2400" baseline="-25000" dirty="0">
                          <a:latin typeface="Times New Roman"/>
                          <a:ea typeface="Calibri"/>
                          <a:cs typeface="Times New Roman"/>
                        </a:rPr>
                        <a:t>1</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W</a:t>
                      </a:r>
                      <a:r>
                        <a:rPr lang="en-US" sz="2400" baseline="-25000" dirty="0">
                          <a:latin typeface="Times New Roman"/>
                          <a:ea typeface="Calibri"/>
                          <a:cs typeface="Times New Roman"/>
                        </a:rPr>
                        <a:t>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W</a:t>
                      </a:r>
                      <a:r>
                        <a:rPr lang="en-US" sz="2400" baseline="-25000" dirty="0">
                          <a:latin typeface="Times New Roman"/>
                          <a:ea typeface="Calibri"/>
                          <a:cs typeface="Times New Roman"/>
                        </a:rPr>
                        <a:t>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W</a:t>
                      </a:r>
                      <a:r>
                        <a:rPr lang="en-US" sz="2400" baseline="-25000" dirty="0">
                          <a:latin typeface="Times New Roman"/>
                          <a:ea typeface="Calibri"/>
                          <a:cs typeface="Times New Roman"/>
                        </a:rPr>
                        <a:t>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Cost</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marL="0" marR="0">
                        <a:lnSpc>
                          <a:spcPct val="115000"/>
                        </a:lnSpc>
                        <a:spcBef>
                          <a:spcPts val="0"/>
                        </a:spcBef>
                        <a:spcAft>
                          <a:spcPts val="0"/>
                        </a:spcAft>
                      </a:pPr>
                      <a:r>
                        <a:rPr lang="en-US" sz="2400" dirty="0">
                          <a:latin typeface="Times New Roman"/>
                          <a:ea typeface="Calibri"/>
                          <a:cs typeface="Times New Roman"/>
                        </a:rPr>
                        <a:t>CONUS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b="1" dirty="0">
                          <a:latin typeface="Times New Roman"/>
                          <a:ea typeface="Calibri"/>
                          <a:cs typeface="Times New Roman"/>
                        </a:rPr>
                        <a:t>0.6253</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0.0253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0.0033</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0.0001</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0.0488</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marL="0" marR="0">
                        <a:lnSpc>
                          <a:spcPct val="115000"/>
                        </a:lnSpc>
                        <a:spcBef>
                          <a:spcPts val="0"/>
                        </a:spcBef>
                        <a:spcAft>
                          <a:spcPts val="0"/>
                        </a:spcAft>
                      </a:pPr>
                      <a:r>
                        <a:rPr lang="en-US" sz="2400">
                          <a:latin typeface="Times New Roman"/>
                          <a:ea typeface="Calibri"/>
                          <a:cs typeface="Times New Roman"/>
                        </a:rPr>
                        <a:t>West</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0.1083</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b="1" dirty="0">
                          <a:latin typeface="Times New Roman"/>
                          <a:ea typeface="Calibri"/>
                          <a:cs typeface="Times New Roman"/>
                        </a:rPr>
                        <a:t>0.3935</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0.0000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0.0000</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0.1674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marL="0" marR="0">
                        <a:lnSpc>
                          <a:spcPct val="115000"/>
                        </a:lnSpc>
                        <a:spcBef>
                          <a:spcPts val="0"/>
                        </a:spcBef>
                        <a:spcAft>
                          <a:spcPts val="0"/>
                        </a:spcAft>
                      </a:pPr>
                      <a:r>
                        <a:rPr lang="en-US" sz="2400">
                          <a:latin typeface="Times New Roman"/>
                          <a:ea typeface="Calibri"/>
                          <a:cs typeface="Times New Roman"/>
                        </a:rPr>
                        <a:t>High Plains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0.1940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0.2816</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0.0000</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0.0002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0.1380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marL="0" marR="0">
                        <a:lnSpc>
                          <a:spcPct val="115000"/>
                        </a:lnSpc>
                        <a:spcBef>
                          <a:spcPts val="0"/>
                        </a:spcBef>
                        <a:spcAft>
                          <a:spcPts val="0"/>
                        </a:spcAft>
                      </a:pPr>
                      <a:r>
                        <a:rPr lang="en-US" sz="2400">
                          <a:latin typeface="Times New Roman"/>
                          <a:ea typeface="Calibri"/>
                          <a:cs typeface="Times New Roman"/>
                        </a:rPr>
                        <a:t>South</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0.2438</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b="1" dirty="0">
                          <a:latin typeface="Times New Roman"/>
                          <a:ea typeface="Calibri"/>
                          <a:cs typeface="Times New Roman"/>
                        </a:rPr>
                        <a:t>0.3585</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0.0502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0.0000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0.0900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marL="0" marR="0">
                        <a:lnSpc>
                          <a:spcPct val="115000"/>
                        </a:lnSpc>
                        <a:spcBef>
                          <a:spcPts val="0"/>
                        </a:spcBef>
                        <a:spcAft>
                          <a:spcPts val="0"/>
                        </a:spcAft>
                      </a:pPr>
                      <a:r>
                        <a:rPr lang="en-US" sz="2400">
                          <a:latin typeface="Times New Roman"/>
                          <a:ea typeface="Calibri"/>
                          <a:cs typeface="Times New Roman"/>
                        </a:rPr>
                        <a:t>Midwest</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b="1" dirty="0">
                          <a:latin typeface="Times New Roman"/>
                          <a:ea typeface="Calibri"/>
                          <a:cs typeface="Times New Roman"/>
                        </a:rPr>
                        <a:t>0.7551</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0.0757</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0.0433</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0.0175</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0.0542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marL="0" marR="0">
                        <a:lnSpc>
                          <a:spcPct val="115000"/>
                        </a:lnSpc>
                        <a:spcBef>
                          <a:spcPts val="0"/>
                        </a:spcBef>
                        <a:spcAft>
                          <a:spcPts val="0"/>
                        </a:spcAft>
                      </a:pPr>
                      <a:r>
                        <a:rPr lang="en-US" sz="2400">
                          <a:latin typeface="Times New Roman"/>
                          <a:ea typeface="Calibri"/>
                          <a:cs typeface="Times New Roman"/>
                        </a:rPr>
                        <a:t>Southeast</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0.1706</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0.1490</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0.0001</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b="1">
                          <a:latin typeface="Times New Roman"/>
                          <a:ea typeface="Calibri"/>
                          <a:cs typeface="Times New Roman"/>
                        </a:rPr>
                        <a:t>0.3115</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0.1622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marL="0" marR="0">
                        <a:lnSpc>
                          <a:spcPct val="115000"/>
                        </a:lnSpc>
                        <a:spcBef>
                          <a:spcPts val="0"/>
                        </a:spcBef>
                        <a:spcAft>
                          <a:spcPts val="0"/>
                        </a:spcAft>
                      </a:pPr>
                      <a:r>
                        <a:rPr lang="en-US" sz="2400" dirty="0">
                          <a:latin typeface="Times New Roman"/>
                          <a:ea typeface="Calibri"/>
                          <a:cs typeface="Times New Roman"/>
                        </a:rPr>
                        <a:t>Northeast</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b="1" dirty="0">
                          <a:latin typeface="Times New Roman"/>
                          <a:ea typeface="Calibri"/>
                          <a:cs typeface="Times New Roman"/>
                        </a:rPr>
                        <a:t>0.6651</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0.2571</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0.0478</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latin typeface="Times New Roman"/>
                          <a:ea typeface="Calibri"/>
                          <a:cs typeface="Times New Roman"/>
                        </a:rPr>
                        <a:t>0.0027</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latin typeface="Times New Roman"/>
                          <a:ea typeface="Calibri"/>
                          <a:cs typeface="Times New Roman"/>
                        </a:rPr>
                        <a:t>0.0649</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9393" name="Rectangle 1"/>
          <p:cNvSpPr>
            <a:spLocks noChangeArrowheads="1"/>
          </p:cNvSpPr>
          <p:nvPr/>
        </p:nvSpPr>
        <p:spPr bwMode="auto">
          <a:xfrm>
            <a:off x="838200" y="533400"/>
            <a:ext cx="7620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 Optimal weight coefficients for CONUS and Region </a:t>
            </a:r>
            <a:r>
              <a:rPr lang="en-US" sz="2800" b="0" dirty="0" smtClean="0">
                <a:solidFill>
                  <a:schemeClr val="tx1"/>
                </a:solidFill>
                <a:effectLst/>
                <a:latin typeface="Times New Roman" pitchFamily="18" charset="0"/>
                <a:ea typeface="Calibri" pitchFamily="34" charset="0"/>
                <a:cs typeface="Times New Roman" pitchFamily="18" charset="0"/>
              </a:rPr>
              <a:t>experiment (maximum in bold)</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(Optimal Blended drought index = </a:t>
            </a:r>
          </a:p>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SM1 + W</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SMT + W</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ET + W</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a:t>
            </a:r>
            <a:endParaRPr kumimoji="0" lang="en-US" sz="2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8446373" y="6488668"/>
            <a:ext cx="761747" cy="369332"/>
          </a:xfrm>
          <a:prstGeom prst="rect">
            <a:avLst/>
          </a:prstGeom>
        </p:spPr>
        <p:txBody>
          <a:bodyPr wrap="none">
            <a:spAutoFit/>
          </a:bodyPr>
          <a:lstStyle/>
          <a:p>
            <a:r>
              <a:rPr lang="en-US" dirty="0" smtClean="0">
                <a:solidFill>
                  <a:srgbClr val="FFC000"/>
                </a:solidFill>
              </a:rPr>
              <a:t>15/37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0" y="1143000"/>
            <a:ext cx="6858000" cy="3657600"/>
            <a:chOff x="990600" y="2209800"/>
            <a:chExt cx="6858000" cy="3886200"/>
          </a:xfrm>
        </p:grpSpPr>
        <p:pic>
          <p:nvPicPr>
            <p:cNvPr id="3" name="Picture 2" descr="Percentage_of_weight.png"/>
            <p:cNvPicPr>
              <a:picLocks noChangeAspect="1"/>
            </p:cNvPicPr>
            <p:nvPr/>
          </p:nvPicPr>
          <p:blipFill>
            <a:blip r:embed="rId2" cstate="print"/>
            <a:srcRect t="3636" b="3636"/>
            <a:stretch>
              <a:fillRect/>
            </a:stretch>
          </p:blipFill>
          <p:spPr>
            <a:xfrm>
              <a:off x="990600" y="2209800"/>
              <a:ext cx="6858000" cy="3886200"/>
            </a:xfrm>
            <a:prstGeom prst="rect">
              <a:avLst/>
            </a:prstGeom>
          </p:spPr>
        </p:pic>
        <p:sp>
          <p:nvSpPr>
            <p:cNvPr id="4" name="Freeform 3"/>
            <p:cNvSpPr/>
            <p:nvPr/>
          </p:nvSpPr>
          <p:spPr>
            <a:xfrm>
              <a:off x="2514600" y="2667000"/>
              <a:ext cx="1248176" cy="955183"/>
            </a:xfrm>
            <a:custGeom>
              <a:avLst/>
              <a:gdLst>
                <a:gd name="connsiteX0" fmla="*/ 42002 w 1587466"/>
                <a:gd name="connsiteY0" fmla="*/ 90152 h 1153170"/>
                <a:gd name="connsiteX1" fmla="*/ 16244 w 1587466"/>
                <a:gd name="connsiteY1" fmla="*/ 128789 h 1153170"/>
                <a:gd name="connsiteX2" fmla="*/ 54881 w 1587466"/>
                <a:gd name="connsiteY2" fmla="*/ 373487 h 1153170"/>
                <a:gd name="connsiteX3" fmla="*/ 80638 w 1587466"/>
                <a:gd name="connsiteY3" fmla="*/ 425003 h 1153170"/>
                <a:gd name="connsiteX4" fmla="*/ 157912 w 1587466"/>
                <a:gd name="connsiteY4" fmla="*/ 476518 h 1153170"/>
                <a:gd name="connsiteX5" fmla="*/ 235185 w 1587466"/>
                <a:gd name="connsiteY5" fmla="*/ 566670 h 1153170"/>
                <a:gd name="connsiteX6" fmla="*/ 286700 w 1587466"/>
                <a:gd name="connsiteY6" fmla="*/ 618186 h 1153170"/>
                <a:gd name="connsiteX7" fmla="*/ 363974 w 1587466"/>
                <a:gd name="connsiteY7" fmla="*/ 746975 h 1153170"/>
                <a:gd name="connsiteX8" fmla="*/ 402610 w 1587466"/>
                <a:gd name="connsiteY8" fmla="*/ 759853 h 1153170"/>
                <a:gd name="connsiteX9" fmla="*/ 454126 w 1587466"/>
                <a:gd name="connsiteY9" fmla="*/ 837127 h 1153170"/>
                <a:gd name="connsiteX10" fmla="*/ 479883 w 1587466"/>
                <a:gd name="connsiteY10" fmla="*/ 875763 h 1153170"/>
                <a:gd name="connsiteX11" fmla="*/ 518520 w 1587466"/>
                <a:gd name="connsiteY11" fmla="*/ 914400 h 1153170"/>
                <a:gd name="connsiteX12" fmla="*/ 531399 w 1587466"/>
                <a:gd name="connsiteY12" fmla="*/ 1017431 h 1153170"/>
                <a:gd name="connsiteX13" fmla="*/ 660188 w 1587466"/>
                <a:gd name="connsiteY13" fmla="*/ 1094704 h 1153170"/>
                <a:gd name="connsiteX14" fmla="*/ 814734 w 1587466"/>
                <a:gd name="connsiteY14" fmla="*/ 1107583 h 1153170"/>
                <a:gd name="connsiteX15" fmla="*/ 1072312 w 1587466"/>
                <a:gd name="connsiteY15" fmla="*/ 1107583 h 1153170"/>
                <a:gd name="connsiteX16" fmla="*/ 1123827 w 1587466"/>
                <a:gd name="connsiteY16" fmla="*/ 1030310 h 1153170"/>
                <a:gd name="connsiteX17" fmla="*/ 1149585 w 1587466"/>
                <a:gd name="connsiteY17" fmla="*/ 991673 h 1153170"/>
                <a:gd name="connsiteX18" fmla="*/ 1162464 w 1587466"/>
                <a:gd name="connsiteY18" fmla="*/ 914400 h 1153170"/>
                <a:gd name="connsiteX19" fmla="*/ 1226858 w 1587466"/>
                <a:gd name="connsiteY19" fmla="*/ 862884 h 1153170"/>
                <a:gd name="connsiteX20" fmla="*/ 1574588 w 1587466"/>
                <a:gd name="connsiteY20" fmla="*/ 850006 h 1153170"/>
                <a:gd name="connsiteX21" fmla="*/ 1587466 w 1587466"/>
                <a:gd name="connsiteY21" fmla="*/ 811369 h 1153170"/>
                <a:gd name="connsiteX22" fmla="*/ 1535951 w 1587466"/>
                <a:gd name="connsiteY22" fmla="*/ 695459 h 1153170"/>
                <a:gd name="connsiteX23" fmla="*/ 1484435 w 1587466"/>
                <a:gd name="connsiteY23" fmla="*/ 669701 h 1153170"/>
                <a:gd name="connsiteX24" fmla="*/ 1407162 w 1587466"/>
                <a:gd name="connsiteY24" fmla="*/ 618186 h 1153170"/>
                <a:gd name="connsiteX25" fmla="*/ 1368526 w 1587466"/>
                <a:gd name="connsiteY25" fmla="*/ 592428 h 1153170"/>
                <a:gd name="connsiteX26" fmla="*/ 1342768 w 1587466"/>
                <a:gd name="connsiteY26" fmla="*/ 553791 h 1153170"/>
                <a:gd name="connsiteX27" fmla="*/ 1304131 w 1587466"/>
                <a:gd name="connsiteY27" fmla="*/ 540913 h 1153170"/>
                <a:gd name="connsiteX28" fmla="*/ 1265495 w 1587466"/>
                <a:gd name="connsiteY28" fmla="*/ 515155 h 1153170"/>
                <a:gd name="connsiteX29" fmla="*/ 1123827 w 1587466"/>
                <a:gd name="connsiteY29" fmla="*/ 489397 h 1153170"/>
                <a:gd name="connsiteX30" fmla="*/ 1007917 w 1587466"/>
                <a:gd name="connsiteY30" fmla="*/ 476518 h 1153170"/>
                <a:gd name="connsiteX31" fmla="*/ 879128 w 1587466"/>
                <a:gd name="connsiteY31" fmla="*/ 437882 h 1153170"/>
                <a:gd name="connsiteX32" fmla="*/ 827613 w 1587466"/>
                <a:gd name="connsiteY32" fmla="*/ 412124 h 1153170"/>
                <a:gd name="connsiteX33" fmla="*/ 750340 w 1587466"/>
                <a:gd name="connsiteY33" fmla="*/ 334851 h 1153170"/>
                <a:gd name="connsiteX34" fmla="*/ 711703 w 1587466"/>
                <a:gd name="connsiteY34" fmla="*/ 257577 h 1153170"/>
                <a:gd name="connsiteX35" fmla="*/ 647309 w 1587466"/>
                <a:gd name="connsiteY35" fmla="*/ 154546 h 1153170"/>
                <a:gd name="connsiteX36" fmla="*/ 608672 w 1587466"/>
                <a:gd name="connsiteY36" fmla="*/ 141668 h 1153170"/>
                <a:gd name="connsiteX37" fmla="*/ 428368 w 1587466"/>
                <a:gd name="connsiteY37" fmla="*/ 38637 h 1153170"/>
                <a:gd name="connsiteX38" fmla="*/ 351095 w 1587466"/>
                <a:gd name="connsiteY38" fmla="*/ 12879 h 1153170"/>
                <a:gd name="connsiteX39" fmla="*/ 312458 w 1587466"/>
                <a:gd name="connsiteY39" fmla="*/ 0 h 1153170"/>
                <a:gd name="connsiteX40" fmla="*/ 54881 w 1587466"/>
                <a:gd name="connsiteY40" fmla="*/ 12879 h 1153170"/>
                <a:gd name="connsiteX41" fmla="*/ 16244 w 1587466"/>
                <a:gd name="connsiteY41" fmla="*/ 38637 h 1153170"/>
                <a:gd name="connsiteX42" fmla="*/ 3365 w 1587466"/>
                <a:gd name="connsiteY42" fmla="*/ 77273 h 1153170"/>
                <a:gd name="connsiteX43" fmla="*/ 3365 w 1587466"/>
                <a:gd name="connsiteY43" fmla="*/ 218941 h 115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87466" h="1153170">
                  <a:moveTo>
                    <a:pt x="42002" y="90152"/>
                  </a:moveTo>
                  <a:cubicBezTo>
                    <a:pt x="33416" y="103031"/>
                    <a:pt x="17210" y="113341"/>
                    <a:pt x="16244" y="128789"/>
                  </a:cubicBezTo>
                  <a:cubicBezTo>
                    <a:pt x="12078" y="195447"/>
                    <a:pt x="20701" y="305124"/>
                    <a:pt x="54881" y="373487"/>
                  </a:cubicBezTo>
                  <a:cubicBezTo>
                    <a:pt x="63467" y="390659"/>
                    <a:pt x="67062" y="411427"/>
                    <a:pt x="80638" y="425003"/>
                  </a:cubicBezTo>
                  <a:cubicBezTo>
                    <a:pt x="102528" y="446893"/>
                    <a:pt x="136022" y="454628"/>
                    <a:pt x="157912" y="476518"/>
                  </a:cubicBezTo>
                  <a:cubicBezTo>
                    <a:pt x="267804" y="586413"/>
                    <a:pt x="119531" y="434494"/>
                    <a:pt x="235185" y="566670"/>
                  </a:cubicBezTo>
                  <a:cubicBezTo>
                    <a:pt x="251177" y="584946"/>
                    <a:pt x="272129" y="598758"/>
                    <a:pt x="286700" y="618186"/>
                  </a:cubicBezTo>
                  <a:cubicBezTo>
                    <a:pt x="307724" y="646219"/>
                    <a:pt x="331766" y="736239"/>
                    <a:pt x="363974" y="746975"/>
                  </a:cubicBezTo>
                  <a:lnTo>
                    <a:pt x="402610" y="759853"/>
                  </a:lnTo>
                  <a:lnTo>
                    <a:pt x="454126" y="837127"/>
                  </a:lnTo>
                  <a:cubicBezTo>
                    <a:pt x="462712" y="850006"/>
                    <a:pt x="468938" y="864818"/>
                    <a:pt x="479883" y="875763"/>
                  </a:cubicBezTo>
                  <a:lnTo>
                    <a:pt x="518520" y="914400"/>
                  </a:lnTo>
                  <a:cubicBezTo>
                    <a:pt x="522813" y="948744"/>
                    <a:pt x="513960" y="987535"/>
                    <a:pt x="531399" y="1017431"/>
                  </a:cubicBezTo>
                  <a:cubicBezTo>
                    <a:pt x="534524" y="1022788"/>
                    <a:pt x="636876" y="1090333"/>
                    <a:pt x="660188" y="1094704"/>
                  </a:cubicBezTo>
                  <a:cubicBezTo>
                    <a:pt x="710996" y="1104231"/>
                    <a:pt x="763219" y="1103290"/>
                    <a:pt x="814734" y="1107583"/>
                  </a:cubicBezTo>
                  <a:cubicBezTo>
                    <a:pt x="904949" y="1137655"/>
                    <a:pt x="935551" y="1153170"/>
                    <a:pt x="1072312" y="1107583"/>
                  </a:cubicBezTo>
                  <a:cubicBezTo>
                    <a:pt x="1101680" y="1097794"/>
                    <a:pt x="1106655" y="1056068"/>
                    <a:pt x="1123827" y="1030310"/>
                  </a:cubicBezTo>
                  <a:lnTo>
                    <a:pt x="1149585" y="991673"/>
                  </a:lnTo>
                  <a:cubicBezTo>
                    <a:pt x="1153878" y="965915"/>
                    <a:pt x="1154206" y="939173"/>
                    <a:pt x="1162464" y="914400"/>
                  </a:cubicBezTo>
                  <a:cubicBezTo>
                    <a:pt x="1173203" y="882182"/>
                    <a:pt x="1193313" y="865120"/>
                    <a:pt x="1226858" y="862884"/>
                  </a:cubicBezTo>
                  <a:cubicBezTo>
                    <a:pt x="1342591" y="855169"/>
                    <a:pt x="1458678" y="854299"/>
                    <a:pt x="1574588" y="850006"/>
                  </a:cubicBezTo>
                  <a:cubicBezTo>
                    <a:pt x="1578881" y="837127"/>
                    <a:pt x="1587466" y="824945"/>
                    <a:pt x="1587466" y="811369"/>
                  </a:cubicBezTo>
                  <a:cubicBezTo>
                    <a:pt x="1587466" y="750858"/>
                    <a:pt x="1581982" y="728338"/>
                    <a:pt x="1535951" y="695459"/>
                  </a:cubicBezTo>
                  <a:cubicBezTo>
                    <a:pt x="1520328" y="684300"/>
                    <a:pt x="1500058" y="680860"/>
                    <a:pt x="1484435" y="669701"/>
                  </a:cubicBezTo>
                  <a:cubicBezTo>
                    <a:pt x="1400022" y="609406"/>
                    <a:pt x="1490043" y="645813"/>
                    <a:pt x="1407162" y="618186"/>
                  </a:cubicBezTo>
                  <a:cubicBezTo>
                    <a:pt x="1394283" y="609600"/>
                    <a:pt x="1379471" y="603373"/>
                    <a:pt x="1368526" y="592428"/>
                  </a:cubicBezTo>
                  <a:cubicBezTo>
                    <a:pt x="1357581" y="581483"/>
                    <a:pt x="1354855" y="563460"/>
                    <a:pt x="1342768" y="553791"/>
                  </a:cubicBezTo>
                  <a:cubicBezTo>
                    <a:pt x="1332167" y="545311"/>
                    <a:pt x="1317010" y="545206"/>
                    <a:pt x="1304131" y="540913"/>
                  </a:cubicBezTo>
                  <a:cubicBezTo>
                    <a:pt x="1291252" y="532327"/>
                    <a:pt x="1279339" y="522077"/>
                    <a:pt x="1265495" y="515155"/>
                  </a:cubicBezTo>
                  <a:cubicBezTo>
                    <a:pt x="1226057" y="495436"/>
                    <a:pt x="1158659" y="493495"/>
                    <a:pt x="1123827" y="489397"/>
                  </a:cubicBezTo>
                  <a:lnTo>
                    <a:pt x="1007917" y="476518"/>
                  </a:lnTo>
                  <a:cubicBezTo>
                    <a:pt x="913852" y="445163"/>
                    <a:pt x="956984" y="457345"/>
                    <a:pt x="879128" y="437882"/>
                  </a:cubicBezTo>
                  <a:cubicBezTo>
                    <a:pt x="861956" y="429296"/>
                    <a:pt x="842605" y="424117"/>
                    <a:pt x="827613" y="412124"/>
                  </a:cubicBezTo>
                  <a:cubicBezTo>
                    <a:pt x="799168" y="389368"/>
                    <a:pt x="750340" y="334851"/>
                    <a:pt x="750340" y="334851"/>
                  </a:cubicBezTo>
                  <a:cubicBezTo>
                    <a:pt x="703372" y="193947"/>
                    <a:pt x="778278" y="407370"/>
                    <a:pt x="711703" y="257577"/>
                  </a:cubicBezTo>
                  <a:cubicBezTo>
                    <a:pt x="678144" y="182069"/>
                    <a:pt x="710193" y="185987"/>
                    <a:pt x="647309" y="154546"/>
                  </a:cubicBezTo>
                  <a:cubicBezTo>
                    <a:pt x="635167" y="148475"/>
                    <a:pt x="621551" y="145961"/>
                    <a:pt x="608672" y="141668"/>
                  </a:cubicBezTo>
                  <a:cubicBezTo>
                    <a:pt x="552142" y="103981"/>
                    <a:pt x="493732" y="60425"/>
                    <a:pt x="428368" y="38637"/>
                  </a:cubicBezTo>
                  <a:lnTo>
                    <a:pt x="351095" y="12879"/>
                  </a:lnTo>
                  <a:lnTo>
                    <a:pt x="312458" y="0"/>
                  </a:lnTo>
                  <a:cubicBezTo>
                    <a:pt x="226599" y="4293"/>
                    <a:pt x="140125" y="1760"/>
                    <a:pt x="54881" y="12879"/>
                  </a:cubicBezTo>
                  <a:cubicBezTo>
                    <a:pt x="39532" y="14881"/>
                    <a:pt x="25914" y="26550"/>
                    <a:pt x="16244" y="38637"/>
                  </a:cubicBezTo>
                  <a:cubicBezTo>
                    <a:pt x="7763" y="49237"/>
                    <a:pt x="4332" y="63732"/>
                    <a:pt x="3365" y="77273"/>
                  </a:cubicBezTo>
                  <a:cubicBezTo>
                    <a:pt x="0" y="124376"/>
                    <a:pt x="3365" y="171718"/>
                    <a:pt x="3365" y="218941"/>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529070" y="2971805"/>
              <a:ext cx="1847452" cy="867642"/>
            </a:xfrm>
            <a:custGeom>
              <a:avLst/>
              <a:gdLst>
                <a:gd name="connsiteX0" fmla="*/ 42930 w 1847452"/>
                <a:gd name="connsiteY0" fmla="*/ 80488 h 867642"/>
                <a:gd name="connsiteX1" fmla="*/ 352023 w 1847452"/>
                <a:gd name="connsiteY1" fmla="*/ 93367 h 867642"/>
                <a:gd name="connsiteX2" fmla="*/ 403538 w 1847452"/>
                <a:gd name="connsiteY2" fmla="*/ 106246 h 867642"/>
                <a:gd name="connsiteX3" fmla="*/ 1214907 w 1847452"/>
                <a:gd name="connsiteY3" fmla="*/ 93367 h 867642"/>
                <a:gd name="connsiteX4" fmla="*/ 1639910 w 1847452"/>
                <a:gd name="connsiteY4" fmla="*/ 80488 h 867642"/>
                <a:gd name="connsiteX5" fmla="*/ 1652789 w 1847452"/>
                <a:gd name="connsiteY5" fmla="*/ 119125 h 867642"/>
                <a:gd name="connsiteX6" fmla="*/ 1665668 w 1847452"/>
                <a:gd name="connsiteY6" fmla="*/ 235034 h 867642"/>
                <a:gd name="connsiteX7" fmla="*/ 1614153 w 1847452"/>
                <a:gd name="connsiteY7" fmla="*/ 866099 h 867642"/>
                <a:gd name="connsiteX8" fmla="*/ 1446727 w 1847452"/>
                <a:gd name="connsiteY8" fmla="*/ 853220 h 867642"/>
                <a:gd name="connsiteX9" fmla="*/ 1420969 w 1847452"/>
                <a:gd name="connsiteY9" fmla="*/ 814584 h 867642"/>
                <a:gd name="connsiteX10" fmla="*/ 1382333 w 1847452"/>
                <a:gd name="connsiteY10" fmla="*/ 801705 h 867642"/>
                <a:gd name="connsiteX11" fmla="*/ 1343696 w 1847452"/>
                <a:gd name="connsiteY11" fmla="*/ 763068 h 867642"/>
                <a:gd name="connsiteX12" fmla="*/ 1305060 w 1847452"/>
                <a:gd name="connsiteY12" fmla="*/ 711553 h 867642"/>
                <a:gd name="connsiteX13" fmla="*/ 1266423 w 1847452"/>
                <a:gd name="connsiteY13" fmla="*/ 685795 h 867642"/>
                <a:gd name="connsiteX14" fmla="*/ 1240665 w 1847452"/>
                <a:gd name="connsiteY14" fmla="*/ 634280 h 867642"/>
                <a:gd name="connsiteX15" fmla="*/ 1202029 w 1847452"/>
                <a:gd name="connsiteY15" fmla="*/ 621401 h 867642"/>
                <a:gd name="connsiteX16" fmla="*/ 1124755 w 1847452"/>
                <a:gd name="connsiteY16" fmla="*/ 569885 h 867642"/>
                <a:gd name="connsiteX17" fmla="*/ 1086119 w 1847452"/>
                <a:gd name="connsiteY17" fmla="*/ 557006 h 867642"/>
                <a:gd name="connsiteX18" fmla="*/ 519448 w 1847452"/>
                <a:gd name="connsiteY18" fmla="*/ 531249 h 867642"/>
                <a:gd name="connsiteX19" fmla="*/ 416417 w 1847452"/>
                <a:gd name="connsiteY19" fmla="*/ 505491 h 867642"/>
                <a:gd name="connsiteX20" fmla="*/ 352023 w 1847452"/>
                <a:gd name="connsiteY20" fmla="*/ 415339 h 867642"/>
                <a:gd name="connsiteX21" fmla="*/ 300507 w 1847452"/>
                <a:gd name="connsiteY21" fmla="*/ 376702 h 867642"/>
                <a:gd name="connsiteX22" fmla="*/ 261871 w 1847452"/>
                <a:gd name="connsiteY22" fmla="*/ 338065 h 867642"/>
                <a:gd name="connsiteX23" fmla="*/ 184598 w 1847452"/>
                <a:gd name="connsiteY23" fmla="*/ 286550 h 867642"/>
                <a:gd name="connsiteX24" fmla="*/ 133082 w 1847452"/>
                <a:gd name="connsiteY24" fmla="*/ 209277 h 867642"/>
                <a:gd name="connsiteX25" fmla="*/ 120203 w 1847452"/>
                <a:gd name="connsiteY25" fmla="*/ 170640 h 867642"/>
                <a:gd name="connsiteX26" fmla="*/ 94445 w 1847452"/>
                <a:gd name="connsiteY26" fmla="*/ 119125 h 867642"/>
                <a:gd name="connsiteX27" fmla="*/ 42930 w 1847452"/>
                <a:gd name="connsiteY27" fmla="*/ 80488 h 86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47452" h="867642">
                  <a:moveTo>
                    <a:pt x="42930" y="80488"/>
                  </a:moveTo>
                  <a:cubicBezTo>
                    <a:pt x="85860" y="76195"/>
                    <a:pt x="249165" y="86020"/>
                    <a:pt x="352023" y="93367"/>
                  </a:cubicBezTo>
                  <a:cubicBezTo>
                    <a:pt x="369678" y="94628"/>
                    <a:pt x="385838" y="106246"/>
                    <a:pt x="403538" y="106246"/>
                  </a:cubicBezTo>
                  <a:cubicBezTo>
                    <a:pt x="674028" y="106246"/>
                    <a:pt x="944451" y="97660"/>
                    <a:pt x="1214907" y="93367"/>
                  </a:cubicBezTo>
                  <a:cubicBezTo>
                    <a:pt x="1354957" y="0"/>
                    <a:pt x="1286403" y="34874"/>
                    <a:pt x="1639910" y="80488"/>
                  </a:cubicBezTo>
                  <a:cubicBezTo>
                    <a:pt x="1653374" y="82225"/>
                    <a:pt x="1648496" y="106246"/>
                    <a:pt x="1652789" y="119125"/>
                  </a:cubicBezTo>
                  <a:cubicBezTo>
                    <a:pt x="1657082" y="157761"/>
                    <a:pt x="1665668" y="196160"/>
                    <a:pt x="1665668" y="235034"/>
                  </a:cubicBezTo>
                  <a:cubicBezTo>
                    <a:pt x="1665668" y="862405"/>
                    <a:pt x="1847452" y="788331"/>
                    <a:pt x="1614153" y="866099"/>
                  </a:cubicBezTo>
                  <a:cubicBezTo>
                    <a:pt x="1558344" y="861806"/>
                    <a:pt x="1500811" y="867642"/>
                    <a:pt x="1446727" y="853220"/>
                  </a:cubicBezTo>
                  <a:cubicBezTo>
                    <a:pt x="1431771" y="849232"/>
                    <a:pt x="1433056" y="824253"/>
                    <a:pt x="1420969" y="814584"/>
                  </a:cubicBezTo>
                  <a:cubicBezTo>
                    <a:pt x="1410368" y="806104"/>
                    <a:pt x="1395212" y="805998"/>
                    <a:pt x="1382333" y="801705"/>
                  </a:cubicBezTo>
                  <a:cubicBezTo>
                    <a:pt x="1369454" y="788826"/>
                    <a:pt x="1355549" y="776897"/>
                    <a:pt x="1343696" y="763068"/>
                  </a:cubicBezTo>
                  <a:cubicBezTo>
                    <a:pt x="1329727" y="746771"/>
                    <a:pt x="1320238" y="726731"/>
                    <a:pt x="1305060" y="711553"/>
                  </a:cubicBezTo>
                  <a:cubicBezTo>
                    <a:pt x="1294115" y="700608"/>
                    <a:pt x="1279302" y="694381"/>
                    <a:pt x="1266423" y="685795"/>
                  </a:cubicBezTo>
                  <a:cubicBezTo>
                    <a:pt x="1257837" y="668623"/>
                    <a:pt x="1254240" y="647855"/>
                    <a:pt x="1240665" y="634280"/>
                  </a:cubicBezTo>
                  <a:cubicBezTo>
                    <a:pt x="1231066" y="624681"/>
                    <a:pt x="1213896" y="627994"/>
                    <a:pt x="1202029" y="621401"/>
                  </a:cubicBezTo>
                  <a:cubicBezTo>
                    <a:pt x="1174968" y="606367"/>
                    <a:pt x="1154124" y="579675"/>
                    <a:pt x="1124755" y="569885"/>
                  </a:cubicBezTo>
                  <a:cubicBezTo>
                    <a:pt x="1111876" y="565592"/>
                    <a:pt x="1099172" y="560735"/>
                    <a:pt x="1086119" y="557006"/>
                  </a:cubicBezTo>
                  <a:cubicBezTo>
                    <a:pt x="897847" y="503213"/>
                    <a:pt x="762264" y="537319"/>
                    <a:pt x="519448" y="531249"/>
                  </a:cubicBezTo>
                  <a:cubicBezTo>
                    <a:pt x="510160" y="529391"/>
                    <a:pt x="433389" y="516806"/>
                    <a:pt x="416417" y="505491"/>
                  </a:cubicBezTo>
                  <a:cubicBezTo>
                    <a:pt x="345410" y="458152"/>
                    <a:pt x="405739" y="478007"/>
                    <a:pt x="352023" y="415339"/>
                  </a:cubicBezTo>
                  <a:cubicBezTo>
                    <a:pt x="338054" y="399042"/>
                    <a:pt x="316804" y="390671"/>
                    <a:pt x="300507" y="376702"/>
                  </a:cubicBezTo>
                  <a:cubicBezTo>
                    <a:pt x="286678" y="364849"/>
                    <a:pt x="276248" y="349247"/>
                    <a:pt x="261871" y="338065"/>
                  </a:cubicBezTo>
                  <a:cubicBezTo>
                    <a:pt x="237435" y="319059"/>
                    <a:pt x="184598" y="286550"/>
                    <a:pt x="184598" y="286550"/>
                  </a:cubicBezTo>
                  <a:cubicBezTo>
                    <a:pt x="153975" y="194680"/>
                    <a:pt x="197397" y="305749"/>
                    <a:pt x="133082" y="209277"/>
                  </a:cubicBezTo>
                  <a:cubicBezTo>
                    <a:pt x="125552" y="197981"/>
                    <a:pt x="125551" y="183118"/>
                    <a:pt x="120203" y="170640"/>
                  </a:cubicBezTo>
                  <a:cubicBezTo>
                    <a:pt x="112640" y="152994"/>
                    <a:pt x="103970" y="135794"/>
                    <a:pt x="94445" y="119125"/>
                  </a:cubicBezTo>
                  <a:cubicBezTo>
                    <a:pt x="86766" y="105686"/>
                    <a:pt x="0" y="84781"/>
                    <a:pt x="42930" y="80488"/>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189002" y="4481848"/>
              <a:ext cx="2222192" cy="1171977"/>
            </a:xfrm>
            <a:custGeom>
              <a:avLst/>
              <a:gdLst>
                <a:gd name="connsiteX0" fmla="*/ 889049 w 2222192"/>
                <a:gd name="connsiteY0" fmla="*/ 128789 h 1171977"/>
                <a:gd name="connsiteX1" fmla="*/ 811775 w 2222192"/>
                <a:gd name="connsiteY1" fmla="*/ 193183 h 1171977"/>
                <a:gd name="connsiteX2" fmla="*/ 760260 w 2222192"/>
                <a:gd name="connsiteY2" fmla="*/ 270456 h 1171977"/>
                <a:gd name="connsiteX3" fmla="*/ 682987 w 2222192"/>
                <a:gd name="connsiteY3" fmla="*/ 425003 h 1171977"/>
                <a:gd name="connsiteX4" fmla="*/ 657229 w 2222192"/>
                <a:gd name="connsiteY4" fmla="*/ 463639 h 1171977"/>
                <a:gd name="connsiteX5" fmla="*/ 631471 w 2222192"/>
                <a:gd name="connsiteY5" fmla="*/ 502276 h 1171977"/>
                <a:gd name="connsiteX6" fmla="*/ 592835 w 2222192"/>
                <a:gd name="connsiteY6" fmla="*/ 528034 h 1171977"/>
                <a:gd name="connsiteX7" fmla="*/ 515561 w 2222192"/>
                <a:gd name="connsiteY7" fmla="*/ 553791 h 1171977"/>
                <a:gd name="connsiteX8" fmla="*/ 438288 w 2222192"/>
                <a:gd name="connsiteY8" fmla="*/ 618186 h 1171977"/>
                <a:gd name="connsiteX9" fmla="*/ 270863 w 2222192"/>
                <a:gd name="connsiteY9" fmla="*/ 656822 h 1171977"/>
                <a:gd name="connsiteX10" fmla="*/ 232226 w 2222192"/>
                <a:gd name="connsiteY10" fmla="*/ 708338 h 1171977"/>
                <a:gd name="connsiteX11" fmla="*/ 193590 w 2222192"/>
                <a:gd name="connsiteY11" fmla="*/ 721217 h 1171977"/>
                <a:gd name="connsiteX12" fmla="*/ 154953 w 2222192"/>
                <a:gd name="connsiteY12" fmla="*/ 746975 h 1171977"/>
                <a:gd name="connsiteX13" fmla="*/ 103437 w 2222192"/>
                <a:gd name="connsiteY13" fmla="*/ 824248 h 1171977"/>
                <a:gd name="connsiteX14" fmla="*/ 77680 w 2222192"/>
                <a:gd name="connsiteY14" fmla="*/ 875763 h 1171977"/>
                <a:gd name="connsiteX15" fmla="*/ 26164 w 2222192"/>
                <a:gd name="connsiteY15" fmla="*/ 953037 h 1171977"/>
                <a:gd name="connsiteX16" fmla="*/ 406 w 2222192"/>
                <a:gd name="connsiteY16" fmla="*/ 1030310 h 1171977"/>
                <a:gd name="connsiteX17" fmla="*/ 13285 w 2222192"/>
                <a:gd name="connsiteY17" fmla="*/ 1146220 h 1171977"/>
                <a:gd name="connsiteX18" fmla="*/ 51922 w 2222192"/>
                <a:gd name="connsiteY18" fmla="*/ 1171977 h 1171977"/>
                <a:gd name="connsiteX19" fmla="*/ 708744 w 2222192"/>
                <a:gd name="connsiteY19" fmla="*/ 1159098 h 1171977"/>
                <a:gd name="connsiteX20" fmla="*/ 786018 w 2222192"/>
                <a:gd name="connsiteY20" fmla="*/ 1094704 h 1171977"/>
                <a:gd name="connsiteX21" fmla="*/ 811775 w 2222192"/>
                <a:gd name="connsiteY21" fmla="*/ 1017431 h 1171977"/>
                <a:gd name="connsiteX22" fmla="*/ 876170 w 2222192"/>
                <a:gd name="connsiteY22" fmla="*/ 940158 h 1171977"/>
                <a:gd name="connsiteX23" fmla="*/ 914806 w 2222192"/>
                <a:gd name="connsiteY23" fmla="*/ 862884 h 1171977"/>
                <a:gd name="connsiteX24" fmla="*/ 940564 w 2222192"/>
                <a:gd name="connsiteY24" fmla="*/ 785611 h 1171977"/>
                <a:gd name="connsiteX25" fmla="*/ 979201 w 2222192"/>
                <a:gd name="connsiteY25" fmla="*/ 746975 h 1171977"/>
                <a:gd name="connsiteX26" fmla="*/ 1017837 w 2222192"/>
                <a:gd name="connsiteY26" fmla="*/ 734096 h 1171977"/>
                <a:gd name="connsiteX27" fmla="*/ 1288294 w 2222192"/>
                <a:gd name="connsiteY27" fmla="*/ 721217 h 1171977"/>
                <a:gd name="connsiteX28" fmla="*/ 1790570 w 2222192"/>
                <a:gd name="connsiteY28" fmla="*/ 682580 h 1171977"/>
                <a:gd name="connsiteX29" fmla="*/ 1829206 w 2222192"/>
                <a:gd name="connsiteY29" fmla="*/ 656822 h 1171977"/>
                <a:gd name="connsiteX30" fmla="*/ 1932237 w 2222192"/>
                <a:gd name="connsiteY30" fmla="*/ 631065 h 1171977"/>
                <a:gd name="connsiteX31" fmla="*/ 1996632 w 2222192"/>
                <a:gd name="connsiteY31" fmla="*/ 592428 h 1171977"/>
                <a:gd name="connsiteX32" fmla="*/ 2035268 w 2222192"/>
                <a:gd name="connsiteY32" fmla="*/ 579549 h 1171977"/>
                <a:gd name="connsiteX33" fmla="*/ 2138299 w 2222192"/>
                <a:gd name="connsiteY33" fmla="*/ 540913 h 1171977"/>
                <a:gd name="connsiteX34" fmla="*/ 2164057 w 2222192"/>
                <a:gd name="connsiteY34" fmla="*/ 437882 h 1171977"/>
                <a:gd name="connsiteX35" fmla="*/ 2215573 w 2222192"/>
                <a:gd name="connsiteY35" fmla="*/ 360608 h 1171977"/>
                <a:gd name="connsiteX36" fmla="*/ 2176936 w 2222192"/>
                <a:gd name="connsiteY36" fmla="*/ 154546 h 1171977"/>
                <a:gd name="connsiteX37" fmla="*/ 2099663 w 2222192"/>
                <a:gd name="connsiteY37" fmla="*/ 115910 h 1171977"/>
                <a:gd name="connsiteX38" fmla="*/ 2022390 w 2222192"/>
                <a:gd name="connsiteY38" fmla="*/ 64394 h 1171977"/>
                <a:gd name="connsiteX39" fmla="*/ 1983753 w 2222192"/>
                <a:gd name="connsiteY39" fmla="*/ 38637 h 1171977"/>
                <a:gd name="connsiteX40" fmla="*/ 1932237 w 2222192"/>
                <a:gd name="connsiteY40" fmla="*/ 25758 h 1171977"/>
                <a:gd name="connsiteX41" fmla="*/ 1893601 w 2222192"/>
                <a:gd name="connsiteY41" fmla="*/ 12879 h 1171977"/>
                <a:gd name="connsiteX42" fmla="*/ 1829206 w 2222192"/>
                <a:gd name="connsiteY42" fmla="*/ 0 h 1171977"/>
                <a:gd name="connsiteX43" fmla="*/ 1198142 w 2222192"/>
                <a:gd name="connsiteY43" fmla="*/ 25758 h 1171977"/>
                <a:gd name="connsiteX44" fmla="*/ 1095111 w 2222192"/>
                <a:gd name="connsiteY44" fmla="*/ 64394 h 1171977"/>
                <a:gd name="connsiteX45" fmla="*/ 979201 w 2222192"/>
                <a:gd name="connsiteY45" fmla="*/ 90152 h 1171977"/>
                <a:gd name="connsiteX46" fmla="*/ 940564 w 2222192"/>
                <a:gd name="connsiteY46" fmla="*/ 115910 h 1171977"/>
                <a:gd name="connsiteX47" fmla="*/ 889049 w 2222192"/>
                <a:gd name="connsiteY47" fmla="*/ 12878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2192" h="1171977">
                  <a:moveTo>
                    <a:pt x="889049" y="128789"/>
                  </a:moveTo>
                  <a:cubicBezTo>
                    <a:pt x="867584" y="141668"/>
                    <a:pt x="838474" y="158856"/>
                    <a:pt x="811775" y="193183"/>
                  </a:cubicBezTo>
                  <a:cubicBezTo>
                    <a:pt x="792769" y="217619"/>
                    <a:pt x="760260" y="270456"/>
                    <a:pt x="760260" y="270456"/>
                  </a:cubicBezTo>
                  <a:cubicBezTo>
                    <a:pt x="724713" y="377095"/>
                    <a:pt x="749561" y="325141"/>
                    <a:pt x="682987" y="425003"/>
                  </a:cubicBezTo>
                  <a:lnTo>
                    <a:pt x="657229" y="463639"/>
                  </a:lnTo>
                  <a:cubicBezTo>
                    <a:pt x="648643" y="476518"/>
                    <a:pt x="644350" y="493690"/>
                    <a:pt x="631471" y="502276"/>
                  </a:cubicBezTo>
                  <a:cubicBezTo>
                    <a:pt x="618592" y="510862"/>
                    <a:pt x="606979" y="521748"/>
                    <a:pt x="592835" y="528034"/>
                  </a:cubicBezTo>
                  <a:cubicBezTo>
                    <a:pt x="568024" y="539061"/>
                    <a:pt x="515561" y="553791"/>
                    <a:pt x="515561" y="553791"/>
                  </a:cubicBezTo>
                  <a:cubicBezTo>
                    <a:pt x="496119" y="573233"/>
                    <a:pt x="466466" y="607940"/>
                    <a:pt x="438288" y="618186"/>
                  </a:cubicBezTo>
                  <a:cubicBezTo>
                    <a:pt x="400310" y="631996"/>
                    <a:pt x="316614" y="647672"/>
                    <a:pt x="270863" y="656822"/>
                  </a:cubicBezTo>
                  <a:cubicBezTo>
                    <a:pt x="257984" y="673994"/>
                    <a:pt x="248716" y="694596"/>
                    <a:pt x="232226" y="708338"/>
                  </a:cubicBezTo>
                  <a:cubicBezTo>
                    <a:pt x="221797" y="717029"/>
                    <a:pt x="205732" y="715146"/>
                    <a:pt x="193590" y="721217"/>
                  </a:cubicBezTo>
                  <a:cubicBezTo>
                    <a:pt x="179746" y="728139"/>
                    <a:pt x="167832" y="738389"/>
                    <a:pt x="154953" y="746975"/>
                  </a:cubicBezTo>
                  <a:cubicBezTo>
                    <a:pt x="137781" y="772733"/>
                    <a:pt x="117281" y="796559"/>
                    <a:pt x="103437" y="824248"/>
                  </a:cubicBezTo>
                  <a:cubicBezTo>
                    <a:pt x="94851" y="841420"/>
                    <a:pt x="87557" y="859300"/>
                    <a:pt x="77680" y="875763"/>
                  </a:cubicBezTo>
                  <a:cubicBezTo>
                    <a:pt x="61753" y="902309"/>
                    <a:pt x="35954" y="923668"/>
                    <a:pt x="26164" y="953037"/>
                  </a:cubicBezTo>
                  <a:lnTo>
                    <a:pt x="406" y="1030310"/>
                  </a:lnTo>
                  <a:cubicBezTo>
                    <a:pt x="4699" y="1068947"/>
                    <a:pt x="0" y="1109686"/>
                    <a:pt x="13285" y="1146220"/>
                  </a:cubicBezTo>
                  <a:cubicBezTo>
                    <a:pt x="18575" y="1160767"/>
                    <a:pt x="36446" y="1171690"/>
                    <a:pt x="51922" y="1171977"/>
                  </a:cubicBezTo>
                  <a:lnTo>
                    <a:pt x="708744" y="1159098"/>
                  </a:lnTo>
                  <a:cubicBezTo>
                    <a:pt x="732793" y="1143066"/>
                    <a:pt x="771434" y="1120955"/>
                    <a:pt x="786018" y="1094704"/>
                  </a:cubicBezTo>
                  <a:cubicBezTo>
                    <a:pt x="799204" y="1070970"/>
                    <a:pt x="796714" y="1040022"/>
                    <a:pt x="811775" y="1017431"/>
                  </a:cubicBezTo>
                  <a:cubicBezTo>
                    <a:pt x="847636" y="963640"/>
                    <a:pt x="826588" y="989739"/>
                    <a:pt x="876170" y="940158"/>
                  </a:cubicBezTo>
                  <a:cubicBezTo>
                    <a:pt x="923139" y="799252"/>
                    <a:pt x="848232" y="1012677"/>
                    <a:pt x="914806" y="862884"/>
                  </a:cubicBezTo>
                  <a:cubicBezTo>
                    <a:pt x="925833" y="838073"/>
                    <a:pt x="921365" y="804809"/>
                    <a:pt x="940564" y="785611"/>
                  </a:cubicBezTo>
                  <a:cubicBezTo>
                    <a:pt x="953443" y="772732"/>
                    <a:pt x="964046" y="757078"/>
                    <a:pt x="979201" y="746975"/>
                  </a:cubicBezTo>
                  <a:cubicBezTo>
                    <a:pt x="990496" y="739445"/>
                    <a:pt x="1004309" y="735223"/>
                    <a:pt x="1017837" y="734096"/>
                  </a:cubicBezTo>
                  <a:cubicBezTo>
                    <a:pt x="1107780" y="726601"/>
                    <a:pt x="1198142" y="725510"/>
                    <a:pt x="1288294" y="721217"/>
                  </a:cubicBezTo>
                  <a:cubicBezTo>
                    <a:pt x="1482297" y="656548"/>
                    <a:pt x="1216171" y="741493"/>
                    <a:pt x="1790570" y="682580"/>
                  </a:cubicBezTo>
                  <a:cubicBezTo>
                    <a:pt x="1805968" y="681001"/>
                    <a:pt x="1815362" y="663744"/>
                    <a:pt x="1829206" y="656822"/>
                  </a:cubicBezTo>
                  <a:cubicBezTo>
                    <a:pt x="1855603" y="643624"/>
                    <a:pt x="1907753" y="635962"/>
                    <a:pt x="1932237" y="631065"/>
                  </a:cubicBezTo>
                  <a:cubicBezTo>
                    <a:pt x="1953702" y="618186"/>
                    <a:pt x="1974242" y="603623"/>
                    <a:pt x="1996632" y="592428"/>
                  </a:cubicBezTo>
                  <a:cubicBezTo>
                    <a:pt x="2008774" y="586357"/>
                    <a:pt x="2022557" y="584316"/>
                    <a:pt x="2035268" y="579549"/>
                  </a:cubicBezTo>
                  <a:cubicBezTo>
                    <a:pt x="2158437" y="533360"/>
                    <a:pt x="2050620" y="570138"/>
                    <a:pt x="2138299" y="540913"/>
                  </a:cubicBezTo>
                  <a:cubicBezTo>
                    <a:pt x="2141867" y="523071"/>
                    <a:pt x="2151681" y="460159"/>
                    <a:pt x="2164057" y="437882"/>
                  </a:cubicBezTo>
                  <a:cubicBezTo>
                    <a:pt x="2179091" y="410821"/>
                    <a:pt x="2215573" y="360608"/>
                    <a:pt x="2215573" y="360608"/>
                  </a:cubicBezTo>
                  <a:cubicBezTo>
                    <a:pt x="2210848" y="303911"/>
                    <a:pt x="2222192" y="208852"/>
                    <a:pt x="2176936" y="154546"/>
                  </a:cubicBezTo>
                  <a:cubicBezTo>
                    <a:pt x="2147365" y="119061"/>
                    <a:pt x="2135125" y="135612"/>
                    <a:pt x="2099663" y="115910"/>
                  </a:cubicBezTo>
                  <a:cubicBezTo>
                    <a:pt x="2072602" y="100876"/>
                    <a:pt x="2048148" y="81566"/>
                    <a:pt x="2022390" y="64394"/>
                  </a:cubicBezTo>
                  <a:cubicBezTo>
                    <a:pt x="2009511" y="55808"/>
                    <a:pt x="1998769" y="42391"/>
                    <a:pt x="1983753" y="38637"/>
                  </a:cubicBezTo>
                  <a:cubicBezTo>
                    <a:pt x="1966581" y="34344"/>
                    <a:pt x="1949256" y="30621"/>
                    <a:pt x="1932237" y="25758"/>
                  </a:cubicBezTo>
                  <a:cubicBezTo>
                    <a:pt x="1919184" y="22029"/>
                    <a:pt x="1906771" y="16172"/>
                    <a:pt x="1893601" y="12879"/>
                  </a:cubicBezTo>
                  <a:cubicBezTo>
                    <a:pt x="1872365" y="7570"/>
                    <a:pt x="1850671" y="4293"/>
                    <a:pt x="1829206" y="0"/>
                  </a:cubicBezTo>
                  <a:cubicBezTo>
                    <a:pt x="1747503" y="2817"/>
                    <a:pt x="1319481" y="15646"/>
                    <a:pt x="1198142" y="25758"/>
                  </a:cubicBezTo>
                  <a:cubicBezTo>
                    <a:pt x="1149016" y="29852"/>
                    <a:pt x="1139664" y="45300"/>
                    <a:pt x="1095111" y="64394"/>
                  </a:cubicBezTo>
                  <a:cubicBezTo>
                    <a:pt x="1054758" y="81688"/>
                    <a:pt x="1025514" y="82433"/>
                    <a:pt x="979201" y="90152"/>
                  </a:cubicBezTo>
                  <a:cubicBezTo>
                    <a:pt x="966322" y="98738"/>
                    <a:pt x="954709" y="109624"/>
                    <a:pt x="940564" y="115910"/>
                  </a:cubicBezTo>
                  <a:cubicBezTo>
                    <a:pt x="915753" y="126937"/>
                    <a:pt x="910514" y="115910"/>
                    <a:pt x="889049" y="128789"/>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434662" y="4504318"/>
              <a:ext cx="1944932" cy="1135282"/>
            </a:xfrm>
            <a:custGeom>
              <a:avLst/>
              <a:gdLst>
                <a:gd name="connsiteX0" fmla="*/ 270679 w 1944932"/>
                <a:gd name="connsiteY0" fmla="*/ 41924 h 1135282"/>
                <a:gd name="connsiteX1" fmla="*/ 257800 w 1944932"/>
                <a:gd name="connsiteY1" fmla="*/ 80561 h 1135282"/>
                <a:gd name="connsiteX2" fmla="*/ 64617 w 1944932"/>
                <a:gd name="connsiteY2" fmla="*/ 119197 h 1135282"/>
                <a:gd name="connsiteX3" fmla="*/ 38859 w 1944932"/>
                <a:gd name="connsiteY3" fmla="*/ 196471 h 1135282"/>
                <a:gd name="connsiteX4" fmla="*/ 13101 w 1944932"/>
                <a:gd name="connsiteY4" fmla="*/ 286623 h 1135282"/>
                <a:gd name="connsiteX5" fmla="*/ 25980 w 1944932"/>
                <a:gd name="connsiteY5" fmla="*/ 363896 h 1135282"/>
                <a:gd name="connsiteX6" fmla="*/ 901744 w 1944932"/>
                <a:gd name="connsiteY6" fmla="*/ 376775 h 1135282"/>
                <a:gd name="connsiteX7" fmla="*/ 953259 w 1944932"/>
                <a:gd name="connsiteY7" fmla="*/ 454048 h 1135282"/>
                <a:gd name="connsiteX8" fmla="*/ 1069169 w 1944932"/>
                <a:gd name="connsiteY8" fmla="*/ 479806 h 1135282"/>
                <a:gd name="connsiteX9" fmla="*/ 1146442 w 1944932"/>
                <a:gd name="connsiteY9" fmla="*/ 505564 h 1135282"/>
                <a:gd name="connsiteX10" fmla="*/ 1185079 w 1944932"/>
                <a:gd name="connsiteY10" fmla="*/ 518443 h 1135282"/>
                <a:gd name="connsiteX11" fmla="*/ 1249473 w 1944932"/>
                <a:gd name="connsiteY11" fmla="*/ 608595 h 1135282"/>
                <a:gd name="connsiteX12" fmla="*/ 1262352 w 1944932"/>
                <a:gd name="connsiteY12" fmla="*/ 647231 h 1135282"/>
                <a:gd name="connsiteX13" fmla="*/ 1275231 w 1944932"/>
                <a:gd name="connsiteY13" fmla="*/ 1059355 h 1135282"/>
                <a:gd name="connsiteX14" fmla="*/ 1558566 w 1944932"/>
                <a:gd name="connsiteY14" fmla="*/ 1046476 h 1135282"/>
                <a:gd name="connsiteX15" fmla="*/ 1571445 w 1944932"/>
                <a:gd name="connsiteY15" fmla="*/ 814657 h 1135282"/>
                <a:gd name="connsiteX16" fmla="*/ 1597203 w 1944932"/>
                <a:gd name="connsiteY16" fmla="*/ 776020 h 1135282"/>
                <a:gd name="connsiteX17" fmla="*/ 1661597 w 1944932"/>
                <a:gd name="connsiteY17" fmla="*/ 698747 h 1135282"/>
                <a:gd name="connsiteX18" fmla="*/ 1674476 w 1944932"/>
                <a:gd name="connsiteY18" fmla="*/ 647231 h 1135282"/>
                <a:gd name="connsiteX19" fmla="*/ 1713113 w 1944932"/>
                <a:gd name="connsiteY19" fmla="*/ 608595 h 1135282"/>
                <a:gd name="connsiteX20" fmla="*/ 1725992 w 1944932"/>
                <a:gd name="connsiteY20" fmla="*/ 531321 h 1135282"/>
                <a:gd name="connsiteX21" fmla="*/ 1738870 w 1944932"/>
                <a:gd name="connsiteY21" fmla="*/ 466927 h 1135282"/>
                <a:gd name="connsiteX22" fmla="*/ 1764628 w 1944932"/>
                <a:gd name="connsiteY22" fmla="*/ 428290 h 1135282"/>
                <a:gd name="connsiteX23" fmla="*/ 1803265 w 1944932"/>
                <a:gd name="connsiteY23" fmla="*/ 415412 h 1135282"/>
                <a:gd name="connsiteX24" fmla="*/ 1944932 w 1944932"/>
                <a:gd name="connsiteY24" fmla="*/ 402533 h 1135282"/>
                <a:gd name="connsiteX25" fmla="*/ 1932053 w 1944932"/>
                <a:gd name="connsiteY25" fmla="*/ 273744 h 1135282"/>
                <a:gd name="connsiteX26" fmla="*/ 1919175 w 1944932"/>
                <a:gd name="connsiteY26" fmla="*/ 235107 h 1135282"/>
                <a:gd name="connsiteX27" fmla="*/ 1841901 w 1944932"/>
                <a:gd name="connsiteY27" fmla="*/ 209350 h 1135282"/>
                <a:gd name="connsiteX28" fmla="*/ 1378262 w 1944932"/>
                <a:gd name="connsiteY28" fmla="*/ 196471 h 1135282"/>
                <a:gd name="connsiteX29" fmla="*/ 1249473 w 1944932"/>
                <a:gd name="connsiteY29" fmla="*/ 132076 h 1135282"/>
                <a:gd name="connsiteX30" fmla="*/ 1172200 w 1944932"/>
                <a:gd name="connsiteY30" fmla="*/ 80561 h 1135282"/>
                <a:gd name="connsiteX31" fmla="*/ 1133563 w 1944932"/>
                <a:gd name="connsiteY31" fmla="*/ 41924 h 1135282"/>
                <a:gd name="connsiteX32" fmla="*/ 1056290 w 1944932"/>
                <a:gd name="connsiteY32" fmla="*/ 29045 h 1135282"/>
                <a:gd name="connsiteX33" fmla="*/ 850228 w 1944932"/>
                <a:gd name="connsiteY33" fmla="*/ 3288 h 1135282"/>
                <a:gd name="connsiteX34" fmla="*/ 502499 w 1944932"/>
                <a:gd name="connsiteY34" fmla="*/ 16167 h 1135282"/>
                <a:gd name="connsiteX35" fmla="*/ 425225 w 1944932"/>
                <a:gd name="connsiteY35" fmla="*/ 41924 h 1135282"/>
                <a:gd name="connsiteX36" fmla="*/ 219163 w 1944932"/>
                <a:gd name="connsiteY36" fmla="*/ 54803 h 11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44932" h="1135282">
                  <a:moveTo>
                    <a:pt x="270679" y="41924"/>
                  </a:moveTo>
                  <a:cubicBezTo>
                    <a:pt x="266386" y="54803"/>
                    <a:pt x="268847" y="72670"/>
                    <a:pt x="257800" y="80561"/>
                  </a:cubicBezTo>
                  <a:cubicBezTo>
                    <a:pt x="215743" y="110602"/>
                    <a:pt x="104287" y="114789"/>
                    <a:pt x="64617" y="119197"/>
                  </a:cubicBezTo>
                  <a:cubicBezTo>
                    <a:pt x="56031" y="144955"/>
                    <a:pt x="45444" y="170130"/>
                    <a:pt x="38859" y="196471"/>
                  </a:cubicBezTo>
                  <a:cubicBezTo>
                    <a:pt x="22687" y="261156"/>
                    <a:pt x="31577" y="231194"/>
                    <a:pt x="13101" y="286623"/>
                  </a:cubicBezTo>
                  <a:cubicBezTo>
                    <a:pt x="17394" y="312381"/>
                    <a:pt x="0" y="361260"/>
                    <a:pt x="25980" y="363896"/>
                  </a:cubicBezTo>
                  <a:cubicBezTo>
                    <a:pt x="316442" y="393363"/>
                    <a:pt x="611161" y="348524"/>
                    <a:pt x="901744" y="376775"/>
                  </a:cubicBezTo>
                  <a:cubicBezTo>
                    <a:pt x="932556" y="379771"/>
                    <a:pt x="923891" y="444259"/>
                    <a:pt x="953259" y="454048"/>
                  </a:cubicBezTo>
                  <a:cubicBezTo>
                    <a:pt x="1063806" y="490897"/>
                    <a:pt x="887836" y="434472"/>
                    <a:pt x="1069169" y="479806"/>
                  </a:cubicBezTo>
                  <a:cubicBezTo>
                    <a:pt x="1095509" y="486391"/>
                    <a:pt x="1120684" y="496978"/>
                    <a:pt x="1146442" y="505564"/>
                  </a:cubicBezTo>
                  <a:lnTo>
                    <a:pt x="1185079" y="518443"/>
                  </a:lnTo>
                  <a:cubicBezTo>
                    <a:pt x="1193830" y="530111"/>
                    <a:pt x="1240057" y="589763"/>
                    <a:pt x="1249473" y="608595"/>
                  </a:cubicBezTo>
                  <a:cubicBezTo>
                    <a:pt x="1255544" y="620737"/>
                    <a:pt x="1258059" y="634352"/>
                    <a:pt x="1262352" y="647231"/>
                  </a:cubicBezTo>
                  <a:cubicBezTo>
                    <a:pt x="1266645" y="784606"/>
                    <a:pt x="1193337" y="948976"/>
                    <a:pt x="1275231" y="1059355"/>
                  </a:cubicBezTo>
                  <a:cubicBezTo>
                    <a:pt x="1331564" y="1135282"/>
                    <a:pt x="1485677" y="1106688"/>
                    <a:pt x="1558566" y="1046476"/>
                  </a:cubicBezTo>
                  <a:cubicBezTo>
                    <a:pt x="1618232" y="997186"/>
                    <a:pt x="1560500" y="891271"/>
                    <a:pt x="1571445" y="814657"/>
                  </a:cubicBezTo>
                  <a:cubicBezTo>
                    <a:pt x="1573634" y="799334"/>
                    <a:pt x="1587294" y="787911"/>
                    <a:pt x="1597203" y="776020"/>
                  </a:cubicBezTo>
                  <a:cubicBezTo>
                    <a:pt x="1679843" y="676851"/>
                    <a:pt x="1597641" y="794678"/>
                    <a:pt x="1661597" y="698747"/>
                  </a:cubicBezTo>
                  <a:cubicBezTo>
                    <a:pt x="1665890" y="681575"/>
                    <a:pt x="1665694" y="662599"/>
                    <a:pt x="1674476" y="647231"/>
                  </a:cubicBezTo>
                  <a:cubicBezTo>
                    <a:pt x="1683512" y="631417"/>
                    <a:pt x="1705716" y="625239"/>
                    <a:pt x="1713113" y="608595"/>
                  </a:cubicBezTo>
                  <a:cubicBezTo>
                    <a:pt x="1723719" y="584732"/>
                    <a:pt x="1721321" y="557013"/>
                    <a:pt x="1725992" y="531321"/>
                  </a:cubicBezTo>
                  <a:cubicBezTo>
                    <a:pt x="1729908" y="509784"/>
                    <a:pt x="1731184" y="487423"/>
                    <a:pt x="1738870" y="466927"/>
                  </a:cubicBezTo>
                  <a:cubicBezTo>
                    <a:pt x="1744305" y="452434"/>
                    <a:pt x="1752541" y="437959"/>
                    <a:pt x="1764628" y="428290"/>
                  </a:cubicBezTo>
                  <a:cubicBezTo>
                    <a:pt x="1775229" y="419810"/>
                    <a:pt x="1789826" y="417332"/>
                    <a:pt x="1803265" y="415412"/>
                  </a:cubicBezTo>
                  <a:cubicBezTo>
                    <a:pt x="1850206" y="408706"/>
                    <a:pt x="1897710" y="406826"/>
                    <a:pt x="1944932" y="402533"/>
                  </a:cubicBezTo>
                  <a:cubicBezTo>
                    <a:pt x="1940639" y="359603"/>
                    <a:pt x="1938613" y="316386"/>
                    <a:pt x="1932053" y="273744"/>
                  </a:cubicBezTo>
                  <a:cubicBezTo>
                    <a:pt x="1929989" y="260326"/>
                    <a:pt x="1930222" y="242998"/>
                    <a:pt x="1919175" y="235107"/>
                  </a:cubicBezTo>
                  <a:cubicBezTo>
                    <a:pt x="1897081" y="219326"/>
                    <a:pt x="1869042" y="210104"/>
                    <a:pt x="1841901" y="209350"/>
                  </a:cubicBezTo>
                  <a:lnTo>
                    <a:pt x="1378262" y="196471"/>
                  </a:lnTo>
                  <a:cubicBezTo>
                    <a:pt x="1296713" y="176084"/>
                    <a:pt x="1341475" y="193411"/>
                    <a:pt x="1249473" y="132076"/>
                  </a:cubicBezTo>
                  <a:cubicBezTo>
                    <a:pt x="1249471" y="132074"/>
                    <a:pt x="1172201" y="80562"/>
                    <a:pt x="1172200" y="80561"/>
                  </a:cubicBezTo>
                  <a:cubicBezTo>
                    <a:pt x="1159321" y="67682"/>
                    <a:pt x="1150207" y="49321"/>
                    <a:pt x="1133563" y="41924"/>
                  </a:cubicBezTo>
                  <a:cubicBezTo>
                    <a:pt x="1109701" y="31318"/>
                    <a:pt x="1081896" y="34166"/>
                    <a:pt x="1056290" y="29045"/>
                  </a:cubicBezTo>
                  <a:cubicBezTo>
                    <a:pt x="911060" y="0"/>
                    <a:pt x="1149647" y="28240"/>
                    <a:pt x="850228" y="3288"/>
                  </a:cubicBezTo>
                  <a:cubicBezTo>
                    <a:pt x="734318" y="7581"/>
                    <a:pt x="618012" y="5666"/>
                    <a:pt x="502499" y="16167"/>
                  </a:cubicBezTo>
                  <a:cubicBezTo>
                    <a:pt x="475459" y="18625"/>
                    <a:pt x="452307" y="39990"/>
                    <a:pt x="425225" y="41924"/>
                  </a:cubicBezTo>
                  <a:cubicBezTo>
                    <a:pt x="236357" y="55415"/>
                    <a:pt x="305175" y="54803"/>
                    <a:pt x="219163" y="54803"/>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609176" y="4662152"/>
              <a:ext cx="838762" cy="813867"/>
            </a:xfrm>
            <a:custGeom>
              <a:avLst/>
              <a:gdLst>
                <a:gd name="connsiteX0" fmla="*/ 40097 w 838762"/>
                <a:gd name="connsiteY0" fmla="*/ 12879 h 813867"/>
                <a:gd name="connsiteX1" fmla="*/ 27218 w 838762"/>
                <a:gd name="connsiteY1" fmla="*/ 206062 h 813867"/>
                <a:gd name="connsiteX2" fmla="*/ 52976 w 838762"/>
                <a:gd name="connsiteY2" fmla="*/ 244699 h 813867"/>
                <a:gd name="connsiteX3" fmla="*/ 130249 w 838762"/>
                <a:gd name="connsiteY3" fmla="*/ 257578 h 813867"/>
                <a:gd name="connsiteX4" fmla="*/ 220401 w 838762"/>
                <a:gd name="connsiteY4" fmla="*/ 270456 h 813867"/>
                <a:gd name="connsiteX5" fmla="*/ 284796 w 838762"/>
                <a:gd name="connsiteY5" fmla="*/ 334851 h 813867"/>
                <a:gd name="connsiteX6" fmla="*/ 297675 w 838762"/>
                <a:gd name="connsiteY6" fmla="*/ 373487 h 813867"/>
                <a:gd name="connsiteX7" fmla="*/ 374948 w 838762"/>
                <a:gd name="connsiteY7" fmla="*/ 502276 h 813867"/>
                <a:gd name="connsiteX8" fmla="*/ 426463 w 838762"/>
                <a:gd name="connsiteY8" fmla="*/ 592428 h 813867"/>
                <a:gd name="connsiteX9" fmla="*/ 465100 w 838762"/>
                <a:gd name="connsiteY9" fmla="*/ 643944 h 813867"/>
                <a:gd name="connsiteX10" fmla="*/ 490858 w 838762"/>
                <a:gd name="connsiteY10" fmla="*/ 682580 h 813867"/>
                <a:gd name="connsiteX11" fmla="*/ 529494 w 838762"/>
                <a:gd name="connsiteY11" fmla="*/ 695459 h 813867"/>
                <a:gd name="connsiteX12" fmla="*/ 619647 w 838762"/>
                <a:gd name="connsiteY12" fmla="*/ 798490 h 813867"/>
                <a:gd name="connsiteX13" fmla="*/ 658283 w 838762"/>
                <a:gd name="connsiteY13" fmla="*/ 811369 h 813867"/>
                <a:gd name="connsiteX14" fmla="*/ 825709 w 838762"/>
                <a:gd name="connsiteY14" fmla="*/ 798490 h 813867"/>
                <a:gd name="connsiteX15" fmla="*/ 838587 w 838762"/>
                <a:gd name="connsiteY15" fmla="*/ 759854 h 813867"/>
                <a:gd name="connsiteX16" fmla="*/ 825709 w 838762"/>
                <a:gd name="connsiteY16" fmla="*/ 437882 h 813867"/>
                <a:gd name="connsiteX17" fmla="*/ 748435 w 838762"/>
                <a:gd name="connsiteY17" fmla="*/ 347730 h 813867"/>
                <a:gd name="connsiteX18" fmla="*/ 671162 w 838762"/>
                <a:gd name="connsiteY18" fmla="*/ 296214 h 813867"/>
                <a:gd name="connsiteX19" fmla="*/ 593889 w 838762"/>
                <a:gd name="connsiteY19" fmla="*/ 244699 h 813867"/>
                <a:gd name="connsiteX20" fmla="*/ 555252 w 838762"/>
                <a:gd name="connsiteY20" fmla="*/ 231820 h 813867"/>
                <a:gd name="connsiteX21" fmla="*/ 439342 w 838762"/>
                <a:gd name="connsiteY21" fmla="*/ 167425 h 813867"/>
                <a:gd name="connsiteX22" fmla="*/ 400706 w 838762"/>
                <a:gd name="connsiteY22" fmla="*/ 128789 h 813867"/>
                <a:gd name="connsiteX23" fmla="*/ 362069 w 838762"/>
                <a:gd name="connsiteY23" fmla="*/ 115910 h 813867"/>
                <a:gd name="connsiteX24" fmla="*/ 284796 w 838762"/>
                <a:gd name="connsiteY24" fmla="*/ 38637 h 813867"/>
                <a:gd name="connsiteX25" fmla="*/ 246159 w 838762"/>
                <a:gd name="connsiteY25" fmla="*/ 0 h 813867"/>
                <a:gd name="connsiteX26" fmla="*/ 143128 w 838762"/>
                <a:gd name="connsiteY26" fmla="*/ 12879 h 813867"/>
                <a:gd name="connsiteX27" fmla="*/ 104492 w 838762"/>
                <a:gd name="connsiteY27" fmla="*/ 38637 h 8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8762" h="813867">
                  <a:moveTo>
                    <a:pt x="40097" y="12879"/>
                  </a:moveTo>
                  <a:cubicBezTo>
                    <a:pt x="9967" y="103269"/>
                    <a:pt x="0" y="97189"/>
                    <a:pt x="27218" y="206062"/>
                  </a:cubicBezTo>
                  <a:cubicBezTo>
                    <a:pt x="30972" y="221078"/>
                    <a:pt x="39132" y="237777"/>
                    <a:pt x="52976" y="244699"/>
                  </a:cubicBezTo>
                  <a:cubicBezTo>
                    <a:pt x="76332" y="256377"/>
                    <a:pt x="104440" y="253607"/>
                    <a:pt x="130249" y="257578"/>
                  </a:cubicBezTo>
                  <a:cubicBezTo>
                    <a:pt x="160252" y="262194"/>
                    <a:pt x="190350" y="266163"/>
                    <a:pt x="220401" y="270456"/>
                  </a:cubicBezTo>
                  <a:cubicBezTo>
                    <a:pt x="259038" y="296214"/>
                    <a:pt x="263331" y="291921"/>
                    <a:pt x="284796" y="334851"/>
                  </a:cubicBezTo>
                  <a:cubicBezTo>
                    <a:pt x="290867" y="346993"/>
                    <a:pt x="291239" y="361534"/>
                    <a:pt x="297675" y="373487"/>
                  </a:cubicBezTo>
                  <a:cubicBezTo>
                    <a:pt x="321410" y="417567"/>
                    <a:pt x="352559" y="457497"/>
                    <a:pt x="374948" y="502276"/>
                  </a:cubicBezTo>
                  <a:cubicBezTo>
                    <a:pt x="400101" y="552581"/>
                    <a:pt x="396125" y="549955"/>
                    <a:pt x="426463" y="592428"/>
                  </a:cubicBezTo>
                  <a:cubicBezTo>
                    <a:pt x="438939" y="609895"/>
                    <a:pt x="452624" y="626477"/>
                    <a:pt x="465100" y="643944"/>
                  </a:cubicBezTo>
                  <a:cubicBezTo>
                    <a:pt x="474097" y="656539"/>
                    <a:pt x="478771" y="672911"/>
                    <a:pt x="490858" y="682580"/>
                  </a:cubicBezTo>
                  <a:cubicBezTo>
                    <a:pt x="501459" y="691060"/>
                    <a:pt x="516615" y="691166"/>
                    <a:pt x="529494" y="695459"/>
                  </a:cubicBezTo>
                  <a:cubicBezTo>
                    <a:pt x="568133" y="753418"/>
                    <a:pt x="565983" y="771658"/>
                    <a:pt x="619647" y="798490"/>
                  </a:cubicBezTo>
                  <a:cubicBezTo>
                    <a:pt x="631789" y="804561"/>
                    <a:pt x="645404" y="807076"/>
                    <a:pt x="658283" y="811369"/>
                  </a:cubicBezTo>
                  <a:cubicBezTo>
                    <a:pt x="714092" y="807076"/>
                    <a:pt x="771889" y="813867"/>
                    <a:pt x="825709" y="798490"/>
                  </a:cubicBezTo>
                  <a:cubicBezTo>
                    <a:pt x="838762" y="794761"/>
                    <a:pt x="838587" y="773429"/>
                    <a:pt x="838587" y="759854"/>
                  </a:cubicBezTo>
                  <a:cubicBezTo>
                    <a:pt x="838587" y="652444"/>
                    <a:pt x="836761" y="544722"/>
                    <a:pt x="825709" y="437882"/>
                  </a:cubicBezTo>
                  <a:cubicBezTo>
                    <a:pt x="820916" y="391552"/>
                    <a:pt x="781138" y="370622"/>
                    <a:pt x="748435" y="347730"/>
                  </a:cubicBezTo>
                  <a:cubicBezTo>
                    <a:pt x="723074" y="329977"/>
                    <a:pt x="696920" y="313386"/>
                    <a:pt x="671162" y="296214"/>
                  </a:cubicBezTo>
                  <a:lnTo>
                    <a:pt x="593889" y="244699"/>
                  </a:lnTo>
                  <a:lnTo>
                    <a:pt x="555252" y="231820"/>
                  </a:lnTo>
                  <a:cubicBezTo>
                    <a:pt x="466683" y="172774"/>
                    <a:pt x="507347" y="190093"/>
                    <a:pt x="439342" y="167425"/>
                  </a:cubicBezTo>
                  <a:cubicBezTo>
                    <a:pt x="426463" y="154546"/>
                    <a:pt x="415860" y="138892"/>
                    <a:pt x="400706" y="128789"/>
                  </a:cubicBezTo>
                  <a:cubicBezTo>
                    <a:pt x="389410" y="121259"/>
                    <a:pt x="372785" y="124245"/>
                    <a:pt x="362069" y="115910"/>
                  </a:cubicBezTo>
                  <a:cubicBezTo>
                    <a:pt x="333315" y="93546"/>
                    <a:pt x="310554" y="64395"/>
                    <a:pt x="284796" y="38637"/>
                  </a:cubicBezTo>
                  <a:lnTo>
                    <a:pt x="246159" y="0"/>
                  </a:lnTo>
                  <a:cubicBezTo>
                    <a:pt x="211815" y="4293"/>
                    <a:pt x="177181" y="6688"/>
                    <a:pt x="143128" y="12879"/>
                  </a:cubicBezTo>
                  <a:cubicBezTo>
                    <a:pt x="100419" y="20644"/>
                    <a:pt x="104492" y="14229"/>
                    <a:pt x="104492" y="38637"/>
                  </a:cubicBezTo>
                </a:path>
              </a:pathLst>
            </a:custGeom>
            <a:ln w="508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TextBox 8"/>
          <p:cNvSpPr txBox="1"/>
          <p:nvPr/>
        </p:nvSpPr>
        <p:spPr>
          <a:xfrm>
            <a:off x="914400" y="228600"/>
            <a:ext cx="7391400" cy="830997"/>
          </a:xfrm>
          <a:prstGeom prst="rect">
            <a:avLst/>
          </a:prstGeom>
          <a:noFill/>
        </p:spPr>
        <p:txBody>
          <a:bodyPr wrap="square" rtlCol="0">
            <a:spAutoFit/>
          </a:bodyPr>
          <a:lstStyle/>
          <a:p>
            <a:r>
              <a:rPr lang="en-US" sz="1600" u="sng" dirty="0" smtClean="0">
                <a:solidFill>
                  <a:srgbClr val="FF0000"/>
                </a:solidFill>
                <a:latin typeface="Times New Roman" pitchFamily="18" charset="0"/>
                <a:cs typeface="Times New Roman" pitchFamily="18" charset="0"/>
              </a:rPr>
              <a:t>Normalized weight coefficients </a:t>
            </a:r>
            <a:r>
              <a:rPr lang="en-US" sz="1600" dirty="0" smtClean="0">
                <a:solidFill>
                  <a:schemeClr val="tx1"/>
                </a:solidFill>
                <a:latin typeface="Times New Roman" pitchFamily="18" charset="0"/>
                <a:cs typeface="Times New Roman" pitchFamily="18" charset="0"/>
              </a:rPr>
              <a:t>for NLDAS ensemble-mean monthly top 1m soil moisture (SM1), total column soil moisture (SMT), </a:t>
            </a:r>
            <a:r>
              <a:rPr lang="en-US" sz="1600" dirty="0" err="1" smtClean="0">
                <a:solidFill>
                  <a:schemeClr val="tx1"/>
                </a:solidFill>
                <a:latin typeface="Times New Roman" pitchFamily="18" charset="0"/>
                <a:cs typeface="Times New Roman" pitchFamily="18" charset="0"/>
              </a:rPr>
              <a:t>evapotranspiration</a:t>
            </a:r>
            <a:r>
              <a:rPr lang="en-US" sz="1600" dirty="0" smtClean="0">
                <a:solidFill>
                  <a:schemeClr val="tx1"/>
                </a:solidFill>
                <a:latin typeface="Times New Roman" pitchFamily="18" charset="0"/>
                <a:cs typeface="Times New Roman" pitchFamily="18" charset="0"/>
              </a:rPr>
              <a:t> (ET), and total runoff (Q) percentiles – Objective Blended NLDAS drought Index (OBNDI)</a:t>
            </a:r>
            <a:endParaRPr lang="en-US" sz="1600" dirty="0">
              <a:solidFill>
                <a:schemeClr val="tx1"/>
              </a:solidFill>
              <a:latin typeface="Times New Roman" pitchFamily="18" charset="0"/>
              <a:cs typeface="Times New Roman" pitchFamily="18" charset="0"/>
            </a:endParaRPr>
          </a:p>
        </p:txBody>
      </p:sp>
      <p:grpSp>
        <p:nvGrpSpPr>
          <p:cNvPr id="16" name="Group 15"/>
          <p:cNvGrpSpPr/>
          <p:nvPr/>
        </p:nvGrpSpPr>
        <p:grpSpPr>
          <a:xfrm>
            <a:off x="1143000" y="4846320"/>
            <a:ext cx="3352800" cy="2011680"/>
            <a:chOff x="762000" y="4846320"/>
            <a:chExt cx="3352800" cy="2011680"/>
          </a:xfrm>
        </p:grpSpPr>
        <p:pic>
          <p:nvPicPr>
            <p:cNvPr id="10" name="Picture 2" descr="http://www.emc.ncep.noaa.gov/mmb/nldas/LDAS8th/EROSveg2/pics/UMDpveg.jpg"/>
            <p:cNvPicPr>
              <a:picLocks noChangeAspect="1" noChangeArrowheads="1"/>
            </p:cNvPicPr>
            <p:nvPr/>
          </p:nvPicPr>
          <p:blipFill>
            <a:blip r:embed="rId3" cstate="print"/>
            <a:srcRect l="9091" t="14379" r="50505" b="49020"/>
            <a:stretch>
              <a:fillRect/>
            </a:stretch>
          </p:blipFill>
          <p:spPr bwMode="auto">
            <a:xfrm>
              <a:off x="762000" y="4846320"/>
              <a:ext cx="3352800" cy="2011680"/>
            </a:xfrm>
            <a:prstGeom prst="rect">
              <a:avLst/>
            </a:prstGeom>
            <a:noFill/>
          </p:spPr>
        </p:pic>
        <p:sp>
          <p:nvSpPr>
            <p:cNvPr id="13" name="Freeform 12"/>
            <p:cNvSpPr/>
            <p:nvPr/>
          </p:nvSpPr>
          <p:spPr bwMode="auto">
            <a:xfrm>
              <a:off x="2362200" y="5334000"/>
              <a:ext cx="772037" cy="885372"/>
            </a:xfrm>
            <a:custGeom>
              <a:avLst/>
              <a:gdLst>
                <a:gd name="connsiteX0" fmla="*/ 161576 w 772037"/>
                <a:gd name="connsiteY0" fmla="*/ 0 h 885372"/>
                <a:gd name="connsiteX1" fmla="*/ 190604 w 772037"/>
                <a:gd name="connsiteY1" fmla="*/ 43543 h 885372"/>
                <a:gd name="connsiteX2" fmla="*/ 234147 w 772037"/>
                <a:gd name="connsiteY2" fmla="*/ 58057 h 885372"/>
                <a:gd name="connsiteX3" fmla="*/ 306718 w 772037"/>
                <a:gd name="connsiteY3" fmla="*/ 116114 h 885372"/>
                <a:gd name="connsiteX4" fmla="*/ 350261 w 772037"/>
                <a:gd name="connsiteY4" fmla="*/ 145143 h 885372"/>
                <a:gd name="connsiteX5" fmla="*/ 408318 w 772037"/>
                <a:gd name="connsiteY5" fmla="*/ 159657 h 885372"/>
                <a:gd name="connsiteX6" fmla="*/ 495404 w 772037"/>
                <a:gd name="connsiteY6" fmla="*/ 188686 h 885372"/>
                <a:gd name="connsiteX7" fmla="*/ 567976 w 772037"/>
                <a:gd name="connsiteY7" fmla="*/ 261257 h 885372"/>
                <a:gd name="connsiteX8" fmla="*/ 611518 w 772037"/>
                <a:gd name="connsiteY8" fmla="*/ 275772 h 885372"/>
                <a:gd name="connsiteX9" fmla="*/ 698604 w 772037"/>
                <a:gd name="connsiteY9" fmla="*/ 333829 h 885372"/>
                <a:gd name="connsiteX10" fmla="*/ 727633 w 772037"/>
                <a:gd name="connsiteY10" fmla="*/ 624114 h 885372"/>
                <a:gd name="connsiteX11" fmla="*/ 756661 w 772037"/>
                <a:gd name="connsiteY11" fmla="*/ 667657 h 885372"/>
                <a:gd name="connsiteX12" fmla="*/ 771176 w 772037"/>
                <a:gd name="connsiteY12" fmla="*/ 711200 h 885372"/>
                <a:gd name="connsiteX13" fmla="*/ 756661 w 772037"/>
                <a:gd name="connsiteY13" fmla="*/ 856343 h 885372"/>
                <a:gd name="connsiteX14" fmla="*/ 713118 w 772037"/>
                <a:gd name="connsiteY14" fmla="*/ 885372 h 885372"/>
                <a:gd name="connsiteX15" fmla="*/ 393804 w 772037"/>
                <a:gd name="connsiteY15" fmla="*/ 870857 h 885372"/>
                <a:gd name="connsiteX16" fmla="*/ 263176 w 772037"/>
                <a:gd name="connsiteY16" fmla="*/ 740229 h 885372"/>
                <a:gd name="connsiteX17" fmla="*/ 219633 w 772037"/>
                <a:gd name="connsiteY17" fmla="*/ 696686 h 885372"/>
                <a:gd name="connsiteX18" fmla="*/ 147061 w 772037"/>
                <a:gd name="connsiteY18" fmla="*/ 609600 h 885372"/>
                <a:gd name="connsiteX19" fmla="*/ 89004 w 772037"/>
                <a:gd name="connsiteY19" fmla="*/ 522514 h 885372"/>
                <a:gd name="connsiteX20" fmla="*/ 74490 w 772037"/>
                <a:gd name="connsiteY20" fmla="*/ 464457 h 885372"/>
                <a:gd name="connsiteX21" fmla="*/ 45461 w 772037"/>
                <a:gd name="connsiteY21" fmla="*/ 420914 h 885372"/>
                <a:gd name="connsiteX22" fmla="*/ 30947 w 772037"/>
                <a:gd name="connsiteY22" fmla="*/ 377372 h 885372"/>
                <a:gd name="connsiteX23" fmla="*/ 30947 w 772037"/>
                <a:gd name="connsiteY23" fmla="*/ 72572 h 885372"/>
                <a:gd name="connsiteX24" fmla="*/ 74490 w 772037"/>
                <a:gd name="connsiteY24" fmla="*/ 43543 h 885372"/>
                <a:gd name="connsiteX25" fmla="*/ 161576 w 772037"/>
                <a:gd name="connsiteY25" fmla="*/ 0 h 88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037" h="885372">
                  <a:moveTo>
                    <a:pt x="161576" y="0"/>
                  </a:moveTo>
                  <a:cubicBezTo>
                    <a:pt x="180928" y="0"/>
                    <a:pt x="176983" y="32646"/>
                    <a:pt x="190604" y="43543"/>
                  </a:cubicBezTo>
                  <a:cubicBezTo>
                    <a:pt x="202551" y="53100"/>
                    <a:pt x="223329" y="47239"/>
                    <a:pt x="234147" y="58057"/>
                  </a:cubicBezTo>
                  <a:cubicBezTo>
                    <a:pt x="310496" y="134406"/>
                    <a:pt x="161421" y="79790"/>
                    <a:pt x="306718" y="116114"/>
                  </a:cubicBezTo>
                  <a:cubicBezTo>
                    <a:pt x="321232" y="125790"/>
                    <a:pt x="334227" y="138271"/>
                    <a:pt x="350261" y="145143"/>
                  </a:cubicBezTo>
                  <a:cubicBezTo>
                    <a:pt x="368596" y="153001"/>
                    <a:pt x="389211" y="153925"/>
                    <a:pt x="408318" y="159657"/>
                  </a:cubicBezTo>
                  <a:cubicBezTo>
                    <a:pt x="437626" y="168450"/>
                    <a:pt x="466375" y="179010"/>
                    <a:pt x="495404" y="188686"/>
                  </a:cubicBezTo>
                  <a:cubicBezTo>
                    <a:pt x="524434" y="232230"/>
                    <a:pt x="519594" y="237066"/>
                    <a:pt x="567976" y="261257"/>
                  </a:cubicBezTo>
                  <a:cubicBezTo>
                    <a:pt x="581660" y="268099"/>
                    <a:pt x="598144" y="268342"/>
                    <a:pt x="611518" y="275772"/>
                  </a:cubicBezTo>
                  <a:cubicBezTo>
                    <a:pt x="642016" y="292715"/>
                    <a:pt x="698604" y="333829"/>
                    <a:pt x="698604" y="333829"/>
                  </a:cubicBezTo>
                  <a:cubicBezTo>
                    <a:pt x="699057" y="340166"/>
                    <a:pt x="708956" y="568084"/>
                    <a:pt x="727633" y="624114"/>
                  </a:cubicBezTo>
                  <a:cubicBezTo>
                    <a:pt x="733149" y="640663"/>
                    <a:pt x="748860" y="652055"/>
                    <a:pt x="756661" y="667657"/>
                  </a:cubicBezTo>
                  <a:cubicBezTo>
                    <a:pt x="763503" y="681341"/>
                    <a:pt x="766338" y="696686"/>
                    <a:pt x="771176" y="711200"/>
                  </a:cubicBezTo>
                  <a:cubicBezTo>
                    <a:pt x="766338" y="759581"/>
                    <a:pt x="772037" y="810216"/>
                    <a:pt x="756661" y="856343"/>
                  </a:cubicBezTo>
                  <a:cubicBezTo>
                    <a:pt x="751145" y="872892"/>
                    <a:pt x="730548" y="884675"/>
                    <a:pt x="713118" y="885372"/>
                  </a:cubicBezTo>
                  <a:lnTo>
                    <a:pt x="393804" y="870857"/>
                  </a:lnTo>
                  <a:lnTo>
                    <a:pt x="263176" y="740229"/>
                  </a:lnTo>
                  <a:cubicBezTo>
                    <a:pt x="248662" y="725715"/>
                    <a:pt x="231019" y="713765"/>
                    <a:pt x="219633" y="696686"/>
                  </a:cubicBezTo>
                  <a:cubicBezTo>
                    <a:pt x="179218" y="636064"/>
                    <a:pt x="202939" y="665478"/>
                    <a:pt x="147061" y="609600"/>
                  </a:cubicBezTo>
                  <a:cubicBezTo>
                    <a:pt x="101746" y="473652"/>
                    <a:pt x="175981" y="674723"/>
                    <a:pt x="89004" y="522514"/>
                  </a:cubicBezTo>
                  <a:cubicBezTo>
                    <a:pt x="79107" y="505194"/>
                    <a:pt x="82348" y="482792"/>
                    <a:pt x="74490" y="464457"/>
                  </a:cubicBezTo>
                  <a:cubicBezTo>
                    <a:pt x="67618" y="448423"/>
                    <a:pt x="55137" y="435428"/>
                    <a:pt x="45461" y="420914"/>
                  </a:cubicBezTo>
                  <a:cubicBezTo>
                    <a:pt x="40623" y="406400"/>
                    <a:pt x="35150" y="392082"/>
                    <a:pt x="30947" y="377372"/>
                  </a:cubicBezTo>
                  <a:cubicBezTo>
                    <a:pt x="0" y="269054"/>
                    <a:pt x="607" y="216688"/>
                    <a:pt x="30947" y="72572"/>
                  </a:cubicBezTo>
                  <a:cubicBezTo>
                    <a:pt x="34541" y="55502"/>
                    <a:pt x="57461" y="47327"/>
                    <a:pt x="74490" y="43543"/>
                  </a:cubicBezTo>
                  <a:cubicBezTo>
                    <a:pt x="102827" y="37246"/>
                    <a:pt x="142224" y="0"/>
                    <a:pt x="161576" y="0"/>
                  </a:cubicBezTo>
                  <a:close/>
                </a:path>
              </a:pathLst>
            </a:custGeom>
            <a:no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5" name="Freeform 14"/>
            <p:cNvSpPr/>
            <p:nvPr/>
          </p:nvSpPr>
          <p:spPr bwMode="auto">
            <a:xfrm>
              <a:off x="854916" y="5529943"/>
              <a:ext cx="1689885" cy="771764"/>
            </a:xfrm>
            <a:custGeom>
              <a:avLst/>
              <a:gdLst>
                <a:gd name="connsiteX0" fmla="*/ 1656055 w 1689885"/>
                <a:gd name="connsiteY0" fmla="*/ 740228 h 771764"/>
                <a:gd name="connsiteX1" fmla="*/ 1627027 w 1689885"/>
                <a:gd name="connsiteY1" fmla="*/ 682171 h 771764"/>
                <a:gd name="connsiteX2" fmla="*/ 1597998 w 1689885"/>
                <a:gd name="connsiteY2" fmla="*/ 638628 h 771764"/>
                <a:gd name="connsiteX3" fmla="*/ 1568970 w 1689885"/>
                <a:gd name="connsiteY3" fmla="*/ 551543 h 771764"/>
                <a:gd name="connsiteX4" fmla="*/ 1525427 w 1689885"/>
                <a:gd name="connsiteY4" fmla="*/ 246743 h 771764"/>
                <a:gd name="connsiteX5" fmla="*/ 1467370 w 1689885"/>
                <a:gd name="connsiteY5" fmla="*/ 159657 h 771764"/>
                <a:gd name="connsiteX6" fmla="*/ 1438341 w 1689885"/>
                <a:gd name="connsiteY6" fmla="*/ 72571 h 771764"/>
                <a:gd name="connsiteX7" fmla="*/ 1307713 w 1689885"/>
                <a:gd name="connsiteY7" fmla="*/ 0 h 771764"/>
                <a:gd name="connsiteX8" fmla="*/ 175598 w 1689885"/>
                <a:gd name="connsiteY8" fmla="*/ 14514 h 771764"/>
                <a:gd name="connsiteX9" fmla="*/ 15941 w 1689885"/>
                <a:gd name="connsiteY9" fmla="*/ 29028 h 771764"/>
                <a:gd name="connsiteX10" fmla="*/ 44970 w 1689885"/>
                <a:gd name="connsiteY10" fmla="*/ 72571 h 771764"/>
                <a:gd name="connsiteX11" fmla="*/ 132055 w 1689885"/>
                <a:gd name="connsiteY11" fmla="*/ 101600 h 771764"/>
                <a:gd name="connsiteX12" fmla="*/ 190113 w 1689885"/>
                <a:gd name="connsiteY12" fmla="*/ 145143 h 771764"/>
                <a:gd name="connsiteX13" fmla="*/ 233655 w 1689885"/>
                <a:gd name="connsiteY13" fmla="*/ 246743 h 771764"/>
                <a:gd name="connsiteX14" fmla="*/ 277198 w 1689885"/>
                <a:gd name="connsiteY14" fmla="*/ 290286 h 771764"/>
                <a:gd name="connsiteX15" fmla="*/ 291713 w 1689885"/>
                <a:gd name="connsiteY15" fmla="*/ 333828 h 771764"/>
                <a:gd name="connsiteX16" fmla="*/ 306227 w 1689885"/>
                <a:gd name="connsiteY16" fmla="*/ 406400 h 771764"/>
                <a:gd name="connsiteX17" fmla="*/ 393313 w 1689885"/>
                <a:gd name="connsiteY17" fmla="*/ 478971 h 771764"/>
                <a:gd name="connsiteX18" fmla="*/ 436855 w 1689885"/>
                <a:gd name="connsiteY18" fmla="*/ 508000 h 771764"/>
                <a:gd name="connsiteX19" fmla="*/ 712627 w 1689885"/>
                <a:gd name="connsiteY19" fmla="*/ 537028 h 771764"/>
                <a:gd name="connsiteX20" fmla="*/ 857770 w 1689885"/>
                <a:gd name="connsiteY20" fmla="*/ 595086 h 771764"/>
                <a:gd name="connsiteX21" fmla="*/ 1002913 w 1689885"/>
                <a:gd name="connsiteY21" fmla="*/ 624114 h 771764"/>
                <a:gd name="connsiteX22" fmla="*/ 1046455 w 1689885"/>
                <a:gd name="connsiteY22" fmla="*/ 638628 h 771764"/>
                <a:gd name="connsiteX23" fmla="*/ 1162570 w 1689885"/>
                <a:gd name="connsiteY23" fmla="*/ 667657 h 771764"/>
                <a:gd name="connsiteX24" fmla="*/ 1438341 w 1689885"/>
                <a:gd name="connsiteY24" fmla="*/ 725714 h 771764"/>
                <a:gd name="connsiteX25" fmla="*/ 1525427 w 1689885"/>
                <a:gd name="connsiteY25" fmla="*/ 754743 h 771764"/>
                <a:gd name="connsiteX26" fmla="*/ 1568970 w 1689885"/>
                <a:gd name="connsiteY26" fmla="*/ 769257 h 771764"/>
                <a:gd name="connsiteX27" fmla="*/ 1656055 w 1689885"/>
                <a:gd name="connsiteY27" fmla="*/ 740228 h 77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89885" h="771764">
                  <a:moveTo>
                    <a:pt x="1656055" y="740228"/>
                  </a:moveTo>
                  <a:cubicBezTo>
                    <a:pt x="1665731" y="725714"/>
                    <a:pt x="1637762" y="700957"/>
                    <a:pt x="1627027" y="682171"/>
                  </a:cubicBezTo>
                  <a:cubicBezTo>
                    <a:pt x="1618372" y="667025"/>
                    <a:pt x="1605083" y="654569"/>
                    <a:pt x="1597998" y="638628"/>
                  </a:cubicBezTo>
                  <a:cubicBezTo>
                    <a:pt x="1585571" y="610667"/>
                    <a:pt x="1568970" y="551543"/>
                    <a:pt x="1568970" y="551543"/>
                  </a:cubicBezTo>
                  <a:cubicBezTo>
                    <a:pt x="1566633" y="521159"/>
                    <a:pt x="1560117" y="298778"/>
                    <a:pt x="1525427" y="246743"/>
                  </a:cubicBezTo>
                  <a:cubicBezTo>
                    <a:pt x="1506075" y="217714"/>
                    <a:pt x="1478403" y="192755"/>
                    <a:pt x="1467370" y="159657"/>
                  </a:cubicBezTo>
                  <a:cubicBezTo>
                    <a:pt x="1457694" y="130628"/>
                    <a:pt x="1463801" y="89544"/>
                    <a:pt x="1438341" y="72571"/>
                  </a:cubicBezTo>
                  <a:cubicBezTo>
                    <a:pt x="1338525" y="6028"/>
                    <a:pt x="1384353" y="25547"/>
                    <a:pt x="1307713" y="0"/>
                  </a:cubicBezTo>
                  <a:lnTo>
                    <a:pt x="175598" y="14514"/>
                  </a:lnTo>
                  <a:cubicBezTo>
                    <a:pt x="122173" y="15715"/>
                    <a:pt x="64774" y="7325"/>
                    <a:pt x="15941" y="29028"/>
                  </a:cubicBezTo>
                  <a:cubicBezTo>
                    <a:pt x="0" y="36113"/>
                    <a:pt x="30177" y="63326"/>
                    <a:pt x="44970" y="72571"/>
                  </a:cubicBezTo>
                  <a:cubicBezTo>
                    <a:pt x="70918" y="88788"/>
                    <a:pt x="132055" y="101600"/>
                    <a:pt x="132055" y="101600"/>
                  </a:cubicBezTo>
                  <a:cubicBezTo>
                    <a:pt x="151408" y="116114"/>
                    <a:pt x="173008" y="128038"/>
                    <a:pt x="190113" y="145143"/>
                  </a:cubicBezTo>
                  <a:cubicBezTo>
                    <a:pt x="252652" y="207682"/>
                    <a:pt x="189242" y="169020"/>
                    <a:pt x="233655" y="246743"/>
                  </a:cubicBezTo>
                  <a:cubicBezTo>
                    <a:pt x="243839" y="264565"/>
                    <a:pt x="262684" y="275772"/>
                    <a:pt x="277198" y="290286"/>
                  </a:cubicBezTo>
                  <a:cubicBezTo>
                    <a:pt x="282036" y="304800"/>
                    <a:pt x="288002" y="318986"/>
                    <a:pt x="291713" y="333828"/>
                  </a:cubicBezTo>
                  <a:cubicBezTo>
                    <a:pt x="297696" y="357761"/>
                    <a:pt x="297565" y="383301"/>
                    <a:pt x="306227" y="406400"/>
                  </a:cubicBezTo>
                  <a:cubicBezTo>
                    <a:pt x="326436" y="460291"/>
                    <a:pt x="345478" y="451637"/>
                    <a:pt x="393313" y="478971"/>
                  </a:cubicBezTo>
                  <a:cubicBezTo>
                    <a:pt x="408459" y="487626"/>
                    <a:pt x="421253" y="500199"/>
                    <a:pt x="436855" y="508000"/>
                  </a:cubicBezTo>
                  <a:cubicBezTo>
                    <a:pt x="509357" y="544252"/>
                    <a:pt x="691338" y="535697"/>
                    <a:pt x="712627" y="537028"/>
                  </a:cubicBezTo>
                  <a:cubicBezTo>
                    <a:pt x="730252" y="544581"/>
                    <a:pt x="819980" y="586365"/>
                    <a:pt x="857770" y="595086"/>
                  </a:cubicBezTo>
                  <a:cubicBezTo>
                    <a:pt x="905846" y="606180"/>
                    <a:pt x="956106" y="608512"/>
                    <a:pt x="1002913" y="624114"/>
                  </a:cubicBezTo>
                  <a:cubicBezTo>
                    <a:pt x="1017427" y="628952"/>
                    <a:pt x="1031613" y="634917"/>
                    <a:pt x="1046455" y="638628"/>
                  </a:cubicBezTo>
                  <a:lnTo>
                    <a:pt x="1162570" y="667657"/>
                  </a:lnTo>
                  <a:cubicBezTo>
                    <a:pt x="1266677" y="771764"/>
                    <a:pt x="1164012" y="688305"/>
                    <a:pt x="1438341" y="725714"/>
                  </a:cubicBezTo>
                  <a:cubicBezTo>
                    <a:pt x="1468659" y="729848"/>
                    <a:pt x="1496398" y="745067"/>
                    <a:pt x="1525427" y="754743"/>
                  </a:cubicBezTo>
                  <a:lnTo>
                    <a:pt x="1568970" y="769257"/>
                  </a:lnTo>
                  <a:cubicBezTo>
                    <a:pt x="1689885" y="754143"/>
                    <a:pt x="1646379" y="754742"/>
                    <a:pt x="1656055" y="740228"/>
                  </a:cubicBezTo>
                  <a:close/>
                </a:path>
              </a:pathLst>
            </a:custGeom>
            <a:no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grpSp>
      <p:sp>
        <p:nvSpPr>
          <p:cNvPr id="17" name="TextBox 16"/>
          <p:cNvSpPr txBox="1"/>
          <p:nvPr/>
        </p:nvSpPr>
        <p:spPr>
          <a:xfrm>
            <a:off x="4646127" y="5181600"/>
            <a:ext cx="3430811" cy="461665"/>
          </a:xfrm>
          <a:prstGeom prst="rect">
            <a:avLst/>
          </a:prstGeom>
          <a:noFill/>
        </p:spPr>
        <p:txBody>
          <a:bodyPr wrap="none" rtlCol="0">
            <a:spAutoFit/>
          </a:bodyPr>
          <a:lstStyle/>
          <a:p>
            <a:r>
              <a:rPr lang="en-US" sz="2400" dirty="0" smtClean="0">
                <a:solidFill>
                  <a:srgbClr val="FFC000"/>
                </a:solidFill>
                <a:latin typeface="Times New Roman" pitchFamily="18" charset="0"/>
                <a:cs typeface="Times New Roman" pitchFamily="18" charset="0"/>
              </a:rPr>
              <a:t>Cropland (1m root zone)</a:t>
            </a:r>
            <a:endParaRPr lang="en-US" sz="2400" dirty="0">
              <a:solidFill>
                <a:srgbClr val="FFC000"/>
              </a:solidFill>
              <a:latin typeface="Times New Roman" pitchFamily="18" charset="0"/>
              <a:cs typeface="Times New Roman" pitchFamily="18" charset="0"/>
            </a:endParaRPr>
          </a:p>
        </p:txBody>
      </p:sp>
      <p:cxnSp>
        <p:nvCxnSpPr>
          <p:cNvPr id="19" name="Straight Arrow Connector 18"/>
          <p:cNvCxnSpPr>
            <a:stCxn id="17" idx="1"/>
          </p:cNvCxnSpPr>
          <p:nvPr/>
        </p:nvCxnSpPr>
        <p:spPr bwMode="auto">
          <a:xfrm flipH="1">
            <a:off x="3505204" y="5412433"/>
            <a:ext cx="1140923" cy="378767"/>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21" name="Straight Arrow Connector 20"/>
          <p:cNvCxnSpPr>
            <a:stCxn id="17" idx="1"/>
          </p:cNvCxnSpPr>
          <p:nvPr/>
        </p:nvCxnSpPr>
        <p:spPr bwMode="auto">
          <a:xfrm flipH="1" flipV="1">
            <a:off x="3733804" y="2286001"/>
            <a:ext cx="912323" cy="3126432"/>
          </a:xfrm>
          <a:prstGeom prst="straightConnector1">
            <a:avLst/>
          </a:prstGeom>
          <a:solidFill>
            <a:schemeClr val="tx2"/>
          </a:solidFill>
          <a:ln w="25400" cap="flat" cmpd="sng" algn="ctr">
            <a:solidFill>
              <a:schemeClr val="bg2"/>
            </a:solidFill>
            <a:prstDash val="solid"/>
            <a:round/>
            <a:headEnd type="none" w="med" len="med"/>
            <a:tailEnd type="arrow"/>
          </a:ln>
          <a:effectLst/>
        </p:spPr>
      </p:cxnSp>
      <p:sp>
        <p:nvSpPr>
          <p:cNvPr id="22" name="TextBox 21"/>
          <p:cNvSpPr txBox="1"/>
          <p:nvPr/>
        </p:nvSpPr>
        <p:spPr>
          <a:xfrm>
            <a:off x="4572000" y="6096000"/>
            <a:ext cx="4791568" cy="830997"/>
          </a:xfrm>
          <a:prstGeom prst="rect">
            <a:avLst/>
          </a:prstGeom>
          <a:noFill/>
        </p:spPr>
        <p:txBody>
          <a:bodyPr wrap="none" rtlCol="0">
            <a:spAutoFit/>
          </a:bodyPr>
          <a:lstStyle/>
          <a:p>
            <a:r>
              <a:rPr lang="en-US" sz="2400" dirty="0" smtClean="0">
                <a:solidFill>
                  <a:schemeClr val="accent5"/>
                </a:solidFill>
                <a:latin typeface="Times New Roman" pitchFamily="18" charset="0"/>
                <a:cs typeface="Times New Roman" pitchFamily="18" charset="0"/>
              </a:rPr>
              <a:t>Shrub land, Woodland, Grasslands</a:t>
            </a:r>
          </a:p>
          <a:p>
            <a:r>
              <a:rPr lang="en-US" sz="2400" dirty="0" smtClean="0">
                <a:solidFill>
                  <a:schemeClr val="accent5"/>
                </a:solidFill>
                <a:latin typeface="Times New Roman" pitchFamily="18" charset="0"/>
                <a:cs typeface="Times New Roman" pitchFamily="18" charset="0"/>
              </a:rPr>
              <a:t>(2m root zone)</a:t>
            </a:r>
            <a:endParaRPr lang="en-US" sz="2400" dirty="0">
              <a:solidFill>
                <a:schemeClr val="accent5"/>
              </a:solidFill>
              <a:latin typeface="Times New Roman" pitchFamily="18" charset="0"/>
              <a:cs typeface="Times New Roman" pitchFamily="18" charset="0"/>
            </a:endParaRPr>
          </a:p>
        </p:txBody>
      </p:sp>
      <p:cxnSp>
        <p:nvCxnSpPr>
          <p:cNvPr id="28" name="Straight Arrow Connector 27"/>
          <p:cNvCxnSpPr>
            <a:endCxn id="5" idx="7"/>
          </p:cNvCxnSpPr>
          <p:nvPr/>
        </p:nvCxnSpPr>
        <p:spPr bwMode="auto">
          <a:xfrm flipH="1" flipV="1">
            <a:off x="6295623" y="2675333"/>
            <a:ext cx="1705377" cy="3573067"/>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30" name="Straight Arrow Connector 29"/>
          <p:cNvCxnSpPr>
            <a:endCxn id="15" idx="24"/>
          </p:cNvCxnSpPr>
          <p:nvPr/>
        </p:nvCxnSpPr>
        <p:spPr bwMode="auto">
          <a:xfrm flipH="1">
            <a:off x="2674257" y="6172200"/>
            <a:ext cx="5250543" cy="83457"/>
          </a:xfrm>
          <a:prstGeom prst="straightConnector1">
            <a:avLst/>
          </a:prstGeom>
          <a:solidFill>
            <a:schemeClr val="tx2"/>
          </a:solidFill>
          <a:ln w="25400" cap="flat" cmpd="sng" algn="ctr">
            <a:solidFill>
              <a:schemeClr val="bg2"/>
            </a:solidFill>
            <a:prstDash val="solid"/>
            <a:round/>
            <a:headEnd type="none" w="med" len="med"/>
            <a:tailEnd type="arrow"/>
          </a:ln>
          <a:effectLst/>
        </p:spPr>
      </p:cxnSp>
      <p:sp>
        <p:nvSpPr>
          <p:cNvPr id="31" name="TextBox 30"/>
          <p:cNvSpPr txBox="1"/>
          <p:nvPr/>
        </p:nvSpPr>
        <p:spPr>
          <a:xfrm rot="-5400000">
            <a:off x="-2305735" y="3601134"/>
            <a:ext cx="5867400" cy="646331"/>
          </a:xfrm>
          <a:prstGeom prst="rect">
            <a:avLst/>
          </a:prstGeom>
          <a:noFill/>
        </p:spPr>
        <p:txBody>
          <a:bodyPr wrap="square" rtlCol="0">
            <a:spAutoFit/>
          </a:bodyPr>
          <a:lstStyle/>
          <a:p>
            <a:r>
              <a:rPr lang="en-US" dirty="0" smtClean="0">
                <a:solidFill>
                  <a:srgbClr val="66FFFF"/>
                </a:solidFill>
                <a:latin typeface="Times New Roman" pitchFamily="18" charset="0"/>
                <a:cs typeface="Times New Roman" pitchFamily="18" charset="0"/>
              </a:rPr>
              <a:t>NLDAS soil moisture (SM1 and SMT) plays a </a:t>
            </a:r>
            <a:r>
              <a:rPr lang="en-US" dirty="0" smtClean="0">
                <a:solidFill>
                  <a:srgbClr val="FF0000"/>
                </a:solidFill>
                <a:latin typeface="Times New Roman" pitchFamily="18" charset="0"/>
                <a:cs typeface="Times New Roman" pitchFamily="18" charset="0"/>
              </a:rPr>
              <a:t>dominant </a:t>
            </a:r>
            <a:r>
              <a:rPr lang="en-US" dirty="0" smtClean="0">
                <a:solidFill>
                  <a:srgbClr val="66FFFF"/>
                </a:solidFill>
                <a:latin typeface="Times New Roman" pitchFamily="18" charset="0"/>
                <a:cs typeface="Times New Roman" pitchFamily="18" charset="0"/>
              </a:rPr>
              <a:t>role for all forty-eight states except for FL and SC </a:t>
            </a:r>
            <a:endParaRPr lang="en-US" dirty="0">
              <a:solidFill>
                <a:srgbClr val="66FFFF"/>
              </a:solidFill>
              <a:latin typeface="Times New Roman" pitchFamily="18" charset="0"/>
              <a:cs typeface="Times New Roman" pitchFamily="18" charset="0"/>
            </a:endParaRPr>
          </a:p>
        </p:txBody>
      </p:sp>
      <p:sp>
        <p:nvSpPr>
          <p:cNvPr id="32" name="TextBox 31"/>
          <p:cNvSpPr txBox="1"/>
          <p:nvPr/>
        </p:nvSpPr>
        <p:spPr>
          <a:xfrm rot="-5400000">
            <a:off x="6290965" y="2853035"/>
            <a:ext cx="4343400" cy="923330"/>
          </a:xfrm>
          <a:prstGeom prst="rect">
            <a:avLst/>
          </a:prstGeom>
          <a:noFill/>
        </p:spPr>
        <p:txBody>
          <a:bodyPr wrap="square" rtlCol="0">
            <a:spAutoFit/>
          </a:bodyPr>
          <a:lstStyle/>
          <a:p>
            <a:r>
              <a:rPr lang="en-US" dirty="0" smtClean="0">
                <a:solidFill>
                  <a:srgbClr val="FFC000"/>
                </a:solidFill>
                <a:latin typeface="Times New Roman" pitchFamily="18" charset="0"/>
                <a:cs typeface="Times New Roman" pitchFamily="18" charset="0"/>
              </a:rPr>
              <a:t>ET and Q play a </a:t>
            </a:r>
            <a:r>
              <a:rPr lang="en-US" dirty="0" smtClean="0">
                <a:solidFill>
                  <a:srgbClr val="FF0000"/>
                </a:solidFill>
                <a:latin typeface="Times New Roman" pitchFamily="18" charset="0"/>
                <a:cs typeface="Times New Roman" pitchFamily="18" charset="0"/>
              </a:rPr>
              <a:t>negligible</a:t>
            </a:r>
            <a:r>
              <a:rPr lang="en-US" dirty="0" smtClean="0">
                <a:solidFill>
                  <a:srgbClr val="FFC000"/>
                </a:solidFill>
                <a:latin typeface="Times New Roman" pitchFamily="18" charset="0"/>
                <a:cs typeface="Times New Roman" pitchFamily="18" charset="0"/>
              </a:rPr>
              <a:t> role (&lt;1%) for most of forty-eight states, and a </a:t>
            </a:r>
            <a:r>
              <a:rPr lang="en-US" dirty="0" smtClean="0">
                <a:solidFill>
                  <a:srgbClr val="FF0000"/>
                </a:solidFill>
                <a:latin typeface="Times New Roman" pitchFamily="18" charset="0"/>
                <a:cs typeface="Times New Roman" pitchFamily="18" charset="0"/>
              </a:rPr>
              <a:t>modified</a:t>
            </a:r>
            <a:r>
              <a:rPr lang="en-US" dirty="0" smtClean="0">
                <a:solidFill>
                  <a:srgbClr val="FFC000"/>
                </a:solidFill>
                <a:latin typeface="Times New Roman" pitchFamily="18" charset="0"/>
                <a:cs typeface="Times New Roman" pitchFamily="18" charset="0"/>
              </a:rPr>
              <a:t> role for some states.</a:t>
            </a:r>
            <a:endParaRPr lang="en-US" dirty="0">
              <a:solidFill>
                <a:srgbClr val="FFC000"/>
              </a:solidFill>
              <a:latin typeface="Times New Roman" pitchFamily="18" charset="0"/>
              <a:cs typeface="Times New Roman" pitchFamily="18" charset="0"/>
            </a:endParaRPr>
          </a:p>
        </p:txBody>
      </p:sp>
      <p:sp>
        <p:nvSpPr>
          <p:cNvPr id="23" name="TextBox 22"/>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16/37</a:t>
            </a:r>
            <a:endParaRPr lang="en-US" dirty="0">
              <a:solidFill>
                <a:srgbClr val="FFC000"/>
              </a:solidFill>
            </a:endParaRPr>
          </a:p>
        </p:txBody>
      </p:sp>
      <p:sp>
        <p:nvSpPr>
          <p:cNvPr id="24" name="TextBox 23"/>
          <p:cNvSpPr txBox="1"/>
          <p:nvPr/>
        </p:nvSpPr>
        <p:spPr>
          <a:xfrm>
            <a:off x="4134780" y="2743200"/>
            <a:ext cx="1710725" cy="338554"/>
          </a:xfrm>
          <a:prstGeom prst="rect">
            <a:avLst/>
          </a:prstGeom>
          <a:noFill/>
        </p:spPr>
        <p:txBody>
          <a:bodyPr wrap="none" rtlCol="0">
            <a:spAutoFit/>
          </a:bodyPr>
          <a:lstStyle/>
          <a:p>
            <a:r>
              <a:rPr lang="en-US" sz="1600" u="sng" dirty="0" smtClean="0"/>
              <a:t>State depended</a:t>
            </a:r>
            <a:endParaRPr lang="en-US" sz="1600" u="sng"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81200"/>
            <a:ext cx="8257966" cy="584775"/>
          </a:xfrm>
          <a:prstGeom prst="rect">
            <a:avLst/>
          </a:prstGeom>
          <a:noFill/>
        </p:spPr>
        <p:txBody>
          <a:bodyPr wrap="none" rtlCol="0">
            <a:spAutoFit/>
          </a:bodyPr>
          <a:lstStyle/>
          <a:p>
            <a:r>
              <a:rPr lang="en-US" sz="3200" dirty="0" smtClean="0">
                <a:solidFill>
                  <a:schemeClr val="tx1"/>
                </a:solidFill>
                <a:latin typeface="Times New Roman" pitchFamily="18" charset="0"/>
                <a:cs typeface="Times New Roman" pitchFamily="18" charset="0"/>
              </a:rPr>
              <a:t>Evaluation of Blended NLDAS Drought Index</a:t>
            </a:r>
            <a:endParaRPr lang="en-US" sz="3200" dirty="0">
              <a:solidFill>
                <a:schemeClr val="tx1"/>
              </a:solidFill>
              <a:latin typeface="Times New Roman" pitchFamily="18" charset="0"/>
              <a:cs typeface="Times New Roman" pitchFamily="18" charset="0"/>
            </a:endParaRPr>
          </a:p>
        </p:txBody>
      </p:sp>
      <p:sp>
        <p:nvSpPr>
          <p:cNvPr id="5" name="TextBox 4"/>
          <p:cNvSpPr txBox="1"/>
          <p:nvPr/>
        </p:nvSpPr>
        <p:spPr>
          <a:xfrm>
            <a:off x="1021169" y="5943600"/>
            <a:ext cx="7305654" cy="400110"/>
          </a:xfrm>
          <a:prstGeom prst="rect">
            <a:avLst/>
          </a:prstGeom>
          <a:noFill/>
        </p:spPr>
        <p:txBody>
          <a:bodyPr wrap="none" rtlCol="0">
            <a:spAutoFit/>
          </a:bodyPr>
          <a:lstStyle/>
          <a:p>
            <a:r>
              <a:rPr lang="en-US" sz="2000" dirty="0" smtClean="0">
                <a:solidFill>
                  <a:srgbClr val="66FFFF"/>
                </a:solidFill>
                <a:latin typeface="Times New Roman" pitchFamily="18" charset="0"/>
                <a:cs typeface="Times New Roman" pitchFamily="18" charset="0"/>
              </a:rPr>
              <a:t>Acknowledgment :  This work is supported by MAPP and CTB  </a:t>
            </a:r>
            <a:endParaRPr lang="en-US" sz="2000" dirty="0">
              <a:solidFill>
                <a:srgbClr val="66FFFF"/>
              </a:solidFill>
              <a:latin typeface="Times New Roman" pitchFamily="18" charset="0"/>
              <a:cs typeface="Times New Roman" pitchFamily="18" charset="0"/>
            </a:endParaRPr>
          </a:p>
        </p:txBody>
      </p:sp>
      <p:sp>
        <p:nvSpPr>
          <p:cNvPr id="6" name="TextBox 5"/>
          <p:cNvSpPr txBox="1"/>
          <p:nvPr/>
        </p:nvSpPr>
        <p:spPr>
          <a:xfrm>
            <a:off x="311825" y="3200400"/>
            <a:ext cx="8832175" cy="1200329"/>
          </a:xfrm>
          <a:prstGeom prst="rect">
            <a:avLst/>
          </a:prstGeom>
          <a:noFill/>
        </p:spPr>
        <p:txBody>
          <a:bodyPr wrap="square" rtlCol="0">
            <a:spAutoFit/>
          </a:bodyPr>
          <a:lstStyle/>
          <a:p>
            <a:r>
              <a:rPr lang="en-US" dirty="0" smtClean="0">
                <a:solidFill>
                  <a:schemeClr val="tx1"/>
                </a:solidFill>
              </a:rPr>
              <a:t>Evaluation Metrics: </a:t>
            </a:r>
          </a:p>
          <a:p>
            <a:endParaRPr lang="en-US" dirty="0" smtClean="0">
              <a:solidFill>
                <a:schemeClr val="tx1"/>
              </a:solidFill>
            </a:endParaRPr>
          </a:p>
          <a:p>
            <a:r>
              <a:rPr lang="en-US" dirty="0" smtClean="0">
                <a:solidFill>
                  <a:schemeClr val="tx1"/>
                </a:solidFill>
              </a:rPr>
              <a:t>Cumulative Density Function (CDF), Root Mean Square Error (RMSE), Bias, Correlation Coefficient (R), Nash-Sutcliffe Efficiency (NSE)</a:t>
            </a:r>
            <a:endParaRPr lang="en-US" dirty="0">
              <a:solidFill>
                <a:schemeClr val="tx1"/>
              </a:solidFill>
            </a:endParaRPr>
          </a:p>
        </p:txBody>
      </p:sp>
      <p:sp>
        <p:nvSpPr>
          <p:cNvPr id="7" name="Rectangle 6"/>
          <p:cNvSpPr/>
          <p:nvPr/>
        </p:nvSpPr>
        <p:spPr>
          <a:xfrm>
            <a:off x="8446373" y="6488668"/>
            <a:ext cx="761747" cy="369332"/>
          </a:xfrm>
          <a:prstGeom prst="rect">
            <a:avLst/>
          </a:prstGeom>
        </p:spPr>
        <p:txBody>
          <a:bodyPr wrap="none">
            <a:spAutoFit/>
          </a:bodyPr>
          <a:lstStyle/>
          <a:p>
            <a:r>
              <a:rPr lang="en-US" dirty="0" smtClean="0">
                <a:solidFill>
                  <a:srgbClr val="FFC000"/>
                </a:solidFill>
              </a:rPr>
              <a:t>17/37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tif"/>
          <p:cNvPicPr/>
          <p:nvPr/>
        </p:nvPicPr>
        <p:blipFill>
          <a:blip r:embed="rId2" cstate="print"/>
          <a:srcRect l="13043" r="17241" b="5063"/>
          <a:stretch>
            <a:fillRect/>
          </a:stretch>
        </p:blipFill>
        <p:spPr>
          <a:xfrm>
            <a:off x="1066800" y="762000"/>
            <a:ext cx="7315200" cy="5867400"/>
          </a:xfrm>
          <a:prstGeom prst="rect">
            <a:avLst/>
          </a:prstGeom>
        </p:spPr>
      </p:pic>
      <p:sp>
        <p:nvSpPr>
          <p:cNvPr id="5" name="TextBox 4"/>
          <p:cNvSpPr txBox="1"/>
          <p:nvPr/>
        </p:nvSpPr>
        <p:spPr>
          <a:xfrm>
            <a:off x="1357573" y="0"/>
            <a:ext cx="6532558" cy="369332"/>
          </a:xfrm>
          <a:prstGeom prst="rect">
            <a:avLst/>
          </a:prstGeom>
          <a:noFill/>
        </p:spPr>
        <p:txBody>
          <a:bodyPr wrap="none" rtlCol="0">
            <a:spAutoFit/>
          </a:bodyPr>
          <a:lstStyle/>
          <a:p>
            <a:r>
              <a:rPr lang="en-US" dirty="0" smtClean="0">
                <a:solidFill>
                  <a:schemeClr val="tx1"/>
                </a:solidFill>
              </a:rPr>
              <a:t>Cumulative Density Function of R and RMSE for 48 States</a:t>
            </a:r>
            <a:endParaRPr lang="en-US" dirty="0">
              <a:solidFill>
                <a:schemeClr val="tx1"/>
              </a:solidFill>
            </a:endParaRPr>
          </a:p>
        </p:txBody>
      </p:sp>
      <p:sp>
        <p:nvSpPr>
          <p:cNvPr id="6" name="TextBox 5"/>
          <p:cNvSpPr txBox="1"/>
          <p:nvPr/>
        </p:nvSpPr>
        <p:spPr>
          <a:xfrm>
            <a:off x="2965388" y="304800"/>
            <a:ext cx="3031664" cy="369332"/>
          </a:xfrm>
          <a:prstGeom prst="rect">
            <a:avLst/>
          </a:prstGeom>
          <a:noFill/>
        </p:spPr>
        <p:txBody>
          <a:bodyPr wrap="none" rtlCol="0">
            <a:spAutoFit/>
          </a:bodyPr>
          <a:lstStyle/>
          <a:p>
            <a:r>
              <a:rPr lang="en-US" dirty="0" smtClean="0">
                <a:solidFill>
                  <a:schemeClr val="tx1"/>
                </a:solidFill>
              </a:rPr>
              <a:t>Training Period 2000-2009</a:t>
            </a:r>
            <a:endParaRPr lang="en-US" dirty="0">
              <a:solidFill>
                <a:schemeClr val="tx1"/>
              </a:solidFill>
            </a:endParaRPr>
          </a:p>
        </p:txBody>
      </p:sp>
      <p:sp>
        <p:nvSpPr>
          <p:cNvPr id="7" name="TextBox 6"/>
          <p:cNvSpPr txBox="1"/>
          <p:nvPr/>
        </p:nvSpPr>
        <p:spPr>
          <a:xfrm>
            <a:off x="1262774" y="3429000"/>
            <a:ext cx="7083992" cy="369332"/>
          </a:xfrm>
          <a:prstGeom prst="rect">
            <a:avLst/>
          </a:prstGeom>
          <a:noFill/>
        </p:spPr>
        <p:txBody>
          <a:bodyPr wrap="none" rtlCol="0">
            <a:spAutoFit/>
          </a:bodyPr>
          <a:lstStyle/>
          <a:p>
            <a:r>
              <a:rPr lang="en-US" dirty="0" smtClean="0"/>
              <a:t>upper line means better performance (larger R, smaller RMSE)</a:t>
            </a:r>
            <a:endParaRPr lang="en-US" dirty="0"/>
          </a:p>
        </p:txBody>
      </p:sp>
      <p:sp>
        <p:nvSpPr>
          <p:cNvPr id="8" name="Rectangle 7"/>
          <p:cNvSpPr/>
          <p:nvPr/>
        </p:nvSpPr>
        <p:spPr>
          <a:xfrm>
            <a:off x="8446373" y="6488668"/>
            <a:ext cx="761747" cy="369332"/>
          </a:xfrm>
          <a:prstGeom prst="rect">
            <a:avLst/>
          </a:prstGeom>
        </p:spPr>
        <p:txBody>
          <a:bodyPr wrap="none">
            <a:spAutoFit/>
          </a:bodyPr>
          <a:lstStyle/>
          <a:p>
            <a:r>
              <a:rPr lang="en-US" dirty="0" smtClean="0">
                <a:solidFill>
                  <a:srgbClr val="FFC000"/>
                </a:solidFill>
              </a:rPr>
              <a:t>18/37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4.tif"/>
          <p:cNvPicPr/>
          <p:nvPr/>
        </p:nvPicPr>
        <p:blipFill>
          <a:blip r:embed="rId2" cstate="print"/>
          <a:srcRect l="13861" r="11881"/>
          <a:stretch>
            <a:fillRect/>
          </a:stretch>
        </p:blipFill>
        <p:spPr>
          <a:xfrm>
            <a:off x="914400" y="685800"/>
            <a:ext cx="7543800" cy="5943600"/>
          </a:xfrm>
          <a:prstGeom prst="rect">
            <a:avLst/>
          </a:prstGeom>
        </p:spPr>
      </p:pic>
      <p:sp>
        <p:nvSpPr>
          <p:cNvPr id="5" name="TextBox 4"/>
          <p:cNvSpPr txBox="1"/>
          <p:nvPr/>
        </p:nvSpPr>
        <p:spPr>
          <a:xfrm>
            <a:off x="990600" y="0"/>
            <a:ext cx="7301999" cy="369332"/>
          </a:xfrm>
          <a:prstGeom prst="rect">
            <a:avLst/>
          </a:prstGeom>
          <a:noFill/>
        </p:spPr>
        <p:txBody>
          <a:bodyPr wrap="none" rtlCol="0">
            <a:spAutoFit/>
          </a:bodyPr>
          <a:lstStyle/>
          <a:p>
            <a:r>
              <a:rPr lang="en-US" dirty="0" smtClean="0">
                <a:solidFill>
                  <a:schemeClr val="tx1"/>
                </a:solidFill>
              </a:rPr>
              <a:t>Cumulative Density Function (CDF) of R and RMSE for 48 States</a:t>
            </a:r>
            <a:endParaRPr lang="en-US" dirty="0">
              <a:solidFill>
                <a:schemeClr val="tx1"/>
              </a:solidFill>
            </a:endParaRPr>
          </a:p>
        </p:txBody>
      </p:sp>
      <p:sp>
        <p:nvSpPr>
          <p:cNvPr id="6" name="TextBox 5"/>
          <p:cNvSpPr txBox="1"/>
          <p:nvPr/>
        </p:nvSpPr>
        <p:spPr>
          <a:xfrm>
            <a:off x="2743200" y="304800"/>
            <a:ext cx="3211264" cy="369332"/>
          </a:xfrm>
          <a:prstGeom prst="rect">
            <a:avLst/>
          </a:prstGeom>
          <a:noFill/>
        </p:spPr>
        <p:txBody>
          <a:bodyPr wrap="none" rtlCol="0">
            <a:spAutoFit/>
          </a:bodyPr>
          <a:lstStyle/>
          <a:p>
            <a:r>
              <a:rPr lang="en-US" dirty="0" smtClean="0">
                <a:solidFill>
                  <a:schemeClr val="tx1"/>
                </a:solidFill>
              </a:rPr>
              <a:t>Validation Period 2010-2011</a:t>
            </a:r>
            <a:endParaRPr lang="en-US" dirty="0">
              <a:solidFill>
                <a:schemeClr val="tx1"/>
              </a:solidFill>
            </a:endParaRPr>
          </a:p>
        </p:txBody>
      </p:sp>
      <p:sp>
        <p:nvSpPr>
          <p:cNvPr id="7" name="Rectangle 6"/>
          <p:cNvSpPr/>
          <p:nvPr/>
        </p:nvSpPr>
        <p:spPr>
          <a:xfrm>
            <a:off x="8446373" y="6488668"/>
            <a:ext cx="761747" cy="369332"/>
          </a:xfrm>
          <a:prstGeom prst="rect">
            <a:avLst/>
          </a:prstGeom>
        </p:spPr>
        <p:txBody>
          <a:bodyPr wrap="none">
            <a:spAutoFit/>
          </a:bodyPr>
          <a:lstStyle/>
          <a:p>
            <a:r>
              <a:rPr lang="en-US" dirty="0" smtClean="0">
                <a:solidFill>
                  <a:srgbClr val="FFC000"/>
                </a:solidFill>
              </a:rPr>
              <a:t>19/37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Text Box 2"/>
          <p:cNvSpPr txBox="1">
            <a:spLocks noChangeArrowheads="1"/>
          </p:cNvSpPr>
          <p:nvPr/>
        </p:nvSpPr>
        <p:spPr bwMode="auto">
          <a:xfrm>
            <a:off x="3489325" y="5291138"/>
            <a:ext cx="184150" cy="274637"/>
          </a:xfrm>
          <a:prstGeom prst="rect">
            <a:avLst/>
          </a:prstGeom>
          <a:noFill/>
          <a:ln w="25400">
            <a:noFill/>
            <a:miter lim="800000"/>
            <a:headEnd/>
            <a:tailEnd/>
          </a:ln>
          <a:effectLst/>
        </p:spPr>
        <p:txBody>
          <a:bodyPr wrap="none">
            <a:spAutoFit/>
          </a:bodyPr>
          <a:lstStyle/>
          <a:p>
            <a:pPr algn="l"/>
            <a:endParaRPr lang="en-US" sz="1200">
              <a:solidFill>
                <a:schemeClr val="tx2"/>
              </a:solidFill>
              <a:effectLst>
                <a:outerShdw blurRad="38100" dist="38100" dir="2700000" algn="tl">
                  <a:srgbClr val="000000"/>
                </a:outerShdw>
              </a:effectLst>
            </a:endParaRPr>
          </a:p>
        </p:txBody>
      </p:sp>
      <p:sp>
        <p:nvSpPr>
          <p:cNvPr id="22" name="Rectangle 21"/>
          <p:cNvSpPr/>
          <p:nvPr/>
        </p:nvSpPr>
        <p:spPr>
          <a:xfrm>
            <a:off x="838200" y="228600"/>
            <a:ext cx="7315200" cy="646331"/>
          </a:xfrm>
          <a:prstGeom prst="rect">
            <a:avLst/>
          </a:prstGeom>
          <a:noFill/>
        </p:spPr>
        <p:txBody>
          <a:bodyPr wrap="square" lIns="91440" tIns="45720" rIns="91440" bIns="45720">
            <a:spAutoFit/>
          </a:bodyPr>
          <a:lstStyle/>
          <a:p>
            <a:pPr algn="ct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OUTLINE</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0" y="1600200"/>
            <a:ext cx="9144000" cy="4893647"/>
          </a:xfrm>
          <a:prstGeom prst="rect">
            <a:avLst/>
          </a:prstGeom>
          <a:noFill/>
        </p:spPr>
        <p:txBody>
          <a:bodyPr wrap="square" rtlCol="0">
            <a:spAutoFit/>
          </a:bodyPr>
          <a:lstStyle/>
          <a:p>
            <a:pPr algn="l"/>
            <a:r>
              <a:rPr lang="en-US" sz="2800" dirty="0" smtClean="0">
                <a:solidFill>
                  <a:schemeClr val="tx1"/>
                </a:solidFill>
                <a:latin typeface="Times New Roman" pitchFamily="18" charset="0"/>
              </a:rPr>
              <a:t>1. NLDAS Drought Monitor, US Drought Monitor (USDM), and CPC Experimental Objective Blends </a:t>
            </a:r>
          </a:p>
          <a:p>
            <a:pPr algn="l"/>
            <a:r>
              <a:rPr lang="en-US" sz="2800" dirty="0" smtClean="0">
                <a:solidFill>
                  <a:schemeClr val="tx1"/>
                </a:solidFill>
                <a:latin typeface="Times New Roman" pitchFamily="18" charset="0"/>
              </a:rPr>
              <a:t> </a:t>
            </a:r>
          </a:p>
          <a:p>
            <a:pPr algn="l"/>
            <a:r>
              <a:rPr lang="en-US" sz="2800" dirty="0" smtClean="0">
                <a:solidFill>
                  <a:schemeClr val="tx1"/>
                </a:solidFill>
                <a:latin typeface="Times New Roman" pitchFamily="18" charset="0"/>
              </a:rPr>
              <a:t>2. Development of  an Objectively Blending Approach</a:t>
            </a:r>
          </a:p>
          <a:p>
            <a:pPr algn="l"/>
            <a:endParaRPr lang="en-US" sz="2800" dirty="0" smtClean="0">
              <a:solidFill>
                <a:schemeClr val="tx1"/>
              </a:solidFill>
              <a:latin typeface="Times New Roman" pitchFamily="18" charset="0"/>
            </a:endParaRPr>
          </a:p>
          <a:p>
            <a:pPr algn="l"/>
            <a:r>
              <a:rPr lang="en-US" sz="2800" dirty="0" smtClean="0">
                <a:solidFill>
                  <a:schemeClr val="tx1"/>
                </a:solidFill>
                <a:latin typeface="Times New Roman" pitchFamily="18" charset="0"/>
              </a:rPr>
              <a:t>3. Experiment of Ensemble Mean NLDAS Drought Indices</a:t>
            </a:r>
          </a:p>
          <a:p>
            <a:pPr algn="l"/>
            <a:endParaRPr lang="en-US" sz="2800" dirty="0" smtClean="0">
              <a:solidFill>
                <a:schemeClr val="tx1"/>
              </a:solidFill>
              <a:latin typeface="Times New Roman" pitchFamily="18" charset="0"/>
            </a:endParaRPr>
          </a:p>
          <a:p>
            <a:pPr algn="l"/>
            <a:r>
              <a:rPr lang="en-US" sz="2800" dirty="0" smtClean="0">
                <a:solidFill>
                  <a:schemeClr val="tx1"/>
                </a:solidFill>
                <a:latin typeface="Times New Roman" pitchFamily="18" charset="0"/>
              </a:rPr>
              <a:t>4. Evaluation of Blended NLDAS Drought Index</a:t>
            </a:r>
          </a:p>
          <a:p>
            <a:pPr algn="l"/>
            <a:endParaRPr lang="en-US" sz="2800" dirty="0" smtClean="0">
              <a:solidFill>
                <a:schemeClr val="tx1"/>
              </a:solidFill>
              <a:latin typeface="Times New Roman" pitchFamily="18" charset="0"/>
            </a:endParaRPr>
          </a:p>
          <a:p>
            <a:pPr algn="l"/>
            <a:r>
              <a:rPr lang="en-US" sz="2800" dirty="0" smtClean="0">
                <a:solidFill>
                  <a:schemeClr val="tx1"/>
                </a:solidFill>
                <a:latin typeface="Times New Roman" pitchFamily="18" charset="0"/>
              </a:rPr>
              <a:t>5. Future Work and Summary</a:t>
            </a:r>
          </a:p>
          <a:p>
            <a:pPr algn="l"/>
            <a:endParaRPr lang="en-US" sz="3200" dirty="0">
              <a:solidFill>
                <a:srgbClr val="FFC000"/>
              </a:solidFill>
              <a:latin typeface="Times New Roman" pitchFamily="18" charset="0"/>
            </a:endParaRPr>
          </a:p>
        </p:txBody>
      </p:sp>
      <p:sp>
        <p:nvSpPr>
          <p:cNvPr id="5" name="TextBox 4"/>
          <p:cNvSpPr txBox="1"/>
          <p:nvPr/>
        </p:nvSpPr>
        <p:spPr>
          <a:xfrm>
            <a:off x="8510493" y="6488668"/>
            <a:ext cx="633507" cy="369332"/>
          </a:xfrm>
          <a:prstGeom prst="rect">
            <a:avLst/>
          </a:prstGeom>
          <a:noFill/>
        </p:spPr>
        <p:txBody>
          <a:bodyPr wrap="none" rtlCol="0">
            <a:spAutoFit/>
          </a:bodyPr>
          <a:lstStyle/>
          <a:p>
            <a:r>
              <a:rPr lang="en-US" dirty="0" smtClean="0">
                <a:solidFill>
                  <a:srgbClr val="FFC000"/>
                </a:solidFill>
              </a:rPr>
              <a:t>2/37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77" y="1905000"/>
            <a:ext cx="9089723" cy="2677656"/>
          </a:xfrm>
          <a:prstGeom prst="rect">
            <a:avLst/>
          </a:prstGeom>
          <a:noFill/>
        </p:spPr>
        <p:txBody>
          <a:bodyPr wrap="square" rtlCol="0">
            <a:spAutoFit/>
          </a:bodyPr>
          <a:lstStyle/>
          <a:p>
            <a:r>
              <a:rPr lang="en-US" sz="2800" dirty="0" smtClean="0">
                <a:solidFill>
                  <a:schemeClr val="tx1"/>
                </a:solidFill>
              </a:rPr>
              <a:t>Region and State performs better than CONUS</a:t>
            </a:r>
          </a:p>
          <a:p>
            <a:endParaRPr lang="en-US" sz="2800" dirty="0" smtClean="0">
              <a:solidFill>
                <a:schemeClr val="tx1"/>
              </a:solidFill>
            </a:endParaRPr>
          </a:p>
          <a:p>
            <a:r>
              <a:rPr lang="en-US" sz="2800" dirty="0" smtClean="0">
                <a:solidFill>
                  <a:schemeClr val="tx1"/>
                </a:solidFill>
              </a:rPr>
              <a:t>State performs slightly better than Region</a:t>
            </a:r>
          </a:p>
          <a:p>
            <a:endParaRPr lang="en-US" sz="2800" dirty="0" smtClean="0">
              <a:solidFill>
                <a:schemeClr val="tx1"/>
              </a:solidFill>
            </a:endParaRPr>
          </a:p>
          <a:p>
            <a:r>
              <a:rPr lang="en-US" sz="2800" dirty="0" smtClean="0">
                <a:solidFill>
                  <a:schemeClr val="tx1"/>
                </a:solidFill>
              </a:rPr>
              <a:t>State experiment will be discussed </a:t>
            </a:r>
          </a:p>
          <a:p>
            <a:r>
              <a:rPr lang="en-US" sz="2800" dirty="0" smtClean="0">
                <a:solidFill>
                  <a:schemeClr val="tx1"/>
                </a:solidFill>
              </a:rPr>
              <a:t>for following slides</a:t>
            </a:r>
            <a:endParaRPr lang="en-US" sz="2800" dirty="0">
              <a:solidFill>
                <a:schemeClr val="tx1"/>
              </a:solidFill>
            </a:endParaRPr>
          </a:p>
        </p:txBody>
      </p:sp>
      <p:sp>
        <p:nvSpPr>
          <p:cNvPr id="5" name="Rectangle 4"/>
          <p:cNvSpPr/>
          <p:nvPr/>
        </p:nvSpPr>
        <p:spPr>
          <a:xfrm>
            <a:off x="8446373" y="6488668"/>
            <a:ext cx="761747" cy="369332"/>
          </a:xfrm>
          <a:prstGeom prst="rect">
            <a:avLst/>
          </a:prstGeom>
        </p:spPr>
        <p:txBody>
          <a:bodyPr wrap="none">
            <a:spAutoFit/>
          </a:bodyPr>
          <a:lstStyle/>
          <a:p>
            <a:r>
              <a:rPr lang="en-US" dirty="0" smtClean="0">
                <a:solidFill>
                  <a:srgbClr val="FFC000"/>
                </a:solidFill>
              </a:rPr>
              <a:t>20/37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211669"/>
            <a:ext cx="8686800" cy="646331"/>
          </a:xfrm>
          <a:prstGeom prst="rect">
            <a:avLst/>
          </a:prstGeom>
        </p:spPr>
        <p:txBody>
          <a:bodyPr wrap="square">
            <a:spAutoFit/>
          </a:bodyPr>
          <a:lstStyle/>
          <a:p>
            <a:r>
              <a:rPr lang="en-US" u="sng" dirty="0" smtClean="0">
                <a:solidFill>
                  <a:srgbClr val="66FFFF"/>
                </a:solidFill>
              </a:rPr>
              <a:t>Number of categories</a:t>
            </a:r>
            <a:r>
              <a:rPr lang="en-US" u="sng" dirty="0" smtClean="0">
                <a:solidFill>
                  <a:schemeClr val="tx1"/>
                </a:solidFill>
              </a:rPr>
              <a:t> with significant correlation </a:t>
            </a:r>
            <a:r>
              <a:rPr lang="en-US" dirty="0" smtClean="0">
                <a:solidFill>
                  <a:schemeClr val="tx1"/>
                </a:solidFill>
              </a:rPr>
              <a:t>at the 95% confidence level </a:t>
            </a:r>
          </a:p>
          <a:p>
            <a:r>
              <a:rPr lang="en-US" dirty="0" smtClean="0">
                <a:solidFill>
                  <a:schemeClr val="tx1"/>
                </a:solidFill>
              </a:rPr>
              <a:t>for training (top) and validation (bottom) period </a:t>
            </a:r>
            <a:endParaRPr lang="en-US" dirty="0">
              <a:solidFill>
                <a:schemeClr val="tx1"/>
              </a:solidFill>
            </a:endParaRPr>
          </a:p>
        </p:txBody>
      </p:sp>
      <p:sp>
        <p:nvSpPr>
          <p:cNvPr id="6" name="TextBox 5"/>
          <p:cNvSpPr txBox="1"/>
          <p:nvPr/>
        </p:nvSpPr>
        <p:spPr>
          <a:xfrm>
            <a:off x="1841439" y="228600"/>
            <a:ext cx="6039410" cy="400110"/>
          </a:xfrm>
          <a:prstGeom prst="rect">
            <a:avLst/>
          </a:prstGeom>
          <a:noFill/>
        </p:spPr>
        <p:txBody>
          <a:bodyPr wrap="none" rtlCol="0">
            <a:spAutoFit/>
          </a:bodyPr>
          <a:lstStyle/>
          <a:p>
            <a:r>
              <a:rPr lang="en-US" sz="2000" u="sng" dirty="0" smtClean="0">
                <a:solidFill>
                  <a:schemeClr val="tx1"/>
                </a:solidFill>
                <a:latin typeface="Times New Roman" pitchFamily="18" charset="0"/>
                <a:cs typeface="Times New Roman" pitchFamily="18" charset="0"/>
              </a:rPr>
              <a:t>Spatial distribution of STATE’s capacity (correlation</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
        <p:nvSpPr>
          <p:cNvPr id="9" name="TextBox 8"/>
          <p:cNvSpPr txBox="1"/>
          <p:nvPr/>
        </p:nvSpPr>
        <p:spPr>
          <a:xfrm>
            <a:off x="0" y="4343400"/>
            <a:ext cx="2438400" cy="1323439"/>
          </a:xfrm>
          <a:prstGeom prst="rect">
            <a:avLst/>
          </a:prstGeom>
          <a:noFill/>
        </p:spPr>
        <p:txBody>
          <a:bodyPr wrap="square" rtlCol="0">
            <a:spAutoFit/>
          </a:bodyPr>
          <a:lstStyle/>
          <a:p>
            <a:pPr algn="l"/>
            <a:r>
              <a:rPr lang="en-US" sz="2000" dirty="0" smtClean="0">
                <a:solidFill>
                  <a:srgbClr val="FF0000"/>
                </a:solidFill>
                <a:latin typeface="Times New Roman" pitchFamily="18" charset="0"/>
                <a:cs typeface="Times New Roman" pitchFamily="18" charset="0"/>
              </a:rPr>
              <a:t>In South, Southeast, and Midwest, STATE performs well</a:t>
            </a:r>
            <a:endParaRPr lang="en-US" sz="2000" dirty="0">
              <a:solidFill>
                <a:srgbClr val="FF0000"/>
              </a:solidFill>
              <a:latin typeface="Times New Roman" pitchFamily="18" charset="0"/>
              <a:cs typeface="Times New Roman" pitchFamily="18" charset="0"/>
            </a:endParaRPr>
          </a:p>
        </p:txBody>
      </p:sp>
      <p:grpSp>
        <p:nvGrpSpPr>
          <p:cNvPr id="15" name="Group 14"/>
          <p:cNvGrpSpPr/>
          <p:nvPr/>
        </p:nvGrpSpPr>
        <p:grpSpPr>
          <a:xfrm>
            <a:off x="2514600" y="762000"/>
            <a:ext cx="5562600" cy="5348748"/>
            <a:chOff x="1828800" y="762000"/>
            <a:chExt cx="5562600" cy="5348748"/>
          </a:xfrm>
        </p:grpSpPr>
        <p:grpSp>
          <p:nvGrpSpPr>
            <p:cNvPr id="5" name="Group 4"/>
            <p:cNvGrpSpPr/>
            <p:nvPr/>
          </p:nvGrpSpPr>
          <p:grpSpPr>
            <a:xfrm>
              <a:off x="1828800" y="762000"/>
              <a:ext cx="5562600" cy="5348748"/>
              <a:chOff x="1828800" y="762000"/>
              <a:chExt cx="5562600" cy="5348748"/>
            </a:xfrm>
          </p:grpSpPr>
          <p:pic>
            <p:nvPicPr>
              <p:cNvPr id="2" name="Picture 1" descr="Number_category.png"/>
              <p:cNvPicPr>
                <a:picLocks noChangeAspect="1"/>
              </p:cNvPicPr>
              <p:nvPr/>
            </p:nvPicPr>
            <p:blipFill>
              <a:blip r:embed="rId2" cstate="print"/>
              <a:srcRect l="23301" t="2778" r="16505" b="8333"/>
              <a:stretch>
                <a:fillRect/>
              </a:stretch>
            </p:blipFill>
            <p:spPr>
              <a:xfrm>
                <a:off x="1828800" y="762000"/>
                <a:ext cx="5562600" cy="5348748"/>
              </a:xfrm>
              <a:prstGeom prst="rect">
                <a:avLst/>
              </a:prstGeom>
            </p:spPr>
          </p:pic>
          <p:sp>
            <p:nvSpPr>
              <p:cNvPr id="4" name="TextBox 3"/>
              <p:cNvSpPr txBox="1"/>
              <p:nvPr/>
            </p:nvSpPr>
            <p:spPr>
              <a:xfrm>
                <a:off x="5638800" y="762000"/>
                <a:ext cx="762000" cy="369332"/>
              </a:xfrm>
              <a:prstGeom prst="rect">
                <a:avLst/>
              </a:prstGeom>
              <a:solidFill>
                <a:schemeClr val="tx1"/>
              </a:solidFill>
            </p:spPr>
            <p:txBody>
              <a:bodyPr wrap="square" rtlCol="0">
                <a:spAutoFit/>
              </a:bodyPr>
              <a:lstStyle/>
              <a:p>
                <a:r>
                  <a:rPr lang="en-US" b="0" dirty="0" smtClean="0">
                    <a:solidFill>
                      <a:schemeClr val="bg2"/>
                    </a:solidFill>
                    <a:effectLst/>
                  </a:rPr>
                  <a:t> 2009</a:t>
                </a:r>
                <a:endParaRPr lang="en-US" b="0" dirty="0">
                  <a:solidFill>
                    <a:schemeClr val="bg2"/>
                  </a:solidFill>
                  <a:effectLst/>
                </a:endParaRPr>
              </a:p>
            </p:txBody>
          </p:sp>
        </p:grpSp>
        <p:sp>
          <p:nvSpPr>
            <p:cNvPr id="7" name="Freeform 6"/>
            <p:cNvSpPr/>
            <p:nvPr/>
          </p:nvSpPr>
          <p:spPr bwMode="auto">
            <a:xfrm>
              <a:off x="2090057" y="1907854"/>
              <a:ext cx="3921476" cy="1362798"/>
            </a:xfrm>
            <a:custGeom>
              <a:avLst/>
              <a:gdLst>
                <a:gd name="connsiteX0" fmla="*/ 261257 w 3921476"/>
                <a:gd name="connsiteY0" fmla="*/ 211232 h 1362798"/>
                <a:gd name="connsiteX1" fmla="*/ 1828800 w 3921476"/>
                <a:gd name="connsiteY1" fmla="*/ 196717 h 1362798"/>
                <a:gd name="connsiteX2" fmla="*/ 1872343 w 3921476"/>
                <a:gd name="connsiteY2" fmla="*/ 182203 h 1362798"/>
                <a:gd name="connsiteX3" fmla="*/ 1930400 w 3921476"/>
                <a:gd name="connsiteY3" fmla="*/ 167689 h 1362798"/>
                <a:gd name="connsiteX4" fmla="*/ 2017486 w 3921476"/>
                <a:gd name="connsiteY4" fmla="*/ 138660 h 1362798"/>
                <a:gd name="connsiteX5" fmla="*/ 2075543 w 3921476"/>
                <a:gd name="connsiteY5" fmla="*/ 124146 h 1362798"/>
                <a:gd name="connsiteX6" fmla="*/ 2148114 w 3921476"/>
                <a:gd name="connsiteY6" fmla="*/ 109632 h 1362798"/>
                <a:gd name="connsiteX7" fmla="*/ 2191657 w 3921476"/>
                <a:gd name="connsiteY7" fmla="*/ 95117 h 1362798"/>
                <a:gd name="connsiteX8" fmla="*/ 2322286 w 3921476"/>
                <a:gd name="connsiteY8" fmla="*/ 80603 h 1362798"/>
                <a:gd name="connsiteX9" fmla="*/ 2772229 w 3921476"/>
                <a:gd name="connsiteY9" fmla="*/ 138660 h 1362798"/>
                <a:gd name="connsiteX10" fmla="*/ 2815772 w 3921476"/>
                <a:gd name="connsiteY10" fmla="*/ 196717 h 1362798"/>
                <a:gd name="connsiteX11" fmla="*/ 2830286 w 3921476"/>
                <a:gd name="connsiteY11" fmla="*/ 240260 h 1362798"/>
                <a:gd name="connsiteX12" fmla="*/ 2859314 w 3921476"/>
                <a:gd name="connsiteY12" fmla="*/ 341860 h 1362798"/>
                <a:gd name="connsiteX13" fmla="*/ 2888343 w 3921476"/>
                <a:gd name="connsiteY13" fmla="*/ 385403 h 1362798"/>
                <a:gd name="connsiteX14" fmla="*/ 2960914 w 3921476"/>
                <a:gd name="connsiteY14" fmla="*/ 399917 h 1362798"/>
                <a:gd name="connsiteX15" fmla="*/ 3556000 w 3921476"/>
                <a:gd name="connsiteY15" fmla="*/ 472489 h 1362798"/>
                <a:gd name="connsiteX16" fmla="*/ 3918857 w 3921476"/>
                <a:gd name="connsiteY16" fmla="*/ 487003 h 1362798"/>
                <a:gd name="connsiteX17" fmla="*/ 3904343 w 3921476"/>
                <a:gd name="connsiteY17" fmla="*/ 661175 h 1362798"/>
                <a:gd name="connsiteX18" fmla="*/ 3860800 w 3921476"/>
                <a:gd name="connsiteY18" fmla="*/ 675689 h 1362798"/>
                <a:gd name="connsiteX19" fmla="*/ 3831772 w 3921476"/>
                <a:gd name="connsiteY19" fmla="*/ 719232 h 1362798"/>
                <a:gd name="connsiteX20" fmla="*/ 3744686 w 3921476"/>
                <a:gd name="connsiteY20" fmla="*/ 748260 h 1362798"/>
                <a:gd name="connsiteX21" fmla="*/ 3672114 w 3921476"/>
                <a:gd name="connsiteY21" fmla="*/ 835346 h 1362798"/>
                <a:gd name="connsiteX22" fmla="*/ 3599543 w 3921476"/>
                <a:gd name="connsiteY22" fmla="*/ 922432 h 1362798"/>
                <a:gd name="connsiteX23" fmla="*/ 3570514 w 3921476"/>
                <a:gd name="connsiteY23" fmla="*/ 1038546 h 1362798"/>
                <a:gd name="connsiteX24" fmla="*/ 3556000 w 3921476"/>
                <a:gd name="connsiteY24" fmla="*/ 1343346 h 1362798"/>
                <a:gd name="connsiteX25" fmla="*/ 3497943 w 3921476"/>
                <a:gd name="connsiteY25" fmla="*/ 1357860 h 1362798"/>
                <a:gd name="connsiteX26" fmla="*/ 3352800 w 3921476"/>
                <a:gd name="connsiteY26" fmla="*/ 1343346 h 1362798"/>
                <a:gd name="connsiteX27" fmla="*/ 3309257 w 3921476"/>
                <a:gd name="connsiteY27" fmla="*/ 1299803 h 1362798"/>
                <a:gd name="connsiteX28" fmla="*/ 3222172 w 3921476"/>
                <a:gd name="connsiteY28" fmla="*/ 1241746 h 1362798"/>
                <a:gd name="connsiteX29" fmla="*/ 3178629 w 3921476"/>
                <a:gd name="connsiteY29" fmla="*/ 1212717 h 1362798"/>
                <a:gd name="connsiteX30" fmla="*/ 3091543 w 3921476"/>
                <a:gd name="connsiteY30" fmla="*/ 1140146 h 1362798"/>
                <a:gd name="connsiteX31" fmla="*/ 3033486 w 3921476"/>
                <a:gd name="connsiteY31" fmla="*/ 1096603 h 1362798"/>
                <a:gd name="connsiteX32" fmla="*/ 2989943 w 3921476"/>
                <a:gd name="connsiteY32" fmla="*/ 1082089 h 1362798"/>
                <a:gd name="connsiteX33" fmla="*/ 2714172 w 3921476"/>
                <a:gd name="connsiteY33" fmla="*/ 1096603 h 1362798"/>
                <a:gd name="connsiteX34" fmla="*/ 2322286 w 3921476"/>
                <a:gd name="connsiteY34" fmla="*/ 1125632 h 1362798"/>
                <a:gd name="connsiteX35" fmla="*/ 2278743 w 3921476"/>
                <a:gd name="connsiteY35" fmla="*/ 1154660 h 1362798"/>
                <a:gd name="connsiteX36" fmla="*/ 2206172 w 3921476"/>
                <a:gd name="connsiteY36" fmla="*/ 1256260 h 1362798"/>
                <a:gd name="connsiteX37" fmla="*/ 1901372 w 3921476"/>
                <a:gd name="connsiteY37" fmla="*/ 1227232 h 1362798"/>
                <a:gd name="connsiteX38" fmla="*/ 1857829 w 3921476"/>
                <a:gd name="connsiteY38" fmla="*/ 1212717 h 1362798"/>
                <a:gd name="connsiteX39" fmla="*/ 1741714 w 3921476"/>
                <a:gd name="connsiteY39" fmla="*/ 1140146 h 1362798"/>
                <a:gd name="connsiteX40" fmla="*/ 1654629 w 3921476"/>
                <a:gd name="connsiteY40" fmla="*/ 1111117 h 1362798"/>
                <a:gd name="connsiteX41" fmla="*/ 1596572 w 3921476"/>
                <a:gd name="connsiteY41" fmla="*/ 1067575 h 1362798"/>
                <a:gd name="connsiteX42" fmla="*/ 1509486 w 3921476"/>
                <a:gd name="connsiteY42" fmla="*/ 1009517 h 1362798"/>
                <a:gd name="connsiteX43" fmla="*/ 1465943 w 3921476"/>
                <a:gd name="connsiteY43" fmla="*/ 980489 h 1362798"/>
                <a:gd name="connsiteX44" fmla="*/ 1364343 w 3921476"/>
                <a:gd name="connsiteY44" fmla="*/ 907917 h 1362798"/>
                <a:gd name="connsiteX45" fmla="*/ 1306286 w 3921476"/>
                <a:gd name="connsiteY45" fmla="*/ 893403 h 1362798"/>
                <a:gd name="connsiteX46" fmla="*/ 1146629 w 3921476"/>
                <a:gd name="connsiteY46" fmla="*/ 849860 h 1362798"/>
                <a:gd name="connsiteX47" fmla="*/ 1059543 w 3921476"/>
                <a:gd name="connsiteY47" fmla="*/ 835346 h 1362798"/>
                <a:gd name="connsiteX48" fmla="*/ 957943 w 3921476"/>
                <a:gd name="connsiteY48" fmla="*/ 820832 h 1362798"/>
                <a:gd name="connsiteX49" fmla="*/ 870857 w 3921476"/>
                <a:gd name="connsiteY49" fmla="*/ 777289 h 1362798"/>
                <a:gd name="connsiteX50" fmla="*/ 827314 w 3921476"/>
                <a:gd name="connsiteY50" fmla="*/ 762775 h 1362798"/>
                <a:gd name="connsiteX51" fmla="*/ 725714 w 3921476"/>
                <a:gd name="connsiteY51" fmla="*/ 704717 h 1362798"/>
                <a:gd name="connsiteX52" fmla="*/ 653143 w 3921476"/>
                <a:gd name="connsiteY52" fmla="*/ 646660 h 1362798"/>
                <a:gd name="connsiteX53" fmla="*/ 609600 w 3921476"/>
                <a:gd name="connsiteY53" fmla="*/ 617632 h 1362798"/>
                <a:gd name="connsiteX54" fmla="*/ 566057 w 3921476"/>
                <a:gd name="connsiteY54" fmla="*/ 574089 h 1362798"/>
                <a:gd name="connsiteX55" fmla="*/ 522514 w 3921476"/>
                <a:gd name="connsiteY55" fmla="*/ 559575 h 1362798"/>
                <a:gd name="connsiteX56" fmla="*/ 464457 w 3921476"/>
                <a:gd name="connsiteY56" fmla="*/ 530546 h 1362798"/>
                <a:gd name="connsiteX57" fmla="*/ 362857 w 3921476"/>
                <a:gd name="connsiteY57" fmla="*/ 457975 h 1362798"/>
                <a:gd name="connsiteX58" fmla="*/ 261257 w 3921476"/>
                <a:gd name="connsiteY58" fmla="*/ 327346 h 1362798"/>
                <a:gd name="connsiteX59" fmla="*/ 261257 w 3921476"/>
                <a:gd name="connsiteY59" fmla="*/ 211232 h 136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921476" h="1362798">
                  <a:moveTo>
                    <a:pt x="261257" y="211232"/>
                  </a:moveTo>
                  <a:cubicBezTo>
                    <a:pt x="522514" y="189461"/>
                    <a:pt x="1306348" y="206131"/>
                    <a:pt x="1828800" y="196717"/>
                  </a:cubicBezTo>
                  <a:cubicBezTo>
                    <a:pt x="1844097" y="196441"/>
                    <a:pt x="1857632" y="186406"/>
                    <a:pt x="1872343" y="182203"/>
                  </a:cubicBezTo>
                  <a:cubicBezTo>
                    <a:pt x="1891523" y="176723"/>
                    <a:pt x="1911293" y="173421"/>
                    <a:pt x="1930400" y="167689"/>
                  </a:cubicBezTo>
                  <a:cubicBezTo>
                    <a:pt x="1959708" y="158896"/>
                    <a:pt x="1987801" y="146081"/>
                    <a:pt x="2017486" y="138660"/>
                  </a:cubicBezTo>
                  <a:cubicBezTo>
                    <a:pt x="2036838" y="133822"/>
                    <a:pt x="2056070" y="128473"/>
                    <a:pt x="2075543" y="124146"/>
                  </a:cubicBezTo>
                  <a:cubicBezTo>
                    <a:pt x="2099625" y="118795"/>
                    <a:pt x="2124181" y="115615"/>
                    <a:pt x="2148114" y="109632"/>
                  </a:cubicBezTo>
                  <a:cubicBezTo>
                    <a:pt x="2162957" y="105921"/>
                    <a:pt x="2176566" y="97632"/>
                    <a:pt x="2191657" y="95117"/>
                  </a:cubicBezTo>
                  <a:cubicBezTo>
                    <a:pt x="2234872" y="87914"/>
                    <a:pt x="2278743" y="85441"/>
                    <a:pt x="2322286" y="80603"/>
                  </a:cubicBezTo>
                  <a:cubicBezTo>
                    <a:pt x="2613544" y="91005"/>
                    <a:pt x="2653377" y="0"/>
                    <a:pt x="2772229" y="138660"/>
                  </a:cubicBezTo>
                  <a:cubicBezTo>
                    <a:pt x="2787972" y="157027"/>
                    <a:pt x="2801258" y="177365"/>
                    <a:pt x="2815772" y="196717"/>
                  </a:cubicBezTo>
                  <a:cubicBezTo>
                    <a:pt x="2820610" y="211231"/>
                    <a:pt x="2826083" y="225549"/>
                    <a:pt x="2830286" y="240260"/>
                  </a:cubicBezTo>
                  <a:cubicBezTo>
                    <a:pt x="2836486" y="261960"/>
                    <a:pt x="2847715" y="318661"/>
                    <a:pt x="2859314" y="341860"/>
                  </a:cubicBezTo>
                  <a:cubicBezTo>
                    <a:pt x="2867115" y="357462"/>
                    <a:pt x="2873197" y="376748"/>
                    <a:pt x="2888343" y="385403"/>
                  </a:cubicBezTo>
                  <a:cubicBezTo>
                    <a:pt x="2909762" y="397642"/>
                    <a:pt x="2936724" y="395079"/>
                    <a:pt x="2960914" y="399917"/>
                  </a:cubicBezTo>
                  <a:cubicBezTo>
                    <a:pt x="3189791" y="552504"/>
                    <a:pt x="3009044" y="454258"/>
                    <a:pt x="3556000" y="472489"/>
                  </a:cubicBezTo>
                  <a:lnTo>
                    <a:pt x="3918857" y="487003"/>
                  </a:lnTo>
                  <a:cubicBezTo>
                    <a:pt x="3914019" y="545060"/>
                    <a:pt x="3921476" y="605493"/>
                    <a:pt x="3904343" y="661175"/>
                  </a:cubicBezTo>
                  <a:cubicBezTo>
                    <a:pt x="3899844" y="675798"/>
                    <a:pt x="3872747" y="666132"/>
                    <a:pt x="3860800" y="675689"/>
                  </a:cubicBezTo>
                  <a:cubicBezTo>
                    <a:pt x="3847179" y="686586"/>
                    <a:pt x="3846564" y="709987"/>
                    <a:pt x="3831772" y="719232"/>
                  </a:cubicBezTo>
                  <a:cubicBezTo>
                    <a:pt x="3805824" y="735449"/>
                    <a:pt x="3744686" y="748260"/>
                    <a:pt x="3744686" y="748260"/>
                  </a:cubicBezTo>
                  <a:cubicBezTo>
                    <a:pt x="3617485" y="875461"/>
                    <a:pt x="3773143" y="714111"/>
                    <a:pt x="3672114" y="835346"/>
                  </a:cubicBezTo>
                  <a:cubicBezTo>
                    <a:pt x="3578985" y="947102"/>
                    <a:pt x="3671617" y="814322"/>
                    <a:pt x="3599543" y="922432"/>
                  </a:cubicBezTo>
                  <a:cubicBezTo>
                    <a:pt x="3589867" y="961137"/>
                    <a:pt x="3572412" y="998695"/>
                    <a:pt x="3570514" y="1038546"/>
                  </a:cubicBezTo>
                  <a:cubicBezTo>
                    <a:pt x="3565676" y="1140146"/>
                    <a:pt x="3578542" y="1244160"/>
                    <a:pt x="3556000" y="1343346"/>
                  </a:cubicBezTo>
                  <a:cubicBezTo>
                    <a:pt x="3551579" y="1362798"/>
                    <a:pt x="3517295" y="1353022"/>
                    <a:pt x="3497943" y="1357860"/>
                  </a:cubicBezTo>
                  <a:cubicBezTo>
                    <a:pt x="3449562" y="1353022"/>
                    <a:pt x="3399272" y="1357645"/>
                    <a:pt x="3352800" y="1343346"/>
                  </a:cubicBezTo>
                  <a:cubicBezTo>
                    <a:pt x="3333181" y="1337310"/>
                    <a:pt x="3325460" y="1312405"/>
                    <a:pt x="3309257" y="1299803"/>
                  </a:cubicBezTo>
                  <a:cubicBezTo>
                    <a:pt x="3281718" y="1278384"/>
                    <a:pt x="3251200" y="1261098"/>
                    <a:pt x="3222172" y="1241746"/>
                  </a:cubicBezTo>
                  <a:cubicBezTo>
                    <a:pt x="3207658" y="1232070"/>
                    <a:pt x="3190964" y="1225052"/>
                    <a:pt x="3178629" y="1212717"/>
                  </a:cubicBezTo>
                  <a:cubicBezTo>
                    <a:pt x="3110862" y="1144951"/>
                    <a:pt x="3162269" y="1190665"/>
                    <a:pt x="3091543" y="1140146"/>
                  </a:cubicBezTo>
                  <a:cubicBezTo>
                    <a:pt x="3071858" y="1126086"/>
                    <a:pt x="3054489" y="1108605"/>
                    <a:pt x="3033486" y="1096603"/>
                  </a:cubicBezTo>
                  <a:cubicBezTo>
                    <a:pt x="3020202" y="1089012"/>
                    <a:pt x="3004457" y="1086927"/>
                    <a:pt x="2989943" y="1082089"/>
                  </a:cubicBezTo>
                  <a:lnTo>
                    <a:pt x="2714172" y="1096603"/>
                  </a:lnTo>
                  <a:cubicBezTo>
                    <a:pt x="2353176" y="1113793"/>
                    <a:pt x="2489695" y="1083778"/>
                    <a:pt x="2322286" y="1125632"/>
                  </a:cubicBezTo>
                  <a:cubicBezTo>
                    <a:pt x="2307772" y="1135308"/>
                    <a:pt x="2291078" y="1142325"/>
                    <a:pt x="2278743" y="1154660"/>
                  </a:cubicBezTo>
                  <a:cubicBezTo>
                    <a:pt x="2260737" y="1172666"/>
                    <a:pt x="2222656" y="1231534"/>
                    <a:pt x="2206172" y="1256260"/>
                  </a:cubicBezTo>
                  <a:cubicBezTo>
                    <a:pt x="2073943" y="1247996"/>
                    <a:pt x="2010360" y="1254479"/>
                    <a:pt x="1901372" y="1227232"/>
                  </a:cubicBezTo>
                  <a:cubicBezTo>
                    <a:pt x="1886529" y="1223521"/>
                    <a:pt x="1871891" y="1218744"/>
                    <a:pt x="1857829" y="1212717"/>
                  </a:cubicBezTo>
                  <a:cubicBezTo>
                    <a:pt x="1621901" y="1111605"/>
                    <a:pt x="1991759" y="1265170"/>
                    <a:pt x="1741714" y="1140146"/>
                  </a:cubicBezTo>
                  <a:cubicBezTo>
                    <a:pt x="1714346" y="1126462"/>
                    <a:pt x="1654629" y="1111117"/>
                    <a:pt x="1654629" y="1111117"/>
                  </a:cubicBezTo>
                  <a:cubicBezTo>
                    <a:pt x="1635277" y="1096603"/>
                    <a:pt x="1616389" y="1081447"/>
                    <a:pt x="1596572" y="1067575"/>
                  </a:cubicBezTo>
                  <a:cubicBezTo>
                    <a:pt x="1567990" y="1047568"/>
                    <a:pt x="1538515" y="1028870"/>
                    <a:pt x="1509486" y="1009517"/>
                  </a:cubicBezTo>
                  <a:cubicBezTo>
                    <a:pt x="1494972" y="999841"/>
                    <a:pt x="1479898" y="990955"/>
                    <a:pt x="1465943" y="980489"/>
                  </a:cubicBezTo>
                  <a:cubicBezTo>
                    <a:pt x="1459335" y="975533"/>
                    <a:pt x="1380849" y="914991"/>
                    <a:pt x="1364343" y="907917"/>
                  </a:cubicBezTo>
                  <a:cubicBezTo>
                    <a:pt x="1346008" y="900059"/>
                    <a:pt x="1325638" y="898241"/>
                    <a:pt x="1306286" y="893403"/>
                  </a:cubicBezTo>
                  <a:cubicBezTo>
                    <a:pt x="1228254" y="841383"/>
                    <a:pt x="1284600" y="869570"/>
                    <a:pt x="1146629" y="849860"/>
                  </a:cubicBezTo>
                  <a:cubicBezTo>
                    <a:pt x="1117496" y="845698"/>
                    <a:pt x="1088630" y="839821"/>
                    <a:pt x="1059543" y="835346"/>
                  </a:cubicBezTo>
                  <a:cubicBezTo>
                    <a:pt x="1025730" y="830144"/>
                    <a:pt x="991810" y="825670"/>
                    <a:pt x="957943" y="820832"/>
                  </a:cubicBezTo>
                  <a:cubicBezTo>
                    <a:pt x="848489" y="784346"/>
                    <a:pt x="983411" y="833565"/>
                    <a:pt x="870857" y="777289"/>
                  </a:cubicBezTo>
                  <a:cubicBezTo>
                    <a:pt x="857173" y="770447"/>
                    <a:pt x="841376" y="768802"/>
                    <a:pt x="827314" y="762775"/>
                  </a:cubicBezTo>
                  <a:cubicBezTo>
                    <a:pt x="789815" y="746704"/>
                    <a:pt x="758106" y="729011"/>
                    <a:pt x="725714" y="704717"/>
                  </a:cubicBezTo>
                  <a:cubicBezTo>
                    <a:pt x="700931" y="686130"/>
                    <a:pt x="677926" y="665247"/>
                    <a:pt x="653143" y="646660"/>
                  </a:cubicBezTo>
                  <a:cubicBezTo>
                    <a:pt x="639188" y="636194"/>
                    <a:pt x="623001" y="628799"/>
                    <a:pt x="609600" y="617632"/>
                  </a:cubicBezTo>
                  <a:cubicBezTo>
                    <a:pt x="593831" y="604491"/>
                    <a:pt x="583136" y="585475"/>
                    <a:pt x="566057" y="574089"/>
                  </a:cubicBezTo>
                  <a:cubicBezTo>
                    <a:pt x="553327" y="565602"/>
                    <a:pt x="536576" y="565602"/>
                    <a:pt x="522514" y="559575"/>
                  </a:cubicBezTo>
                  <a:cubicBezTo>
                    <a:pt x="502627" y="551052"/>
                    <a:pt x="482063" y="543122"/>
                    <a:pt x="464457" y="530546"/>
                  </a:cubicBezTo>
                  <a:cubicBezTo>
                    <a:pt x="327165" y="432480"/>
                    <a:pt x="521966" y="537528"/>
                    <a:pt x="362857" y="457975"/>
                  </a:cubicBezTo>
                  <a:cubicBezTo>
                    <a:pt x="322341" y="417458"/>
                    <a:pt x="267367" y="388447"/>
                    <a:pt x="261257" y="327346"/>
                  </a:cubicBezTo>
                  <a:cubicBezTo>
                    <a:pt x="257887" y="293647"/>
                    <a:pt x="0" y="233003"/>
                    <a:pt x="261257" y="211232"/>
                  </a:cubicBezTo>
                  <a:close/>
                </a:path>
              </a:pathLst>
            </a:cu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8" name="Freeform 7"/>
            <p:cNvSpPr/>
            <p:nvPr/>
          </p:nvSpPr>
          <p:spPr bwMode="auto">
            <a:xfrm>
              <a:off x="2983823" y="4669149"/>
              <a:ext cx="2894463" cy="1144122"/>
            </a:xfrm>
            <a:custGeom>
              <a:avLst/>
              <a:gdLst>
                <a:gd name="connsiteX0" fmla="*/ 20634 w 2894463"/>
                <a:gd name="connsiteY0" fmla="*/ 686622 h 1144122"/>
                <a:gd name="connsiteX1" fmla="*/ 35148 w 2894463"/>
                <a:gd name="connsiteY1" fmla="*/ 425365 h 1144122"/>
                <a:gd name="connsiteX2" fmla="*/ 78691 w 2894463"/>
                <a:gd name="connsiteY2" fmla="*/ 410851 h 1144122"/>
                <a:gd name="connsiteX3" fmla="*/ 107720 w 2894463"/>
                <a:gd name="connsiteY3" fmla="*/ 367308 h 1144122"/>
                <a:gd name="connsiteX4" fmla="*/ 151263 w 2894463"/>
                <a:gd name="connsiteY4" fmla="*/ 352794 h 1144122"/>
                <a:gd name="connsiteX5" fmla="*/ 310920 w 2894463"/>
                <a:gd name="connsiteY5" fmla="*/ 338280 h 1144122"/>
                <a:gd name="connsiteX6" fmla="*/ 398006 w 2894463"/>
                <a:gd name="connsiteY6" fmla="*/ 323765 h 1144122"/>
                <a:gd name="connsiteX7" fmla="*/ 456063 w 2894463"/>
                <a:gd name="connsiteY7" fmla="*/ 77022 h 1144122"/>
                <a:gd name="connsiteX8" fmla="*/ 499606 w 2894463"/>
                <a:gd name="connsiteY8" fmla="*/ 47994 h 1144122"/>
                <a:gd name="connsiteX9" fmla="*/ 746348 w 2894463"/>
                <a:gd name="connsiteY9" fmla="*/ 62508 h 1144122"/>
                <a:gd name="connsiteX10" fmla="*/ 1515606 w 2894463"/>
                <a:gd name="connsiteY10" fmla="*/ 91537 h 1144122"/>
                <a:gd name="connsiteX11" fmla="*/ 1530120 w 2894463"/>
                <a:gd name="connsiteY11" fmla="*/ 135080 h 1144122"/>
                <a:gd name="connsiteX12" fmla="*/ 1544634 w 2894463"/>
                <a:gd name="connsiteY12" fmla="*/ 222165 h 1144122"/>
                <a:gd name="connsiteX13" fmla="*/ 1588177 w 2894463"/>
                <a:gd name="connsiteY13" fmla="*/ 236680 h 1144122"/>
                <a:gd name="connsiteX14" fmla="*/ 1631720 w 2894463"/>
                <a:gd name="connsiteY14" fmla="*/ 280222 h 1144122"/>
                <a:gd name="connsiteX15" fmla="*/ 1660748 w 2894463"/>
                <a:gd name="connsiteY15" fmla="*/ 323765 h 1144122"/>
                <a:gd name="connsiteX16" fmla="*/ 1849434 w 2894463"/>
                <a:gd name="connsiteY16" fmla="*/ 338280 h 1144122"/>
                <a:gd name="connsiteX17" fmla="*/ 1936520 w 2894463"/>
                <a:gd name="connsiteY17" fmla="*/ 323765 h 1144122"/>
                <a:gd name="connsiteX18" fmla="*/ 1965548 w 2894463"/>
                <a:gd name="connsiteY18" fmla="*/ 280222 h 1144122"/>
                <a:gd name="connsiteX19" fmla="*/ 1980063 w 2894463"/>
                <a:gd name="connsiteY19" fmla="*/ 120565 h 1144122"/>
                <a:gd name="connsiteX20" fmla="*/ 2023606 w 2894463"/>
                <a:gd name="connsiteY20" fmla="*/ 33480 h 1144122"/>
                <a:gd name="connsiteX21" fmla="*/ 2067148 w 2894463"/>
                <a:gd name="connsiteY21" fmla="*/ 4451 h 1144122"/>
                <a:gd name="connsiteX22" fmla="*/ 2154234 w 2894463"/>
                <a:gd name="connsiteY22" fmla="*/ 18965 h 1144122"/>
                <a:gd name="connsiteX23" fmla="*/ 2241320 w 2894463"/>
                <a:gd name="connsiteY23" fmla="*/ 77022 h 1144122"/>
                <a:gd name="connsiteX24" fmla="*/ 2400977 w 2894463"/>
                <a:gd name="connsiteY24" fmla="*/ 120565 h 1144122"/>
                <a:gd name="connsiteX25" fmla="*/ 2778348 w 2894463"/>
                <a:gd name="connsiteY25" fmla="*/ 135080 h 1144122"/>
                <a:gd name="connsiteX26" fmla="*/ 2821891 w 2894463"/>
                <a:gd name="connsiteY26" fmla="*/ 149594 h 1144122"/>
                <a:gd name="connsiteX27" fmla="*/ 2894463 w 2894463"/>
                <a:gd name="connsiteY27" fmla="*/ 236680 h 1144122"/>
                <a:gd name="connsiteX28" fmla="*/ 2879948 w 2894463"/>
                <a:gd name="connsiteY28" fmla="*/ 338280 h 1144122"/>
                <a:gd name="connsiteX29" fmla="*/ 2836406 w 2894463"/>
                <a:gd name="connsiteY29" fmla="*/ 367308 h 1144122"/>
                <a:gd name="connsiteX30" fmla="*/ 2444520 w 2894463"/>
                <a:gd name="connsiteY30" fmla="*/ 381822 h 1144122"/>
                <a:gd name="connsiteX31" fmla="*/ 2371948 w 2894463"/>
                <a:gd name="connsiteY31" fmla="*/ 497937 h 1144122"/>
                <a:gd name="connsiteX32" fmla="*/ 2357434 w 2894463"/>
                <a:gd name="connsiteY32" fmla="*/ 541480 h 1144122"/>
                <a:gd name="connsiteX33" fmla="*/ 2342920 w 2894463"/>
                <a:gd name="connsiteY33" fmla="*/ 730165 h 1144122"/>
                <a:gd name="connsiteX34" fmla="*/ 2299377 w 2894463"/>
                <a:gd name="connsiteY34" fmla="*/ 759194 h 1144122"/>
                <a:gd name="connsiteX35" fmla="*/ 2255834 w 2894463"/>
                <a:gd name="connsiteY35" fmla="*/ 817251 h 1144122"/>
                <a:gd name="connsiteX36" fmla="*/ 2226806 w 2894463"/>
                <a:gd name="connsiteY36" fmla="*/ 860794 h 1144122"/>
                <a:gd name="connsiteX37" fmla="*/ 2183263 w 2894463"/>
                <a:gd name="connsiteY37" fmla="*/ 875308 h 1144122"/>
                <a:gd name="connsiteX38" fmla="*/ 1922006 w 2894463"/>
                <a:gd name="connsiteY38" fmla="*/ 889822 h 1144122"/>
                <a:gd name="connsiteX39" fmla="*/ 1834920 w 2894463"/>
                <a:gd name="connsiteY39" fmla="*/ 918851 h 1144122"/>
                <a:gd name="connsiteX40" fmla="*/ 1791377 w 2894463"/>
                <a:gd name="connsiteY40" fmla="*/ 991422 h 1144122"/>
                <a:gd name="connsiteX41" fmla="*/ 1718806 w 2894463"/>
                <a:gd name="connsiteY41" fmla="*/ 1063994 h 1144122"/>
                <a:gd name="connsiteX42" fmla="*/ 1588177 w 2894463"/>
                <a:gd name="connsiteY42" fmla="*/ 1078508 h 1144122"/>
                <a:gd name="connsiteX43" fmla="*/ 1530120 w 2894463"/>
                <a:gd name="connsiteY43" fmla="*/ 1093022 h 1144122"/>
                <a:gd name="connsiteX44" fmla="*/ 1486577 w 2894463"/>
                <a:gd name="connsiteY44" fmla="*/ 1136565 h 1144122"/>
                <a:gd name="connsiteX45" fmla="*/ 1326920 w 2894463"/>
                <a:gd name="connsiteY45" fmla="*/ 1122051 h 1144122"/>
                <a:gd name="connsiteX46" fmla="*/ 1181777 w 2894463"/>
                <a:gd name="connsiteY46" fmla="*/ 1005937 h 1144122"/>
                <a:gd name="connsiteX47" fmla="*/ 1181777 w 2894463"/>
                <a:gd name="connsiteY47" fmla="*/ 1005937 h 1144122"/>
                <a:gd name="connsiteX48" fmla="*/ 1094691 w 2894463"/>
                <a:gd name="connsiteY48" fmla="*/ 933365 h 1144122"/>
                <a:gd name="connsiteX49" fmla="*/ 1051148 w 2894463"/>
                <a:gd name="connsiteY49" fmla="*/ 904337 h 1144122"/>
                <a:gd name="connsiteX50" fmla="*/ 1007606 w 2894463"/>
                <a:gd name="connsiteY50" fmla="*/ 860794 h 1144122"/>
                <a:gd name="connsiteX51" fmla="*/ 760863 w 2894463"/>
                <a:gd name="connsiteY51" fmla="*/ 846280 h 1144122"/>
                <a:gd name="connsiteX52" fmla="*/ 644748 w 2894463"/>
                <a:gd name="connsiteY52" fmla="*/ 817251 h 1144122"/>
                <a:gd name="connsiteX53" fmla="*/ 601206 w 2894463"/>
                <a:gd name="connsiteY53" fmla="*/ 802737 h 1144122"/>
                <a:gd name="connsiteX54" fmla="*/ 398006 w 2894463"/>
                <a:gd name="connsiteY54" fmla="*/ 788222 h 1144122"/>
                <a:gd name="connsiteX55" fmla="*/ 325434 w 2894463"/>
                <a:gd name="connsiteY55" fmla="*/ 773708 h 1144122"/>
                <a:gd name="connsiteX56" fmla="*/ 281891 w 2894463"/>
                <a:gd name="connsiteY56" fmla="*/ 759194 h 1144122"/>
                <a:gd name="connsiteX57" fmla="*/ 209320 w 2894463"/>
                <a:gd name="connsiteY57" fmla="*/ 744680 h 1144122"/>
                <a:gd name="connsiteX58" fmla="*/ 151263 w 2894463"/>
                <a:gd name="connsiteY58" fmla="*/ 730165 h 1144122"/>
                <a:gd name="connsiteX59" fmla="*/ 64177 w 2894463"/>
                <a:gd name="connsiteY59" fmla="*/ 657594 h 1144122"/>
                <a:gd name="connsiteX60" fmla="*/ 49663 w 2894463"/>
                <a:gd name="connsiteY60" fmla="*/ 614051 h 1144122"/>
                <a:gd name="connsiteX61" fmla="*/ 20634 w 2894463"/>
                <a:gd name="connsiteY61" fmla="*/ 570508 h 1144122"/>
                <a:gd name="connsiteX62" fmla="*/ 6120 w 2894463"/>
                <a:gd name="connsiteY62" fmla="*/ 468908 h 114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94463" h="1144122">
                  <a:moveTo>
                    <a:pt x="20634" y="686622"/>
                  </a:moveTo>
                  <a:cubicBezTo>
                    <a:pt x="25472" y="599536"/>
                    <a:pt x="17180" y="510714"/>
                    <a:pt x="35148" y="425365"/>
                  </a:cubicBezTo>
                  <a:cubicBezTo>
                    <a:pt x="38300" y="410394"/>
                    <a:pt x="66744" y="420408"/>
                    <a:pt x="78691" y="410851"/>
                  </a:cubicBezTo>
                  <a:cubicBezTo>
                    <a:pt x="92313" y="399954"/>
                    <a:pt x="94098" y="378205"/>
                    <a:pt x="107720" y="367308"/>
                  </a:cubicBezTo>
                  <a:cubicBezTo>
                    <a:pt x="119667" y="357751"/>
                    <a:pt x="136117" y="354958"/>
                    <a:pt x="151263" y="352794"/>
                  </a:cubicBezTo>
                  <a:cubicBezTo>
                    <a:pt x="204164" y="345237"/>
                    <a:pt x="257848" y="344524"/>
                    <a:pt x="310920" y="338280"/>
                  </a:cubicBezTo>
                  <a:cubicBezTo>
                    <a:pt x="340148" y="334841"/>
                    <a:pt x="368977" y="328603"/>
                    <a:pt x="398006" y="323765"/>
                  </a:cubicBezTo>
                  <a:cubicBezTo>
                    <a:pt x="408480" y="187606"/>
                    <a:pt x="376933" y="156152"/>
                    <a:pt x="456063" y="77022"/>
                  </a:cubicBezTo>
                  <a:cubicBezTo>
                    <a:pt x="468398" y="64687"/>
                    <a:pt x="485092" y="57670"/>
                    <a:pt x="499606" y="47994"/>
                  </a:cubicBezTo>
                  <a:cubicBezTo>
                    <a:pt x="581853" y="52832"/>
                    <a:pt x="663995" y="60050"/>
                    <a:pt x="746348" y="62508"/>
                  </a:cubicBezTo>
                  <a:cubicBezTo>
                    <a:pt x="1511410" y="85345"/>
                    <a:pt x="1241006" y="0"/>
                    <a:pt x="1515606" y="91537"/>
                  </a:cubicBezTo>
                  <a:cubicBezTo>
                    <a:pt x="1520444" y="106051"/>
                    <a:pt x="1526801" y="120145"/>
                    <a:pt x="1530120" y="135080"/>
                  </a:cubicBezTo>
                  <a:cubicBezTo>
                    <a:pt x="1536504" y="163808"/>
                    <a:pt x="1530033" y="196614"/>
                    <a:pt x="1544634" y="222165"/>
                  </a:cubicBezTo>
                  <a:cubicBezTo>
                    <a:pt x="1552225" y="235449"/>
                    <a:pt x="1573663" y="231842"/>
                    <a:pt x="1588177" y="236680"/>
                  </a:cubicBezTo>
                  <a:cubicBezTo>
                    <a:pt x="1602691" y="251194"/>
                    <a:pt x="1618579" y="264453"/>
                    <a:pt x="1631720" y="280222"/>
                  </a:cubicBezTo>
                  <a:cubicBezTo>
                    <a:pt x="1642887" y="293623"/>
                    <a:pt x="1643893" y="319270"/>
                    <a:pt x="1660748" y="323765"/>
                  </a:cubicBezTo>
                  <a:cubicBezTo>
                    <a:pt x="1721699" y="340019"/>
                    <a:pt x="1786539" y="333442"/>
                    <a:pt x="1849434" y="338280"/>
                  </a:cubicBezTo>
                  <a:cubicBezTo>
                    <a:pt x="1878463" y="333442"/>
                    <a:pt x="1910198" y="336926"/>
                    <a:pt x="1936520" y="323765"/>
                  </a:cubicBezTo>
                  <a:cubicBezTo>
                    <a:pt x="1952122" y="315964"/>
                    <a:pt x="1961893" y="297279"/>
                    <a:pt x="1965548" y="280222"/>
                  </a:cubicBezTo>
                  <a:cubicBezTo>
                    <a:pt x="1976745" y="227970"/>
                    <a:pt x="1972506" y="173466"/>
                    <a:pt x="1980063" y="120565"/>
                  </a:cubicBezTo>
                  <a:cubicBezTo>
                    <a:pt x="1983998" y="93018"/>
                    <a:pt x="2004441" y="52645"/>
                    <a:pt x="2023606" y="33480"/>
                  </a:cubicBezTo>
                  <a:cubicBezTo>
                    <a:pt x="2035941" y="21145"/>
                    <a:pt x="2052634" y="14127"/>
                    <a:pt x="2067148" y="4451"/>
                  </a:cubicBezTo>
                  <a:cubicBezTo>
                    <a:pt x="2096177" y="9289"/>
                    <a:pt x="2127069" y="7646"/>
                    <a:pt x="2154234" y="18965"/>
                  </a:cubicBezTo>
                  <a:cubicBezTo>
                    <a:pt x="2186438" y="32383"/>
                    <a:pt x="2208222" y="65989"/>
                    <a:pt x="2241320" y="77022"/>
                  </a:cubicBezTo>
                  <a:cubicBezTo>
                    <a:pt x="2287687" y="92478"/>
                    <a:pt x="2350097" y="117282"/>
                    <a:pt x="2400977" y="120565"/>
                  </a:cubicBezTo>
                  <a:cubicBezTo>
                    <a:pt x="2526599" y="128670"/>
                    <a:pt x="2652558" y="130242"/>
                    <a:pt x="2778348" y="135080"/>
                  </a:cubicBezTo>
                  <a:cubicBezTo>
                    <a:pt x="2792862" y="139918"/>
                    <a:pt x="2809161" y="141107"/>
                    <a:pt x="2821891" y="149594"/>
                  </a:cubicBezTo>
                  <a:cubicBezTo>
                    <a:pt x="2855417" y="171945"/>
                    <a:pt x="2873043" y="204551"/>
                    <a:pt x="2894463" y="236680"/>
                  </a:cubicBezTo>
                  <a:cubicBezTo>
                    <a:pt x="2889625" y="270547"/>
                    <a:pt x="2893842" y="307018"/>
                    <a:pt x="2879948" y="338280"/>
                  </a:cubicBezTo>
                  <a:cubicBezTo>
                    <a:pt x="2872863" y="354220"/>
                    <a:pt x="2853763" y="365572"/>
                    <a:pt x="2836406" y="367308"/>
                  </a:cubicBezTo>
                  <a:cubicBezTo>
                    <a:pt x="2706336" y="380315"/>
                    <a:pt x="2575149" y="376984"/>
                    <a:pt x="2444520" y="381822"/>
                  </a:cubicBezTo>
                  <a:cubicBezTo>
                    <a:pt x="2375518" y="427824"/>
                    <a:pt x="2406493" y="394302"/>
                    <a:pt x="2371948" y="497937"/>
                  </a:cubicBezTo>
                  <a:lnTo>
                    <a:pt x="2357434" y="541480"/>
                  </a:lnTo>
                  <a:cubicBezTo>
                    <a:pt x="2352596" y="604375"/>
                    <a:pt x="2359174" y="669214"/>
                    <a:pt x="2342920" y="730165"/>
                  </a:cubicBezTo>
                  <a:cubicBezTo>
                    <a:pt x="2338425" y="747020"/>
                    <a:pt x="2311712" y="746859"/>
                    <a:pt x="2299377" y="759194"/>
                  </a:cubicBezTo>
                  <a:cubicBezTo>
                    <a:pt x="2282272" y="776299"/>
                    <a:pt x="2269894" y="797566"/>
                    <a:pt x="2255834" y="817251"/>
                  </a:cubicBezTo>
                  <a:cubicBezTo>
                    <a:pt x="2245695" y="831446"/>
                    <a:pt x="2240427" y="849897"/>
                    <a:pt x="2226806" y="860794"/>
                  </a:cubicBezTo>
                  <a:cubicBezTo>
                    <a:pt x="2214859" y="870351"/>
                    <a:pt x="2198494" y="873858"/>
                    <a:pt x="2183263" y="875308"/>
                  </a:cubicBezTo>
                  <a:cubicBezTo>
                    <a:pt x="2096436" y="883577"/>
                    <a:pt x="2009092" y="884984"/>
                    <a:pt x="1922006" y="889822"/>
                  </a:cubicBezTo>
                  <a:cubicBezTo>
                    <a:pt x="1892977" y="899498"/>
                    <a:pt x="1850663" y="892613"/>
                    <a:pt x="1834920" y="918851"/>
                  </a:cubicBezTo>
                  <a:cubicBezTo>
                    <a:pt x="1820406" y="943041"/>
                    <a:pt x="1806329" y="967500"/>
                    <a:pt x="1791377" y="991422"/>
                  </a:cubicBezTo>
                  <a:cubicBezTo>
                    <a:pt x="1773459" y="1020091"/>
                    <a:pt x="1756075" y="1054677"/>
                    <a:pt x="1718806" y="1063994"/>
                  </a:cubicBezTo>
                  <a:cubicBezTo>
                    <a:pt x="1676303" y="1074620"/>
                    <a:pt x="1631720" y="1073670"/>
                    <a:pt x="1588177" y="1078508"/>
                  </a:cubicBezTo>
                  <a:cubicBezTo>
                    <a:pt x="1568825" y="1083346"/>
                    <a:pt x="1547440" y="1083125"/>
                    <a:pt x="1530120" y="1093022"/>
                  </a:cubicBezTo>
                  <a:cubicBezTo>
                    <a:pt x="1512298" y="1103206"/>
                    <a:pt x="1506897" y="1133662"/>
                    <a:pt x="1486577" y="1136565"/>
                  </a:cubicBezTo>
                  <a:cubicBezTo>
                    <a:pt x="1433676" y="1144122"/>
                    <a:pt x="1380139" y="1126889"/>
                    <a:pt x="1326920" y="1122051"/>
                  </a:cubicBezTo>
                  <a:cubicBezTo>
                    <a:pt x="1232145" y="1074663"/>
                    <a:pt x="1284163" y="1108321"/>
                    <a:pt x="1181777" y="1005937"/>
                  </a:cubicBezTo>
                  <a:lnTo>
                    <a:pt x="1181777" y="1005937"/>
                  </a:lnTo>
                  <a:cubicBezTo>
                    <a:pt x="1073661" y="933859"/>
                    <a:pt x="1206454" y="1026500"/>
                    <a:pt x="1094691" y="933365"/>
                  </a:cubicBezTo>
                  <a:cubicBezTo>
                    <a:pt x="1081290" y="922198"/>
                    <a:pt x="1064549" y="915504"/>
                    <a:pt x="1051148" y="904337"/>
                  </a:cubicBezTo>
                  <a:cubicBezTo>
                    <a:pt x="1035379" y="891196"/>
                    <a:pt x="1027734" y="864820"/>
                    <a:pt x="1007606" y="860794"/>
                  </a:cubicBezTo>
                  <a:cubicBezTo>
                    <a:pt x="926816" y="844636"/>
                    <a:pt x="843111" y="851118"/>
                    <a:pt x="760863" y="846280"/>
                  </a:cubicBezTo>
                  <a:cubicBezTo>
                    <a:pt x="722158" y="836604"/>
                    <a:pt x="682597" y="829867"/>
                    <a:pt x="644748" y="817251"/>
                  </a:cubicBezTo>
                  <a:cubicBezTo>
                    <a:pt x="630234" y="812413"/>
                    <a:pt x="616400" y="804525"/>
                    <a:pt x="601206" y="802737"/>
                  </a:cubicBezTo>
                  <a:cubicBezTo>
                    <a:pt x="533765" y="794803"/>
                    <a:pt x="465739" y="793060"/>
                    <a:pt x="398006" y="788222"/>
                  </a:cubicBezTo>
                  <a:cubicBezTo>
                    <a:pt x="373815" y="783384"/>
                    <a:pt x="349367" y="779691"/>
                    <a:pt x="325434" y="773708"/>
                  </a:cubicBezTo>
                  <a:cubicBezTo>
                    <a:pt x="310591" y="769997"/>
                    <a:pt x="296734" y="762905"/>
                    <a:pt x="281891" y="759194"/>
                  </a:cubicBezTo>
                  <a:cubicBezTo>
                    <a:pt x="257958" y="753211"/>
                    <a:pt x="233402" y="750032"/>
                    <a:pt x="209320" y="744680"/>
                  </a:cubicBezTo>
                  <a:cubicBezTo>
                    <a:pt x="189847" y="740353"/>
                    <a:pt x="170615" y="735003"/>
                    <a:pt x="151263" y="730165"/>
                  </a:cubicBezTo>
                  <a:cubicBezTo>
                    <a:pt x="119133" y="708745"/>
                    <a:pt x="86528" y="691121"/>
                    <a:pt x="64177" y="657594"/>
                  </a:cubicBezTo>
                  <a:cubicBezTo>
                    <a:pt x="55690" y="644864"/>
                    <a:pt x="56505" y="627735"/>
                    <a:pt x="49663" y="614051"/>
                  </a:cubicBezTo>
                  <a:cubicBezTo>
                    <a:pt x="41862" y="598449"/>
                    <a:pt x="30310" y="585022"/>
                    <a:pt x="20634" y="570508"/>
                  </a:cubicBezTo>
                  <a:cubicBezTo>
                    <a:pt x="0" y="508606"/>
                    <a:pt x="6120" y="542264"/>
                    <a:pt x="6120" y="468908"/>
                  </a:cubicBezTo>
                </a:path>
              </a:pathLst>
            </a:cu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3" name="Freeform 12"/>
            <p:cNvSpPr/>
            <p:nvPr/>
          </p:nvSpPr>
          <p:spPr bwMode="auto">
            <a:xfrm>
              <a:off x="2266013" y="3802159"/>
              <a:ext cx="1696611" cy="1466527"/>
            </a:xfrm>
            <a:custGeom>
              <a:avLst/>
              <a:gdLst>
                <a:gd name="connsiteX0" fmla="*/ 1478673 w 1696611"/>
                <a:gd name="connsiteY0" fmla="*/ 261841 h 1466527"/>
                <a:gd name="connsiteX1" fmla="*/ 1101301 w 1696611"/>
                <a:gd name="connsiteY1" fmla="*/ 973041 h 1466527"/>
                <a:gd name="connsiteX2" fmla="*/ 1043244 w 1696611"/>
                <a:gd name="connsiteY2" fmla="*/ 987555 h 1466527"/>
                <a:gd name="connsiteX3" fmla="*/ 912616 w 1696611"/>
                <a:gd name="connsiteY3" fmla="*/ 1089155 h 1466527"/>
                <a:gd name="connsiteX4" fmla="*/ 811016 w 1696611"/>
                <a:gd name="connsiteY4" fmla="*/ 1205270 h 1466527"/>
                <a:gd name="connsiteX5" fmla="*/ 781987 w 1696611"/>
                <a:gd name="connsiteY5" fmla="*/ 1248812 h 1466527"/>
                <a:gd name="connsiteX6" fmla="*/ 767473 w 1696611"/>
                <a:gd name="connsiteY6" fmla="*/ 1292355 h 1466527"/>
                <a:gd name="connsiteX7" fmla="*/ 723930 w 1696611"/>
                <a:gd name="connsiteY7" fmla="*/ 1350412 h 1466527"/>
                <a:gd name="connsiteX8" fmla="*/ 680387 w 1696611"/>
                <a:gd name="connsiteY8" fmla="*/ 1437498 h 1466527"/>
                <a:gd name="connsiteX9" fmla="*/ 636844 w 1696611"/>
                <a:gd name="connsiteY9" fmla="*/ 1466527 h 1466527"/>
                <a:gd name="connsiteX10" fmla="*/ 448158 w 1696611"/>
                <a:gd name="connsiteY10" fmla="*/ 1452012 h 1466527"/>
                <a:gd name="connsiteX11" fmla="*/ 361073 w 1696611"/>
                <a:gd name="connsiteY11" fmla="*/ 1422984 h 1466527"/>
                <a:gd name="connsiteX12" fmla="*/ 332044 w 1696611"/>
                <a:gd name="connsiteY12" fmla="*/ 1379441 h 1466527"/>
                <a:gd name="connsiteX13" fmla="*/ 317530 w 1696611"/>
                <a:gd name="connsiteY13" fmla="*/ 1335898 h 1466527"/>
                <a:gd name="connsiteX14" fmla="*/ 273987 w 1696611"/>
                <a:gd name="connsiteY14" fmla="*/ 1292355 h 1466527"/>
                <a:gd name="connsiteX15" fmla="*/ 215930 w 1696611"/>
                <a:gd name="connsiteY15" fmla="*/ 1205270 h 1466527"/>
                <a:gd name="connsiteX16" fmla="*/ 201416 w 1696611"/>
                <a:gd name="connsiteY16" fmla="*/ 1161727 h 1466527"/>
                <a:gd name="connsiteX17" fmla="*/ 157873 w 1696611"/>
                <a:gd name="connsiteY17" fmla="*/ 1118184 h 1466527"/>
                <a:gd name="connsiteX18" fmla="*/ 99816 w 1696611"/>
                <a:gd name="connsiteY18" fmla="*/ 1031098 h 1466527"/>
                <a:gd name="connsiteX19" fmla="*/ 70787 w 1696611"/>
                <a:gd name="connsiteY19" fmla="*/ 987555 h 1466527"/>
                <a:gd name="connsiteX20" fmla="*/ 56273 w 1696611"/>
                <a:gd name="connsiteY20" fmla="*/ 944012 h 1466527"/>
                <a:gd name="connsiteX21" fmla="*/ 12730 w 1696611"/>
                <a:gd name="connsiteY21" fmla="*/ 856927 h 1466527"/>
                <a:gd name="connsiteX22" fmla="*/ 27244 w 1696611"/>
                <a:gd name="connsiteY22" fmla="*/ 319898 h 1466527"/>
                <a:gd name="connsiteX23" fmla="*/ 70787 w 1696611"/>
                <a:gd name="connsiteY23" fmla="*/ 305384 h 1466527"/>
                <a:gd name="connsiteX24" fmla="*/ 114330 w 1696611"/>
                <a:gd name="connsiteY24" fmla="*/ 261841 h 1466527"/>
                <a:gd name="connsiteX25" fmla="*/ 230444 w 1696611"/>
                <a:gd name="connsiteY25" fmla="*/ 247327 h 1466527"/>
                <a:gd name="connsiteX26" fmla="*/ 1464158 w 1696611"/>
                <a:gd name="connsiteY26" fmla="*/ 232812 h 1466527"/>
                <a:gd name="connsiteX27" fmla="*/ 1478673 w 1696611"/>
                <a:gd name="connsiteY27" fmla="*/ 261841 h 146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96611" h="1466527">
                  <a:moveTo>
                    <a:pt x="1478673" y="261841"/>
                  </a:moveTo>
                  <a:cubicBezTo>
                    <a:pt x="1418197" y="385213"/>
                    <a:pt x="1696611" y="931986"/>
                    <a:pt x="1101301" y="973041"/>
                  </a:cubicBezTo>
                  <a:cubicBezTo>
                    <a:pt x="1081400" y="974413"/>
                    <a:pt x="1062596" y="982717"/>
                    <a:pt x="1043244" y="987555"/>
                  </a:cubicBezTo>
                  <a:cubicBezTo>
                    <a:pt x="992585" y="1021328"/>
                    <a:pt x="949348" y="1041928"/>
                    <a:pt x="912616" y="1089155"/>
                  </a:cubicBezTo>
                  <a:cubicBezTo>
                    <a:pt x="821437" y="1206386"/>
                    <a:pt x="895309" y="1149073"/>
                    <a:pt x="811016" y="1205270"/>
                  </a:cubicBezTo>
                  <a:cubicBezTo>
                    <a:pt x="801340" y="1219784"/>
                    <a:pt x="789788" y="1233210"/>
                    <a:pt x="781987" y="1248812"/>
                  </a:cubicBezTo>
                  <a:cubicBezTo>
                    <a:pt x="775145" y="1262496"/>
                    <a:pt x="775064" y="1279071"/>
                    <a:pt x="767473" y="1292355"/>
                  </a:cubicBezTo>
                  <a:cubicBezTo>
                    <a:pt x="755471" y="1313358"/>
                    <a:pt x="738444" y="1331060"/>
                    <a:pt x="723930" y="1350412"/>
                  </a:cubicBezTo>
                  <a:cubicBezTo>
                    <a:pt x="712125" y="1385828"/>
                    <a:pt x="708524" y="1409361"/>
                    <a:pt x="680387" y="1437498"/>
                  </a:cubicBezTo>
                  <a:cubicBezTo>
                    <a:pt x="668052" y="1449833"/>
                    <a:pt x="651358" y="1456851"/>
                    <a:pt x="636844" y="1466527"/>
                  </a:cubicBezTo>
                  <a:cubicBezTo>
                    <a:pt x="573949" y="1461689"/>
                    <a:pt x="510467" y="1461850"/>
                    <a:pt x="448158" y="1452012"/>
                  </a:cubicBezTo>
                  <a:cubicBezTo>
                    <a:pt x="417934" y="1447240"/>
                    <a:pt x="361073" y="1422984"/>
                    <a:pt x="361073" y="1422984"/>
                  </a:cubicBezTo>
                  <a:cubicBezTo>
                    <a:pt x="351397" y="1408470"/>
                    <a:pt x="339845" y="1395043"/>
                    <a:pt x="332044" y="1379441"/>
                  </a:cubicBezTo>
                  <a:cubicBezTo>
                    <a:pt x="325202" y="1365757"/>
                    <a:pt x="326017" y="1348628"/>
                    <a:pt x="317530" y="1335898"/>
                  </a:cubicBezTo>
                  <a:cubicBezTo>
                    <a:pt x="306144" y="1318819"/>
                    <a:pt x="288501" y="1306869"/>
                    <a:pt x="273987" y="1292355"/>
                  </a:cubicBezTo>
                  <a:cubicBezTo>
                    <a:pt x="239476" y="1188820"/>
                    <a:pt x="288412" y="1313992"/>
                    <a:pt x="215930" y="1205270"/>
                  </a:cubicBezTo>
                  <a:cubicBezTo>
                    <a:pt x="207443" y="1192540"/>
                    <a:pt x="209903" y="1174457"/>
                    <a:pt x="201416" y="1161727"/>
                  </a:cubicBezTo>
                  <a:cubicBezTo>
                    <a:pt x="190030" y="1144648"/>
                    <a:pt x="170475" y="1134387"/>
                    <a:pt x="157873" y="1118184"/>
                  </a:cubicBezTo>
                  <a:cubicBezTo>
                    <a:pt x="136454" y="1090645"/>
                    <a:pt x="119168" y="1060127"/>
                    <a:pt x="99816" y="1031098"/>
                  </a:cubicBezTo>
                  <a:lnTo>
                    <a:pt x="70787" y="987555"/>
                  </a:lnTo>
                  <a:cubicBezTo>
                    <a:pt x="65949" y="973041"/>
                    <a:pt x="63115" y="957696"/>
                    <a:pt x="56273" y="944012"/>
                  </a:cubicBezTo>
                  <a:cubicBezTo>
                    <a:pt x="0" y="831467"/>
                    <a:pt x="49211" y="966374"/>
                    <a:pt x="12730" y="856927"/>
                  </a:cubicBezTo>
                  <a:cubicBezTo>
                    <a:pt x="17568" y="677917"/>
                    <a:pt x="8498" y="497989"/>
                    <a:pt x="27244" y="319898"/>
                  </a:cubicBezTo>
                  <a:cubicBezTo>
                    <a:pt x="28846" y="304683"/>
                    <a:pt x="58057" y="313871"/>
                    <a:pt x="70787" y="305384"/>
                  </a:cubicBezTo>
                  <a:cubicBezTo>
                    <a:pt x="87866" y="293998"/>
                    <a:pt x="95039" y="268856"/>
                    <a:pt x="114330" y="261841"/>
                  </a:cubicBezTo>
                  <a:cubicBezTo>
                    <a:pt x="150987" y="248511"/>
                    <a:pt x="191739" y="252165"/>
                    <a:pt x="230444" y="247327"/>
                  </a:cubicBezTo>
                  <a:cubicBezTo>
                    <a:pt x="601431" y="0"/>
                    <a:pt x="317355" y="177545"/>
                    <a:pt x="1464158" y="232812"/>
                  </a:cubicBezTo>
                  <a:cubicBezTo>
                    <a:pt x="1481733" y="233659"/>
                    <a:pt x="1539149" y="138470"/>
                    <a:pt x="1478673" y="261841"/>
                  </a:cubicBezTo>
                  <a:close/>
                </a:path>
              </a:pathLst>
            </a:custGeom>
            <a:noFill/>
            <a:ln w="50800" cap="flat" cmpd="sng" algn="ctr">
              <a:solidFill>
                <a:srgbClr val="66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grpSp>
      <p:pic>
        <p:nvPicPr>
          <p:cNvPr id="14" name="Picture 2"/>
          <p:cNvPicPr>
            <a:picLocks noChangeAspect="1" noChangeArrowheads="1"/>
          </p:cNvPicPr>
          <p:nvPr/>
        </p:nvPicPr>
        <p:blipFill>
          <a:blip r:embed="rId3" cstate="print"/>
          <a:srcRect l="17500" t="21000" r="15000" b="45000"/>
          <a:stretch>
            <a:fillRect/>
          </a:stretch>
        </p:blipFill>
        <p:spPr bwMode="auto">
          <a:xfrm>
            <a:off x="0" y="1828800"/>
            <a:ext cx="2514600" cy="1148645"/>
          </a:xfrm>
          <a:prstGeom prst="rect">
            <a:avLst/>
          </a:prstGeom>
          <a:noFill/>
          <a:ln w="9525">
            <a:noFill/>
            <a:miter lim="800000"/>
            <a:headEnd/>
            <a:tailEnd/>
          </a:ln>
        </p:spPr>
      </p:pic>
      <p:cxnSp>
        <p:nvCxnSpPr>
          <p:cNvPr id="11" name="Straight Arrow Connector 10"/>
          <p:cNvCxnSpPr/>
          <p:nvPr/>
        </p:nvCxnSpPr>
        <p:spPr bwMode="auto">
          <a:xfrm>
            <a:off x="1524000" y="4724400"/>
            <a:ext cx="2514600" cy="609600"/>
          </a:xfrm>
          <a:prstGeom prst="straightConnector1">
            <a:avLst/>
          </a:prstGeom>
          <a:solidFill>
            <a:schemeClr val="tx2"/>
          </a:solidFill>
          <a:ln w="25400" cap="flat" cmpd="sng" algn="ctr">
            <a:solidFill>
              <a:srgbClr val="FF0000"/>
            </a:solidFill>
            <a:prstDash val="solid"/>
            <a:round/>
            <a:headEnd type="none" w="med" len="med"/>
            <a:tailEnd type="arrow"/>
          </a:ln>
          <a:effectLst/>
        </p:spPr>
      </p:cxnSp>
      <p:sp>
        <p:nvSpPr>
          <p:cNvPr id="17" name="TextBox 16"/>
          <p:cNvSpPr txBox="1"/>
          <p:nvPr/>
        </p:nvSpPr>
        <p:spPr>
          <a:xfrm>
            <a:off x="0" y="2971800"/>
            <a:ext cx="2590800" cy="1323439"/>
          </a:xfrm>
          <a:prstGeom prst="rect">
            <a:avLst/>
          </a:prstGeom>
          <a:noFill/>
        </p:spPr>
        <p:txBody>
          <a:bodyPr wrap="square" rtlCol="0">
            <a:spAutoFit/>
          </a:bodyPr>
          <a:lstStyle/>
          <a:p>
            <a:r>
              <a:rPr lang="en-US" sz="1600" dirty="0" smtClean="0">
                <a:solidFill>
                  <a:schemeClr val="tx1"/>
                </a:solidFill>
              </a:rPr>
              <a:t>Mo et al., 2012</a:t>
            </a:r>
          </a:p>
          <a:p>
            <a:r>
              <a:rPr lang="en-US" sz="1600" dirty="0" smtClean="0">
                <a:solidFill>
                  <a:schemeClr val="tx1"/>
                </a:solidFill>
              </a:rPr>
              <a:t>Number of gauge stations has been largely reduced since 2002</a:t>
            </a:r>
            <a:endParaRPr lang="en-US" sz="1600" dirty="0">
              <a:solidFill>
                <a:schemeClr val="tx1"/>
              </a:solidFill>
            </a:endParaRPr>
          </a:p>
        </p:txBody>
      </p:sp>
      <p:cxnSp>
        <p:nvCxnSpPr>
          <p:cNvPr id="19" name="Straight Arrow Connector 18"/>
          <p:cNvCxnSpPr/>
          <p:nvPr/>
        </p:nvCxnSpPr>
        <p:spPr bwMode="auto">
          <a:xfrm>
            <a:off x="1828800" y="2819400"/>
            <a:ext cx="1447800" cy="1600200"/>
          </a:xfrm>
          <a:prstGeom prst="straightConnector1">
            <a:avLst/>
          </a:prstGeom>
          <a:solidFill>
            <a:schemeClr val="tx2"/>
          </a:solidFill>
          <a:ln w="25400" cap="flat" cmpd="sng" algn="ctr">
            <a:solidFill>
              <a:schemeClr val="bg2"/>
            </a:solidFill>
            <a:prstDash val="solid"/>
            <a:round/>
            <a:headEnd type="none" w="med" len="med"/>
            <a:tailEnd type="arrow"/>
          </a:ln>
          <a:effectLst/>
        </p:spPr>
      </p:cxnSp>
      <p:sp>
        <p:nvSpPr>
          <p:cNvPr id="16" name="TextBox 15"/>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21/37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E_training_validation.png"/>
          <p:cNvPicPr/>
          <p:nvPr/>
        </p:nvPicPr>
        <p:blipFill>
          <a:blip r:embed="rId2" cstate="print"/>
          <a:srcRect b="8046"/>
          <a:stretch>
            <a:fillRect/>
          </a:stretch>
        </p:blipFill>
        <p:spPr>
          <a:xfrm>
            <a:off x="3200400" y="1066800"/>
            <a:ext cx="5105400" cy="5562601"/>
          </a:xfrm>
          <a:prstGeom prst="rect">
            <a:avLst/>
          </a:prstGeom>
        </p:spPr>
      </p:pic>
      <p:sp>
        <p:nvSpPr>
          <p:cNvPr id="5" name="TextBox 4"/>
          <p:cNvSpPr txBox="1"/>
          <p:nvPr/>
        </p:nvSpPr>
        <p:spPr>
          <a:xfrm>
            <a:off x="1143000" y="152400"/>
            <a:ext cx="6942927" cy="369332"/>
          </a:xfrm>
          <a:prstGeom prst="rect">
            <a:avLst/>
          </a:prstGeom>
          <a:noFill/>
        </p:spPr>
        <p:txBody>
          <a:bodyPr wrap="none" rtlCol="0">
            <a:spAutoFit/>
          </a:bodyPr>
          <a:lstStyle/>
          <a:p>
            <a:r>
              <a:rPr lang="en-US" dirty="0" smtClean="0">
                <a:solidFill>
                  <a:schemeClr val="tx1"/>
                </a:solidFill>
              </a:rPr>
              <a:t>Nah-Sutcliffe Efficiency  (NSE) over Continental United States</a:t>
            </a:r>
            <a:endParaRPr lang="en-US" dirty="0">
              <a:solidFill>
                <a:schemeClr val="tx1"/>
              </a:solidFill>
            </a:endParaRPr>
          </a:p>
        </p:txBody>
      </p:sp>
      <p:sp>
        <p:nvSpPr>
          <p:cNvPr id="6" name="TextBox 5"/>
          <p:cNvSpPr txBox="1"/>
          <p:nvPr/>
        </p:nvSpPr>
        <p:spPr>
          <a:xfrm>
            <a:off x="3505200" y="685800"/>
            <a:ext cx="1864678" cy="369332"/>
          </a:xfrm>
          <a:prstGeom prst="rect">
            <a:avLst/>
          </a:prstGeom>
          <a:noFill/>
        </p:spPr>
        <p:txBody>
          <a:bodyPr wrap="none" rtlCol="0">
            <a:spAutoFit/>
          </a:bodyPr>
          <a:lstStyle/>
          <a:p>
            <a:r>
              <a:rPr lang="en-US" dirty="0" smtClean="0">
                <a:solidFill>
                  <a:schemeClr val="tx1"/>
                </a:solidFill>
              </a:rPr>
              <a:t>Training Period</a:t>
            </a:r>
            <a:endParaRPr lang="en-US" dirty="0">
              <a:solidFill>
                <a:schemeClr val="tx1"/>
              </a:solidFill>
            </a:endParaRPr>
          </a:p>
        </p:txBody>
      </p:sp>
      <p:sp>
        <p:nvSpPr>
          <p:cNvPr id="7" name="TextBox 6"/>
          <p:cNvSpPr txBox="1"/>
          <p:nvPr/>
        </p:nvSpPr>
        <p:spPr>
          <a:xfrm>
            <a:off x="5943600" y="685800"/>
            <a:ext cx="2057038" cy="369332"/>
          </a:xfrm>
          <a:prstGeom prst="rect">
            <a:avLst/>
          </a:prstGeom>
          <a:noFill/>
        </p:spPr>
        <p:txBody>
          <a:bodyPr wrap="none" rtlCol="0">
            <a:spAutoFit/>
          </a:bodyPr>
          <a:lstStyle/>
          <a:p>
            <a:r>
              <a:rPr lang="en-US" dirty="0" smtClean="0">
                <a:solidFill>
                  <a:schemeClr val="tx1"/>
                </a:solidFill>
              </a:rPr>
              <a:t>Validation Period</a:t>
            </a:r>
            <a:endParaRPr lang="en-US" dirty="0">
              <a:solidFill>
                <a:schemeClr val="tx1"/>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3" name="Rectangle 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35845" name="Picture 5"/>
          <p:cNvPicPr>
            <a:picLocks noChangeAspect="1" noChangeArrowheads="1"/>
          </p:cNvPicPr>
          <p:nvPr/>
        </p:nvPicPr>
        <p:blipFill>
          <a:blip r:embed="rId3" cstate="print"/>
          <a:srcRect l="14219" t="25489" r="78515" b="65178"/>
          <a:stretch>
            <a:fillRect/>
          </a:stretch>
        </p:blipFill>
        <p:spPr bwMode="auto">
          <a:xfrm>
            <a:off x="304800" y="1066800"/>
            <a:ext cx="2514600" cy="1143000"/>
          </a:xfrm>
          <a:prstGeom prst="rect">
            <a:avLst/>
          </a:prstGeom>
          <a:noFill/>
          <a:ln w="9525">
            <a:noFill/>
            <a:miter lim="800000"/>
            <a:headEnd/>
            <a:tailEnd/>
          </a:ln>
        </p:spPr>
      </p:pic>
      <p:sp>
        <p:nvSpPr>
          <p:cNvPr id="14" name="TextBox 13"/>
          <p:cNvSpPr txBox="1"/>
          <p:nvPr/>
        </p:nvSpPr>
        <p:spPr>
          <a:xfrm>
            <a:off x="304800" y="2057400"/>
            <a:ext cx="2514600" cy="4524315"/>
          </a:xfrm>
          <a:prstGeom prst="rect">
            <a:avLst/>
          </a:prstGeom>
          <a:solidFill>
            <a:schemeClr val="tx1"/>
          </a:solidFill>
          <a:ln>
            <a:solidFill>
              <a:schemeClr val="tx1"/>
            </a:solidFill>
          </a:ln>
        </p:spPr>
        <p:txBody>
          <a:bodyPr wrap="square" rtlCol="0">
            <a:spAutoFit/>
          </a:bodyPr>
          <a:lstStyle/>
          <a:p>
            <a:pPr algn="l"/>
            <a:r>
              <a:rPr lang="en-US" sz="1600" dirty="0" smtClean="0">
                <a:solidFill>
                  <a:schemeClr val="bg2"/>
                </a:solidFill>
              </a:rPr>
              <a:t>where A is modeled drought area percentage, and O is USDM drought area percentage.</a:t>
            </a:r>
          </a:p>
          <a:p>
            <a:pPr algn="l"/>
            <a:endParaRPr lang="en-US" sz="1600" dirty="0" smtClean="0">
              <a:solidFill>
                <a:schemeClr val="bg2"/>
              </a:solidFill>
            </a:endParaRPr>
          </a:p>
          <a:p>
            <a:pPr algn="l"/>
            <a:r>
              <a:rPr lang="en-US" sz="1600" dirty="0" smtClean="0">
                <a:solidFill>
                  <a:schemeClr val="bg2"/>
                </a:solidFill>
              </a:rPr>
              <a:t>NSE = 0.0</a:t>
            </a:r>
          </a:p>
          <a:p>
            <a:pPr algn="l"/>
            <a:r>
              <a:rPr lang="en-US" sz="1600" dirty="0" smtClean="0">
                <a:solidFill>
                  <a:schemeClr val="bg2"/>
                </a:solidFill>
              </a:rPr>
              <a:t>Modeled is as same accurate as mean of USDM drought area percentage</a:t>
            </a:r>
          </a:p>
          <a:p>
            <a:pPr algn="l"/>
            <a:endParaRPr lang="en-US" sz="1600" dirty="0" smtClean="0">
              <a:solidFill>
                <a:schemeClr val="bg2"/>
              </a:solidFill>
            </a:endParaRPr>
          </a:p>
          <a:p>
            <a:pPr algn="l"/>
            <a:r>
              <a:rPr lang="en-US" sz="1600" dirty="0" smtClean="0">
                <a:solidFill>
                  <a:schemeClr val="bg2"/>
                </a:solidFill>
              </a:rPr>
              <a:t>NSE &gt; 0.0</a:t>
            </a:r>
          </a:p>
          <a:p>
            <a:pPr algn="l"/>
            <a:r>
              <a:rPr lang="en-US" sz="1600" dirty="0" smtClean="0">
                <a:solidFill>
                  <a:schemeClr val="bg2"/>
                </a:solidFill>
              </a:rPr>
              <a:t>Modeled is better than the mean </a:t>
            </a:r>
            <a:r>
              <a:rPr lang="en-US" sz="1600" dirty="0" smtClean="0">
                <a:solidFill>
                  <a:srgbClr val="C00000"/>
                </a:solidFill>
              </a:rPr>
              <a:t>(&gt;0.4 skillful</a:t>
            </a:r>
            <a:r>
              <a:rPr lang="en-US" sz="1600" dirty="0" smtClean="0">
                <a:solidFill>
                  <a:schemeClr val="bg2"/>
                </a:solidFill>
              </a:rPr>
              <a:t>)</a:t>
            </a:r>
          </a:p>
          <a:p>
            <a:pPr algn="l"/>
            <a:endParaRPr lang="en-US" sz="1600" dirty="0" smtClean="0">
              <a:solidFill>
                <a:schemeClr val="bg2"/>
              </a:solidFill>
            </a:endParaRPr>
          </a:p>
          <a:p>
            <a:pPr algn="l"/>
            <a:r>
              <a:rPr lang="en-US" sz="1600" dirty="0" smtClean="0">
                <a:solidFill>
                  <a:schemeClr val="bg2"/>
                </a:solidFill>
              </a:rPr>
              <a:t>NSE&lt;0.0 Modeled is worse than the mean</a:t>
            </a:r>
            <a:endParaRPr lang="en-US" sz="1600" dirty="0">
              <a:solidFill>
                <a:schemeClr val="bg2"/>
              </a:solidFill>
            </a:endParaRPr>
          </a:p>
        </p:txBody>
      </p:sp>
      <p:sp>
        <p:nvSpPr>
          <p:cNvPr id="15" name="Rectangle 14"/>
          <p:cNvSpPr/>
          <p:nvPr/>
        </p:nvSpPr>
        <p:spPr>
          <a:xfrm>
            <a:off x="8446373" y="6488668"/>
            <a:ext cx="761747" cy="369332"/>
          </a:xfrm>
          <a:prstGeom prst="rect">
            <a:avLst/>
          </a:prstGeom>
        </p:spPr>
        <p:txBody>
          <a:bodyPr wrap="none">
            <a:spAutoFit/>
          </a:bodyPr>
          <a:lstStyle/>
          <a:p>
            <a:r>
              <a:rPr lang="en-US" dirty="0" smtClean="0">
                <a:solidFill>
                  <a:srgbClr val="FFC000"/>
                </a:solidFill>
              </a:rPr>
              <a:t>22/37</a:t>
            </a:r>
            <a:endParaRPr lang="en-US" dirty="0">
              <a:solidFill>
                <a:srgbClr val="FFC000"/>
              </a:solidFill>
            </a:endParaRPr>
          </a:p>
        </p:txBody>
      </p:sp>
      <p:sp>
        <p:nvSpPr>
          <p:cNvPr id="13" name="TextBox 12"/>
          <p:cNvSpPr txBox="1"/>
          <p:nvPr/>
        </p:nvSpPr>
        <p:spPr>
          <a:xfrm rot="5400000">
            <a:off x="6754093" y="3456707"/>
            <a:ext cx="3749745" cy="646331"/>
          </a:xfrm>
          <a:prstGeom prst="rect">
            <a:avLst/>
          </a:prstGeom>
          <a:noFill/>
        </p:spPr>
        <p:txBody>
          <a:bodyPr wrap="none" rtlCol="0">
            <a:spAutoFit/>
          </a:bodyPr>
          <a:lstStyle/>
          <a:p>
            <a:r>
              <a:rPr lang="en-US" dirty="0" smtClean="0">
                <a:solidFill>
                  <a:srgbClr val="FF0000"/>
                </a:solidFill>
              </a:rPr>
              <a:t>As drought severity is increased</a:t>
            </a:r>
          </a:p>
          <a:p>
            <a:r>
              <a:rPr lang="en-US" dirty="0" smtClean="0">
                <a:solidFill>
                  <a:srgbClr val="FF0000"/>
                </a:solidFill>
              </a:rPr>
              <a:t>Performance is decreased</a:t>
            </a:r>
            <a:endParaRPr lang="en-US" dirty="0">
              <a:solidFill>
                <a:srgbClr val="FF0000"/>
              </a:solidFill>
            </a:endParaRPr>
          </a:p>
        </p:txBody>
      </p:sp>
      <p:cxnSp>
        <p:nvCxnSpPr>
          <p:cNvPr id="17" name="Straight Arrow Connector 16"/>
          <p:cNvCxnSpPr/>
          <p:nvPr/>
        </p:nvCxnSpPr>
        <p:spPr bwMode="auto">
          <a:xfrm>
            <a:off x="8305800" y="1905000"/>
            <a:ext cx="76200" cy="3886200"/>
          </a:xfrm>
          <a:prstGeom prst="straightConnector1">
            <a:avLst/>
          </a:prstGeom>
          <a:solidFill>
            <a:schemeClr val="tx2"/>
          </a:solidFill>
          <a:ln w="381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st_9States_Taining_timeseries.png"/>
          <p:cNvPicPr>
            <a:picLocks noChangeAspect="1"/>
          </p:cNvPicPr>
          <p:nvPr/>
        </p:nvPicPr>
        <p:blipFill>
          <a:blip r:embed="rId2" cstate="print"/>
          <a:srcRect b="10000"/>
          <a:stretch>
            <a:fillRect/>
          </a:stretch>
        </p:blipFill>
        <p:spPr>
          <a:xfrm>
            <a:off x="228600" y="1752600"/>
            <a:ext cx="8722659" cy="4419600"/>
          </a:xfrm>
          <a:prstGeom prst="rect">
            <a:avLst/>
          </a:prstGeom>
        </p:spPr>
      </p:pic>
      <p:sp>
        <p:nvSpPr>
          <p:cNvPr id="3" name="TextBox 2"/>
          <p:cNvSpPr txBox="1"/>
          <p:nvPr/>
        </p:nvSpPr>
        <p:spPr>
          <a:xfrm>
            <a:off x="914400" y="457200"/>
            <a:ext cx="7485774" cy="1200329"/>
          </a:xfrm>
          <a:prstGeom prst="rect">
            <a:avLst/>
          </a:prstGeom>
          <a:noFill/>
        </p:spPr>
        <p:txBody>
          <a:bodyPr wrap="square" rtlCol="0">
            <a:spAutoFit/>
          </a:bodyPr>
          <a:lstStyle/>
          <a:p>
            <a:r>
              <a:rPr lang="en-US" sz="2400" u="sng" dirty="0" smtClean="0">
                <a:solidFill>
                  <a:schemeClr val="tx1"/>
                </a:solidFill>
                <a:latin typeface="Times New Roman" pitchFamily="18" charset="0"/>
                <a:cs typeface="Times New Roman" pitchFamily="18" charset="0"/>
              </a:rPr>
              <a:t>Comparison of USDM and NLDAS drought area percentage in nine states for D1-D4 </a:t>
            </a:r>
            <a:r>
              <a:rPr lang="en-US" sz="1600" u="sng" dirty="0" smtClean="0">
                <a:solidFill>
                  <a:schemeClr val="tx1"/>
                </a:solidFill>
                <a:latin typeface="Times New Roman" pitchFamily="18" charset="0"/>
                <a:cs typeface="Times New Roman" pitchFamily="18" charset="0"/>
              </a:rPr>
              <a:t>(</a:t>
            </a:r>
            <a:r>
              <a:rPr lang="en-US" sz="1600" u="sng" dirty="0" smtClean="0">
                <a:solidFill>
                  <a:srgbClr val="66FFFF"/>
                </a:solidFill>
                <a:latin typeface="Times New Roman" pitchFamily="18" charset="0"/>
                <a:cs typeface="Times New Roman" pitchFamily="18" charset="0"/>
              </a:rPr>
              <a:t>from moderate drought to exceptional drought</a:t>
            </a:r>
            <a:r>
              <a:rPr lang="en-US" sz="1600" u="sng" dirty="0" smtClean="0">
                <a:solidFill>
                  <a:schemeClr val="tx1"/>
                </a:solidFill>
                <a:latin typeface="Times New Roman" pitchFamily="18" charset="0"/>
                <a:cs typeface="Times New Roman" pitchFamily="18" charset="0"/>
              </a:rPr>
              <a:t>) </a:t>
            </a:r>
            <a:r>
              <a:rPr lang="en-US" sz="2400" u="sng" dirty="0" smtClean="0">
                <a:solidFill>
                  <a:schemeClr val="tx1"/>
                </a:solidFill>
                <a:latin typeface="Times New Roman" pitchFamily="18" charset="0"/>
                <a:cs typeface="Times New Roman" pitchFamily="18" charset="0"/>
              </a:rPr>
              <a:t> category and 2000-2009 (training period)</a:t>
            </a:r>
            <a:endParaRPr lang="en-US" sz="2400" u="sng" dirty="0">
              <a:solidFill>
                <a:schemeClr val="tx1"/>
              </a:solidFill>
              <a:latin typeface="Times New Roman" pitchFamily="18" charset="0"/>
              <a:cs typeface="Times New Roman" pitchFamily="18" charset="0"/>
            </a:endParaRPr>
          </a:p>
        </p:txBody>
      </p:sp>
      <p:sp>
        <p:nvSpPr>
          <p:cNvPr id="4" name="TextBox 3"/>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23/37</a:t>
            </a:r>
            <a:endParaRPr lang="en-US" dirty="0">
              <a:solidFill>
                <a:srgbClr val="FFC000"/>
              </a:solidFill>
            </a:endParaRPr>
          </a:p>
        </p:txBody>
      </p:sp>
      <p:sp>
        <p:nvSpPr>
          <p:cNvPr id="5" name="TextBox 4"/>
          <p:cNvSpPr txBox="1"/>
          <p:nvPr/>
        </p:nvSpPr>
        <p:spPr>
          <a:xfrm>
            <a:off x="1600200" y="6172200"/>
            <a:ext cx="6400800" cy="461665"/>
          </a:xfrm>
          <a:prstGeom prst="rect">
            <a:avLst/>
          </a:prstGeom>
          <a:solidFill>
            <a:schemeClr val="tx1"/>
          </a:solidFill>
        </p:spPr>
        <p:txBody>
          <a:bodyPr wrap="square" rtlCol="0">
            <a:spAutoFit/>
          </a:bodyPr>
          <a:lstStyle/>
          <a:p>
            <a:r>
              <a:rPr lang="en-US" sz="2400" dirty="0" smtClean="0">
                <a:solidFill>
                  <a:schemeClr val="bg2"/>
                </a:solidFill>
              </a:rPr>
              <a:t>________  USDM     ------------- NLDAS/State</a:t>
            </a:r>
            <a:endParaRPr lang="en-US" sz="2400" dirty="0">
              <a:solidFill>
                <a:schemeClr val="bg2"/>
              </a:solidFill>
            </a:endParaRPr>
          </a:p>
        </p:txBody>
      </p:sp>
      <p:sp>
        <p:nvSpPr>
          <p:cNvPr id="6" name="TextBox 5"/>
          <p:cNvSpPr txBox="1"/>
          <p:nvPr/>
        </p:nvSpPr>
        <p:spPr>
          <a:xfrm>
            <a:off x="1426810" y="0"/>
            <a:ext cx="6414961" cy="523220"/>
          </a:xfrm>
          <a:prstGeom prst="rect">
            <a:avLst/>
          </a:prstGeom>
          <a:noFill/>
        </p:spPr>
        <p:txBody>
          <a:bodyPr wrap="none" rtlCol="0">
            <a:spAutoFit/>
          </a:bodyPr>
          <a:lstStyle/>
          <a:p>
            <a:r>
              <a:rPr lang="en-US" sz="2800" u="sng" dirty="0" smtClean="0">
                <a:solidFill>
                  <a:srgbClr val="00FF00"/>
                </a:solidFill>
              </a:rPr>
              <a:t>USDM is used as the ground “Truth”</a:t>
            </a:r>
            <a:endParaRPr lang="en-US" sz="2800" u="sng" dirty="0">
              <a:solidFill>
                <a:srgbClr val="00FF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st_9States_Validation_timeseries.png"/>
          <p:cNvPicPr>
            <a:picLocks noChangeAspect="1"/>
          </p:cNvPicPr>
          <p:nvPr/>
        </p:nvPicPr>
        <p:blipFill>
          <a:blip r:embed="rId2" cstate="print"/>
          <a:srcRect b="8889"/>
          <a:stretch>
            <a:fillRect/>
          </a:stretch>
        </p:blipFill>
        <p:spPr>
          <a:xfrm>
            <a:off x="304800" y="1600200"/>
            <a:ext cx="8570259" cy="4648200"/>
          </a:xfrm>
          <a:prstGeom prst="rect">
            <a:avLst/>
          </a:prstGeom>
        </p:spPr>
      </p:pic>
      <p:sp>
        <p:nvSpPr>
          <p:cNvPr id="3" name="Rectangle 2"/>
          <p:cNvSpPr/>
          <p:nvPr/>
        </p:nvSpPr>
        <p:spPr>
          <a:xfrm>
            <a:off x="1143000" y="228600"/>
            <a:ext cx="6934200" cy="1200329"/>
          </a:xfrm>
          <a:prstGeom prst="rect">
            <a:avLst/>
          </a:prstGeom>
        </p:spPr>
        <p:txBody>
          <a:bodyPr wrap="square">
            <a:spAutoFit/>
          </a:bodyPr>
          <a:lstStyle/>
          <a:p>
            <a:r>
              <a:rPr lang="en-US" sz="2400" u="sng" dirty="0" smtClean="0">
                <a:solidFill>
                  <a:schemeClr val="tx1"/>
                </a:solidFill>
                <a:latin typeface="Times New Roman" pitchFamily="18" charset="0"/>
                <a:cs typeface="Times New Roman" pitchFamily="18" charset="0"/>
              </a:rPr>
              <a:t>Comparison of USDM and NLDAS drought area percentage in nine states for D1-D4 category</a:t>
            </a:r>
          </a:p>
          <a:p>
            <a:r>
              <a:rPr lang="en-US" sz="2400" u="sng" dirty="0" smtClean="0">
                <a:solidFill>
                  <a:schemeClr val="tx1"/>
                </a:solidFill>
                <a:latin typeface="Times New Roman" pitchFamily="18" charset="0"/>
                <a:cs typeface="Times New Roman" pitchFamily="18" charset="0"/>
              </a:rPr>
              <a:t>2010-2011 (validation period)</a:t>
            </a:r>
            <a:endParaRPr lang="en-US" sz="2400" u="sng" dirty="0">
              <a:solidFill>
                <a:schemeClr val="tx1"/>
              </a:solidFill>
              <a:latin typeface="Times New Roman" pitchFamily="18" charset="0"/>
              <a:cs typeface="Times New Roman" pitchFamily="18" charset="0"/>
            </a:endParaRPr>
          </a:p>
        </p:txBody>
      </p:sp>
      <p:sp>
        <p:nvSpPr>
          <p:cNvPr id="4" name="TextBox 3"/>
          <p:cNvSpPr txBox="1"/>
          <p:nvPr/>
        </p:nvSpPr>
        <p:spPr>
          <a:xfrm>
            <a:off x="8382253" y="6488668"/>
            <a:ext cx="761747" cy="369332"/>
          </a:xfrm>
          <a:prstGeom prst="rect">
            <a:avLst/>
          </a:prstGeom>
          <a:noFill/>
        </p:spPr>
        <p:txBody>
          <a:bodyPr wrap="none" rtlCol="0">
            <a:spAutoFit/>
          </a:bodyPr>
          <a:lstStyle/>
          <a:p>
            <a:r>
              <a:rPr lang="en-US" dirty="0" smtClean="0">
                <a:solidFill>
                  <a:srgbClr val="FFCC00"/>
                </a:solidFill>
              </a:rPr>
              <a:t>24/37</a:t>
            </a:r>
            <a:endParaRPr lang="en-US" dirty="0">
              <a:solidFill>
                <a:srgbClr val="FFCC00"/>
              </a:solidFill>
            </a:endParaRPr>
          </a:p>
        </p:txBody>
      </p:sp>
      <p:sp>
        <p:nvSpPr>
          <p:cNvPr id="5" name="TextBox 4"/>
          <p:cNvSpPr txBox="1"/>
          <p:nvPr/>
        </p:nvSpPr>
        <p:spPr>
          <a:xfrm>
            <a:off x="1600200" y="6172200"/>
            <a:ext cx="6400800" cy="461665"/>
          </a:xfrm>
          <a:prstGeom prst="rect">
            <a:avLst/>
          </a:prstGeom>
          <a:solidFill>
            <a:schemeClr val="tx1"/>
          </a:solidFill>
        </p:spPr>
        <p:txBody>
          <a:bodyPr wrap="square" rtlCol="0">
            <a:spAutoFit/>
          </a:bodyPr>
          <a:lstStyle/>
          <a:p>
            <a:r>
              <a:rPr lang="en-US" sz="2400" dirty="0" smtClean="0">
                <a:solidFill>
                  <a:schemeClr val="bg2"/>
                </a:solidFill>
              </a:rPr>
              <a:t>________  USDM     ------------- NLDAS/State</a:t>
            </a:r>
            <a:endParaRPr lang="en-US" sz="2400" dirty="0">
              <a:solidFill>
                <a:schemeClr val="bg2"/>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st_9States_Taining_timeseries.png"/>
          <p:cNvPicPr>
            <a:picLocks noChangeAspect="1"/>
          </p:cNvPicPr>
          <p:nvPr/>
        </p:nvPicPr>
        <p:blipFill>
          <a:blip r:embed="rId2" cstate="print"/>
          <a:srcRect b="11111"/>
          <a:stretch>
            <a:fillRect/>
          </a:stretch>
        </p:blipFill>
        <p:spPr>
          <a:xfrm>
            <a:off x="304800" y="990600"/>
            <a:ext cx="8646459" cy="5410200"/>
          </a:xfrm>
          <a:prstGeom prst="rect">
            <a:avLst/>
          </a:prstGeom>
        </p:spPr>
      </p:pic>
      <p:sp>
        <p:nvSpPr>
          <p:cNvPr id="4" name="TextBox 3"/>
          <p:cNvSpPr txBox="1"/>
          <p:nvPr/>
        </p:nvSpPr>
        <p:spPr>
          <a:xfrm>
            <a:off x="2819400" y="0"/>
            <a:ext cx="3496470" cy="461665"/>
          </a:xfrm>
          <a:prstGeom prst="rect">
            <a:avLst/>
          </a:prstGeom>
          <a:noFill/>
        </p:spPr>
        <p:txBody>
          <a:bodyPr wrap="none" rtlCol="0">
            <a:spAutoFit/>
          </a:bodyPr>
          <a:lstStyle/>
          <a:p>
            <a:r>
              <a:rPr lang="en-US" sz="2400" u="sng" dirty="0" smtClean="0">
                <a:solidFill>
                  <a:schemeClr val="tx1"/>
                </a:solidFill>
                <a:latin typeface="Times New Roman" pitchFamily="18" charset="0"/>
                <a:cs typeface="Times New Roman" pitchFamily="18" charset="0"/>
              </a:rPr>
              <a:t>Southeast and Northeast </a:t>
            </a:r>
            <a:endParaRPr lang="en-US" sz="2400" u="sng" dirty="0">
              <a:solidFill>
                <a:schemeClr val="tx1"/>
              </a:solidFill>
              <a:latin typeface="Times New Roman" pitchFamily="18" charset="0"/>
              <a:cs typeface="Times New Roman" pitchFamily="18" charset="0"/>
            </a:endParaRPr>
          </a:p>
        </p:txBody>
      </p:sp>
      <p:sp>
        <p:nvSpPr>
          <p:cNvPr id="5" name="TextBox 4"/>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25/37</a:t>
            </a:r>
            <a:endParaRPr lang="en-US" dirty="0">
              <a:solidFill>
                <a:srgbClr val="FFC000"/>
              </a:solidFill>
            </a:endParaRPr>
          </a:p>
        </p:txBody>
      </p:sp>
      <p:sp>
        <p:nvSpPr>
          <p:cNvPr id="11" name="TextBox 10"/>
          <p:cNvSpPr txBox="1"/>
          <p:nvPr/>
        </p:nvSpPr>
        <p:spPr>
          <a:xfrm>
            <a:off x="1295400" y="381000"/>
            <a:ext cx="6801862" cy="369332"/>
          </a:xfrm>
          <a:prstGeom prst="rect">
            <a:avLst/>
          </a:prstGeom>
          <a:noFill/>
        </p:spPr>
        <p:txBody>
          <a:bodyPr wrap="none" rtlCol="0">
            <a:spAutoFit/>
          </a:bodyPr>
          <a:lstStyle/>
          <a:p>
            <a:r>
              <a:rPr lang="en-US" u="sng" dirty="0" smtClean="0">
                <a:solidFill>
                  <a:srgbClr val="66FFFF"/>
                </a:solidFill>
              </a:rPr>
              <a:t>Overall performance of State is good except for a few cases </a:t>
            </a:r>
            <a:endParaRPr lang="en-US" u="sng" dirty="0">
              <a:solidFill>
                <a:srgbClr val="66FFFF"/>
              </a:solidFill>
            </a:endParaRPr>
          </a:p>
        </p:txBody>
      </p:sp>
      <p:sp>
        <p:nvSpPr>
          <p:cNvPr id="13" name="Freeform 12"/>
          <p:cNvSpPr/>
          <p:nvPr/>
        </p:nvSpPr>
        <p:spPr bwMode="auto">
          <a:xfrm>
            <a:off x="4572000" y="2057400"/>
            <a:ext cx="228600" cy="369332"/>
          </a:xfrm>
          <a:custGeom>
            <a:avLst/>
            <a:gdLst>
              <a:gd name="connsiteX0" fmla="*/ 101903 w 232532"/>
              <a:gd name="connsiteY0" fmla="*/ 4838 h 628952"/>
              <a:gd name="connsiteX1" fmla="*/ 72874 w 232532"/>
              <a:gd name="connsiteY1" fmla="*/ 48381 h 628952"/>
              <a:gd name="connsiteX2" fmla="*/ 58360 w 232532"/>
              <a:gd name="connsiteY2" fmla="*/ 469295 h 628952"/>
              <a:gd name="connsiteX3" fmla="*/ 72874 w 232532"/>
              <a:gd name="connsiteY3" fmla="*/ 628952 h 628952"/>
              <a:gd name="connsiteX4" fmla="*/ 174474 w 232532"/>
              <a:gd name="connsiteY4" fmla="*/ 614438 h 628952"/>
              <a:gd name="connsiteX5" fmla="*/ 218017 w 232532"/>
              <a:gd name="connsiteY5" fmla="*/ 599924 h 628952"/>
              <a:gd name="connsiteX6" fmla="*/ 232532 w 232532"/>
              <a:gd name="connsiteY6" fmla="*/ 556381 h 628952"/>
              <a:gd name="connsiteX7" fmla="*/ 218017 w 232532"/>
              <a:gd name="connsiteY7" fmla="*/ 222552 h 628952"/>
              <a:gd name="connsiteX8" fmla="*/ 203503 w 232532"/>
              <a:gd name="connsiteY8" fmla="*/ 164495 h 628952"/>
              <a:gd name="connsiteX9" fmla="*/ 145446 w 232532"/>
              <a:gd name="connsiteY9" fmla="*/ 77409 h 628952"/>
              <a:gd name="connsiteX10" fmla="*/ 101903 w 232532"/>
              <a:gd name="connsiteY10" fmla="*/ 4838 h 62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532" h="628952">
                <a:moveTo>
                  <a:pt x="101903" y="4838"/>
                </a:moveTo>
                <a:cubicBezTo>
                  <a:pt x="89808" y="0"/>
                  <a:pt x="80675" y="32779"/>
                  <a:pt x="72874" y="48381"/>
                </a:cubicBezTo>
                <a:cubicBezTo>
                  <a:pt x="0" y="194129"/>
                  <a:pt x="45819" y="249819"/>
                  <a:pt x="58360" y="469295"/>
                </a:cubicBezTo>
                <a:cubicBezTo>
                  <a:pt x="61409" y="522646"/>
                  <a:pt x="68036" y="575733"/>
                  <a:pt x="72874" y="628952"/>
                </a:cubicBezTo>
                <a:cubicBezTo>
                  <a:pt x="106741" y="624114"/>
                  <a:pt x="140928" y="621147"/>
                  <a:pt x="174474" y="614438"/>
                </a:cubicBezTo>
                <a:cubicBezTo>
                  <a:pt x="189476" y="611438"/>
                  <a:pt x="207199" y="610742"/>
                  <a:pt x="218017" y="599924"/>
                </a:cubicBezTo>
                <a:cubicBezTo>
                  <a:pt x="228835" y="589106"/>
                  <a:pt x="227694" y="570895"/>
                  <a:pt x="232532" y="556381"/>
                </a:cubicBezTo>
                <a:cubicBezTo>
                  <a:pt x="227694" y="445105"/>
                  <a:pt x="226245" y="333629"/>
                  <a:pt x="218017" y="222552"/>
                </a:cubicBezTo>
                <a:cubicBezTo>
                  <a:pt x="216543" y="202659"/>
                  <a:pt x="212424" y="182337"/>
                  <a:pt x="203503" y="164495"/>
                </a:cubicBezTo>
                <a:cubicBezTo>
                  <a:pt x="187901" y="133290"/>
                  <a:pt x="164798" y="106438"/>
                  <a:pt x="145446" y="77409"/>
                </a:cubicBezTo>
                <a:cubicBezTo>
                  <a:pt x="108828" y="22482"/>
                  <a:pt x="113998" y="9676"/>
                  <a:pt x="101903" y="4838"/>
                </a:cubicBezTo>
                <a:close/>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4" name="Freeform 13"/>
          <p:cNvSpPr/>
          <p:nvPr/>
        </p:nvSpPr>
        <p:spPr bwMode="auto">
          <a:xfrm>
            <a:off x="7359534" y="1557388"/>
            <a:ext cx="255874" cy="862913"/>
          </a:xfrm>
          <a:custGeom>
            <a:avLst/>
            <a:gdLst>
              <a:gd name="connsiteX0" fmla="*/ 57266 w 255874"/>
              <a:gd name="connsiteY0" fmla="*/ 53698 h 862913"/>
              <a:gd name="connsiteX1" fmla="*/ 28237 w 255874"/>
              <a:gd name="connsiteY1" fmla="*/ 97241 h 862913"/>
              <a:gd name="connsiteX2" fmla="*/ 28237 w 255874"/>
              <a:gd name="connsiteY2" fmla="*/ 822955 h 862913"/>
              <a:gd name="connsiteX3" fmla="*/ 202409 w 255874"/>
              <a:gd name="connsiteY3" fmla="*/ 808441 h 862913"/>
              <a:gd name="connsiteX4" fmla="*/ 158866 w 255874"/>
              <a:gd name="connsiteY4" fmla="*/ 227869 h 862913"/>
              <a:gd name="connsiteX5" fmla="*/ 144352 w 255874"/>
              <a:gd name="connsiteY5" fmla="*/ 111755 h 862913"/>
              <a:gd name="connsiteX6" fmla="*/ 86295 w 255874"/>
              <a:gd name="connsiteY6" fmla="*/ 24669 h 862913"/>
              <a:gd name="connsiteX7" fmla="*/ 57266 w 255874"/>
              <a:gd name="connsiteY7" fmla="*/ 53698 h 86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874" h="862913">
                <a:moveTo>
                  <a:pt x="57266" y="53698"/>
                </a:moveTo>
                <a:cubicBezTo>
                  <a:pt x="47590" y="68212"/>
                  <a:pt x="29973" y="79883"/>
                  <a:pt x="28237" y="97241"/>
                </a:cubicBezTo>
                <a:cubicBezTo>
                  <a:pt x="0" y="379610"/>
                  <a:pt x="16226" y="546688"/>
                  <a:pt x="28237" y="822955"/>
                </a:cubicBezTo>
                <a:cubicBezTo>
                  <a:pt x="86294" y="818117"/>
                  <a:pt x="181747" y="862913"/>
                  <a:pt x="202409" y="808441"/>
                </a:cubicBezTo>
                <a:cubicBezTo>
                  <a:pt x="255874" y="667488"/>
                  <a:pt x="179751" y="394950"/>
                  <a:pt x="158866" y="227869"/>
                </a:cubicBezTo>
                <a:cubicBezTo>
                  <a:pt x="154028" y="189164"/>
                  <a:pt x="157471" y="148488"/>
                  <a:pt x="144352" y="111755"/>
                </a:cubicBezTo>
                <a:cubicBezTo>
                  <a:pt x="132618" y="78899"/>
                  <a:pt x="110965" y="0"/>
                  <a:pt x="86295" y="24669"/>
                </a:cubicBezTo>
                <a:lnTo>
                  <a:pt x="57266" y="53698"/>
                </a:lnTo>
                <a:close/>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6" name="Freeform 15"/>
          <p:cNvSpPr/>
          <p:nvPr/>
        </p:nvSpPr>
        <p:spPr bwMode="auto">
          <a:xfrm>
            <a:off x="1728653" y="3672114"/>
            <a:ext cx="464957" cy="504341"/>
          </a:xfrm>
          <a:custGeom>
            <a:avLst/>
            <a:gdLst>
              <a:gd name="connsiteX0" fmla="*/ 129176 w 464957"/>
              <a:gd name="connsiteY0" fmla="*/ 58057 h 504341"/>
              <a:gd name="connsiteX1" fmla="*/ 85633 w 464957"/>
              <a:gd name="connsiteY1" fmla="*/ 72572 h 504341"/>
              <a:gd name="connsiteX2" fmla="*/ 27576 w 464957"/>
              <a:gd name="connsiteY2" fmla="*/ 159657 h 504341"/>
              <a:gd name="connsiteX3" fmla="*/ 42090 w 464957"/>
              <a:gd name="connsiteY3" fmla="*/ 464457 h 504341"/>
              <a:gd name="connsiteX4" fmla="*/ 172718 w 464957"/>
              <a:gd name="connsiteY4" fmla="*/ 478972 h 504341"/>
              <a:gd name="connsiteX5" fmla="*/ 463004 w 464957"/>
              <a:gd name="connsiteY5" fmla="*/ 464457 h 504341"/>
              <a:gd name="connsiteX6" fmla="*/ 448490 w 464957"/>
              <a:gd name="connsiteY6" fmla="*/ 188686 h 504341"/>
              <a:gd name="connsiteX7" fmla="*/ 404947 w 464957"/>
              <a:gd name="connsiteY7" fmla="*/ 145143 h 504341"/>
              <a:gd name="connsiteX8" fmla="*/ 317861 w 464957"/>
              <a:gd name="connsiteY8" fmla="*/ 72572 h 504341"/>
              <a:gd name="connsiteX9" fmla="*/ 274318 w 464957"/>
              <a:gd name="connsiteY9" fmla="*/ 29029 h 504341"/>
              <a:gd name="connsiteX10" fmla="*/ 187233 w 464957"/>
              <a:gd name="connsiteY10" fmla="*/ 0 h 504341"/>
              <a:gd name="connsiteX11" fmla="*/ 114661 w 464957"/>
              <a:gd name="connsiteY11" fmla="*/ 72572 h 504341"/>
              <a:gd name="connsiteX12" fmla="*/ 129176 w 464957"/>
              <a:gd name="connsiteY12" fmla="*/ 58057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957" h="504341">
                <a:moveTo>
                  <a:pt x="129176" y="58057"/>
                </a:moveTo>
                <a:cubicBezTo>
                  <a:pt x="124338" y="58057"/>
                  <a:pt x="96451" y="61754"/>
                  <a:pt x="85633" y="72572"/>
                </a:cubicBezTo>
                <a:cubicBezTo>
                  <a:pt x="60964" y="97241"/>
                  <a:pt x="27576" y="159657"/>
                  <a:pt x="27576" y="159657"/>
                </a:cubicBezTo>
                <a:cubicBezTo>
                  <a:pt x="32414" y="261257"/>
                  <a:pt x="0" y="371859"/>
                  <a:pt x="42090" y="464457"/>
                </a:cubicBezTo>
                <a:cubicBezTo>
                  <a:pt x="60219" y="504341"/>
                  <a:pt x="128907" y="478972"/>
                  <a:pt x="172718" y="478972"/>
                </a:cubicBezTo>
                <a:cubicBezTo>
                  <a:pt x="269601" y="478972"/>
                  <a:pt x="366242" y="469295"/>
                  <a:pt x="463004" y="464457"/>
                </a:cubicBezTo>
                <a:cubicBezTo>
                  <a:pt x="458166" y="372533"/>
                  <a:pt x="464957" y="279252"/>
                  <a:pt x="448490" y="188686"/>
                </a:cubicBezTo>
                <a:cubicBezTo>
                  <a:pt x="444818" y="168491"/>
                  <a:pt x="418088" y="160912"/>
                  <a:pt x="404947" y="145143"/>
                </a:cubicBezTo>
                <a:cubicBezTo>
                  <a:pt x="346332" y="74806"/>
                  <a:pt x="413330" y="120306"/>
                  <a:pt x="317861" y="72572"/>
                </a:cubicBezTo>
                <a:cubicBezTo>
                  <a:pt x="303347" y="58058"/>
                  <a:pt x="292261" y="38998"/>
                  <a:pt x="274318" y="29029"/>
                </a:cubicBezTo>
                <a:cubicBezTo>
                  <a:pt x="247570" y="14169"/>
                  <a:pt x="187233" y="0"/>
                  <a:pt x="187233" y="0"/>
                </a:cubicBezTo>
                <a:cubicBezTo>
                  <a:pt x="143690" y="29029"/>
                  <a:pt x="138852" y="24191"/>
                  <a:pt x="114661" y="72572"/>
                </a:cubicBezTo>
                <a:cubicBezTo>
                  <a:pt x="112497" y="76899"/>
                  <a:pt x="134014" y="58057"/>
                  <a:pt x="129176" y="58057"/>
                </a:cubicBezTo>
                <a:close/>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8" name="Freeform 17"/>
          <p:cNvSpPr/>
          <p:nvPr/>
        </p:nvSpPr>
        <p:spPr bwMode="auto">
          <a:xfrm>
            <a:off x="7276546" y="3643086"/>
            <a:ext cx="439656" cy="504098"/>
          </a:xfrm>
          <a:custGeom>
            <a:avLst/>
            <a:gdLst>
              <a:gd name="connsiteX0" fmla="*/ 140254 w 439656"/>
              <a:gd name="connsiteY0" fmla="*/ 0 h 504098"/>
              <a:gd name="connsiteX1" fmla="*/ 96711 w 439656"/>
              <a:gd name="connsiteY1" fmla="*/ 14514 h 504098"/>
              <a:gd name="connsiteX2" fmla="*/ 67683 w 439656"/>
              <a:gd name="connsiteY2" fmla="*/ 101600 h 504098"/>
              <a:gd name="connsiteX3" fmla="*/ 125740 w 439656"/>
              <a:gd name="connsiteY3" fmla="*/ 435428 h 504098"/>
              <a:gd name="connsiteX4" fmla="*/ 241854 w 439656"/>
              <a:gd name="connsiteY4" fmla="*/ 449943 h 504098"/>
              <a:gd name="connsiteX5" fmla="*/ 285397 w 439656"/>
              <a:gd name="connsiteY5" fmla="*/ 478971 h 504098"/>
              <a:gd name="connsiteX6" fmla="*/ 416025 w 439656"/>
              <a:gd name="connsiteY6" fmla="*/ 464457 h 504098"/>
              <a:gd name="connsiteX7" fmla="*/ 372483 w 439656"/>
              <a:gd name="connsiteY7" fmla="*/ 188685 h 504098"/>
              <a:gd name="connsiteX8" fmla="*/ 328940 w 439656"/>
              <a:gd name="connsiteY8" fmla="*/ 159657 h 504098"/>
              <a:gd name="connsiteX9" fmla="*/ 212825 w 439656"/>
              <a:gd name="connsiteY9" fmla="*/ 58057 h 504098"/>
              <a:gd name="connsiteX10" fmla="*/ 140254 w 439656"/>
              <a:gd name="connsiteY10" fmla="*/ 0 h 50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656" h="504098">
                <a:moveTo>
                  <a:pt x="140254" y="0"/>
                </a:moveTo>
                <a:cubicBezTo>
                  <a:pt x="125740" y="4838"/>
                  <a:pt x="105604" y="2064"/>
                  <a:pt x="96711" y="14514"/>
                </a:cubicBezTo>
                <a:cubicBezTo>
                  <a:pt x="78926" y="39413"/>
                  <a:pt x="67683" y="101600"/>
                  <a:pt x="67683" y="101600"/>
                </a:cubicBezTo>
                <a:cubicBezTo>
                  <a:pt x="68823" y="125537"/>
                  <a:pt x="0" y="401135"/>
                  <a:pt x="125740" y="435428"/>
                </a:cubicBezTo>
                <a:cubicBezTo>
                  <a:pt x="163371" y="445691"/>
                  <a:pt x="203149" y="445105"/>
                  <a:pt x="241854" y="449943"/>
                </a:cubicBezTo>
                <a:cubicBezTo>
                  <a:pt x="256368" y="459619"/>
                  <a:pt x="268013" y="477522"/>
                  <a:pt x="285397" y="478971"/>
                </a:cubicBezTo>
                <a:cubicBezTo>
                  <a:pt x="329056" y="482609"/>
                  <a:pt x="397371" y="504098"/>
                  <a:pt x="416025" y="464457"/>
                </a:cubicBezTo>
                <a:cubicBezTo>
                  <a:pt x="439656" y="414240"/>
                  <a:pt x="435709" y="251911"/>
                  <a:pt x="372483" y="188685"/>
                </a:cubicBezTo>
                <a:cubicBezTo>
                  <a:pt x="360148" y="176350"/>
                  <a:pt x="343454" y="169333"/>
                  <a:pt x="328940" y="159657"/>
                </a:cubicBezTo>
                <a:cubicBezTo>
                  <a:pt x="295073" y="108857"/>
                  <a:pt x="285397" y="82248"/>
                  <a:pt x="212825" y="58057"/>
                </a:cubicBezTo>
                <a:lnTo>
                  <a:pt x="140254" y="0"/>
                </a:lnTo>
                <a:close/>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9" name="Freeform 18"/>
          <p:cNvSpPr/>
          <p:nvPr/>
        </p:nvSpPr>
        <p:spPr bwMode="auto">
          <a:xfrm>
            <a:off x="4776991" y="3468914"/>
            <a:ext cx="260655" cy="667406"/>
          </a:xfrm>
          <a:custGeom>
            <a:avLst/>
            <a:gdLst>
              <a:gd name="connsiteX0" fmla="*/ 41752 w 260655"/>
              <a:gd name="connsiteY0" fmla="*/ 87086 h 667406"/>
              <a:gd name="connsiteX1" fmla="*/ 56266 w 260655"/>
              <a:gd name="connsiteY1" fmla="*/ 638629 h 667406"/>
              <a:gd name="connsiteX2" fmla="*/ 157866 w 260655"/>
              <a:gd name="connsiteY2" fmla="*/ 653143 h 667406"/>
              <a:gd name="connsiteX3" fmla="*/ 172380 w 260655"/>
              <a:gd name="connsiteY3" fmla="*/ 203200 h 667406"/>
              <a:gd name="connsiteX4" fmla="*/ 114323 w 260655"/>
              <a:gd name="connsiteY4" fmla="*/ 116115 h 667406"/>
              <a:gd name="connsiteX5" fmla="*/ 41752 w 260655"/>
              <a:gd name="connsiteY5" fmla="*/ 87086 h 66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55" h="667406">
                <a:moveTo>
                  <a:pt x="41752" y="87086"/>
                </a:moveTo>
                <a:cubicBezTo>
                  <a:pt x="32076" y="174172"/>
                  <a:pt x="0" y="551104"/>
                  <a:pt x="56266" y="638629"/>
                </a:cubicBezTo>
                <a:cubicBezTo>
                  <a:pt x="74766" y="667406"/>
                  <a:pt x="123999" y="648305"/>
                  <a:pt x="157866" y="653143"/>
                </a:cubicBezTo>
                <a:cubicBezTo>
                  <a:pt x="260655" y="498962"/>
                  <a:pt x="198647" y="610339"/>
                  <a:pt x="172380" y="203200"/>
                </a:cubicBezTo>
                <a:cubicBezTo>
                  <a:pt x="170230" y="169870"/>
                  <a:pt x="143389" y="130648"/>
                  <a:pt x="114323" y="116115"/>
                </a:cubicBezTo>
                <a:cubicBezTo>
                  <a:pt x="101341" y="109624"/>
                  <a:pt x="51428" y="0"/>
                  <a:pt x="41752" y="87086"/>
                </a:cubicBezTo>
                <a:close/>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21" name="Freeform 20"/>
          <p:cNvSpPr/>
          <p:nvPr/>
        </p:nvSpPr>
        <p:spPr bwMode="auto">
          <a:xfrm>
            <a:off x="7776394" y="5302553"/>
            <a:ext cx="406879" cy="662818"/>
          </a:xfrm>
          <a:custGeom>
            <a:avLst/>
            <a:gdLst>
              <a:gd name="connsiteX0" fmla="*/ 61320 w 406879"/>
              <a:gd name="connsiteY0" fmla="*/ 9676 h 662818"/>
              <a:gd name="connsiteX1" fmla="*/ 3263 w 406879"/>
              <a:gd name="connsiteY1" fmla="*/ 82247 h 662818"/>
              <a:gd name="connsiteX2" fmla="*/ 17777 w 406879"/>
              <a:gd name="connsiteY2" fmla="*/ 604761 h 662818"/>
              <a:gd name="connsiteX3" fmla="*/ 61320 w 406879"/>
              <a:gd name="connsiteY3" fmla="*/ 648304 h 662818"/>
              <a:gd name="connsiteX4" fmla="*/ 119377 w 406879"/>
              <a:gd name="connsiteY4" fmla="*/ 662818 h 662818"/>
              <a:gd name="connsiteX5" fmla="*/ 220977 w 406879"/>
              <a:gd name="connsiteY5" fmla="*/ 648304 h 662818"/>
              <a:gd name="connsiteX6" fmla="*/ 264520 w 406879"/>
              <a:gd name="connsiteY6" fmla="*/ 619276 h 662818"/>
              <a:gd name="connsiteX7" fmla="*/ 206463 w 406879"/>
              <a:gd name="connsiteY7" fmla="*/ 96761 h 662818"/>
              <a:gd name="connsiteX8" fmla="*/ 104863 w 406879"/>
              <a:gd name="connsiteY8" fmla="*/ 24190 h 662818"/>
              <a:gd name="connsiteX9" fmla="*/ 61320 w 406879"/>
              <a:gd name="connsiteY9" fmla="*/ 9676 h 66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879" h="662818">
                <a:moveTo>
                  <a:pt x="61320" y="9676"/>
                </a:moveTo>
                <a:cubicBezTo>
                  <a:pt x="44387" y="19352"/>
                  <a:pt x="3263" y="35508"/>
                  <a:pt x="3263" y="82247"/>
                </a:cubicBezTo>
                <a:cubicBezTo>
                  <a:pt x="3263" y="256486"/>
                  <a:pt x="0" y="431432"/>
                  <a:pt x="17777" y="604761"/>
                </a:cubicBezTo>
                <a:cubicBezTo>
                  <a:pt x="19871" y="625180"/>
                  <a:pt x="43498" y="638120"/>
                  <a:pt x="61320" y="648304"/>
                </a:cubicBezTo>
                <a:cubicBezTo>
                  <a:pt x="78640" y="658201"/>
                  <a:pt x="100025" y="657980"/>
                  <a:pt x="119377" y="662818"/>
                </a:cubicBezTo>
                <a:cubicBezTo>
                  <a:pt x="153244" y="657980"/>
                  <a:pt x="188209" y="658134"/>
                  <a:pt x="220977" y="648304"/>
                </a:cubicBezTo>
                <a:cubicBezTo>
                  <a:pt x="237685" y="643292"/>
                  <a:pt x="263578" y="636695"/>
                  <a:pt x="264520" y="619276"/>
                </a:cubicBezTo>
                <a:cubicBezTo>
                  <a:pt x="292041" y="110141"/>
                  <a:pt x="406879" y="163569"/>
                  <a:pt x="206463" y="96761"/>
                </a:cubicBezTo>
                <a:cubicBezTo>
                  <a:pt x="173686" y="72178"/>
                  <a:pt x="140241" y="45417"/>
                  <a:pt x="104863" y="24190"/>
                </a:cubicBezTo>
                <a:cubicBezTo>
                  <a:pt x="95587" y="18624"/>
                  <a:pt x="78253" y="0"/>
                  <a:pt x="61320" y="9676"/>
                </a:cubicBezTo>
                <a:close/>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2" name="TextBox 11"/>
          <p:cNvSpPr txBox="1"/>
          <p:nvPr/>
        </p:nvSpPr>
        <p:spPr>
          <a:xfrm>
            <a:off x="838200" y="6324600"/>
            <a:ext cx="7162800" cy="461665"/>
          </a:xfrm>
          <a:prstGeom prst="rect">
            <a:avLst/>
          </a:prstGeom>
          <a:solidFill>
            <a:schemeClr val="tx1"/>
          </a:solidFill>
        </p:spPr>
        <p:txBody>
          <a:bodyPr wrap="square" rtlCol="0">
            <a:spAutoFit/>
          </a:bodyPr>
          <a:lstStyle/>
          <a:p>
            <a:r>
              <a:rPr lang="en-US" sz="2400" dirty="0" smtClean="0">
                <a:solidFill>
                  <a:schemeClr val="bg2"/>
                </a:solidFill>
              </a:rPr>
              <a:t>________  USDM            ------------- NLDAS/State</a:t>
            </a:r>
            <a:endParaRPr lang="en-US" sz="2400" dirty="0">
              <a:solidFill>
                <a:schemeClr val="bg2"/>
              </a:solidFill>
            </a:endParaRPr>
          </a:p>
        </p:txBody>
      </p:sp>
      <p:sp>
        <p:nvSpPr>
          <p:cNvPr id="15" name="TextBox 14"/>
          <p:cNvSpPr txBox="1"/>
          <p:nvPr/>
        </p:nvSpPr>
        <p:spPr>
          <a:xfrm>
            <a:off x="1320486" y="685800"/>
            <a:ext cx="6686446" cy="369332"/>
          </a:xfrm>
          <a:prstGeom prst="rect">
            <a:avLst/>
          </a:prstGeom>
          <a:noFill/>
        </p:spPr>
        <p:txBody>
          <a:bodyPr wrap="none" rtlCol="0">
            <a:spAutoFit/>
          </a:bodyPr>
          <a:lstStyle/>
          <a:p>
            <a:r>
              <a:rPr lang="en-US" dirty="0" smtClean="0">
                <a:solidFill>
                  <a:srgbClr val="FFC000"/>
                </a:solidFill>
              </a:rPr>
              <a:t>The reason for wrong simulations needs to be indentified</a:t>
            </a:r>
            <a:endParaRPr lang="en-US" dirty="0">
              <a:solidFill>
                <a:srgbClr val="FFC000"/>
              </a:solidFill>
            </a:endParaRPr>
          </a:p>
        </p:txBody>
      </p:sp>
      <p:cxnSp>
        <p:nvCxnSpPr>
          <p:cNvPr id="20" name="Straight Arrow Connector 19"/>
          <p:cNvCxnSpPr>
            <a:endCxn id="14" idx="1"/>
          </p:cNvCxnSpPr>
          <p:nvPr/>
        </p:nvCxnSpPr>
        <p:spPr bwMode="auto">
          <a:xfrm>
            <a:off x="5562600" y="914400"/>
            <a:ext cx="1825171" cy="740229"/>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23" name="Straight Arrow Connector 22"/>
          <p:cNvCxnSpPr/>
          <p:nvPr/>
        </p:nvCxnSpPr>
        <p:spPr bwMode="auto">
          <a:xfrm flipH="1">
            <a:off x="4724400" y="990600"/>
            <a:ext cx="381000" cy="990600"/>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26" name="Straight Arrow Connector 25"/>
          <p:cNvCxnSpPr/>
          <p:nvPr/>
        </p:nvCxnSpPr>
        <p:spPr bwMode="auto">
          <a:xfrm flipH="1">
            <a:off x="2057400" y="914400"/>
            <a:ext cx="2743200" cy="2743200"/>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28" name="Straight Arrow Connector 27"/>
          <p:cNvCxnSpPr>
            <a:endCxn id="18" idx="0"/>
          </p:cNvCxnSpPr>
          <p:nvPr/>
        </p:nvCxnSpPr>
        <p:spPr bwMode="auto">
          <a:xfrm>
            <a:off x="5334000" y="990600"/>
            <a:ext cx="2082800" cy="2652486"/>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30" name="Straight Arrow Connector 29"/>
          <p:cNvCxnSpPr/>
          <p:nvPr/>
        </p:nvCxnSpPr>
        <p:spPr bwMode="auto">
          <a:xfrm flipH="1">
            <a:off x="4953000" y="990600"/>
            <a:ext cx="228600" cy="2514600"/>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32" name="Straight Arrow Connector 31"/>
          <p:cNvCxnSpPr/>
          <p:nvPr/>
        </p:nvCxnSpPr>
        <p:spPr bwMode="auto">
          <a:xfrm>
            <a:off x="5181600" y="990600"/>
            <a:ext cx="2590800" cy="4419600"/>
          </a:xfrm>
          <a:prstGeom prst="straightConnector1">
            <a:avLst/>
          </a:prstGeom>
          <a:solidFill>
            <a:schemeClr val="tx2"/>
          </a:solidFill>
          <a:ln w="25400" cap="flat" cmpd="sng" algn="ctr">
            <a:solidFill>
              <a:schemeClr val="bg2"/>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dWest_9States_Taining_timeseries.png"/>
          <p:cNvPicPr>
            <a:picLocks noChangeAspect="1"/>
          </p:cNvPicPr>
          <p:nvPr/>
        </p:nvPicPr>
        <p:blipFill>
          <a:blip r:embed="rId2" cstate="print"/>
          <a:srcRect b="11111"/>
          <a:stretch>
            <a:fillRect/>
          </a:stretch>
        </p:blipFill>
        <p:spPr>
          <a:xfrm>
            <a:off x="304800" y="914400"/>
            <a:ext cx="8570259" cy="5257800"/>
          </a:xfrm>
          <a:prstGeom prst="rect">
            <a:avLst/>
          </a:prstGeom>
        </p:spPr>
      </p:pic>
      <p:sp>
        <p:nvSpPr>
          <p:cNvPr id="4" name="TextBox 3"/>
          <p:cNvSpPr txBox="1"/>
          <p:nvPr/>
        </p:nvSpPr>
        <p:spPr>
          <a:xfrm>
            <a:off x="3124200" y="0"/>
            <a:ext cx="2313455" cy="461665"/>
          </a:xfrm>
          <a:prstGeom prst="rect">
            <a:avLst/>
          </a:prstGeom>
          <a:noFill/>
        </p:spPr>
        <p:txBody>
          <a:bodyPr wrap="none" rtlCol="0">
            <a:spAutoFit/>
          </a:bodyPr>
          <a:lstStyle/>
          <a:p>
            <a:r>
              <a:rPr lang="en-US" sz="2400" u="sng" dirty="0" smtClean="0">
                <a:solidFill>
                  <a:schemeClr val="tx1"/>
                </a:solidFill>
                <a:latin typeface="Times New Roman" pitchFamily="18" charset="0"/>
                <a:cs typeface="Times New Roman" pitchFamily="18" charset="0"/>
              </a:rPr>
              <a:t>Midwest Region</a:t>
            </a:r>
            <a:endParaRPr lang="en-US" sz="2400" u="sng" dirty="0">
              <a:solidFill>
                <a:schemeClr val="tx1"/>
              </a:solidFill>
              <a:latin typeface="Times New Roman" pitchFamily="18" charset="0"/>
              <a:cs typeface="Times New Roman" pitchFamily="18" charset="0"/>
            </a:endParaRPr>
          </a:p>
        </p:txBody>
      </p:sp>
      <p:sp>
        <p:nvSpPr>
          <p:cNvPr id="5" name="TextBox 4"/>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26/37</a:t>
            </a:r>
            <a:endParaRPr lang="en-US" dirty="0">
              <a:solidFill>
                <a:srgbClr val="FFC000"/>
              </a:solidFill>
            </a:endParaRPr>
          </a:p>
        </p:txBody>
      </p:sp>
      <p:sp>
        <p:nvSpPr>
          <p:cNvPr id="6" name="TextBox 5"/>
          <p:cNvSpPr txBox="1"/>
          <p:nvPr/>
        </p:nvSpPr>
        <p:spPr>
          <a:xfrm>
            <a:off x="6096000" y="228600"/>
            <a:ext cx="1159293" cy="369332"/>
          </a:xfrm>
          <a:prstGeom prst="rect">
            <a:avLst/>
          </a:prstGeom>
          <a:noFill/>
        </p:spPr>
        <p:txBody>
          <a:bodyPr wrap="none" rtlCol="0">
            <a:spAutoFit/>
          </a:bodyPr>
          <a:lstStyle/>
          <a:p>
            <a:r>
              <a:rPr lang="en-US" dirty="0" smtClean="0">
                <a:solidFill>
                  <a:srgbClr val="C00000"/>
                </a:solidFill>
              </a:rPr>
              <a:t>Low skill</a:t>
            </a:r>
            <a:endParaRPr lang="en-US" dirty="0">
              <a:solidFill>
                <a:srgbClr val="C00000"/>
              </a:solidFill>
            </a:endParaRPr>
          </a:p>
        </p:txBody>
      </p:sp>
      <p:cxnSp>
        <p:nvCxnSpPr>
          <p:cNvPr id="8" name="Straight Arrow Connector 7"/>
          <p:cNvCxnSpPr/>
          <p:nvPr/>
        </p:nvCxnSpPr>
        <p:spPr bwMode="auto">
          <a:xfrm flipH="1">
            <a:off x="2514600" y="609600"/>
            <a:ext cx="3657600" cy="381000"/>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10" name="Straight Arrow Connector 9"/>
          <p:cNvCxnSpPr/>
          <p:nvPr/>
        </p:nvCxnSpPr>
        <p:spPr bwMode="auto">
          <a:xfrm>
            <a:off x="6172200" y="609600"/>
            <a:ext cx="1600200" cy="381000"/>
          </a:xfrm>
          <a:prstGeom prst="straightConnector1">
            <a:avLst/>
          </a:prstGeom>
          <a:solidFill>
            <a:schemeClr val="tx2"/>
          </a:solidFill>
          <a:ln w="25400" cap="flat" cmpd="sng" algn="ctr">
            <a:solidFill>
              <a:schemeClr val="bg2"/>
            </a:solidFill>
            <a:prstDash val="solid"/>
            <a:round/>
            <a:headEnd type="none" w="med" len="med"/>
            <a:tailEnd type="arrow"/>
          </a:ln>
          <a:effectLst/>
        </p:spPr>
      </p:cxnSp>
      <p:sp>
        <p:nvSpPr>
          <p:cNvPr id="9" name="TextBox 8"/>
          <p:cNvSpPr txBox="1"/>
          <p:nvPr/>
        </p:nvSpPr>
        <p:spPr>
          <a:xfrm>
            <a:off x="1184737" y="457200"/>
            <a:ext cx="6886821" cy="338554"/>
          </a:xfrm>
          <a:prstGeom prst="rect">
            <a:avLst/>
          </a:prstGeom>
          <a:noFill/>
        </p:spPr>
        <p:txBody>
          <a:bodyPr wrap="none" rtlCol="0">
            <a:spAutoFit/>
          </a:bodyPr>
          <a:lstStyle/>
          <a:p>
            <a:r>
              <a:rPr lang="en-US" sz="1600" u="sng" dirty="0" smtClean="0">
                <a:solidFill>
                  <a:srgbClr val="66FFFF"/>
                </a:solidFill>
              </a:rPr>
              <a:t>Overall performance of State is good for some states in this region</a:t>
            </a:r>
            <a:endParaRPr lang="en-US" sz="1600" u="sng" dirty="0">
              <a:solidFill>
                <a:srgbClr val="66FFFF"/>
              </a:solidFill>
            </a:endParaRPr>
          </a:p>
        </p:txBody>
      </p:sp>
      <p:sp>
        <p:nvSpPr>
          <p:cNvPr id="11" name="TextBox 10"/>
          <p:cNvSpPr txBox="1"/>
          <p:nvPr/>
        </p:nvSpPr>
        <p:spPr>
          <a:xfrm>
            <a:off x="1066800" y="6172200"/>
            <a:ext cx="6934200" cy="461665"/>
          </a:xfrm>
          <a:prstGeom prst="rect">
            <a:avLst/>
          </a:prstGeom>
          <a:solidFill>
            <a:schemeClr val="tx1"/>
          </a:solidFill>
        </p:spPr>
        <p:txBody>
          <a:bodyPr wrap="square" rtlCol="0">
            <a:spAutoFit/>
          </a:bodyPr>
          <a:lstStyle/>
          <a:p>
            <a:r>
              <a:rPr lang="en-US" sz="2400" dirty="0" smtClean="0">
                <a:solidFill>
                  <a:schemeClr val="bg2"/>
                </a:solidFill>
              </a:rPr>
              <a:t>________  USDM            ------------- NLDAS/State</a:t>
            </a:r>
            <a:endParaRPr lang="en-US" sz="2400" dirty="0">
              <a:solidFill>
                <a:schemeClr val="bg2"/>
              </a:solidFill>
            </a:endParaRPr>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st_9States_Taining_timeseries.png"/>
          <p:cNvPicPr>
            <a:picLocks noChangeAspect="1"/>
          </p:cNvPicPr>
          <p:nvPr/>
        </p:nvPicPr>
        <p:blipFill>
          <a:blip r:embed="rId2" cstate="print"/>
          <a:srcRect b="10988"/>
          <a:stretch>
            <a:fillRect/>
          </a:stretch>
        </p:blipFill>
        <p:spPr>
          <a:xfrm>
            <a:off x="533400" y="1219200"/>
            <a:ext cx="8077200" cy="5098473"/>
          </a:xfrm>
          <a:prstGeom prst="rect">
            <a:avLst/>
          </a:prstGeom>
        </p:spPr>
      </p:pic>
      <p:sp>
        <p:nvSpPr>
          <p:cNvPr id="4" name="TextBox 3"/>
          <p:cNvSpPr txBox="1"/>
          <p:nvPr/>
        </p:nvSpPr>
        <p:spPr>
          <a:xfrm>
            <a:off x="3657600" y="0"/>
            <a:ext cx="1834798" cy="461665"/>
          </a:xfrm>
          <a:prstGeom prst="rect">
            <a:avLst/>
          </a:prstGeom>
          <a:noFill/>
        </p:spPr>
        <p:txBody>
          <a:bodyPr wrap="none" rtlCol="0">
            <a:spAutoFit/>
          </a:bodyPr>
          <a:lstStyle/>
          <a:p>
            <a:r>
              <a:rPr lang="en-US" sz="2400" u="sng" dirty="0" smtClean="0">
                <a:solidFill>
                  <a:schemeClr val="tx1"/>
                </a:solidFill>
                <a:latin typeface="Times New Roman" pitchFamily="18" charset="0"/>
                <a:cs typeface="Times New Roman" pitchFamily="18" charset="0"/>
              </a:rPr>
              <a:t>West Region</a:t>
            </a:r>
            <a:endParaRPr lang="en-US" sz="2400" u="sng" dirty="0">
              <a:solidFill>
                <a:schemeClr val="tx1"/>
              </a:solidFill>
              <a:latin typeface="Times New Roman" pitchFamily="18" charset="0"/>
              <a:cs typeface="Times New Roman" pitchFamily="18" charset="0"/>
            </a:endParaRPr>
          </a:p>
        </p:txBody>
      </p:sp>
      <p:sp>
        <p:nvSpPr>
          <p:cNvPr id="5" name="TextBox 4"/>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27/37</a:t>
            </a:r>
            <a:endParaRPr lang="en-US" dirty="0">
              <a:solidFill>
                <a:srgbClr val="FFC000"/>
              </a:solidFill>
            </a:endParaRPr>
          </a:p>
        </p:txBody>
      </p:sp>
      <p:sp>
        <p:nvSpPr>
          <p:cNvPr id="6" name="TextBox 5"/>
          <p:cNvSpPr txBox="1"/>
          <p:nvPr/>
        </p:nvSpPr>
        <p:spPr>
          <a:xfrm>
            <a:off x="1219200" y="533400"/>
            <a:ext cx="7103247" cy="646331"/>
          </a:xfrm>
          <a:prstGeom prst="rect">
            <a:avLst/>
          </a:prstGeom>
          <a:noFill/>
        </p:spPr>
        <p:txBody>
          <a:bodyPr wrap="square" rtlCol="0">
            <a:spAutoFit/>
          </a:bodyPr>
          <a:lstStyle/>
          <a:p>
            <a:r>
              <a:rPr lang="en-US" u="sng" dirty="0" smtClean="0">
                <a:solidFill>
                  <a:srgbClr val="66FFFF"/>
                </a:solidFill>
              </a:rPr>
              <a:t>Performance of State is worse than the other regions and need to be improved in future </a:t>
            </a:r>
            <a:endParaRPr lang="en-US" u="sng" dirty="0">
              <a:solidFill>
                <a:srgbClr val="66FFFF"/>
              </a:solidFill>
            </a:endParaRPr>
          </a:p>
        </p:txBody>
      </p:sp>
      <p:sp>
        <p:nvSpPr>
          <p:cNvPr id="7" name="TextBox 6"/>
          <p:cNvSpPr txBox="1"/>
          <p:nvPr/>
        </p:nvSpPr>
        <p:spPr>
          <a:xfrm>
            <a:off x="990600" y="6248401"/>
            <a:ext cx="7010400" cy="461665"/>
          </a:xfrm>
          <a:prstGeom prst="rect">
            <a:avLst/>
          </a:prstGeom>
          <a:solidFill>
            <a:schemeClr val="tx1"/>
          </a:solidFill>
        </p:spPr>
        <p:txBody>
          <a:bodyPr wrap="square" rtlCol="0">
            <a:spAutoFit/>
          </a:bodyPr>
          <a:lstStyle/>
          <a:p>
            <a:r>
              <a:rPr lang="en-US" sz="2400" dirty="0" smtClean="0">
                <a:solidFill>
                  <a:schemeClr val="bg2"/>
                </a:solidFill>
              </a:rPr>
              <a:t>________  USDM            ------------- NLDAS/State</a:t>
            </a:r>
            <a:endParaRPr lang="en-US" sz="2400" dirty="0">
              <a:solidFill>
                <a:schemeClr val="bg2"/>
              </a:solidFill>
            </a:endParaRPr>
          </a:p>
        </p:txBody>
      </p:sp>
    </p:spTree>
  </p:cSld>
  <p:clrMapOvr>
    <a:masterClrMapping/>
  </p:clrMapOvr>
  <p:transition>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8130" y="228600"/>
            <a:ext cx="7598555" cy="1077218"/>
          </a:xfrm>
          <a:prstGeom prst="rect">
            <a:avLst/>
          </a:prstGeom>
          <a:noFill/>
        </p:spPr>
        <p:txBody>
          <a:bodyPr wrap="none" rtlCol="0">
            <a:spAutoFit/>
          </a:bodyPr>
          <a:lstStyle/>
          <a:p>
            <a:r>
              <a:rPr lang="en-US" sz="3200" u="sng" dirty="0" smtClean="0">
                <a:solidFill>
                  <a:schemeClr val="tx1"/>
                </a:solidFill>
              </a:rPr>
              <a:t>Evaluation of Optimally Blended </a:t>
            </a:r>
          </a:p>
          <a:p>
            <a:r>
              <a:rPr lang="en-US" sz="3200" u="sng" dirty="0" smtClean="0">
                <a:solidFill>
                  <a:schemeClr val="tx1"/>
                </a:solidFill>
              </a:rPr>
              <a:t>NLDAS Drought Index (State) in Texas</a:t>
            </a:r>
            <a:endParaRPr lang="en-US" sz="3200" u="sng" dirty="0">
              <a:solidFill>
                <a:schemeClr val="tx1"/>
              </a:solidFill>
            </a:endParaRPr>
          </a:p>
        </p:txBody>
      </p:sp>
      <p:sp>
        <p:nvSpPr>
          <p:cNvPr id="13" name="TextBox 12"/>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28/37</a:t>
            </a:r>
            <a:endParaRPr lang="en-US" dirty="0">
              <a:solidFill>
                <a:srgbClr val="FFC000"/>
              </a:solidFill>
            </a:endParaRPr>
          </a:p>
        </p:txBody>
      </p:sp>
      <p:sp>
        <p:nvSpPr>
          <p:cNvPr id="16" name="TextBox 15"/>
          <p:cNvSpPr txBox="1"/>
          <p:nvPr/>
        </p:nvSpPr>
        <p:spPr>
          <a:xfrm>
            <a:off x="769271" y="1371600"/>
            <a:ext cx="7998536" cy="461665"/>
          </a:xfrm>
          <a:prstGeom prst="rect">
            <a:avLst/>
          </a:prstGeom>
          <a:noFill/>
        </p:spPr>
        <p:txBody>
          <a:bodyPr wrap="none" rtlCol="0">
            <a:spAutoFit/>
          </a:bodyPr>
          <a:lstStyle/>
          <a:p>
            <a:r>
              <a:rPr lang="en-US" sz="2400" dirty="0" smtClean="0">
                <a:solidFill>
                  <a:srgbClr val="66FFFF"/>
                </a:solidFill>
                <a:latin typeface="Times New Roman" pitchFamily="18" charset="0"/>
                <a:cs typeface="Times New Roman" pitchFamily="18" charset="0"/>
              </a:rPr>
              <a:t>5 Drought Categories: D0-D4, D1-D4, D2-D4,D3-D4, D4-D4</a:t>
            </a:r>
            <a:endParaRPr lang="en-US" sz="2400" dirty="0">
              <a:solidFill>
                <a:srgbClr val="66FFFF"/>
              </a:solidFill>
              <a:latin typeface="Times New Roman" pitchFamily="18" charset="0"/>
              <a:cs typeface="Times New Roman" pitchFamily="18" charset="0"/>
            </a:endParaRPr>
          </a:p>
        </p:txBody>
      </p:sp>
      <p:grpSp>
        <p:nvGrpSpPr>
          <p:cNvPr id="15" name="Group 14"/>
          <p:cNvGrpSpPr/>
          <p:nvPr/>
        </p:nvGrpSpPr>
        <p:grpSpPr>
          <a:xfrm>
            <a:off x="381000" y="1905000"/>
            <a:ext cx="8534400" cy="4495800"/>
            <a:chOff x="381000" y="1905000"/>
            <a:chExt cx="8534400" cy="4495800"/>
          </a:xfrm>
        </p:grpSpPr>
        <p:pic>
          <p:nvPicPr>
            <p:cNvPr id="12" name="Picture 11" descr="Fig.9_Texas_2000_2011.tif"/>
            <p:cNvPicPr>
              <a:picLocks noChangeAspect="1"/>
            </p:cNvPicPr>
            <p:nvPr/>
          </p:nvPicPr>
          <p:blipFill>
            <a:blip r:embed="rId2" cstate="print"/>
            <a:srcRect t="4444" b="10000"/>
            <a:stretch>
              <a:fillRect/>
            </a:stretch>
          </p:blipFill>
          <p:spPr>
            <a:xfrm>
              <a:off x="381000" y="1905000"/>
              <a:ext cx="8534400" cy="4495800"/>
            </a:xfrm>
            <a:prstGeom prst="rect">
              <a:avLst/>
            </a:prstGeom>
          </p:spPr>
        </p:pic>
        <p:sp>
          <p:nvSpPr>
            <p:cNvPr id="11" name="TextBox 10"/>
            <p:cNvSpPr txBox="1"/>
            <p:nvPr/>
          </p:nvSpPr>
          <p:spPr>
            <a:xfrm>
              <a:off x="3785154" y="4114800"/>
              <a:ext cx="2877711" cy="307777"/>
            </a:xfrm>
            <a:prstGeom prst="rect">
              <a:avLst/>
            </a:prstGeom>
            <a:noFill/>
          </p:spPr>
          <p:txBody>
            <a:bodyPr wrap="none" rtlCol="0">
              <a:spAutoFit/>
            </a:bodyPr>
            <a:lstStyle/>
            <a:p>
              <a:r>
                <a:rPr lang="en-US" sz="1400" dirty="0" smtClean="0"/>
                <a:t>Xia et al. (2013d), in preparation</a:t>
              </a:r>
              <a:endParaRPr lang="en-US" sz="1400" dirty="0"/>
            </a:p>
          </p:txBody>
        </p:sp>
        <p:sp>
          <p:nvSpPr>
            <p:cNvPr id="14" name="TextBox 13"/>
            <p:cNvSpPr txBox="1"/>
            <p:nvPr/>
          </p:nvSpPr>
          <p:spPr>
            <a:xfrm>
              <a:off x="6934200" y="4038600"/>
              <a:ext cx="1828800" cy="307777"/>
            </a:xfrm>
            <a:prstGeom prst="rect">
              <a:avLst/>
            </a:prstGeom>
            <a:noFill/>
          </p:spPr>
          <p:txBody>
            <a:bodyPr wrap="square" rtlCol="0">
              <a:spAutoFit/>
            </a:bodyPr>
            <a:lstStyle/>
            <a:p>
              <a:r>
                <a:rPr lang="en-US" sz="1400" u="sng" dirty="0" smtClean="0">
                  <a:solidFill>
                    <a:srgbClr val="C00000"/>
                  </a:solidFill>
                  <a:latin typeface="Times New Roman" pitchFamily="18" charset="0"/>
                  <a:cs typeface="Times New Roman" pitchFamily="18" charset="0"/>
                </a:rPr>
                <a:t>2011 Texas Drought</a:t>
              </a:r>
              <a:endParaRPr lang="en-US" sz="1400" u="sng" dirty="0">
                <a:solidFill>
                  <a:srgbClr val="C00000"/>
                </a:solidFill>
                <a:latin typeface="Times New Roman" pitchFamily="18" charset="0"/>
                <a:cs typeface="Times New Roman" pitchFamily="18" charset="0"/>
              </a:endParaRPr>
            </a:p>
          </p:txBody>
        </p:sp>
        <p:cxnSp>
          <p:nvCxnSpPr>
            <p:cNvPr id="9" name="Straight Connector 8"/>
            <p:cNvCxnSpPr/>
            <p:nvPr/>
          </p:nvCxnSpPr>
          <p:spPr bwMode="auto">
            <a:xfrm flipV="1">
              <a:off x="7772400" y="1905000"/>
              <a:ext cx="76200" cy="4267200"/>
            </a:xfrm>
            <a:prstGeom prst="line">
              <a:avLst/>
            </a:prstGeom>
            <a:solidFill>
              <a:schemeClr val="tx2"/>
            </a:solidFill>
            <a:ln w="25400" cap="flat" cmpd="sng" algn="ctr">
              <a:solidFill>
                <a:schemeClr val="bg2"/>
              </a:solidFill>
              <a:prstDash val="solid"/>
              <a:round/>
              <a:headEnd type="none" w="med" len="med"/>
              <a:tailEnd type="none" w="med" len="med"/>
            </a:ln>
            <a:effectLst/>
          </p:spPr>
        </p:cxnSp>
      </p:grpSp>
      <p:sp>
        <p:nvSpPr>
          <p:cNvPr id="10" name="TextBox 9"/>
          <p:cNvSpPr txBox="1"/>
          <p:nvPr/>
        </p:nvSpPr>
        <p:spPr>
          <a:xfrm>
            <a:off x="983160" y="1828800"/>
            <a:ext cx="7558480" cy="369332"/>
          </a:xfrm>
          <a:prstGeom prst="rect">
            <a:avLst/>
          </a:prstGeom>
          <a:noFill/>
        </p:spPr>
        <p:txBody>
          <a:bodyPr wrap="none" rtlCol="0">
            <a:spAutoFit/>
          </a:bodyPr>
          <a:lstStyle/>
          <a:p>
            <a:r>
              <a:rPr lang="en-US" dirty="0" smtClean="0">
                <a:solidFill>
                  <a:srgbClr val="C00000"/>
                </a:solidFill>
              </a:rPr>
              <a:t>For severe drought (D2 or above), the blend underestimates USDM </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s.png"/>
          <p:cNvPicPr>
            <a:picLocks noChangeAspect="1"/>
          </p:cNvPicPr>
          <p:nvPr/>
        </p:nvPicPr>
        <p:blipFill>
          <a:blip r:embed="rId2" cstate="print"/>
          <a:stretch>
            <a:fillRect/>
          </a:stretch>
        </p:blipFill>
        <p:spPr>
          <a:xfrm>
            <a:off x="0" y="1981200"/>
            <a:ext cx="9144000" cy="4343400"/>
          </a:xfrm>
          <a:prstGeom prst="rect">
            <a:avLst/>
          </a:prstGeom>
        </p:spPr>
      </p:pic>
      <p:sp>
        <p:nvSpPr>
          <p:cNvPr id="6" name="TextBox 5"/>
          <p:cNvSpPr txBox="1"/>
          <p:nvPr/>
        </p:nvSpPr>
        <p:spPr>
          <a:xfrm>
            <a:off x="1295400" y="228600"/>
            <a:ext cx="6724148" cy="1200329"/>
          </a:xfrm>
          <a:prstGeom prst="rect">
            <a:avLst/>
          </a:prstGeom>
          <a:noFill/>
        </p:spPr>
        <p:txBody>
          <a:bodyPr wrap="none" rtlCol="0">
            <a:spAutoFit/>
          </a:bodyPr>
          <a:lstStyle/>
          <a:p>
            <a:r>
              <a:rPr lang="en-US" sz="2400" u="sng" dirty="0" smtClean="0">
                <a:solidFill>
                  <a:schemeClr val="tx1"/>
                </a:solidFill>
                <a:latin typeface="Times New Roman" pitchFamily="18" charset="0"/>
                <a:cs typeface="Times New Roman" pitchFamily="18" charset="0"/>
              </a:rPr>
              <a:t>Comparison of USDM and NLDAS at three states</a:t>
            </a:r>
          </a:p>
          <a:p>
            <a:r>
              <a:rPr lang="en-US" sz="2400" u="sng" dirty="0" smtClean="0">
                <a:solidFill>
                  <a:schemeClr val="tx1"/>
                </a:solidFill>
                <a:latin typeface="Times New Roman" pitchFamily="18" charset="0"/>
                <a:cs typeface="Times New Roman" pitchFamily="18" charset="0"/>
              </a:rPr>
              <a:t>2000-2011 for five drought categories</a:t>
            </a:r>
          </a:p>
          <a:p>
            <a:r>
              <a:rPr lang="en-US" sz="2400" u="sng" dirty="0" smtClean="0">
                <a:solidFill>
                  <a:schemeClr val="tx1"/>
                </a:solidFill>
                <a:latin typeface="Times New Roman" pitchFamily="18" charset="0"/>
                <a:cs typeface="Times New Roman" pitchFamily="18" charset="0"/>
              </a:rPr>
              <a:t>in Iowa, Illinois, Indiana</a:t>
            </a:r>
            <a:endParaRPr lang="en-US" sz="2400" u="sng" dirty="0">
              <a:solidFill>
                <a:schemeClr val="tx1"/>
              </a:solidFill>
              <a:latin typeface="Times New Roman" pitchFamily="18" charset="0"/>
              <a:cs typeface="Times New Roman" pitchFamily="18" charset="0"/>
            </a:endParaRPr>
          </a:p>
        </p:txBody>
      </p:sp>
      <p:sp>
        <p:nvSpPr>
          <p:cNvPr id="4" name="TextBox 3"/>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29/37</a:t>
            </a:r>
            <a:endParaRPr lang="en-US" dirty="0">
              <a:solidFill>
                <a:srgbClr val="FFC000"/>
              </a:solidFill>
            </a:endParaRPr>
          </a:p>
        </p:txBody>
      </p:sp>
      <p:sp>
        <p:nvSpPr>
          <p:cNvPr id="7" name="TextBox 6"/>
          <p:cNvSpPr txBox="1"/>
          <p:nvPr/>
        </p:nvSpPr>
        <p:spPr>
          <a:xfrm>
            <a:off x="128470" y="1600200"/>
            <a:ext cx="3717684" cy="400110"/>
          </a:xfrm>
          <a:prstGeom prst="rect">
            <a:avLst/>
          </a:prstGeom>
          <a:noFill/>
        </p:spPr>
        <p:txBody>
          <a:bodyPr wrap="none" rtlCol="0">
            <a:spAutoFit/>
          </a:bodyPr>
          <a:lstStyle/>
          <a:p>
            <a:r>
              <a:rPr lang="en-US" sz="2000" u="sng" dirty="0" smtClean="0">
                <a:solidFill>
                  <a:srgbClr val="FFC000"/>
                </a:solidFill>
              </a:rPr>
              <a:t>USDM drought area variation</a:t>
            </a:r>
            <a:endParaRPr lang="en-US" sz="2000" u="sng" dirty="0">
              <a:solidFill>
                <a:srgbClr val="FFC000"/>
              </a:solidFill>
            </a:endParaRPr>
          </a:p>
        </p:txBody>
      </p:sp>
      <p:sp>
        <p:nvSpPr>
          <p:cNvPr id="8" name="TextBox 7"/>
          <p:cNvSpPr txBox="1"/>
          <p:nvPr/>
        </p:nvSpPr>
        <p:spPr>
          <a:xfrm>
            <a:off x="4572000" y="1600200"/>
            <a:ext cx="3918060" cy="400110"/>
          </a:xfrm>
          <a:prstGeom prst="rect">
            <a:avLst/>
          </a:prstGeom>
          <a:noFill/>
        </p:spPr>
        <p:txBody>
          <a:bodyPr wrap="none" rtlCol="0">
            <a:spAutoFit/>
          </a:bodyPr>
          <a:lstStyle/>
          <a:p>
            <a:r>
              <a:rPr lang="en-US" sz="2000" u="sng" dirty="0" smtClean="0">
                <a:solidFill>
                  <a:srgbClr val="66FFFF"/>
                </a:solidFill>
              </a:rPr>
              <a:t>NLDAS drought area variation</a:t>
            </a:r>
            <a:endParaRPr lang="en-US" sz="2000" u="sng" dirty="0">
              <a:solidFill>
                <a:srgbClr val="66FFFF"/>
              </a:solidFill>
            </a:endParaRPr>
          </a:p>
        </p:txBody>
      </p:sp>
      <p:sp>
        <p:nvSpPr>
          <p:cNvPr id="9" name="TextBox 8"/>
          <p:cNvSpPr txBox="1"/>
          <p:nvPr/>
        </p:nvSpPr>
        <p:spPr>
          <a:xfrm>
            <a:off x="-10875" y="5867400"/>
            <a:ext cx="8930651" cy="369332"/>
          </a:xfrm>
          <a:prstGeom prst="rect">
            <a:avLst/>
          </a:prstGeom>
          <a:noFill/>
        </p:spPr>
        <p:txBody>
          <a:bodyPr wrap="none" rtlCol="0">
            <a:spAutoFit/>
          </a:bodyPr>
          <a:lstStyle/>
          <a:p>
            <a:r>
              <a:rPr lang="en-US" u="sng" dirty="0" smtClean="0"/>
              <a:t>Comparison of USDM and NLDAS shows good performance for NLDAS blends</a:t>
            </a:r>
            <a:endParaRPr lang="en-US" u="sng"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0340" y="2590800"/>
            <a:ext cx="6411755" cy="769441"/>
          </a:xfrm>
          <a:prstGeom prst="rect">
            <a:avLst/>
          </a:prstGeom>
          <a:noFill/>
        </p:spPr>
        <p:txBody>
          <a:bodyPr wrap="none" rtlCol="0">
            <a:spAutoFit/>
          </a:bodyPr>
          <a:lstStyle/>
          <a:p>
            <a:r>
              <a:rPr lang="en-US" sz="4400" u="sng" dirty="0" smtClean="0">
                <a:solidFill>
                  <a:schemeClr val="tx1"/>
                </a:solidFill>
                <a:latin typeface="Times New Roman" pitchFamily="18" charset="0"/>
                <a:cs typeface="Times New Roman" pitchFamily="18" charset="0"/>
              </a:rPr>
              <a:t>NLDAS Drought Monitor</a:t>
            </a:r>
            <a:endParaRPr lang="en-US" sz="4400" u="sng" dirty="0">
              <a:solidFill>
                <a:schemeClr val="tx1"/>
              </a:solidFill>
              <a:latin typeface="Times New Roman" pitchFamily="18" charset="0"/>
              <a:cs typeface="Times New Roman" pitchFamily="18" charset="0"/>
            </a:endParaRPr>
          </a:p>
        </p:txBody>
      </p:sp>
      <p:sp>
        <p:nvSpPr>
          <p:cNvPr id="3" name="TextBox 2"/>
          <p:cNvSpPr txBox="1"/>
          <p:nvPr/>
        </p:nvSpPr>
        <p:spPr>
          <a:xfrm>
            <a:off x="8510493" y="6488668"/>
            <a:ext cx="633507" cy="369332"/>
          </a:xfrm>
          <a:prstGeom prst="rect">
            <a:avLst/>
          </a:prstGeom>
          <a:noFill/>
        </p:spPr>
        <p:txBody>
          <a:bodyPr wrap="none" rtlCol="0">
            <a:spAutoFit/>
          </a:bodyPr>
          <a:lstStyle/>
          <a:p>
            <a:r>
              <a:rPr lang="en-US" dirty="0" smtClean="0">
                <a:solidFill>
                  <a:srgbClr val="FFC000"/>
                </a:solidFill>
              </a:rPr>
              <a:t>3/37</a:t>
            </a:r>
            <a:endParaRPr lang="en-US" dirty="0">
              <a:solidFill>
                <a:srgbClr val="FFC000"/>
              </a:solidFill>
            </a:endParaRPr>
          </a:p>
        </p:txBody>
      </p:sp>
      <p:sp>
        <p:nvSpPr>
          <p:cNvPr id="5" name="TextBox 4"/>
          <p:cNvSpPr txBox="1"/>
          <p:nvPr/>
        </p:nvSpPr>
        <p:spPr>
          <a:xfrm>
            <a:off x="1143000" y="4800600"/>
            <a:ext cx="7696200" cy="1538883"/>
          </a:xfrm>
          <a:prstGeom prst="rect">
            <a:avLst/>
          </a:prstGeom>
          <a:noFill/>
        </p:spPr>
        <p:txBody>
          <a:bodyPr wrap="square" rtlCol="0">
            <a:spAutoFit/>
          </a:bodyPr>
          <a:lstStyle/>
          <a:p>
            <a:r>
              <a:rPr lang="en-US" sz="2800" u="sng" dirty="0" smtClean="0">
                <a:solidFill>
                  <a:srgbClr val="66FFFF"/>
                </a:solidFill>
                <a:latin typeface="Times New Roman" pitchFamily="18" charset="0"/>
                <a:cs typeface="Times New Roman" pitchFamily="18" charset="0"/>
              </a:rPr>
              <a:t>Acknowledgments: </a:t>
            </a:r>
          </a:p>
          <a:p>
            <a:endParaRPr lang="en-US" u="sng" dirty="0" smtClean="0">
              <a:solidFill>
                <a:srgbClr val="66FFFF"/>
              </a:solidFill>
            </a:endParaRPr>
          </a:p>
          <a:p>
            <a:pPr algn="l"/>
            <a:r>
              <a:rPr lang="en-US" sz="1600" dirty="0" smtClean="0">
                <a:solidFill>
                  <a:srgbClr val="66FFFF"/>
                </a:solidFill>
                <a:latin typeface="Times New Roman" pitchFamily="18" charset="0"/>
                <a:cs typeface="Times New Roman" pitchFamily="18" charset="0"/>
              </a:rPr>
              <a:t>NLDAS project was supported by NOAA/OGP GAPP Program, NASA Terrestrial Hydrology Program, NOAA/CPO CPPA Program (Climate Program of the Americas), and NOAA/CPO MAPP Program (Modeling, Analysis, Predictions and Projections). </a:t>
            </a:r>
            <a:endParaRPr lang="en-US" sz="1600" dirty="0">
              <a:solidFill>
                <a:srgbClr val="66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228600"/>
            <a:ext cx="5980741" cy="954107"/>
          </a:xfrm>
          <a:prstGeom prst="rect">
            <a:avLst/>
          </a:prstGeom>
          <a:noFill/>
        </p:spPr>
        <p:txBody>
          <a:bodyPr wrap="none" rtlCol="0">
            <a:spAutoFit/>
          </a:bodyPr>
          <a:lstStyle/>
          <a:p>
            <a:r>
              <a:rPr lang="en-US" sz="2800" u="sng" dirty="0" smtClean="0">
                <a:solidFill>
                  <a:schemeClr val="tx1"/>
                </a:solidFill>
                <a:latin typeface="Arial Black" pitchFamily="34" charset="0"/>
              </a:rPr>
              <a:t>2011-2012 Drought Variation: </a:t>
            </a:r>
          </a:p>
          <a:p>
            <a:r>
              <a:rPr lang="en-US" sz="2800" u="sng" dirty="0" smtClean="0">
                <a:solidFill>
                  <a:schemeClr val="tx1"/>
                </a:solidFill>
                <a:latin typeface="Arial Black" pitchFamily="34" charset="0"/>
              </a:rPr>
              <a:t>Monthly Animation </a:t>
            </a:r>
            <a:endParaRPr lang="en-US" sz="2800" u="sng" dirty="0">
              <a:solidFill>
                <a:schemeClr val="tx1"/>
              </a:solidFill>
              <a:latin typeface="Arial Black" pitchFamily="34" charset="0"/>
            </a:endParaRPr>
          </a:p>
        </p:txBody>
      </p:sp>
      <p:pic>
        <p:nvPicPr>
          <p:cNvPr id="6" name="Picture 5" descr="NLDAS_Drought_2011_2012.gif"/>
          <p:cNvPicPr>
            <a:picLocks noChangeAspect="1"/>
          </p:cNvPicPr>
          <p:nvPr/>
        </p:nvPicPr>
        <p:blipFill>
          <a:blip r:embed="rId2" cstate="print"/>
          <a:stretch>
            <a:fillRect/>
          </a:stretch>
        </p:blipFill>
        <p:spPr>
          <a:xfrm>
            <a:off x="3446859" y="1447800"/>
            <a:ext cx="5697141" cy="4953000"/>
          </a:xfrm>
          <a:prstGeom prst="rect">
            <a:avLst/>
          </a:prstGeom>
        </p:spPr>
      </p:pic>
      <p:sp>
        <p:nvSpPr>
          <p:cNvPr id="11" name="TextBox 10"/>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30/37</a:t>
            </a:r>
            <a:endParaRPr lang="en-US" dirty="0">
              <a:solidFill>
                <a:srgbClr val="FFC000"/>
              </a:solidFill>
            </a:endParaRPr>
          </a:p>
        </p:txBody>
      </p:sp>
      <p:grpSp>
        <p:nvGrpSpPr>
          <p:cNvPr id="10" name="Group 9"/>
          <p:cNvGrpSpPr/>
          <p:nvPr/>
        </p:nvGrpSpPr>
        <p:grpSpPr>
          <a:xfrm>
            <a:off x="0" y="1752600"/>
            <a:ext cx="3352800" cy="4041577"/>
            <a:chOff x="0" y="1752600"/>
            <a:chExt cx="3352800" cy="4041577"/>
          </a:xfrm>
        </p:grpSpPr>
        <p:grpSp>
          <p:nvGrpSpPr>
            <p:cNvPr id="9" name="Group 8"/>
            <p:cNvGrpSpPr/>
            <p:nvPr/>
          </p:nvGrpSpPr>
          <p:grpSpPr>
            <a:xfrm>
              <a:off x="0" y="1752600"/>
              <a:ext cx="3352800" cy="4038600"/>
              <a:chOff x="0" y="1752600"/>
              <a:chExt cx="3352800" cy="4038600"/>
            </a:xfrm>
          </p:grpSpPr>
          <p:pic>
            <p:nvPicPr>
              <p:cNvPr id="7" name="Picture 6" descr="2011_Texas_NLDAS_USDM.tif"/>
              <p:cNvPicPr/>
              <p:nvPr/>
            </p:nvPicPr>
            <p:blipFill>
              <a:blip r:embed="rId3" cstate="print"/>
              <a:srcRect l="11111" t="53704" r="13333"/>
              <a:stretch>
                <a:fillRect/>
              </a:stretch>
            </p:blipFill>
            <p:spPr>
              <a:xfrm>
                <a:off x="0" y="3124200"/>
                <a:ext cx="3352800" cy="2667000"/>
              </a:xfrm>
              <a:prstGeom prst="rect">
                <a:avLst/>
              </a:prstGeom>
            </p:spPr>
          </p:pic>
          <p:sp>
            <p:nvSpPr>
              <p:cNvPr id="8" name="TextBox 7"/>
              <p:cNvSpPr txBox="1"/>
              <p:nvPr/>
            </p:nvSpPr>
            <p:spPr>
              <a:xfrm>
                <a:off x="228600" y="1752600"/>
                <a:ext cx="2971800" cy="1200329"/>
              </a:xfrm>
              <a:prstGeom prst="rect">
                <a:avLst/>
              </a:prstGeom>
              <a:noFill/>
            </p:spPr>
            <p:txBody>
              <a:bodyPr wrap="square" rtlCol="0">
                <a:spAutoFit/>
              </a:bodyPr>
              <a:lstStyle/>
              <a:p>
                <a:r>
                  <a:rPr lang="en-US" u="sng" dirty="0" smtClean="0">
                    <a:solidFill>
                      <a:srgbClr val="FFC000"/>
                    </a:solidFill>
                    <a:latin typeface="Arial Black" pitchFamily="34" charset="0"/>
                  </a:rPr>
                  <a:t>Comparison of Optimally Blended NLDAS Drought Index and USDM 2011</a:t>
                </a:r>
                <a:endParaRPr lang="en-US" u="sng" dirty="0">
                  <a:solidFill>
                    <a:srgbClr val="FFC000"/>
                  </a:solidFill>
                  <a:latin typeface="Arial Black" pitchFamily="34" charset="0"/>
                </a:endParaRPr>
              </a:p>
            </p:txBody>
          </p:sp>
        </p:grpSp>
        <p:sp>
          <p:nvSpPr>
            <p:cNvPr id="12" name="TextBox 11"/>
            <p:cNvSpPr txBox="1"/>
            <p:nvPr/>
          </p:nvSpPr>
          <p:spPr>
            <a:xfrm>
              <a:off x="1446941" y="5486400"/>
              <a:ext cx="713657" cy="307777"/>
            </a:xfrm>
            <a:prstGeom prst="rect">
              <a:avLst/>
            </a:prstGeom>
            <a:noFill/>
          </p:spPr>
          <p:txBody>
            <a:bodyPr wrap="none" rtlCol="0">
              <a:spAutoFit/>
            </a:bodyPr>
            <a:lstStyle/>
            <a:p>
              <a:r>
                <a:rPr lang="en-US" sz="1400" dirty="0" smtClean="0">
                  <a:solidFill>
                    <a:srgbClr val="990000"/>
                  </a:solidFill>
                </a:rPr>
                <a:t>USDM</a:t>
              </a:r>
              <a:endParaRPr lang="en-US" sz="1400" dirty="0">
                <a:solidFill>
                  <a:srgbClr val="990000"/>
                </a:solidFill>
              </a:endParaRPr>
            </a:p>
          </p:txBody>
        </p:sp>
        <p:sp>
          <p:nvSpPr>
            <p:cNvPr id="13" name="TextBox 12"/>
            <p:cNvSpPr txBox="1"/>
            <p:nvPr/>
          </p:nvSpPr>
          <p:spPr>
            <a:xfrm>
              <a:off x="1612165" y="3962400"/>
              <a:ext cx="803425" cy="307777"/>
            </a:xfrm>
            <a:prstGeom prst="rect">
              <a:avLst/>
            </a:prstGeom>
            <a:noFill/>
          </p:spPr>
          <p:txBody>
            <a:bodyPr wrap="none" rtlCol="0">
              <a:spAutoFit/>
            </a:bodyPr>
            <a:lstStyle/>
            <a:p>
              <a:r>
                <a:rPr lang="en-US" sz="1400" dirty="0" smtClean="0">
                  <a:solidFill>
                    <a:schemeClr val="accent2">
                      <a:lumMod val="75000"/>
                    </a:schemeClr>
                  </a:solidFill>
                </a:rPr>
                <a:t>NLDAS</a:t>
              </a:r>
              <a:endParaRPr lang="en-US" sz="1400" dirty="0">
                <a:solidFill>
                  <a:schemeClr val="accent2">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0"/>
            <a:ext cx="7119962" cy="1077218"/>
          </a:xfrm>
          <a:prstGeom prst="rect">
            <a:avLst/>
          </a:prstGeom>
          <a:noFill/>
        </p:spPr>
        <p:txBody>
          <a:bodyPr wrap="none" rtlCol="0">
            <a:spAutoFit/>
          </a:bodyPr>
          <a:lstStyle/>
          <a:p>
            <a:r>
              <a:rPr lang="en-US" sz="3200" u="sng" dirty="0" smtClean="0">
                <a:solidFill>
                  <a:schemeClr val="tx1"/>
                </a:solidFill>
                <a:latin typeface="Times New Roman" pitchFamily="18" charset="0"/>
              </a:rPr>
              <a:t>30-year (1980-2009) monthly </a:t>
            </a:r>
          </a:p>
          <a:p>
            <a:r>
              <a:rPr lang="en-US" sz="3200" u="sng" dirty="0" smtClean="0">
                <a:solidFill>
                  <a:schemeClr val="tx1"/>
                </a:solidFill>
                <a:latin typeface="Times New Roman" pitchFamily="18" charset="0"/>
              </a:rPr>
              <a:t>drought area percentage reconstruction</a:t>
            </a:r>
            <a:endParaRPr lang="en-US" sz="3200" u="sng" dirty="0">
              <a:solidFill>
                <a:schemeClr val="tx1"/>
              </a:solidFill>
              <a:latin typeface="Times New Roman" pitchFamily="18" charset="0"/>
            </a:endParaRPr>
          </a:p>
        </p:txBody>
      </p:sp>
      <p:pic>
        <p:nvPicPr>
          <p:cNvPr id="3" name="Picture 2" descr="test.png"/>
          <p:cNvPicPr>
            <a:picLocks noChangeAspect="1"/>
          </p:cNvPicPr>
          <p:nvPr/>
        </p:nvPicPr>
        <p:blipFill>
          <a:blip r:embed="rId3" cstate="print"/>
          <a:stretch>
            <a:fillRect/>
          </a:stretch>
        </p:blipFill>
        <p:spPr>
          <a:xfrm>
            <a:off x="0" y="1143000"/>
            <a:ext cx="8686800" cy="5410200"/>
          </a:xfrm>
          <a:prstGeom prst="rect">
            <a:avLst/>
          </a:prstGeom>
        </p:spPr>
      </p:pic>
      <p:sp>
        <p:nvSpPr>
          <p:cNvPr id="4" name="TextBox 3"/>
          <p:cNvSpPr txBox="1"/>
          <p:nvPr/>
        </p:nvSpPr>
        <p:spPr>
          <a:xfrm>
            <a:off x="838200" y="1371600"/>
            <a:ext cx="821572" cy="369332"/>
          </a:xfrm>
          <a:prstGeom prst="rect">
            <a:avLst/>
          </a:prstGeom>
          <a:noFill/>
        </p:spPr>
        <p:txBody>
          <a:bodyPr wrap="none" rtlCol="0">
            <a:spAutoFit/>
          </a:bodyPr>
          <a:lstStyle/>
          <a:p>
            <a:r>
              <a:rPr lang="en-US" dirty="0" smtClean="0"/>
              <a:t>Texas</a:t>
            </a:r>
            <a:endParaRPr lang="en-US" dirty="0"/>
          </a:p>
        </p:txBody>
      </p:sp>
      <p:sp>
        <p:nvSpPr>
          <p:cNvPr id="5" name="TextBox 4"/>
          <p:cNvSpPr txBox="1"/>
          <p:nvPr/>
        </p:nvSpPr>
        <p:spPr>
          <a:xfrm>
            <a:off x="914400" y="2895600"/>
            <a:ext cx="1005404" cy="369332"/>
          </a:xfrm>
          <a:prstGeom prst="rect">
            <a:avLst/>
          </a:prstGeom>
          <a:noFill/>
        </p:spPr>
        <p:txBody>
          <a:bodyPr wrap="none" rtlCol="0">
            <a:spAutoFit/>
          </a:bodyPr>
          <a:lstStyle/>
          <a:p>
            <a:r>
              <a:rPr lang="en-US" dirty="0" smtClean="0"/>
              <a:t>Kansas</a:t>
            </a:r>
            <a:endParaRPr lang="en-US" dirty="0"/>
          </a:p>
        </p:txBody>
      </p:sp>
      <p:sp>
        <p:nvSpPr>
          <p:cNvPr id="6" name="TextBox 5"/>
          <p:cNvSpPr txBox="1"/>
          <p:nvPr/>
        </p:nvSpPr>
        <p:spPr>
          <a:xfrm>
            <a:off x="838200" y="4495800"/>
            <a:ext cx="1223413" cy="369332"/>
          </a:xfrm>
          <a:prstGeom prst="rect">
            <a:avLst/>
          </a:prstGeom>
          <a:noFill/>
        </p:spPr>
        <p:txBody>
          <a:bodyPr wrap="none" rtlCol="0">
            <a:spAutoFit/>
          </a:bodyPr>
          <a:lstStyle/>
          <a:p>
            <a:r>
              <a:rPr lang="en-US" dirty="0" smtClean="0"/>
              <a:t>Kentucky</a:t>
            </a:r>
            <a:endParaRPr lang="en-US" dirty="0"/>
          </a:p>
        </p:txBody>
      </p:sp>
      <p:sp>
        <p:nvSpPr>
          <p:cNvPr id="7" name="Rectangle 6"/>
          <p:cNvSpPr/>
          <p:nvPr/>
        </p:nvSpPr>
        <p:spPr>
          <a:xfrm>
            <a:off x="2981317" y="1143000"/>
            <a:ext cx="2967224" cy="307777"/>
          </a:xfrm>
          <a:prstGeom prst="rect">
            <a:avLst/>
          </a:prstGeom>
        </p:spPr>
        <p:txBody>
          <a:bodyPr wrap="none">
            <a:spAutoFit/>
          </a:bodyPr>
          <a:lstStyle/>
          <a:p>
            <a:r>
              <a:rPr lang="en-US" sz="1400" dirty="0" smtClean="0"/>
              <a:t>Xia et al. (20113d), in preparation</a:t>
            </a:r>
            <a:endParaRPr lang="en-US" sz="1400" dirty="0"/>
          </a:p>
        </p:txBody>
      </p:sp>
      <p:sp>
        <p:nvSpPr>
          <p:cNvPr id="8" name="TextBox 7"/>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31/37</a:t>
            </a:r>
            <a:endParaRPr lang="en-US" dirty="0">
              <a:solidFill>
                <a:srgbClr val="FFC000"/>
              </a:solidFill>
            </a:endParaRPr>
          </a:p>
        </p:txBody>
      </p:sp>
      <p:sp>
        <p:nvSpPr>
          <p:cNvPr id="10" name="TextBox 9"/>
          <p:cNvSpPr txBox="1"/>
          <p:nvPr/>
        </p:nvSpPr>
        <p:spPr>
          <a:xfrm>
            <a:off x="732632" y="6248400"/>
            <a:ext cx="7622601" cy="369332"/>
          </a:xfrm>
          <a:prstGeom prst="rect">
            <a:avLst/>
          </a:prstGeom>
          <a:noFill/>
        </p:spPr>
        <p:txBody>
          <a:bodyPr wrap="none" rtlCol="0">
            <a:spAutoFit/>
          </a:bodyPr>
          <a:lstStyle/>
          <a:p>
            <a:r>
              <a:rPr lang="en-US" dirty="0" smtClean="0">
                <a:solidFill>
                  <a:srgbClr val="FF0000"/>
                </a:solidFill>
              </a:rPr>
              <a:t>Drought area percentage variation depends on state and month/year</a:t>
            </a:r>
            <a:endParaRPr lang="en-US" dirty="0">
              <a:solidFill>
                <a:srgbClr val="FF0000"/>
              </a:solidFill>
            </a:endParaRPr>
          </a:p>
        </p:txBody>
      </p:sp>
      <p:cxnSp>
        <p:nvCxnSpPr>
          <p:cNvPr id="12" name="Straight Arrow Connector 11"/>
          <p:cNvCxnSpPr/>
          <p:nvPr/>
        </p:nvCxnSpPr>
        <p:spPr bwMode="auto">
          <a:xfrm>
            <a:off x="5943600" y="1143000"/>
            <a:ext cx="0" cy="5334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7620000" y="1143000"/>
            <a:ext cx="0" cy="5334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a:off x="8305800" y="1143000"/>
            <a:ext cx="0" cy="6096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838200" y="2819400"/>
            <a:ext cx="0" cy="3048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a:off x="2971800" y="2819400"/>
            <a:ext cx="0" cy="3048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3581400" y="2819400"/>
            <a:ext cx="0" cy="3048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25" name="Straight Arrow Connector 24"/>
          <p:cNvCxnSpPr/>
          <p:nvPr/>
        </p:nvCxnSpPr>
        <p:spPr bwMode="auto">
          <a:xfrm>
            <a:off x="4876800" y="2819400"/>
            <a:ext cx="0" cy="3048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27" name="Straight Arrow Connector 26"/>
          <p:cNvCxnSpPr/>
          <p:nvPr/>
        </p:nvCxnSpPr>
        <p:spPr bwMode="auto">
          <a:xfrm>
            <a:off x="914400" y="4419600"/>
            <a:ext cx="0" cy="3810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29" name="Straight Arrow Connector 28"/>
          <p:cNvCxnSpPr/>
          <p:nvPr/>
        </p:nvCxnSpPr>
        <p:spPr bwMode="auto">
          <a:xfrm>
            <a:off x="2819400" y="4419600"/>
            <a:ext cx="0" cy="3048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31" name="Straight Arrow Connector 30"/>
          <p:cNvCxnSpPr/>
          <p:nvPr/>
        </p:nvCxnSpPr>
        <p:spPr bwMode="auto">
          <a:xfrm>
            <a:off x="5867400" y="4419600"/>
            <a:ext cx="0" cy="3810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a:off x="7924800" y="4343400"/>
            <a:ext cx="0" cy="457200"/>
          </a:xfrm>
          <a:prstGeom prst="straightConnector1">
            <a:avLst/>
          </a:prstGeom>
          <a:solidFill>
            <a:schemeClr val="tx2"/>
          </a:solidFill>
          <a:ln w="25400" cap="flat" cmpd="sng" algn="ctr">
            <a:solidFill>
              <a:srgbClr val="FF0000"/>
            </a:solidFill>
            <a:prstDash val="solid"/>
            <a:round/>
            <a:headEnd type="none" w="med" len="med"/>
            <a:tailEnd type="arrow"/>
          </a:ln>
          <a:effectLst/>
        </p:spPr>
      </p:cxnSp>
      <p:cxnSp>
        <p:nvCxnSpPr>
          <p:cNvPr id="35" name="Straight Arrow Connector 34"/>
          <p:cNvCxnSpPr/>
          <p:nvPr/>
        </p:nvCxnSpPr>
        <p:spPr bwMode="auto">
          <a:xfrm>
            <a:off x="8229600" y="4343400"/>
            <a:ext cx="0" cy="381000"/>
          </a:xfrm>
          <a:prstGeom prst="straightConnector1">
            <a:avLst/>
          </a:prstGeom>
          <a:solidFill>
            <a:schemeClr val="tx2"/>
          </a:solidFill>
          <a:ln w="254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st.png"/>
          <p:cNvPicPr>
            <a:picLocks noChangeAspect="1"/>
          </p:cNvPicPr>
          <p:nvPr/>
        </p:nvPicPr>
        <p:blipFill>
          <a:blip r:embed="rId3" cstate="print"/>
          <a:stretch>
            <a:fillRect/>
          </a:stretch>
        </p:blipFill>
        <p:spPr>
          <a:xfrm>
            <a:off x="609599" y="228600"/>
            <a:ext cx="8128001" cy="6324601"/>
          </a:xfrm>
          <a:prstGeom prst="rect">
            <a:avLst/>
          </a:prstGeom>
        </p:spPr>
      </p:pic>
      <p:sp>
        <p:nvSpPr>
          <p:cNvPr id="3" name="TextBox 2"/>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32/37</a:t>
            </a:r>
            <a:endParaRPr lang="en-US" dirty="0">
              <a:solidFill>
                <a:srgbClr val="FFC000"/>
              </a:solidFill>
            </a:endParaRPr>
          </a:p>
        </p:txBody>
      </p:sp>
      <p:sp>
        <p:nvSpPr>
          <p:cNvPr id="4" name="TextBox 3"/>
          <p:cNvSpPr txBox="1"/>
          <p:nvPr/>
        </p:nvSpPr>
        <p:spPr>
          <a:xfrm>
            <a:off x="6553200" y="2514600"/>
            <a:ext cx="2085068" cy="523220"/>
          </a:xfrm>
          <a:prstGeom prst="rect">
            <a:avLst/>
          </a:prstGeom>
          <a:noFill/>
        </p:spPr>
        <p:txBody>
          <a:bodyPr wrap="square" rtlCol="0">
            <a:spAutoFit/>
          </a:bodyPr>
          <a:lstStyle/>
          <a:p>
            <a:r>
              <a:rPr lang="en-US" sz="1400" dirty="0" smtClean="0">
                <a:solidFill>
                  <a:schemeClr val="bg2"/>
                </a:solidFill>
              </a:rPr>
              <a:t>GRACE-based </a:t>
            </a:r>
          </a:p>
          <a:p>
            <a:r>
              <a:rPr lang="en-US" sz="1400" dirty="0" smtClean="0">
                <a:solidFill>
                  <a:schemeClr val="bg2"/>
                </a:solidFill>
              </a:rPr>
              <a:t>ground water storage</a:t>
            </a:r>
            <a:endParaRPr lang="en-US" sz="1400" dirty="0">
              <a:solidFill>
                <a:schemeClr val="bg2"/>
              </a:solidFill>
            </a:endParaRPr>
          </a:p>
        </p:txBody>
      </p:sp>
      <p:sp>
        <p:nvSpPr>
          <p:cNvPr id="6" name="TextBox 5"/>
          <p:cNvSpPr txBox="1"/>
          <p:nvPr/>
        </p:nvSpPr>
        <p:spPr>
          <a:xfrm>
            <a:off x="459720" y="5562600"/>
            <a:ext cx="3119764" cy="646331"/>
          </a:xfrm>
          <a:prstGeom prst="rect">
            <a:avLst/>
          </a:prstGeom>
          <a:noFill/>
        </p:spPr>
        <p:txBody>
          <a:bodyPr wrap="none" rtlCol="0">
            <a:spAutoFit/>
          </a:bodyPr>
          <a:lstStyle/>
          <a:p>
            <a:r>
              <a:rPr lang="en-US" sz="1200" dirty="0" smtClean="0">
                <a:solidFill>
                  <a:schemeClr val="bg2"/>
                </a:solidFill>
              </a:rPr>
              <a:t>Monthly anomaly correlation</a:t>
            </a:r>
          </a:p>
          <a:p>
            <a:r>
              <a:rPr lang="en-US" sz="1200" dirty="0" smtClean="0">
                <a:solidFill>
                  <a:schemeClr val="bg2"/>
                </a:solidFill>
              </a:rPr>
              <a:t>NLDAS  has poor </a:t>
            </a:r>
            <a:r>
              <a:rPr lang="en-US" sz="1200" dirty="0" err="1" smtClean="0">
                <a:solidFill>
                  <a:schemeClr val="bg2"/>
                </a:solidFill>
              </a:rPr>
              <a:t>streamflow</a:t>
            </a:r>
            <a:r>
              <a:rPr lang="en-US" sz="1200" dirty="0" smtClean="0">
                <a:solidFill>
                  <a:schemeClr val="bg2"/>
                </a:solidFill>
              </a:rPr>
              <a:t> simulation</a:t>
            </a:r>
          </a:p>
          <a:p>
            <a:r>
              <a:rPr lang="en-US" sz="1200" dirty="0" smtClean="0">
                <a:solidFill>
                  <a:schemeClr val="bg2"/>
                </a:solidFill>
              </a:rPr>
              <a:t>in circled area</a:t>
            </a:r>
            <a:endParaRPr lang="en-US" sz="1200" dirty="0">
              <a:solidFill>
                <a:schemeClr val="bg2"/>
              </a:solidFill>
            </a:endParaRPr>
          </a:p>
        </p:txBody>
      </p:sp>
      <p:sp>
        <p:nvSpPr>
          <p:cNvPr id="8" name="TextBox 7"/>
          <p:cNvSpPr txBox="1"/>
          <p:nvPr/>
        </p:nvSpPr>
        <p:spPr>
          <a:xfrm>
            <a:off x="5943600" y="533400"/>
            <a:ext cx="2915953" cy="584775"/>
          </a:xfrm>
          <a:prstGeom prst="rect">
            <a:avLst/>
          </a:prstGeom>
          <a:noFill/>
        </p:spPr>
        <p:txBody>
          <a:bodyPr wrap="square" rtlCol="0">
            <a:spAutoFit/>
          </a:bodyPr>
          <a:lstStyle/>
          <a:p>
            <a:r>
              <a:rPr lang="en-US" sz="1600" dirty="0" smtClean="0"/>
              <a:t>Land Information System (LIS) developed by NASA</a:t>
            </a:r>
            <a:endParaRPr lang="en-US" sz="1600" dirty="0"/>
          </a:p>
        </p:txBody>
      </p:sp>
      <p:sp>
        <p:nvSpPr>
          <p:cNvPr id="10" name="TextBox 9"/>
          <p:cNvSpPr txBox="1"/>
          <p:nvPr/>
        </p:nvSpPr>
        <p:spPr>
          <a:xfrm>
            <a:off x="6112203" y="4114800"/>
            <a:ext cx="2560317" cy="430887"/>
          </a:xfrm>
          <a:prstGeom prst="rect">
            <a:avLst/>
          </a:prstGeom>
          <a:noFill/>
        </p:spPr>
        <p:txBody>
          <a:bodyPr wrap="none" rtlCol="0">
            <a:spAutoFit/>
          </a:bodyPr>
          <a:lstStyle/>
          <a:p>
            <a:r>
              <a:rPr lang="en-US" sz="1100" dirty="0" smtClean="0"/>
              <a:t>ESI-Evaporative Stress Index</a:t>
            </a:r>
          </a:p>
          <a:p>
            <a:r>
              <a:rPr lang="en-US" sz="1100" dirty="0" err="1" smtClean="0"/>
              <a:t>VegDRI</a:t>
            </a:r>
            <a:r>
              <a:rPr lang="en-US" sz="1100" dirty="0" smtClean="0"/>
              <a:t> – Vegetation Drought Index</a:t>
            </a:r>
            <a:endParaRPr lang="en-US" sz="1100" dirty="0"/>
          </a:p>
        </p:txBody>
      </p:sp>
      <p:sp>
        <p:nvSpPr>
          <p:cNvPr id="11" name="TextBox 10"/>
          <p:cNvSpPr txBox="1"/>
          <p:nvPr/>
        </p:nvSpPr>
        <p:spPr>
          <a:xfrm>
            <a:off x="5715000" y="5410200"/>
            <a:ext cx="2954655" cy="646331"/>
          </a:xfrm>
          <a:prstGeom prst="rect">
            <a:avLst/>
          </a:prstGeom>
          <a:noFill/>
        </p:spPr>
        <p:txBody>
          <a:bodyPr wrap="none" rtlCol="0">
            <a:spAutoFit/>
          </a:bodyPr>
          <a:lstStyle/>
          <a:p>
            <a:r>
              <a:rPr lang="en-US" sz="1200" dirty="0" smtClean="0"/>
              <a:t>SPI – Standard Precipitation index</a:t>
            </a:r>
          </a:p>
          <a:p>
            <a:r>
              <a:rPr lang="en-US" sz="1200" dirty="0" smtClean="0"/>
              <a:t>PDI – Palmer Drought Index</a:t>
            </a:r>
          </a:p>
          <a:p>
            <a:r>
              <a:rPr lang="en-US" sz="1200" dirty="0" smtClean="0"/>
              <a:t>PDSI – Palmer Drought Severity Index</a:t>
            </a:r>
            <a:endParaRPr lang="en-US" sz="1200" dirty="0"/>
          </a:p>
        </p:txBody>
      </p:sp>
      <p:cxnSp>
        <p:nvCxnSpPr>
          <p:cNvPr id="16" name="Straight Arrow Connector 15"/>
          <p:cNvCxnSpPr/>
          <p:nvPr/>
        </p:nvCxnSpPr>
        <p:spPr bwMode="auto">
          <a:xfrm flipH="1" flipV="1">
            <a:off x="1219200" y="4724400"/>
            <a:ext cx="457200" cy="914400"/>
          </a:xfrm>
          <a:prstGeom prst="straightConnector1">
            <a:avLst/>
          </a:prstGeom>
          <a:solidFill>
            <a:schemeClr val="tx2"/>
          </a:solidFill>
          <a:ln w="25400" cap="flat" cmpd="sng" algn="ctr">
            <a:solidFill>
              <a:schemeClr val="bg2"/>
            </a:solidFill>
            <a:prstDash val="solid"/>
            <a:round/>
            <a:headEnd type="none" w="med" len="med"/>
            <a:tailEnd type="arrow"/>
          </a:ln>
          <a:effectLst/>
        </p:spPr>
      </p:cxnSp>
      <p:sp>
        <p:nvSpPr>
          <p:cNvPr id="12" name="Oval 11"/>
          <p:cNvSpPr/>
          <p:nvPr/>
        </p:nvSpPr>
        <p:spPr bwMode="auto">
          <a:xfrm>
            <a:off x="1905000" y="1905000"/>
            <a:ext cx="457200" cy="519351"/>
          </a:xfrm>
          <a:prstGeom prst="ellipse">
            <a:avLst/>
          </a:prstGeom>
          <a:noFill/>
          <a:ln w="254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4" name="Oval 13"/>
          <p:cNvSpPr/>
          <p:nvPr/>
        </p:nvSpPr>
        <p:spPr bwMode="auto">
          <a:xfrm>
            <a:off x="914400" y="1905000"/>
            <a:ext cx="457200" cy="519351"/>
          </a:xfrm>
          <a:prstGeom prst="ellipse">
            <a:avLst/>
          </a:prstGeom>
          <a:noFill/>
          <a:ln w="254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cxnSp>
        <p:nvCxnSpPr>
          <p:cNvPr id="17" name="Straight Arrow Connector 16"/>
          <p:cNvCxnSpPr>
            <a:stCxn id="14" idx="6"/>
            <a:endCxn id="12" idx="2"/>
          </p:cNvCxnSpPr>
          <p:nvPr/>
        </p:nvCxnSpPr>
        <p:spPr bwMode="auto">
          <a:xfrm>
            <a:off x="1371600" y="2164676"/>
            <a:ext cx="533400" cy="0"/>
          </a:xfrm>
          <a:prstGeom prst="straightConnector1">
            <a:avLst/>
          </a:prstGeom>
          <a:solidFill>
            <a:schemeClr val="tx2"/>
          </a:solidFill>
          <a:ln w="25400" cap="flat" cmpd="sng" algn="ctr">
            <a:solidFill>
              <a:schemeClr val="bg2"/>
            </a:solidFill>
            <a:prstDash val="solid"/>
            <a:round/>
            <a:headEnd type="none" w="med" len="med"/>
            <a:tailEnd type="arrow"/>
          </a:ln>
          <a:effectLst/>
        </p:spPr>
      </p:cxnSp>
      <p:sp>
        <p:nvSpPr>
          <p:cNvPr id="18" name="TextBox 17"/>
          <p:cNvSpPr txBox="1"/>
          <p:nvPr/>
        </p:nvSpPr>
        <p:spPr>
          <a:xfrm>
            <a:off x="685800" y="2362200"/>
            <a:ext cx="2438400" cy="276999"/>
          </a:xfrm>
          <a:prstGeom prst="rect">
            <a:avLst/>
          </a:prstGeom>
          <a:noFill/>
        </p:spPr>
        <p:txBody>
          <a:bodyPr wrap="square" rtlCol="0">
            <a:spAutoFit/>
          </a:bodyPr>
          <a:lstStyle/>
          <a:p>
            <a:r>
              <a:rPr lang="en-US" sz="1200" dirty="0" smtClean="0"/>
              <a:t>Gauges reduced from 2002</a:t>
            </a:r>
            <a:endParaRPr lang="en-US" sz="1200" dirty="0"/>
          </a:p>
        </p:txBody>
      </p:sp>
      <p:sp>
        <p:nvSpPr>
          <p:cNvPr id="15" name="Rectangle 14"/>
          <p:cNvSpPr/>
          <p:nvPr/>
        </p:nvSpPr>
        <p:spPr bwMode="auto">
          <a:xfrm>
            <a:off x="685800" y="1143000"/>
            <a:ext cx="7239000" cy="146304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20" name="TextBox 19"/>
          <p:cNvSpPr txBox="1"/>
          <p:nvPr/>
        </p:nvSpPr>
        <p:spPr>
          <a:xfrm>
            <a:off x="3810000" y="1905000"/>
            <a:ext cx="466795" cy="369332"/>
          </a:xfrm>
          <a:prstGeom prst="rect">
            <a:avLst/>
          </a:prstGeom>
          <a:noFill/>
        </p:spPr>
        <p:txBody>
          <a:bodyPr wrap="none" rtlCol="0">
            <a:spAutoFit/>
          </a:bodyPr>
          <a:lstStyle/>
          <a:p>
            <a:r>
              <a:rPr lang="en-US" dirty="0" smtClean="0">
                <a:solidFill>
                  <a:schemeClr val="bg2"/>
                </a:solidFill>
              </a:rPr>
              <a:t>(1)</a:t>
            </a:r>
            <a:endParaRPr lang="en-US" dirty="0">
              <a:solidFill>
                <a:schemeClr val="bg2"/>
              </a:solidFill>
            </a:endParaRPr>
          </a:p>
        </p:txBody>
      </p:sp>
      <p:sp>
        <p:nvSpPr>
          <p:cNvPr id="21" name="TextBox 20"/>
          <p:cNvSpPr txBox="1"/>
          <p:nvPr/>
        </p:nvSpPr>
        <p:spPr>
          <a:xfrm>
            <a:off x="4038600" y="3886200"/>
            <a:ext cx="466795" cy="369332"/>
          </a:xfrm>
          <a:prstGeom prst="rect">
            <a:avLst/>
          </a:prstGeom>
          <a:noFill/>
        </p:spPr>
        <p:txBody>
          <a:bodyPr wrap="none" rtlCol="0">
            <a:spAutoFit/>
          </a:bodyPr>
          <a:lstStyle/>
          <a:p>
            <a:r>
              <a:rPr lang="en-US" dirty="0" smtClean="0">
                <a:solidFill>
                  <a:schemeClr val="bg2"/>
                </a:solidFill>
              </a:rPr>
              <a:t>(2)</a:t>
            </a:r>
            <a:endParaRPr lang="en-US" dirty="0">
              <a:solidFill>
                <a:schemeClr val="bg2"/>
              </a:solidFill>
            </a:endParaRPr>
          </a:p>
        </p:txBody>
      </p:sp>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t.png"/>
          <p:cNvPicPr>
            <a:picLocks noChangeAspect="1"/>
          </p:cNvPicPr>
          <p:nvPr/>
        </p:nvPicPr>
        <p:blipFill>
          <a:blip r:embed="rId2" cstate="print"/>
          <a:stretch>
            <a:fillRect/>
          </a:stretch>
        </p:blipFill>
        <p:spPr>
          <a:xfrm>
            <a:off x="838200" y="857251"/>
            <a:ext cx="8001000" cy="6000749"/>
          </a:xfrm>
          <a:prstGeom prst="rect">
            <a:avLst/>
          </a:prstGeom>
        </p:spPr>
      </p:pic>
      <p:sp>
        <p:nvSpPr>
          <p:cNvPr id="5" name="TextBox 4"/>
          <p:cNvSpPr txBox="1"/>
          <p:nvPr/>
        </p:nvSpPr>
        <p:spPr>
          <a:xfrm>
            <a:off x="978069" y="0"/>
            <a:ext cx="7421648" cy="369332"/>
          </a:xfrm>
          <a:prstGeom prst="rect">
            <a:avLst/>
          </a:prstGeom>
          <a:noFill/>
        </p:spPr>
        <p:txBody>
          <a:bodyPr wrap="none" rtlCol="0">
            <a:spAutoFit/>
          </a:bodyPr>
          <a:lstStyle/>
          <a:p>
            <a:r>
              <a:rPr lang="en-US" dirty="0" smtClean="0">
                <a:solidFill>
                  <a:schemeClr val="tx1"/>
                </a:solidFill>
              </a:rPr>
              <a:t>SCAN soil moisture is assimilated to NLDAS-2 (NASA LIS-NLDAS)</a:t>
            </a:r>
            <a:endParaRPr lang="en-US" dirty="0">
              <a:solidFill>
                <a:schemeClr val="tx1"/>
              </a:solidFill>
            </a:endParaRPr>
          </a:p>
        </p:txBody>
      </p:sp>
      <p:sp>
        <p:nvSpPr>
          <p:cNvPr id="6" name="TextBox 5"/>
          <p:cNvSpPr txBox="1"/>
          <p:nvPr/>
        </p:nvSpPr>
        <p:spPr>
          <a:xfrm>
            <a:off x="2185356" y="381000"/>
            <a:ext cx="5117555" cy="369332"/>
          </a:xfrm>
          <a:prstGeom prst="rect">
            <a:avLst/>
          </a:prstGeom>
          <a:noFill/>
        </p:spPr>
        <p:txBody>
          <a:bodyPr wrap="none" rtlCol="0">
            <a:spAutoFit/>
          </a:bodyPr>
          <a:lstStyle/>
          <a:p>
            <a:r>
              <a:rPr lang="en-US" dirty="0" smtClean="0">
                <a:solidFill>
                  <a:schemeClr val="tx1"/>
                </a:solidFill>
              </a:rPr>
              <a:t>(from  Christa Peters-</a:t>
            </a:r>
            <a:r>
              <a:rPr lang="en-US" dirty="0" err="1" smtClean="0">
                <a:solidFill>
                  <a:schemeClr val="tx1"/>
                </a:solidFill>
              </a:rPr>
              <a:t>Lidard’s</a:t>
            </a:r>
            <a:r>
              <a:rPr lang="en-US" dirty="0" smtClean="0">
                <a:solidFill>
                  <a:schemeClr val="tx1"/>
                </a:solidFill>
              </a:rPr>
              <a:t> AMS talk 2013)</a:t>
            </a:r>
            <a:endParaRPr lang="en-US" dirty="0">
              <a:solidFill>
                <a:schemeClr val="tx1"/>
              </a:solidFill>
            </a:endParaRPr>
          </a:p>
        </p:txBody>
      </p:sp>
      <p:sp>
        <p:nvSpPr>
          <p:cNvPr id="7" name="Rectangle 6"/>
          <p:cNvSpPr/>
          <p:nvPr/>
        </p:nvSpPr>
        <p:spPr>
          <a:xfrm>
            <a:off x="8382253" y="6488668"/>
            <a:ext cx="761747" cy="369332"/>
          </a:xfrm>
          <a:prstGeom prst="rect">
            <a:avLst/>
          </a:prstGeom>
        </p:spPr>
        <p:txBody>
          <a:bodyPr wrap="none">
            <a:spAutoFit/>
          </a:bodyPr>
          <a:lstStyle/>
          <a:p>
            <a:r>
              <a:rPr lang="en-US" dirty="0" smtClean="0">
                <a:solidFill>
                  <a:srgbClr val="FFC000"/>
                </a:solidFill>
              </a:rPr>
              <a:t>33/37</a:t>
            </a:r>
            <a:endParaRPr lang="en-US" dirty="0">
              <a:solidFill>
                <a:srgbClr val="FFC000"/>
              </a:solidFill>
            </a:endParaRPr>
          </a:p>
        </p:txBody>
      </p:sp>
      <p:sp>
        <p:nvSpPr>
          <p:cNvPr id="8" name="TextBox 7"/>
          <p:cNvSpPr txBox="1"/>
          <p:nvPr/>
        </p:nvSpPr>
        <p:spPr>
          <a:xfrm>
            <a:off x="2819400" y="3581400"/>
            <a:ext cx="1828800" cy="923330"/>
          </a:xfrm>
          <a:prstGeom prst="rect">
            <a:avLst/>
          </a:prstGeom>
          <a:noFill/>
        </p:spPr>
        <p:txBody>
          <a:bodyPr wrap="square" rtlCol="0">
            <a:spAutoFit/>
          </a:bodyPr>
          <a:lstStyle/>
          <a:p>
            <a:r>
              <a:rPr lang="en-US" dirty="0" smtClean="0">
                <a:solidFill>
                  <a:srgbClr val="00B050"/>
                </a:solidFill>
              </a:rPr>
              <a:t>some improvements</a:t>
            </a:r>
          </a:p>
          <a:p>
            <a:r>
              <a:rPr lang="en-US" dirty="0" smtClean="0">
                <a:solidFill>
                  <a:srgbClr val="00B050"/>
                </a:solidFill>
              </a:rPr>
              <a:t>in circled area</a:t>
            </a:r>
            <a:endParaRPr lang="en-US" dirty="0">
              <a:solidFill>
                <a:srgbClr val="00B05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4501424" cy="523220"/>
          </a:xfrm>
          <a:prstGeom prst="rect">
            <a:avLst/>
          </a:prstGeom>
          <a:noFill/>
        </p:spPr>
        <p:txBody>
          <a:bodyPr wrap="none" rtlCol="0">
            <a:spAutoFit/>
          </a:bodyPr>
          <a:lstStyle/>
          <a:p>
            <a:r>
              <a:rPr lang="en-US" sz="2800" dirty="0" smtClean="0">
                <a:solidFill>
                  <a:schemeClr val="tx1"/>
                </a:solidFill>
                <a:latin typeface="Times New Roman" pitchFamily="18" charset="0"/>
                <a:cs typeface="Times New Roman" pitchFamily="18" charset="0"/>
              </a:rPr>
              <a:t>Some Preliminary Thoughts</a:t>
            </a:r>
            <a:endParaRPr lang="en-US" sz="2800" dirty="0">
              <a:solidFill>
                <a:schemeClr val="tx1"/>
              </a:solidFill>
              <a:latin typeface="Times New Roman" pitchFamily="18" charset="0"/>
              <a:cs typeface="Times New Roman" pitchFamily="18" charset="0"/>
            </a:endParaRPr>
          </a:p>
        </p:txBody>
      </p:sp>
      <p:sp>
        <p:nvSpPr>
          <p:cNvPr id="5" name="TextBox 4"/>
          <p:cNvSpPr txBox="1"/>
          <p:nvPr/>
        </p:nvSpPr>
        <p:spPr>
          <a:xfrm>
            <a:off x="0" y="1102578"/>
            <a:ext cx="9143999" cy="5816977"/>
          </a:xfrm>
          <a:prstGeom prst="rect">
            <a:avLst/>
          </a:prstGeom>
          <a:noFill/>
        </p:spPr>
        <p:txBody>
          <a:bodyPr wrap="square" rtlCol="0">
            <a:spAutoFit/>
          </a:bodyPr>
          <a:lstStyle/>
          <a:p>
            <a:pPr marL="342900" indent="-342900" algn="l">
              <a:buAutoNum type="arabicPeriod"/>
            </a:pPr>
            <a:r>
              <a:rPr lang="en-US" sz="2000" dirty="0" smtClean="0">
                <a:solidFill>
                  <a:schemeClr val="tx1"/>
                </a:solidFill>
                <a:latin typeface="Times New Roman" pitchFamily="18" charset="0"/>
                <a:cs typeface="Times New Roman" pitchFamily="18" charset="0"/>
              </a:rPr>
              <a:t>Can we explore this work to CPC experimental objective blends?</a:t>
            </a:r>
          </a:p>
          <a:p>
            <a:pPr marL="342900" indent="-342900" algn="l">
              <a:buAutoNum type="arabicPeriod"/>
            </a:pPr>
            <a:endParaRPr lang="en-US" sz="800" dirty="0" smtClean="0">
              <a:solidFill>
                <a:schemeClr val="tx1"/>
              </a:solidFill>
              <a:latin typeface="Times New Roman" pitchFamily="18" charset="0"/>
              <a:cs typeface="Times New Roman" pitchFamily="18" charset="0"/>
            </a:endParaRPr>
          </a:p>
          <a:p>
            <a:pPr marL="342900" indent="-342900" algn="l">
              <a:buAutoNum type="arabicPeriod"/>
            </a:pPr>
            <a:r>
              <a:rPr lang="en-US" sz="2000" dirty="0" smtClean="0">
                <a:solidFill>
                  <a:schemeClr val="tx1"/>
                </a:solidFill>
                <a:latin typeface="Times New Roman" pitchFamily="18" charset="0"/>
                <a:cs typeface="Times New Roman" pitchFamily="18" charset="0"/>
              </a:rPr>
              <a:t>Can we reconstruct long-term drought area percentage using long-term CPC operational drought indices (from 1900 –present) if we can use this framework?</a:t>
            </a:r>
          </a:p>
          <a:p>
            <a:pPr marL="342900" indent="-342900" algn="l">
              <a:buAutoNum type="arabicPeriod"/>
            </a:pPr>
            <a:endParaRPr lang="en-US" sz="800" dirty="0" smtClean="0">
              <a:solidFill>
                <a:schemeClr val="tx1"/>
              </a:solidFill>
              <a:latin typeface="Times New Roman" pitchFamily="18" charset="0"/>
              <a:cs typeface="Times New Roman" pitchFamily="18" charset="0"/>
            </a:endParaRPr>
          </a:p>
          <a:p>
            <a:pPr marL="342900" indent="-342900" algn="l">
              <a:buAutoNum type="arabicPeriod"/>
            </a:pPr>
            <a:r>
              <a:rPr lang="en-US" sz="2000" dirty="0" smtClean="0">
                <a:solidFill>
                  <a:schemeClr val="tx1"/>
                </a:solidFill>
                <a:latin typeface="Times New Roman" pitchFamily="18" charset="0"/>
                <a:cs typeface="Times New Roman" pitchFamily="18" charset="0"/>
              </a:rPr>
              <a:t>Should we use this framework for long-term drought and short-term drought separately as done in CPC? If so, can USDM provide  drought area percentage statistics separately for short-term and long-term drought as the indices controlling these two drought types may be different?</a:t>
            </a:r>
          </a:p>
          <a:p>
            <a:pPr marL="342900" indent="-342900" algn="l">
              <a:buAutoNum type="arabicPeriod"/>
            </a:pPr>
            <a:endParaRPr lang="en-US" sz="800" dirty="0" smtClean="0">
              <a:solidFill>
                <a:schemeClr val="tx1"/>
              </a:solidFill>
              <a:latin typeface="Times New Roman" pitchFamily="18" charset="0"/>
              <a:cs typeface="Times New Roman" pitchFamily="18" charset="0"/>
            </a:endParaRPr>
          </a:p>
          <a:p>
            <a:pPr marL="342900" indent="-342900" algn="l">
              <a:buAutoNum type="arabicPeriod"/>
            </a:pPr>
            <a:r>
              <a:rPr lang="en-US" sz="2000" dirty="0" smtClean="0">
                <a:solidFill>
                  <a:schemeClr val="tx1"/>
                </a:solidFill>
                <a:latin typeface="Times New Roman" pitchFamily="18" charset="0"/>
                <a:cs typeface="Times New Roman" pitchFamily="18" charset="0"/>
              </a:rPr>
              <a:t>How to collaborate with research community to explore the possibility of objectively blending drought indices based on current USDM  statistics, experiences, and expertise?</a:t>
            </a:r>
          </a:p>
          <a:p>
            <a:pPr marL="342900" indent="-342900" algn="l">
              <a:buAutoNum type="arabicPeriod"/>
            </a:pPr>
            <a:endParaRPr lang="en-US" sz="800" dirty="0" smtClean="0">
              <a:solidFill>
                <a:schemeClr val="tx1"/>
              </a:solidFill>
              <a:latin typeface="Times New Roman" pitchFamily="18" charset="0"/>
              <a:cs typeface="Times New Roman" pitchFamily="18" charset="0"/>
            </a:endParaRPr>
          </a:p>
          <a:p>
            <a:pPr marL="342900" indent="-342900" algn="l">
              <a:buFontTx/>
              <a:buAutoNum type="arabicPeriod"/>
            </a:pPr>
            <a:r>
              <a:rPr lang="en-US" sz="2000" dirty="0" smtClean="0">
                <a:solidFill>
                  <a:schemeClr val="tx1"/>
                </a:solidFill>
                <a:latin typeface="Times New Roman" pitchFamily="18" charset="0"/>
                <a:cs typeface="Times New Roman" pitchFamily="18" charset="0"/>
              </a:rPr>
              <a:t>How to select drought indices according to data accuracy and reliability?                                                                              drought type - meteorological, hydrologic, and agricultural.  Short-term and long-term.  Data source – observed (low spatial resolution,  long-term data), remotely-sensed (high spatial resolution, short-term data), and modeled (from low to high resolution, from short-term to long-term data)</a:t>
            </a:r>
          </a:p>
          <a:p>
            <a:pPr marL="342900" indent="-342900" algn="l">
              <a:buFontTx/>
              <a:buAutoNum type="arabicPeriod"/>
            </a:pPr>
            <a:endParaRPr lang="en-US" sz="800" dirty="0" smtClean="0">
              <a:solidFill>
                <a:schemeClr val="tx1"/>
              </a:solidFill>
              <a:latin typeface="Times New Roman" pitchFamily="18" charset="0"/>
              <a:cs typeface="Times New Roman" pitchFamily="18" charset="0"/>
            </a:endParaRPr>
          </a:p>
          <a:p>
            <a:pPr marL="342900" indent="-342900" algn="l">
              <a:buFontTx/>
              <a:buAutoNum type="arabicPeriod"/>
            </a:pPr>
            <a:r>
              <a:rPr lang="en-US" sz="2000" dirty="0" smtClean="0">
                <a:solidFill>
                  <a:schemeClr val="tx1"/>
                </a:solidFill>
                <a:latin typeface="Times New Roman" pitchFamily="18" charset="0"/>
                <a:cs typeface="Times New Roman" pitchFamily="18" charset="0"/>
              </a:rPr>
              <a:t>More research is needed ……  </a:t>
            </a:r>
            <a:endParaRPr lang="en-US" sz="2000" dirty="0">
              <a:solidFill>
                <a:schemeClr val="tx1"/>
              </a:solidFill>
              <a:latin typeface="Times New Roman" pitchFamily="18" charset="0"/>
              <a:cs typeface="Times New Roman" pitchFamily="18" charset="0"/>
            </a:endParaRPr>
          </a:p>
        </p:txBody>
      </p:sp>
      <p:sp>
        <p:nvSpPr>
          <p:cNvPr id="6" name="Rectangle 5"/>
          <p:cNvSpPr/>
          <p:nvPr/>
        </p:nvSpPr>
        <p:spPr>
          <a:xfrm>
            <a:off x="8446373" y="6488668"/>
            <a:ext cx="761747" cy="369332"/>
          </a:xfrm>
          <a:prstGeom prst="rect">
            <a:avLst/>
          </a:prstGeom>
        </p:spPr>
        <p:txBody>
          <a:bodyPr wrap="none">
            <a:spAutoFit/>
          </a:bodyPr>
          <a:lstStyle/>
          <a:p>
            <a:r>
              <a:rPr lang="en-US" dirty="0" smtClean="0">
                <a:solidFill>
                  <a:srgbClr val="FFC000"/>
                </a:solidFill>
              </a:rPr>
              <a:t>34/37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8534400" cy="5570756"/>
          </a:xfrm>
          <a:prstGeom prst="rect">
            <a:avLst/>
          </a:prstGeom>
        </p:spPr>
        <p:txBody>
          <a:bodyPr wrap="square">
            <a:spAutoFit/>
          </a:bodyPr>
          <a:lstStyle/>
          <a:p>
            <a:endParaRPr lang="en-US" sz="800" dirty="0" smtClean="0">
              <a:solidFill>
                <a:srgbClr val="FF0000"/>
              </a:solidFill>
              <a:latin typeface="Times New Roman" pitchFamily="18" charset="0"/>
              <a:cs typeface="Times New Roman" pitchFamily="18" charset="0"/>
            </a:endParaRPr>
          </a:p>
          <a:p>
            <a:pPr algn="l"/>
            <a:r>
              <a:rPr lang="en-US" dirty="0" smtClean="0">
                <a:solidFill>
                  <a:schemeClr val="tx1"/>
                </a:solidFill>
                <a:latin typeface="Times New Roman" pitchFamily="18" charset="0"/>
                <a:cs typeface="Times New Roman" pitchFamily="18" charset="0"/>
              </a:rPr>
              <a:t>1. NLDAS blend </a:t>
            </a:r>
            <a:r>
              <a:rPr lang="en-US" dirty="0" smtClean="0">
                <a:solidFill>
                  <a:srgbClr val="FF0000"/>
                </a:solidFill>
                <a:latin typeface="Times New Roman" pitchFamily="18" charset="0"/>
                <a:cs typeface="Times New Roman" pitchFamily="18" charset="0"/>
              </a:rPr>
              <a:t>can basically capture </a:t>
            </a:r>
            <a:r>
              <a:rPr lang="en-US" dirty="0" smtClean="0">
                <a:solidFill>
                  <a:schemeClr val="tx1"/>
                </a:solidFill>
                <a:latin typeface="Times New Roman" pitchFamily="18" charset="0"/>
                <a:cs typeface="Times New Roman" pitchFamily="18" charset="0"/>
              </a:rPr>
              <a:t>USDM drought area percentage for 1/3 -1/2 of 48 states for category </a:t>
            </a:r>
            <a:r>
              <a:rPr lang="en-US" dirty="0" smtClean="0">
                <a:solidFill>
                  <a:srgbClr val="FF0000"/>
                </a:solidFill>
                <a:latin typeface="Times New Roman" pitchFamily="18" charset="0"/>
                <a:cs typeface="Times New Roman" pitchFamily="18" charset="0"/>
              </a:rPr>
              <a:t>D0-D4, and D1-D4</a:t>
            </a:r>
            <a:r>
              <a:rPr lang="en-US" dirty="0" smtClean="0">
                <a:solidFill>
                  <a:schemeClr val="tx1"/>
                </a:solidFill>
                <a:latin typeface="Times New Roman" pitchFamily="18" charset="0"/>
                <a:cs typeface="Times New Roman" pitchFamily="18" charset="0"/>
              </a:rPr>
              <a:t>, in particular for the training period.</a:t>
            </a:r>
          </a:p>
          <a:p>
            <a:pPr algn="l"/>
            <a:endParaRPr lang="en-US" sz="1400" dirty="0" smtClean="0">
              <a:latin typeface="Times New Roman" pitchFamily="18" charset="0"/>
              <a:cs typeface="Times New Roman" pitchFamily="18" charset="0"/>
            </a:endParaRPr>
          </a:p>
          <a:p>
            <a:pPr algn="l"/>
            <a:r>
              <a:rPr lang="en-US" dirty="0" smtClean="0">
                <a:solidFill>
                  <a:schemeClr val="tx1"/>
                </a:solidFill>
                <a:latin typeface="Times New Roman" pitchFamily="18" charset="0"/>
                <a:cs typeface="Times New Roman" pitchFamily="18" charset="0"/>
              </a:rPr>
              <a:t>2. Most </a:t>
            </a:r>
            <a:r>
              <a:rPr lang="en-US" dirty="0" smtClean="0">
                <a:solidFill>
                  <a:srgbClr val="FF0000"/>
                </a:solidFill>
                <a:latin typeface="Times New Roman" pitchFamily="18" charset="0"/>
                <a:cs typeface="Times New Roman" pitchFamily="18" charset="0"/>
              </a:rPr>
              <a:t>reliable states are located in the Midwest, South and Southeast region</a:t>
            </a:r>
            <a:r>
              <a:rPr lang="en-US" dirty="0" smtClean="0">
                <a:solidFill>
                  <a:schemeClr val="tx1"/>
                </a:solidFill>
                <a:latin typeface="Times New Roman" pitchFamily="18" charset="0"/>
                <a:cs typeface="Times New Roman" pitchFamily="18" charset="0"/>
              </a:rPr>
              <a:t>, and the results for West region and Northeast should be cautiously used as blend shows low simulation skills, in particular for validation period and D3-D4 and D4-D4 category. </a:t>
            </a:r>
            <a:r>
              <a:rPr lang="en-US" dirty="0" smtClean="0">
                <a:solidFill>
                  <a:srgbClr val="FF0000"/>
                </a:solidFill>
                <a:latin typeface="Times New Roman" pitchFamily="18" charset="0"/>
                <a:cs typeface="Times New Roman" pitchFamily="18" charset="0"/>
              </a:rPr>
              <a:t>For very severe drought, the blend largely underestimates USDM and shows low skills</a:t>
            </a:r>
            <a:r>
              <a:rPr lang="en-US" dirty="0" smtClean="0">
                <a:solidFill>
                  <a:schemeClr val="tx1"/>
                </a:solidFill>
                <a:latin typeface="Times New Roman" pitchFamily="18" charset="0"/>
                <a:cs typeface="Times New Roman" pitchFamily="18" charset="0"/>
              </a:rPr>
              <a:t> as we have a small-size sample only.</a:t>
            </a:r>
          </a:p>
          <a:p>
            <a:pPr algn="l"/>
            <a:endParaRPr lang="en-US" sz="1400" dirty="0" smtClean="0">
              <a:solidFill>
                <a:schemeClr val="tx1"/>
              </a:solidFill>
              <a:latin typeface="Times New Roman" pitchFamily="18" charset="0"/>
              <a:cs typeface="Times New Roman" pitchFamily="18" charset="0"/>
            </a:endParaRPr>
          </a:p>
          <a:p>
            <a:pPr algn="l"/>
            <a:r>
              <a:rPr lang="en-US" dirty="0" smtClean="0">
                <a:solidFill>
                  <a:schemeClr val="tx1"/>
                </a:solidFill>
                <a:latin typeface="Times New Roman" pitchFamily="18" charset="0"/>
                <a:cs typeface="Times New Roman" pitchFamily="18" charset="0"/>
              </a:rPr>
              <a:t>3. </a:t>
            </a:r>
            <a:r>
              <a:rPr lang="en-US" dirty="0" smtClean="0">
                <a:solidFill>
                  <a:srgbClr val="FF0000"/>
                </a:solidFill>
                <a:latin typeface="Times New Roman" pitchFamily="18" charset="0"/>
                <a:cs typeface="Times New Roman" pitchFamily="18" charset="0"/>
              </a:rPr>
              <a:t>Texas, as the most reliable state</a:t>
            </a:r>
            <a:r>
              <a:rPr lang="en-US" dirty="0" smtClean="0">
                <a:solidFill>
                  <a:schemeClr val="tx1"/>
                </a:solidFill>
                <a:latin typeface="Times New Roman" pitchFamily="18" charset="0"/>
                <a:cs typeface="Times New Roman" pitchFamily="18" charset="0"/>
              </a:rPr>
              <a:t>, blend has the best performance and simulation skills for both training and validation period and for all five drought categories.</a:t>
            </a:r>
          </a:p>
          <a:p>
            <a:pPr algn="l"/>
            <a:endParaRPr lang="en-US" sz="1400" dirty="0" smtClean="0">
              <a:solidFill>
                <a:schemeClr val="tx1"/>
              </a:solidFill>
              <a:latin typeface="Times New Roman" pitchFamily="18" charset="0"/>
              <a:cs typeface="Times New Roman" pitchFamily="18" charset="0"/>
            </a:endParaRPr>
          </a:p>
          <a:p>
            <a:pPr algn="l"/>
            <a:r>
              <a:rPr lang="en-US" dirty="0" smtClean="0">
                <a:solidFill>
                  <a:schemeClr val="tx1"/>
                </a:solidFill>
                <a:latin typeface="Times New Roman" pitchFamily="18" charset="0"/>
                <a:cs typeface="Times New Roman" pitchFamily="18" charset="0"/>
              </a:rPr>
              <a:t>4. In spite of existing weakness, </a:t>
            </a:r>
            <a:r>
              <a:rPr lang="en-US" dirty="0" smtClean="0">
                <a:solidFill>
                  <a:srgbClr val="FF0000"/>
                </a:solidFill>
                <a:latin typeface="Times New Roman" pitchFamily="18" charset="0"/>
                <a:cs typeface="Times New Roman" pitchFamily="18" charset="0"/>
              </a:rPr>
              <a:t>drought index reconstruction can be executed</a:t>
            </a:r>
            <a:r>
              <a:rPr lang="en-US" dirty="0" smtClean="0">
                <a:solidFill>
                  <a:schemeClr val="tx1"/>
                </a:solidFill>
                <a:latin typeface="Times New Roman" pitchFamily="18" charset="0"/>
                <a:cs typeface="Times New Roman" pitchFamily="18" charset="0"/>
              </a:rPr>
              <a:t> in the continental United States. The reconstructed drought index is </a:t>
            </a:r>
            <a:r>
              <a:rPr lang="en-US" dirty="0" smtClean="0">
                <a:solidFill>
                  <a:srgbClr val="FF0000"/>
                </a:solidFill>
                <a:latin typeface="Times New Roman" pitchFamily="18" charset="0"/>
                <a:cs typeface="Times New Roman" pitchFamily="18" charset="0"/>
              </a:rPr>
              <a:t>reproducible (repeatable). </a:t>
            </a:r>
          </a:p>
          <a:p>
            <a:pPr algn="l"/>
            <a:endParaRPr lang="en-US" dirty="0" smtClean="0">
              <a:solidFill>
                <a:srgbClr val="FF0000"/>
              </a:solidFill>
              <a:latin typeface="Times New Roman" pitchFamily="18" charset="0"/>
              <a:cs typeface="Times New Roman" pitchFamily="18" charset="0"/>
            </a:endParaRPr>
          </a:p>
          <a:p>
            <a:pPr algn="l"/>
            <a:r>
              <a:rPr lang="en-US" dirty="0" smtClean="0">
                <a:solidFill>
                  <a:schemeClr val="tx1"/>
                </a:solidFill>
                <a:latin typeface="Times New Roman" pitchFamily="18" charset="0"/>
                <a:cs typeface="Times New Roman" pitchFamily="18" charset="0"/>
              </a:rPr>
              <a:t>5. The framework still have </a:t>
            </a:r>
            <a:r>
              <a:rPr lang="en-US" dirty="0" smtClean="0">
                <a:solidFill>
                  <a:srgbClr val="FF0000"/>
                </a:solidFill>
                <a:latin typeface="Times New Roman" pitchFamily="18" charset="0"/>
                <a:cs typeface="Times New Roman" pitchFamily="18" charset="0"/>
              </a:rPr>
              <a:t>big room to improve </a:t>
            </a:r>
            <a:r>
              <a:rPr lang="en-US" dirty="0" smtClean="0">
                <a:solidFill>
                  <a:schemeClr val="tx1"/>
                </a:solidFill>
                <a:latin typeface="Times New Roman" pitchFamily="18" charset="0"/>
                <a:cs typeface="Times New Roman" pitchFamily="18" charset="0"/>
              </a:rPr>
              <a:t>through adding more drought indices from observations (e.g., </a:t>
            </a:r>
            <a:r>
              <a:rPr lang="en-US" dirty="0" err="1" smtClean="0">
                <a:solidFill>
                  <a:schemeClr val="tx1"/>
                </a:solidFill>
                <a:latin typeface="Times New Roman" pitchFamily="18" charset="0"/>
                <a:cs typeface="Times New Roman" pitchFamily="18" charset="0"/>
              </a:rPr>
              <a:t>streamflow</a:t>
            </a:r>
            <a:r>
              <a:rPr lang="en-US" dirty="0" smtClean="0">
                <a:solidFill>
                  <a:schemeClr val="tx1"/>
                </a:solidFill>
                <a:latin typeface="Times New Roman" pitchFamily="18" charset="0"/>
                <a:cs typeface="Times New Roman" pitchFamily="18" charset="0"/>
              </a:rPr>
              <a:t>), remote sensing, and CPC operational drought indices . USDM </a:t>
            </a:r>
            <a:r>
              <a:rPr lang="en-US" dirty="0" smtClean="0">
                <a:solidFill>
                  <a:srgbClr val="FF0000"/>
                </a:solidFill>
                <a:latin typeface="Times New Roman" pitchFamily="18" charset="0"/>
                <a:cs typeface="Times New Roman" pitchFamily="18" charset="0"/>
              </a:rPr>
              <a:t>county-scale </a:t>
            </a:r>
            <a:r>
              <a:rPr lang="en-US" dirty="0" smtClean="0">
                <a:solidFill>
                  <a:schemeClr val="tx1"/>
                </a:solidFill>
                <a:latin typeface="Times New Roman" pitchFamily="18" charset="0"/>
                <a:cs typeface="Times New Roman" pitchFamily="18" charset="0"/>
              </a:rPr>
              <a:t>statistics will be tested as </a:t>
            </a:r>
            <a:r>
              <a:rPr lang="en-US" dirty="0" smtClean="0">
                <a:solidFill>
                  <a:srgbClr val="FF0000"/>
                </a:solidFill>
                <a:latin typeface="Times New Roman" pitchFamily="18" charset="0"/>
                <a:cs typeface="Times New Roman" pitchFamily="18" charset="0"/>
              </a:rPr>
              <a:t>high-resolution</a:t>
            </a:r>
            <a:r>
              <a:rPr lang="en-US" dirty="0" smtClean="0">
                <a:solidFill>
                  <a:schemeClr val="tx1"/>
                </a:solidFill>
                <a:latin typeface="Times New Roman" pitchFamily="18" charset="0"/>
                <a:cs typeface="Times New Roman" pitchFamily="18" charset="0"/>
              </a:rPr>
              <a:t> (4km) NLDAS will become EMC quasi-operational products in near future.   </a:t>
            </a:r>
            <a:endParaRPr lang="en-US" dirty="0">
              <a:solidFill>
                <a:schemeClr val="tx1"/>
              </a:solidFill>
              <a:latin typeface="Times New Roman" pitchFamily="18" charset="0"/>
              <a:cs typeface="Times New Roman" pitchFamily="18" charset="0"/>
            </a:endParaRPr>
          </a:p>
        </p:txBody>
      </p:sp>
      <p:sp>
        <p:nvSpPr>
          <p:cNvPr id="5" name="TextBox 4"/>
          <p:cNvSpPr txBox="1"/>
          <p:nvPr/>
        </p:nvSpPr>
        <p:spPr>
          <a:xfrm>
            <a:off x="1524000" y="0"/>
            <a:ext cx="5867400" cy="954107"/>
          </a:xfrm>
          <a:prstGeom prst="rect">
            <a:avLst/>
          </a:prstGeom>
          <a:noFill/>
        </p:spPr>
        <p:txBody>
          <a:bodyPr wrap="square" rtlCol="0">
            <a:spAutoFit/>
          </a:bodyPr>
          <a:lstStyle/>
          <a:p>
            <a:r>
              <a:rPr lang="en-US" sz="2800" u="sng" dirty="0" smtClean="0">
                <a:solidFill>
                  <a:schemeClr val="tx1"/>
                </a:solidFill>
                <a:latin typeface="Times New Roman" pitchFamily="18" charset="0"/>
                <a:cs typeface="Times New Roman" pitchFamily="18" charset="0"/>
              </a:rPr>
              <a:t>Summary of Objective Blends </a:t>
            </a:r>
          </a:p>
          <a:p>
            <a:pPr algn="l"/>
            <a:r>
              <a:rPr lang="en-US" sz="2800" u="sng" dirty="0" smtClean="0">
                <a:solidFill>
                  <a:schemeClr val="tx1"/>
                </a:solidFill>
                <a:latin typeface="Times New Roman" pitchFamily="18" charset="0"/>
                <a:cs typeface="Times New Roman" pitchFamily="18" charset="0"/>
              </a:rPr>
              <a:t>of Multiple NLDAS Drought Indices</a:t>
            </a:r>
            <a:endParaRPr lang="en-US" sz="2800" u="sng" dirty="0">
              <a:solidFill>
                <a:schemeClr val="tx1"/>
              </a:solidFill>
              <a:latin typeface="Times New Roman" pitchFamily="18" charset="0"/>
              <a:cs typeface="Times New Roman" pitchFamily="18" charset="0"/>
            </a:endParaRPr>
          </a:p>
        </p:txBody>
      </p:sp>
      <p:sp>
        <p:nvSpPr>
          <p:cNvPr id="6" name="TextBox 5"/>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35/37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9144000" cy="5386090"/>
          </a:xfrm>
          <a:prstGeom prst="rect">
            <a:avLst/>
          </a:prstGeom>
          <a:solidFill>
            <a:schemeClr val="tx1"/>
          </a:solidFill>
        </p:spPr>
        <p:txBody>
          <a:bodyPr wrap="square" rtlCol="0">
            <a:spAutoFit/>
          </a:bodyPr>
          <a:lstStyle/>
          <a:p>
            <a:r>
              <a:rPr lang="en-US" sz="1600" u="sng" dirty="0" smtClean="0">
                <a:solidFill>
                  <a:schemeClr val="bg2"/>
                </a:solidFill>
                <a:effectLst/>
                <a:latin typeface="Times New Roman" pitchFamily="18" charset="0"/>
                <a:cs typeface="Times New Roman" pitchFamily="18" charset="0"/>
              </a:rPr>
              <a:t>References for NLDAS-2</a:t>
            </a:r>
          </a:p>
          <a:p>
            <a:endParaRPr lang="en-US" sz="1600" u="sng" dirty="0" smtClean="0">
              <a:solidFill>
                <a:schemeClr val="bg2"/>
              </a:solidFill>
              <a:effectLst/>
              <a:latin typeface="Times New Roman" pitchFamily="18" charset="0"/>
              <a:cs typeface="Times New Roman" pitchFamily="18" charset="0"/>
            </a:endParaRPr>
          </a:p>
          <a:p>
            <a:pPr algn="l"/>
            <a:r>
              <a:rPr lang="en-US" sz="1300" dirty="0" err="1" smtClean="0">
                <a:solidFill>
                  <a:schemeClr val="bg2"/>
                </a:solidFill>
                <a:effectLst/>
                <a:latin typeface="Times New Roman" pitchFamily="18" charset="0"/>
                <a:cs typeface="Times New Roman" pitchFamily="18" charset="0"/>
              </a:rPr>
              <a:t>Ek</a:t>
            </a:r>
            <a:r>
              <a:rPr lang="en-US" sz="1300" dirty="0" smtClean="0">
                <a:solidFill>
                  <a:schemeClr val="bg2"/>
                </a:solidFill>
                <a:effectLst/>
                <a:latin typeface="Times New Roman" pitchFamily="18" charset="0"/>
                <a:cs typeface="Times New Roman" pitchFamily="18" charset="0"/>
              </a:rPr>
              <a:t>, M.B., Y. Xia, E.F. Wood, J. Sheffield, L. </a:t>
            </a:r>
            <a:r>
              <a:rPr lang="en-US" sz="1300" dirty="0" err="1" smtClean="0">
                <a:solidFill>
                  <a:schemeClr val="bg2"/>
                </a:solidFill>
                <a:effectLst/>
                <a:latin typeface="Times New Roman" pitchFamily="18" charset="0"/>
                <a:cs typeface="Times New Roman" pitchFamily="18" charset="0"/>
              </a:rPr>
              <a:t>Luo</a:t>
            </a:r>
            <a:r>
              <a:rPr lang="en-US" sz="1300" dirty="0" smtClean="0">
                <a:solidFill>
                  <a:schemeClr val="bg2"/>
                </a:solidFill>
                <a:effectLst/>
                <a:latin typeface="Times New Roman" pitchFamily="18" charset="0"/>
                <a:cs typeface="Times New Roman" pitchFamily="18" charset="0"/>
              </a:rPr>
              <a:t>, D. </a:t>
            </a:r>
            <a:r>
              <a:rPr lang="en-US" sz="1300" dirty="0" err="1" smtClean="0">
                <a:solidFill>
                  <a:schemeClr val="bg2"/>
                </a:solidFill>
                <a:effectLst/>
                <a:latin typeface="Times New Roman" pitchFamily="18" charset="0"/>
                <a:cs typeface="Times New Roman" pitchFamily="18" charset="0"/>
              </a:rPr>
              <a:t>Lettemaier</a:t>
            </a:r>
            <a:r>
              <a:rPr lang="en-US" sz="1300" dirty="0" smtClean="0">
                <a:solidFill>
                  <a:schemeClr val="bg2"/>
                </a:solidFill>
                <a:effectLst/>
                <a:latin typeface="Times New Roman" pitchFamily="18" charset="0"/>
                <a:cs typeface="Times New Roman" pitchFamily="18" charset="0"/>
              </a:rPr>
              <a:t>, and NLDAS team, 2011: North American Land Data </a:t>
            </a:r>
          </a:p>
          <a:p>
            <a:pPr algn="l"/>
            <a:r>
              <a:rPr lang="en-US" sz="1300" dirty="0" smtClean="0">
                <a:solidFill>
                  <a:schemeClr val="bg2"/>
                </a:solidFill>
                <a:effectLst/>
                <a:latin typeface="Times New Roman" pitchFamily="18" charset="0"/>
                <a:cs typeface="Times New Roman" pitchFamily="18" charset="0"/>
              </a:rPr>
              <a:t>      Assimilation Phase 2 (NLDAS-2): Development and Applications, </a:t>
            </a:r>
            <a:r>
              <a:rPr lang="en-US" sz="1300" i="1" dirty="0" smtClean="0">
                <a:solidFill>
                  <a:schemeClr val="bg2"/>
                </a:solidFill>
                <a:effectLst/>
                <a:latin typeface="Times New Roman" pitchFamily="18" charset="0"/>
                <a:cs typeface="Times New Roman" pitchFamily="18" charset="0"/>
              </a:rPr>
              <a:t>GEWEX news</a:t>
            </a:r>
            <a:r>
              <a:rPr lang="en-US" sz="1300" dirty="0" smtClean="0">
                <a:solidFill>
                  <a:schemeClr val="bg2"/>
                </a:solidFill>
                <a:effectLst/>
                <a:latin typeface="Times New Roman" pitchFamily="18" charset="0"/>
                <a:cs typeface="Times New Roman" pitchFamily="18" charset="0"/>
              </a:rPr>
              <a:t>, 21, 6-7.</a:t>
            </a:r>
          </a:p>
          <a:p>
            <a:pPr algn="l"/>
            <a:r>
              <a:rPr lang="en-US" sz="1300" dirty="0" smtClean="0">
                <a:solidFill>
                  <a:schemeClr val="bg2"/>
                </a:solidFill>
                <a:effectLst/>
                <a:latin typeface="Times New Roman" pitchFamily="18" charset="0"/>
                <a:cs typeface="Times New Roman" pitchFamily="18" charset="0"/>
              </a:rPr>
              <a:t> </a:t>
            </a:r>
          </a:p>
          <a:p>
            <a:pPr algn="l"/>
            <a:r>
              <a:rPr lang="en-US" sz="1300" dirty="0" smtClean="0">
                <a:solidFill>
                  <a:schemeClr val="bg2"/>
                </a:solidFill>
                <a:effectLst/>
                <a:latin typeface="Times New Roman" pitchFamily="18" charset="0"/>
                <a:cs typeface="Times New Roman" pitchFamily="18" charset="0"/>
              </a:rPr>
              <a:t>Xia, Y., B. Cosgrove, M. B. </a:t>
            </a:r>
            <a:r>
              <a:rPr lang="en-US" sz="1300" dirty="0" err="1" smtClean="0">
                <a:solidFill>
                  <a:schemeClr val="bg2"/>
                </a:solidFill>
                <a:effectLst/>
                <a:latin typeface="Times New Roman" pitchFamily="18" charset="0"/>
                <a:cs typeface="Times New Roman" pitchFamily="18" charset="0"/>
              </a:rPr>
              <a:t>Ek</a:t>
            </a:r>
            <a:r>
              <a:rPr lang="en-US" sz="1300" dirty="0" smtClean="0">
                <a:solidFill>
                  <a:schemeClr val="bg2"/>
                </a:solidFill>
                <a:effectLst/>
                <a:latin typeface="Times New Roman" pitchFamily="18" charset="0"/>
                <a:cs typeface="Times New Roman" pitchFamily="18" charset="0"/>
              </a:rPr>
              <a:t>, J. Sheffield, L. </a:t>
            </a:r>
            <a:r>
              <a:rPr lang="en-US" sz="1300" dirty="0" err="1" smtClean="0">
                <a:solidFill>
                  <a:schemeClr val="bg2"/>
                </a:solidFill>
                <a:effectLst/>
                <a:latin typeface="Times New Roman" pitchFamily="18" charset="0"/>
                <a:cs typeface="Times New Roman" pitchFamily="18" charset="0"/>
              </a:rPr>
              <a:t>Luo</a:t>
            </a:r>
            <a:r>
              <a:rPr lang="en-US" sz="1300" dirty="0" smtClean="0">
                <a:solidFill>
                  <a:schemeClr val="bg2"/>
                </a:solidFill>
                <a:effectLst/>
                <a:latin typeface="Times New Roman" pitchFamily="18" charset="0"/>
                <a:cs typeface="Times New Roman" pitchFamily="18" charset="0"/>
              </a:rPr>
              <a:t>, E. F. Wood, K. Mo, and NLDAS team, 2013a: Overview of North American </a:t>
            </a:r>
          </a:p>
          <a:p>
            <a:pPr algn="l"/>
            <a:r>
              <a:rPr lang="en-US" sz="1300" dirty="0" smtClean="0">
                <a:solidFill>
                  <a:schemeClr val="bg2"/>
                </a:solidFill>
                <a:effectLst/>
                <a:latin typeface="Times New Roman" pitchFamily="18" charset="0"/>
                <a:cs typeface="Times New Roman" pitchFamily="18" charset="0"/>
              </a:rPr>
              <a:t>      Land Data Assimilation System, chapter 11 in Land Surface Observation, Modeling and  Data Assimilation, edited by </a:t>
            </a:r>
          </a:p>
          <a:p>
            <a:pPr algn="l"/>
            <a:r>
              <a:rPr lang="en-US" sz="1300" dirty="0" smtClean="0">
                <a:solidFill>
                  <a:schemeClr val="bg2"/>
                </a:solidFill>
                <a:effectLst/>
                <a:latin typeface="Times New Roman" pitchFamily="18" charset="0"/>
                <a:cs typeface="Times New Roman" pitchFamily="18" charset="0"/>
              </a:rPr>
              <a:t>      </a:t>
            </a:r>
            <a:r>
              <a:rPr lang="en-US" sz="1300" dirty="0" err="1" smtClean="0">
                <a:solidFill>
                  <a:schemeClr val="bg2"/>
                </a:solidFill>
                <a:effectLst/>
                <a:latin typeface="Times New Roman" pitchFamily="18" charset="0"/>
                <a:cs typeface="Times New Roman" pitchFamily="18" charset="0"/>
              </a:rPr>
              <a:t>Shunlin</a:t>
            </a:r>
            <a:r>
              <a:rPr lang="en-US" sz="1300" dirty="0" smtClean="0">
                <a:solidFill>
                  <a:schemeClr val="bg2"/>
                </a:solidFill>
                <a:effectLst/>
                <a:latin typeface="Times New Roman" pitchFamily="18" charset="0"/>
                <a:cs typeface="Times New Roman" pitchFamily="18" charset="0"/>
              </a:rPr>
              <a:t> Liang et al., World Scientific, 335-376pp. </a:t>
            </a:r>
          </a:p>
          <a:p>
            <a:pPr algn="l"/>
            <a:endParaRPr lang="en-US" sz="1300" dirty="0" smtClean="0">
              <a:solidFill>
                <a:schemeClr val="bg2"/>
              </a:solidFill>
              <a:effectLst/>
              <a:latin typeface="Times New Roman" pitchFamily="18" charset="0"/>
              <a:cs typeface="Times New Roman" pitchFamily="18" charset="0"/>
            </a:endParaRPr>
          </a:p>
          <a:p>
            <a:pPr algn="l"/>
            <a:r>
              <a:rPr lang="en-US" sz="1300" dirty="0" smtClean="0">
                <a:solidFill>
                  <a:schemeClr val="bg2"/>
                </a:solidFill>
                <a:effectLst/>
                <a:latin typeface="Times New Roman" pitchFamily="18" charset="0"/>
                <a:cs typeface="Times New Roman" pitchFamily="18" charset="0"/>
              </a:rPr>
              <a:t>Xia, Y., M.B. </a:t>
            </a:r>
            <a:r>
              <a:rPr lang="en-US" sz="1300" dirty="0" err="1" smtClean="0">
                <a:solidFill>
                  <a:schemeClr val="bg2"/>
                </a:solidFill>
                <a:effectLst/>
                <a:latin typeface="Times New Roman" pitchFamily="18" charset="0"/>
                <a:cs typeface="Times New Roman" pitchFamily="18" charset="0"/>
              </a:rPr>
              <a:t>Ek</a:t>
            </a:r>
            <a:r>
              <a:rPr lang="en-US" sz="1300" dirty="0" smtClean="0">
                <a:solidFill>
                  <a:schemeClr val="bg2"/>
                </a:solidFill>
                <a:effectLst/>
                <a:latin typeface="Times New Roman" pitchFamily="18" charset="0"/>
                <a:cs typeface="Times New Roman" pitchFamily="18" charset="0"/>
              </a:rPr>
              <a:t>, J. Sheffield, B. </a:t>
            </a:r>
            <a:r>
              <a:rPr lang="en-US" sz="1300" dirty="0" err="1" smtClean="0">
                <a:solidFill>
                  <a:schemeClr val="bg2"/>
                </a:solidFill>
                <a:effectLst/>
                <a:latin typeface="Times New Roman" pitchFamily="18" charset="0"/>
                <a:cs typeface="Times New Roman" pitchFamily="18" charset="0"/>
              </a:rPr>
              <a:t>Livneh</a:t>
            </a:r>
            <a:r>
              <a:rPr lang="en-US" sz="1300" dirty="0" smtClean="0">
                <a:solidFill>
                  <a:schemeClr val="bg2"/>
                </a:solidFill>
                <a:effectLst/>
                <a:latin typeface="Times New Roman" pitchFamily="18" charset="0"/>
                <a:cs typeface="Times New Roman" pitchFamily="18" charset="0"/>
              </a:rPr>
              <a:t>, M. Huang, H. Wei, S. </a:t>
            </a:r>
            <a:r>
              <a:rPr lang="en-US" sz="1300" dirty="0" err="1" smtClean="0">
                <a:solidFill>
                  <a:schemeClr val="bg2"/>
                </a:solidFill>
                <a:effectLst/>
                <a:latin typeface="Times New Roman" pitchFamily="18" charset="0"/>
                <a:cs typeface="Times New Roman" pitchFamily="18" charset="0"/>
              </a:rPr>
              <a:t>Feng</a:t>
            </a:r>
            <a:r>
              <a:rPr lang="en-US" sz="1300" dirty="0" smtClean="0">
                <a:solidFill>
                  <a:schemeClr val="bg2"/>
                </a:solidFill>
                <a:effectLst/>
                <a:latin typeface="Times New Roman" pitchFamily="18" charset="0"/>
                <a:cs typeface="Times New Roman" pitchFamily="18" charset="0"/>
              </a:rPr>
              <a:t>, L. </a:t>
            </a:r>
            <a:r>
              <a:rPr lang="en-US" sz="1300" dirty="0" err="1" smtClean="0">
                <a:solidFill>
                  <a:schemeClr val="bg2"/>
                </a:solidFill>
                <a:effectLst/>
                <a:latin typeface="Times New Roman" pitchFamily="18" charset="0"/>
                <a:cs typeface="Times New Roman" pitchFamily="18" charset="0"/>
              </a:rPr>
              <a:t>Luo</a:t>
            </a:r>
            <a:r>
              <a:rPr lang="en-US" sz="1300" dirty="0" smtClean="0">
                <a:solidFill>
                  <a:schemeClr val="bg2"/>
                </a:solidFill>
                <a:effectLst/>
                <a:latin typeface="Times New Roman" pitchFamily="18" charset="0"/>
                <a:cs typeface="Times New Roman" pitchFamily="18" charset="0"/>
              </a:rPr>
              <a:t>, J. </a:t>
            </a:r>
            <a:r>
              <a:rPr lang="en-US" sz="1300" dirty="0" err="1" smtClean="0">
                <a:solidFill>
                  <a:schemeClr val="bg2"/>
                </a:solidFill>
                <a:effectLst/>
                <a:latin typeface="Times New Roman" pitchFamily="18" charset="0"/>
                <a:cs typeface="Times New Roman" pitchFamily="18" charset="0"/>
              </a:rPr>
              <a:t>Meng</a:t>
            </a:r>
            <a:r>
              <a:rPr lang="en-US" sz="1300" dirty="0" smtClean="0">
                <a:solidFill>
                  <a:schemeClr val="bg2"/>
                </a:solidFill>
                <a:effectLst/>
                <a:latin typeface="Times New Roman" pitchFamily="18" charset="0"/>
                <a:cs typeface="Times New Roman" pitchFamily="18" charset="0"/>
              </a:rPr>
              <a:t>, and E. Wood, 2013b: Validation of Noah-</a:t>
            </a:r>
          </a:p>
          <a:p>
            <a:pPr algn="l"/>
            <a:r>
              <a:rPr lang="en-US" sz="1300" dirty="0" smtClean="0">
                <a:solidFill>
                  <a:schemeClr val="bg2"/>
                </a:solidFill>
                <a:effectLst/>
                <a:latin typeface="Times New Roman" pitchFamily="18" charset="0"/>
                <a:cs typeface="Times New Roman" pitchFamily="18" charset="0"/>
              </a:rPr>
              <a:t>        simulated </a:t>
            </a:r>
            <a:r>
              <a:rPr lang="en-US" sz="1300" u="sng" dirty="0" smtClean="0">
                <a:solidFill>
                  <a:schemeClr val="bg2"/>
                </a:solidFill>
                <a:effectLst/>
                <a:latin typeface="Times New Roman" pitchFamily="18" charset="0"/>
                <a:cs typeface="Times New Roman" pitchFamily="18" charset="0"/>
              </a:rPr>
              <a:t>soil temperature </a:t>
            </a:r>
            <a:r>
              <a:rPr lang="en-US" sz="1300" dirty="0" smtClean="0">
                <a:solidFill>
                  <a:schemeClr val="bg2"/>
                </a:solidFill>
                <a:effectLst/>
                <a:latin typeface="Times New Roman" pitchFamily="18" charset="0"/>
                <a:cs typeface="Times New Roman" pitchFamily="18" charset="0"/>
              </a:rPr>
              <a:t>in the North American Land Data Assimilation System Phase 2. </a:t>
            </a:r>
            <a:r>
              <a:rPr lang="en-US" sz="1300" i="1" dirty="0" smtClean="0">
                <a:solidFill>
                  <a:schemeClr val="bg2"/>
                </a:solidFill>
                <a:effectLst/>
                <a:latin typeface="Times New Roman" pitchFamily="18" charset="0"/>
                <a:cs typeface="Times New Roman" pitchFamily="18" charset="0"/>
              </a:rPr>
              <a:t>J. Appl. Meteor. Climatol.</a:t>
            </a:r>
            <a:r>
              <a:rPr lang="en-US" sz="1300" dirty="0" smtClean="0">
                <a:solidFill>
                  <a:schemeClr val="bg2"/>
                </a:solidFill>
                <a:effectLst/>
                <a:latin typeface="Times New Roman" pitchFamily="18" charset="0"/>
                <a:cs typeface="Times New Roman" pitchFamily="18" charset="0"/>
              </a:rPr>
              <a:t> 52, </a:t>
            </a:r>
          </a:p>
          <a:p>
            <a:pPr algn="l"/>
            <a:r>
              <a:rPr lang="en-US" sz="1300" dirty="0" smtClean="0">
                <a:solidFill>
                  <a:schemeClr val="bg2"/>
                </a:solidFill>
                <a:effectLst/>
                <a:latin typeface="Times New Roman" pitchFamily="18" charset="0"/>
                <a:cs typeface="Times New Roman" pitchFamily="18" charset="0"/>
              </a:rPr>
              <a:t>        455-471.</a:t>
            </a:r>
          </a:p>
          <a:p>
            <a:pPr algn="l"/>
            <a:endParaRPr lang="en-US" sz="1300" dirty="0" smtClean="0">
              <a:solidFill>
                <a:schemeClr val="bg2"/>
              </a:solidFill>
              <a:effectLst/>
              <a:latin typeface="Times New Roman" pitchFamily="18" charset="0"/>
              <a:cs typeface="Times New Roman" pitchFamily="18" charset="0"/>
            </a:endParaRPr>
          </a:p>
          <a:p>
            <a:pPr algn="l"/>
            <a:r>
              <a:rPr lang="en-US" sz="1300" dirty="0" smtClean="0">
                <a:solidFill>
                  <a:schemeClr val="bg2"/>
                </a:solidFill>
                <a:effectLst/>
                <a:latin typeface="Times New Roman" pitchFamily="18" charset="0"/>
                <a:cs typeface="Times New Roman" pitchFamily="18" charset="0"/>
              </a:rPr>
              <a:t>Xia, Y., K.E. Mitchell, M.B. </a:t>
            </a:r>
            <a:r>
              <a:rPr lang="en-US" sz="1300" dirty="0" err="1" smtClean="0">
                <a:solidFill>
                  <a:schemeClr val="bg2"/>
                </a:solidFill>
                <a:effectLst/>
                <a:latin typeface="Times New Roman" pitchFamily="18" charset="0"/>
                <a:cs typeface="Times New Roman" pitchFamily="18" charset="0"/>
              </a:rPr>
              <a:t>Ek</a:t>
            </a:r>
            <a:r>
              <a:rPr lang="en-US" sz="1300" dirty="0" smtClean="0">
                <a:solidFill>
                  <a:schemeClr val="bg2"/>
                </a:solidFill>
                <a:effectLst/>
                <a:latin typeface="Times New Roman" pitchFamily="18" charset="0"/>
                <a:cs typeface="Times New Roman" pitchFamily="18" charset="0"/>
              </a:rPr>
              <a:t>, J. Sheffield, B. Cosgrove, and NLDAS team, 2012a: Continental-scale water and energy flux </a:t>
            </a:r>
          </a:p>
          <a:p>
            <a:pPr algn="l"/>
            <a:r>
              <a:rPr lang="en-US" sz="1300" dirty="0" smtClean="0">
                <a:solidFill>
                  <a:schemeClr val="bg2"/>
                </a:solidFill>
                <a:effectLst/>
                <a:latin typeface="Times New Roman" pitchFamily="18" charset="0"/>
                <a:cs typeface="Times New Roman" pitchFamily="18" charset="0"/>
              </a:rPr>
              <a:t>        analysis and validation for the North American Land Data Assimilation System project phase 2 (NLDAS-2): 1. </a:t>
            </a:r>
          </a:p>
          <a:p>
            <a:pPr algn="l"/>
            <a:r>
              <a:rPr lang="en-US" sz="1300" dirty="0" smtClean="0">
                <a:solidFill>
                  <a:schemeClr val="bg2"/>
                </a:solidFill>
                <a:effectLst/>
                <a:latin typeface="Times New Roman" pitchFamily="18" charset="0"/>
                <a:cs typeface="Times New Roman" pitchFamily="18" charset="0"/>
              </a:rPr>
              <a:t>        </a:t>
            </a:r>
            <a:r>
              <a:rPr lang="en-US" sz="1300" dirty="0" err="1" smtClean="0">
                <a:solidFill>
                  <a:schemeClr val="bg2"/>
                </a:solidFill>
                <a:effectLst/>
                <a:latin typeface="Times New Roman" pitchFamily="18" charset="0"/>
                <a:cs typeface="Times New Roman" pitchFamily="18" charset="0"/>
              </a:rPr>
              <a:t>Intercomparison</a:t>
            </a:r>
            <a:r>
              <a:rPr lang="en-US" sz="1300" dirty="0" smtClean="0">
                <a:solidFill>
                  <a:schemeClr val="bg2"/>
                </a:solidFill>
                <a:effectLst/>
                <a:latin typeface="Times New Roman" pitchFamily="18" charset="0"/>
                <a:cs typeface="Times New Roman" pitchFamily="18" charset="0"/>
              </a:rPr>
              <a:t> and application of model products, </a:t>
            </a:r>
            <a:r>
              <a:rPr lang="en-US" sz="1300" i="1" dirty="0" smtClean="0">
                <a:solidFill>
                  <a:schemeClr val="bg2"/>
                </a:solidFill>
                <a:effectLst/>
                <a:latin typeface="Times New Roman" pitchFamily="18" charset="0"/>
                <a:cs typeface="Times New Roman" pitchFamily="18" charset="0"/>
              </a:rPr>
              <a:t>J. </a:t>
            </a:r>
            <a:r>
              <a:rPr lang="en-US" sz="1300" i="1" dirty="0" err="1" smtClean="0">
                <a:solidFill>
                  <a:schemeClr val="bg2"/>
                </a:solidFill>
                <a:effectLst/>
                <a:latin typeface="Times New Roman" pitchFamily="18" charset="0"/>
                <a:cs typeface="Times New Roman" pitchFamily="18" charset="0"/>
              </a:rPr>
              <a:t>Geophys</a:t>
            </a:r>
            <a:r>
              <a:rPr lang="en-US" sz="1300" i="1" dirty="0" smtClean="0">
                <a:solidFill>
                  <a:schemeClr val="bg2"/>
                </a:solidFill>
                <a:effectLst/>
                <a:latin typeface="Times New Roman" pitchFamily="18" charset="0"/>
                <a:cs typeface="Times New Roman" pitchFamily="18" charset="0"/>
              </a:rPr>
              <a:t>. Res.</a:t>
            </a:r>
            <a:r>
              <a:rPr lang="en-US" sz="1300" dirty="0" smtClean="0">
                <a:solidFill>
                  <a:schemeClr val="bg2"/>
                </a:solidFill>
                <a:effectLst/>
                <a:latin typeface="Times New Roman" pitchFamily="18" charset="0"/>
                <a:cs typeface="Times New Roman" pitchFamily="18" charset="0"/>
              </a:rPr>
              <a:t>, 117, D03109, doi:10.1029/2011JD016048.</a:t>
            </a:r>
          </a:p>
          <a:p>
            <a:pPr algn="l"/>
            <a:r>
              <a:rPr lang="en-US" sz="1300" dirty="0" smtClean="0">
                <a:solidFill>
                  <a:schemeClr val="bg2"/>
                </a:solidFill>
                <a:effectLst/>
                <a:latin typeface="Times New Roman" pitchFamily="18" charset="0"/>
                <a:cs typeface="Times New Roman" pitchFamily="18" charset="0"/>
              </a:rPr>
              <a:t> </a:t>
            </a:r>
          </a:p>
          <a:p>
            <a:pPr algn="l"/>
            <a:r>
              <a:rPr lang="en-US" sz="1300" dirty="0" smtClean="0">
                <a:solidFill>
                  <a:schemeClr val="bg2"/>
                </a:solidFill>
                <a:effectLst/>
                <a:latin typeface="Times New Roman" pitchFamily="18" charset="0"/>
                <a:cs typeface="Times New Roman" pitchFamily="18" charset="0"/>
              </a:rPr>
              <a:t>Xia, Y., K.E. Mitchell, M.B. </a:t>
            </a:r>
            <a:r>
              <a:rPr lang="en-US" sz="1300" dirty="0" err="1" smtClean="0">
                <a:solidFill>
                  <a:schemeClr val="bg2"/>
                </a:solidFill>
                <a:effectLst/>
                <a:latin typeface="Times New Roman" pitchFamily="18" charset="0"/>
                <a:cs typeface="Times New Roman" pitchFamily="18" charset="0"/>
              </a:rPr>
              <a:t>Ek</a:t>
            </a:r>
            <a:r>
              <a:rPr lang="en-US" sz="1300" dirty="0" smtClean="0">
                <a:solidFill>
                  <a:schemeClr val="bg2"/>
                </a:solidFill>
                <a:effectLst/>
                <a:latin typeface="Times New Roman" pitchFamily="18" charset="0"/>
                <a:cs typeface="Times New Roman" pitchFamily="18" charset="0"/>
              </a:rPr>
              <a:t>, B. Cosgrove, J. Sheffield, and NLDAS team, 2012b: Continental-scale water and energy flux </a:t>
            </a:r>
          </a:p>
          <a:p>
            <a:pPr algn="l"/>
            <a:r>
              <a:rPr lang="en-US" sz="1300" dirty="0" smtClean="0">
                <a:solidFill>
                  <a:schemeClr val="bg2"/>
                </a:solidFill>
                <a:effectLst/>
                <a:latin typeface="Times New Roman" pitchFamily="18" charset="0"/>
                <a:cs typeface="Times New Roman" pitchFamily="18" charset="0"/>
              </a:rPr>
              <a:t>        analysis and validation for North American Land Data Assimilation System project phase 2 (NLDAS-2): 2. Validation of </a:t>
            </a:r>
          </a:p>
          <a:p>
            <a:pPr algn="l"/>
            <a:r>
              <a:rPr lang="en-US" sz="1300" dirty="0" smtClean="0">
                <a:solidFill>
                  <a:schemeClr val="bg2"/>
                </a:solidFill>
                <a:effectLst/>
                <a:latin typeface="Times New Roman" pitchFamily="18" charset="0"/>
                <a:cs typeface="Times New Roman" pitchFamily="18" charset="0"/>
              </a:rPr>
              <a:t>        model-simulated </a:t>
            </a:r>
            <a:r>
              <a:rPr lang="en-US" sz="1300" u="sng" dirty="0" smtClean="0">
                <a:solidFill>
                  <a:schemeClr val="bg2"/>
                </a:solidFill>
                <a:effectLst/>
                <a:latin typeface="Times New Roman" pitchFamily="18" charset="0"/>
                <a:cs typeface="Times New Roman" pitchFamily="18" charset="0"/>
              </a:rPr>
              <a:t>streamflow, </a:t>
            </a:r>
            <a:r>
              <a:rPr lang="en-US" sz="1300" i="1" dirty="0" smtClean="0">
                <a:solidFill>
                  <a:schemeClr val="bg2"/>
                </a:solidFill>
                <a:effectLst/>
                <a:latin typeface="Times New Roman" pitchFamily="18" charset="0"/>
                <a:cs typeface="Times New Roman" pitchFamily="18" charset="0"/>
              </a:rPr>
              <a:t>J. </a:t>
            </a:r>
            <a:r>
              <a:rPr lang="en-US" sz="1300" i="1" dirty="0" err="1" smtClean="0">
                <a:solidFill>
                  <a:schemeClr val="bg2"/>
                </a:solidFill>
                <a:effectLst/>
                <a:latin typeface="Times New Roman" pitchFamily="18" charset="0"/>
                <a:cs typeface="Times New Roman" pitchFamily="18" charset="0"/>
              </a:rPr>
              <a:t>Geophys</a:t>
            </a:r>
            <a:r>
              <a:rPr lang="en-US" sz="1300" i="1" dirty="0" smtClean="0">
                <a:solidFill>
                  <a:schemeClr val="bg2"/>
                </a:solidFill>
                <a:effectLst/>
                <a:latin typeface="Times New Roman" pitchFamily="18" charset="0"/>
                <a:cs typeface="Times New Roman" pitchFamily="18" charset="0"/>
              </a:rPr>
              <a:t>. Res.</a:t>
            </a:r>
            <a:r>
              <a:rPr lang="en-US" sz="1300" dirty="0" smtClean="0">
                <a:solidFill>
                  <a:schemeClr val="bg2"/>
                </a:solidFill>
                <a:effectLst/>
                <a:latin typeface="Times New Roman" pitchFamily="18" charset="0"/>
                <a:cs typeface="Times New Roman" pitchFamily="18" charset="0"/>
              </a:rPr>
              <a:t>, 117, D03110, doi:10.1029/2011JD016051.</a:t>
            </a:r>
          </a:p>
          <a:p>
            <a:pPr algn="l"/>
            <a:endParaRPr lang="en-US" sz="1300" dirty="0" smtClean="0">
              <a:solidFill>
                <a:schemeClr val="bg2"/>
              </a:solidFill>
              <a:effectLst/>
              <a:latin typeface="Times New Roman" pitchFamily="18" charset="0"/>
              <a:cs typeface="Times New Roman" pitchFamily="18" charset="0"/>
            </a:endParaRPr>
          </a:p>
          <a:p>
            <a:pPr algn="l"/>
            <a:r>
              <a:rPr lang="en-US" sz="1300" dirty="0" smtClean="0">
                <a:solidFill>
                  <a:schemeClr val="bg2"/>
                </a:solidFill>
                <a:effectLst/>
                <a:latin typeface="Times New Roman" pitchFamily="18" charset="0"/>
                <a:cs typeface="Times New Roman" pitchFamily="18" charset="0"/>
              </a:rPr>
              <a:t>Xia, Y., J. Sheffield, M. B. </a:t>
            </a:r>
            <a:r>
              <a:rPr lang="en-US" sz="1300" dirty="0" err="1" smtClean="0">
                <a:solidFill>
                  <a:schemeClr val="bg2"/>
                </a:solidFill>
                <a:effectLst/>
                <a:latin typeface="Times New Roman" pitchFamily="18" charset="0"/>
                <a:cs typeface="Times New Roman" pitchFamily="18" charset="0"/>
              </a:rPr>
              <a:t>Ek</a:t>
            </a:r>
            <a:r>
              <a:rPr lang="en-US" sz="1300" dirty="0" smtClean="0">
                <a:solidFill>
                  <a:schemeClr val="bg2"/>
                </a:solidFill>
                <a:effectLst/>
                <a:latin typeface="Times New Roman" pitchFamily="18" charset="0"/>
                <a:cs typeface="Times New Roman" pitchFamily="18" charset="0"/>
              </a:rPr>
              <a:t>, J. Dong, N. Chaney, H. Wei,  J. </a:t>
            </a:r>
            <a:r>
              <a:rPr lang="en-US" sz="1300" dirty="0" err="1" smtClean="0">
                <a:solidFill>
                  <a:schemeClr val="bg2"/>
                </a:solidFill>
                <a:effectLst/>
                <a:latin typeface="Times New Roman" pitchFamily="18" charset="0"/>
                <a:cs typeface="Times New Roman" pitchFamily="18" charset="0"/>
              </a:rPr>
              <a:t>Meng</a:t>
            </a:r>
            <a:r>
              <a:rPr lang="en-US" sz="1300" dirty="0" smtClean="0">
                <a:solidFill>
                  <a:schemeClr val="bg2"/>
                </a:solidFill>
                <a:effectLst/>
                <a:latin typeface="Times New Roman" pitchFamily="18" charset="0"/>
                <a:cs typeface="Times New Roman" pitchFamily="18" charset="0"/>
              </a:rPr>
              <a:t>, and E. F. Wood, 2013c, Evaluation of multi-model </a:t>
            </a:r>
          </a:p>
          <a:p>
            <a:pPr algn="l"/>
            <a:r>
              <a:rPr lang="en-US" sz="1300" dirty="0" smtClean="0">
                <a:solidFill>
                  <a:schemeClr val="bg2"/>
                </a:solidFill>
                <a:effectLst/>
                <a:latin typeface="Times New Roman" pitchFamily="18" charset="0"/>
                <a:cs typeface="Times New Roman" pitchFamily="18" charset="0"/>
              </a:rPr>
              <a:t>         simulated s</a:t>
            </a:r>
            <a:r>
              <a:rPr lang="en-US" sz="1300" u="sng" dirty="0" smtClean="0">
                <a:solidFill>
                  <a:schemeClr val="bg2"/>
                </a:solidFill>
                <a:effectLst/>
                <a:latin typeface="Times New Roman" pitchFamily="18" charset="0"/>
                <a:cs typeface="Times New Roman" pitchFamily="18" charset="0"/>
              </a:rPr>
              <a:t>oil moistur</a:t>
            </a:r>
            <a:r>
              <a:rPr lang="en-US" sz="1300" dirty="0" smtClean="0">
                <a:solidFill>
                  <a:schemeClr val="bg2"/>
                </a:solidFill>
                <a:effectLst/>
                <a:latin typeface="Times New Roman" pitchFamily="18" charset="0"/>
                <a:cs typeface="Times New Roman" pitchFamily="18" charset="0"/>
              </a:rPr>
              <a:t>e in NLDAS-2, </a:t>
            </a:r>
            <a:r>
              <a:rPr lang="en-US" sz="1300" i="1" dirty="0" smtClean="0">
                <a:solidFill>
                  <a:schemeClr val="bg2"/>
                </a:solidFill>
                <a:effectLst/>
                <a:latin typeface="Times New Roman" pitchFamily="18" charset="0"/>
                <a:cs typeface="Times New Roman" pitchFamily="18" charset="0"/>
              </a:rPr>
              <a:t>J. Hydrology </a:t>
            </a:r>
            <a:r>
              <a:rPr lang="en-US" sz="1300" dirty="0" smtClean="0">
                <a:solidFill>
                  <a:schemeClr val="bg2"/>
                </a:solidFill>
                <a:effectLst/>
                <a:latin typeface="Times New Roman" pitchFamily="18" charset="0"/>
                <a:cs typeface="Times New Roman" pitchFamily="18" charset="0"/>
              </a:rPr>
              <a:t>(in revision).</a:t>
            </a:r>
          </a:p>
          <a:p>
            <a:pPr algn="l"/>
            <a:endParaRPr lang="en-US" sz="1300" dirty="0" smtClean="0">
              <a:solidFill>
                <a:schemeClr val="bg2"/>
              </a:solidFill>
              <a:effectLst/>
              <a:latin typeface="Times New Roman" pitchFamily="18" charset="0"/>
              <a:cs typeface="Times New Roman" pitchFamily="18" charset="0"/>
            </a:endParaRPr>
          </a:p>
          <a:p>
            <a:pPr algn="l"/>
            <a:r>
              <a:rPr lang="en-US" sz="1300" dirty="0" smtClean="0">
                <a:solidFill>
                  <a:schemeClr val="bg2"/>
                </a:solidFill>
                <a:effectLst/>
                <a:latin typeface="Times New Roman" pitchFamily="18" charset="0"/>
                <a:cs typeface="Times New Roman" pitchFamily="18" charset="0"/>
              </a:rPr>
              <a:t>Xia, Y., M.B. </a:t>
            </a:r>
            <a:r>
              <a:rPr lang="en-US" sz="1300" dirty="0" err="1" smtClean="0">
                <a:solidFill>
                  <a:schemeClr val="bg2"/>
                </a:solidFill>
                <a:effectLst/>
                <a:latin typeface="Times New Roman" pitchFamily="18" charset="0"/>
                <a:cs typeface="Times New Roman" pitchFamily="18" charset="0"/>
              </a:rPr>
              <a:t>Ek</a:t>
            </a:r>
            <a:r>
              <a:rPr lang="en-US" sz="1300" dirty="0" smtClean="0">
                <a:solidFill>
                  <a:schemeClr val="bg2"/>
                </a:solidFill>
                <a:effectLst/>
                <a:latin typeface="Times New Roman" pitchFamily="18" charset="0"/>
                <a:cs typeface="Times New Roman" pitchFamily="18" charset="0"/>
              </a:rPr>
              <a:t>, C. Peters-</a:t>
            </a:r>
            <a:r>
              <a:rPr lang="en-US" sz="1300" dirty="0" err="1" smtClean="0">
                <a:solidFill>
                  <a:schemeClr val="bg2"/>
                </a:solidFill>
                <a:effectLst/>
                <a:latin typeface="Times New Roman" pitchFamily="18" charset="0"/>
                <a:cs typeface="Times New Roman" pitchFamily="18" charset="0"/>
              </a:rPr>
              <a:t>Lidard</a:t>
            </a:r>
            <a:r>
              <a:rPr lang="en-US" sz="1300" dirty="0" smtClean="0">
                <a:solidFill>
                  <a:schemeClr val="bg2"/>
                </a:solidFill>
                <a:effectLst/>
                <a:latin typeface="Times New Roman" pitchFamily="18" charset="0"/>
                <a:cs typeface="Times New Roman" pitchFamily="18" charset="0"/>
              </a:rPr>
              <a:t>, D. </a:t>
            </a:r>
            <a:r>
              <a:rPr lang="en-US" sz="1300" dirty="0" err="1" smtClean="0">
                <a:solidFill>
                  <a:schemeClr val="bg2"/>
                </a:solidFill>
                <a:effectLst/>
                <a:latin typeface="Times New Roman" pitchFamily="18" charset="0"/>
                <a:cs typeface="Times New Roman" pitchFamily="18" charset="0"/>
              </a:rPr>
              <a:t>Mocko</a:t>
            </a:r>
            <a:r>
              <a:rPr lang="en-US" sz="1300" dirty="0" smtClean="0">
                <a:solidFill>
                  <a:schemeClr val="bg2"/>
                </a:solidFill>
                <a:effectLst/>
                <a:latin typeface="Times New Roman" pitchFamily="18" charset="0"/>
                <a:cs typeface="Times New Roman" pitchFamily="18" charset="0"/>
              </a:rPr>
              <a:t>, J. Sheffield, and E.F. Wood, 2013d: Application of USDM statistics in NLDAS-2:  </a:t>
            </a:r>
          </a:p>
          <a:p>
            <a:pPr algn="l"/>
            <a:r>
              <a:rPr lang="en-US" sz="1300" dirty="0" smtClean="0">
                <a:solidFill>
                  <a:schemeClr val="bg2"/>
                </a:solidFill>
                <a:effectLst/>
                <a:latin typeface="Times New Roman" pitchFamily="18" charset="0"/>
                <a:cs typeface="Times New Roman" pitchFamily="18" charset="0"/>
              </a:rPr>
              <a:t>        objectively blended NLDAS drought Index over the continental United States, </a:t>
            </a:r>
            <a:r>
              <a:rPr lang="en-US" sz="1300" i="1" dirty="0" smtClean="0">
                <a:solidFill>
                  <a:schemeClr val="bg2"/>
                </a:solidFill>
                <a:effectLst/>
                <a:latin typeface="Times New Roman" pitchFamily="18" charset="0"/>
                <a:cs typeface="Times New Roman" pitchFamily="18" charset="0"/>
              </a:rPr>
              <a:t>J. </a:t>
            </a:r>
            <a:r>
              <a:rPr lang="en-US" sz="1300" i="1" dirty="0" err="1" smtClean="0">
                <a:solidFill>
                  <a:schemeClr val="bg2"/>
                </a:solidFill>
                <a:effectLst/>
                <a:latin typeface="Times New Roman" pitchFamily="18" charset="0"/>
                <a:cs typeface="Times New Roman" pitchFamily="18" charset="0"/>
              </a:rPr>
              <a:t>Geophys</a:t>
            </a:r>
            <a:r>
              <a:rPr lang="en-US" sz="1300" i="1" dirty="0" smtClean="0">
                <a:solidFill>
                  <a:schemeClr val="bg2"/>
                </a:solidFill>
                <a:effectLst/>
                <a:latin typeface="Times New Roman" pitchFamily="18" charset="0"/>
                <a:cs typeface="Times New Roman" pitchFamily="18" charset="0"/>
              </a:rPr>
              <a:t>. Res. </a:t>
            </a:r>
            <a:r>
              <a:rPr lang="en-US" sz="1300" dirty="0" smtClean="0">
                <a:solidFill>
                  <a:schemeClr val="bg2"/>
                </a:solidFill>
                <a:effectLst/>
                <a:latin typeface="Times New Roman" pitchFamily="18" charset="0"/>
                <a:cs typeface="Times New Roman" pitchFamily="18" charset="0"/>
              </a:rPr>
              <a:t>(in preparation).</a:t>
            </a:r>
            <a:endParaRPr lang="en-US" sz="1300" dirty="0">
              <a:solidFill>
                <a:schemeClr val="bg2"/>
              </a:solidFill>
              <a:effectLst/>
              <a:latin typeface="Times New Roman" pitchFamily="18" charset="0"/>
              <a:cs typeface="Times New Roman" pitchFamily="18" charset="0"/>
            </a:endParaRPr>
          </a:p>
        </p:txBody>
      </p:sp>
      <p:sp>
        <p:nvSpPr>
          <p:cNvPr id="6" name="TextBox 5"/>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36/37</a:t>
            </a:r>
            <a:endParaRPr lang="en-US" dirty="0">
              <a:solidFill>
                <a:srgbClr val="FFC000"/>
              </a:solidFill>
            </a:endParaRPr>
          </a:p>
        </p:txBody>
      </p:sp>
      <p:sp>
        <p:nvSpPr>
          <p:cNvPr id="7" name="TextBox 6"/>
          <p:cNvSpPr txBox="1"/>
          <p:nvPr/>
        </p:nvSpPr>
        <p:spPr>
          <a:xfrm>
            <a:off x="0" y="0"/>
            <a:ext cx="9144000" cy="1261884"/>
          </a:xfrm>
          <a:prstGeom prst="rect">
            <a:avLst/>
          </a:prstGeom>
          <a:solidFill>
            <a:schemeClr val="tx1"/>
          </a:solidFill>
        </p:spPr>
        <p:txBody>
          <a:bodyPr wrap="square" rtlCol="0">
            <a:spAutoFit/>
          </a:bodyPr>
          <a:lstStyle/>
          <a:p>
            <a:r>
              <a:rPr lang="en-US" sz="1600" u="sng" dirty="0" smtClean="0">
                <a:solidFill>
                  <a:schemeClr val="bg2"/>
                </a:solidFill>
                <a:effectLst/>
                <a:latin typeface="Times New Roman" pitchFamily="18" charset="0"/>
                <a:cs typeface="Times New Roman" pitchFamily="18" charset="0"/>
              </a:rPr>
              <a:t>References for VFSA</a:t>
            </a:r>
          </a:p>
          <a:p>
            <a:pPr algn="l"/>
            <a:endParaRPr lang="en-US" sz="800" dirty="0" smtClean="0">
              <a:solidFill>
                <a:schemeClr val="bg2"/>
              </a:solidFill>
              <a:latin typeface="Times New Roman" pitchFamily="18" charset="0"/>
              <a:cs typeface="Times New Roman" pitchFamily="18" charset="0"/>
            </a:endParaRPr>
          </a:p>
          <a:p>
            <a:pPr algn="l"/>
            <a:r>
              <a:rPr lang="en-US" sz="1300" dirty="0" smtClean="0">
                <a:solidFill>
                  <a:schemeClr val="bg2"/>
                </a:solidFill>
                <a:effectLst/>
                <a:latin typeface="Times New Roman" pitchFamily="18" charset="0"/>
                <a:cs typeface="Times New Roman" pitchFamily="18" charset="0"/>
              </a:rPr>
              <a:t>Xia, Y.,  2007: Calibration of </a:t>
            </a:r>
            <a:r>
              <a:rPr lang="en-US" sz="1300" dirty="0" err="1" smtClean="0">
                <a:solidFill>
                  <a:schemeClr val="bg2"/>
                </a:solidFill>
                <a:effectLst/>
                <a:latin typeface="Times New Roman" pitchFamily="18" charset="0"/>
                <a:cs typeface="Times New Roman" pitchFamily="18" charset="0"/>
              </a:rPr>
              <a:t>LaD</a:t>
            </a:r>
            <a:r>
              <a:rPr lang="en-US" sz="1300" dirty="0" smtClean="0">
                <a:solidFill>
                  <a:schemeClr val="bg2"/>
                </a:solidFill>
                <a:effectLst/>
                <a:latin typeface="Times New Roman" pitchFamily="18" charset="0"/>
                <a:cs typeface="Times New Roman" pitchFamily="18" charset="0"/>
              </a:rPr>
              <a:t> model in the Northeast United States using observed annual </a:t>
            </a:r>
            <a:r>
              <a:rPr lang="en-US" sz="1300" dirty="0" err="1" smtClean="0">
                <a:solidFill>
                  <a:schemeClr val="bg2"/>
                </a:solidFill>
                <a:effectLst/>
                <a:latin typeface="Times New Roman" pitchFamily="18" charset="0"/>
                <a:cs typeface="Times New Roman" pitchFamily="18" charset="0"/>
              </a:rPr>
              <a:t>streamflow</a:t>
            </a:r>
            <a:r>
              <a:rPr lang="en-US" sz="1300" dirty="0" smtClean="0">
                <a:solidFill>
                  <a:schemeClr val="bg2"/>
                </a:solidFill>
                <a:effectLst/>
                <a:latin typeface="Times New Roman" pitchFamily="18" charset="0"/>
                <a:cs typeface="Times New Roman" pitchFamily="18" charset="0"/>
              </a:rPr>
              <a:t>. </a:t>
            </a:r>
            <a:r>
              <a:rPr lang="en-US" sz="1300" i="1" dirty="0" smtClean="0">
                <a:solidFill>
                  <a:schemeClr val="bg2"/>
                </a:solidFill>
                <a:effectLst/>
                <a:latin typeface="Times New Roman" pitchFamily="18" charset="0"/>
                <a:cs typeface="Times New Roman" pitchFamily="18" charset="0"/>
              </a:rPr>
              <a:t>J. Hydrometeor., 8</a:t>
            </a:r>
            <a:r>
              <a:rPr lang="en-US" sz="1300" dirty="0" smtClean="0">
                <a:solidFill>
                  <a:schemeClr val="bg2"/>
                </a:solidFill>
                <a:effectLst/>
                <a:latin typeface="Times New Roman" pitchFamily="18" charset="0"/>
                <a:cs typeface="Times New Roman" pitchFamily="18" charset="0"/>
              </a:rPr>
              <a:t>,  </a:t>
            </a:r>
          </a:p>
          <a:p>
            <a:pPr algn="l"/>
            <a:r>
              <a:rPr lang="en-US" sz="1300" dirty="0" smtClean="0">
                <a:solidFill>
                  <a:schemeClr val="bg2"/>
                </a:solidFill>
                <a:effectLst/>
                <a:latin typeface="Times New Roman" pitchFamily="18" charset="0"/>
                <a:cs typeface="Times New Roman" pitchFamily="18" charset="0"/>
              </a:rPr>
              <a:t>        1098-1110.</a:t>
            </a:r>
          </a:p>
          <a:p>
            <a:pPr algn="l"/>
            <a:r>
              <a:rPr lang="en-US" sz="1300" dirty="0" err="1" smtClean="0">
                <a:solidFill>
                  <a:schemeClr val="bg2"/>
                </a:solidFill>
                <a:effectLst/>
                <a:latin typeface="Times New Roman" pitchFamily="18" charset="0"/>
                <a:cs typeface="Times New Roman" pitchFamily="18" charset="0"/>
              </a:rPr>
              <a:t>Xia,Y</a:t>
            </a:r>
            <a:r>
              <a:rPr lang="en-US" sz="1300" dirty="0" smtClean="0">
                <a:solidFill>
                  <a:schemeClr val="bg2"/>
                </a:solidFill>
                <a:effectLst/>
                <a:latin typeface="Times New Roman" pitchFamily="18" charset="0"/>
                <a:cs typeface="Times New Roman" pitchFamily="18" charset="0"/>
              </a:rPr>
              <a:t>., 2008:Adjustment of global precipitation data for </a:t>
            </a:r>
            <a:r>
              <a:rPr lang="en-US" sz="1300" dirty="0" err="1" smtClean="0">
                <a:solidFill>
                  <a:schemeClr val="bg2"/>
                </a:solidFill>
                <a:effectLst/>
                <a:latin typeface="Times New Roman" pitchFamily="18" charset="0"/>
                <a:cs typeface="Times New Roman" pitchFamily="18" charset="0"/>
              </a:rPr>
              <a:t>orographic</a:t>
            </a:r>
            <a:r>
              <a:rPr lang="en-US" sz="1300" dirty="0" smtClean="0">
                <a:solidFill>
                  <a:schemeClr val="bg2"/>
                </a:solidFill>
                <a:effectLst/>
                <a:latin typeface="Times New Roman" pitchFamily="18" charset="0"/>
                <a:cs typeface="Times New Roman" pitchFamily="18" charset="0"/>
              </a:rPr>
              <a:t> effects using observed annual </a:t>
            </a:r>
            <a:r>
              <a:rPr lang="en-US" sz="1300" dirty="0" err="1" smtClean="0">
                <a:solidFill>
                  <a:schemeClr val="bg2"/>
                </a:solidFill>
                <a:effectLst/>
                <a:latin typeface="Times New Roman" pitchFamily="18" charset="0"/>
                <a:cs typeface="Times New Roman" pitchFamily="18" charset="0"/>
              </a:rPr>
              <a:t>streamflow</a:t>
            </a:r>
            <a:r>
              <a:rPr lang="en-US" sz="1300" dirty="0" smtClean="0">
                <a:solidFill>
                  <a:schemeClr val="bg2"/>
                </a:solidFill>
                <a:effectLst/>
                <a:latin typeface="Times New Roman" pitchFamily="18" charset="0"/>
                <a:cs typeface="Times New Roman" pitchFamily="18" charset="0"/>
              </a:rPr>
              <a:t> and </a:t>
            </a:r>
          </a:p>
          <a:p>
            <a:pPr algn="l"/>
            <a:r>
              <a:rPr lang="en-US" sz="1300" dirty="0" smtClean="0">
                <a:solidFill>
                  <a:schemeClr val="bg2"/>
                </a:solidFill>
                <a:effectLst/>
                <a:latin typeface="Times New Roman" pitchFamily="18" charset="0"/>
                <a:cs typeface="Times New Roman" pitchFamily="18" charset="0"/>
              </a:rPr>
              <a:t>        the </a:t>
            </a:r>
            <a:r>
              <a:rPr lang="en-US" sz="1300" dirty="0" err="1" smtClean="0">
                <a:solidFill>
                  <a:schemeClr val="bg2"/>
                </a:solidFill>
                <a:effectLst/>
                <a:latin typeface="Times New Roman" pitchFamily="18" charset="0"/>
                <a:cs typeface="Times New Roman" pitchFamily="18" charset="0"/>
              </a:rPr>
              <a:t>LaD</a:t>
            </a:r>
            <a:r>
              <a:rPr lang="en-US" sz="1300" dirty="0" smtClean="0">
                <a:solidFill>
                  <a:schemeClr val="bg2"/>
                </a:solidFill>
                <a:effectLst/>
                <a:latin typeface="Times New Roman" pitchFamily="18" charset="0"/>
                <a:cs typeface="Times New Roman" pitchFamily="18" charset="0"/>
              </a:rPr>
              <a:t> model, </a:t>
            </a:r>
            <a:r>
              <a:rPr lang="en-US" sz="1300" i="1" dirty="0" smtClean="0">
                <a:solidFill>
                  <a:schemeClr val="bg2"/>
                </a:solidFill>
                <a:effectLst/>
                <a:latin typeface="Times New Roman" pitchFamily="18" charset="0"/>
                <a:cs typeface="Times New Roman" pitchFamily="18" charset="0"/>
              </a:rPr>
              <a:t>J. </a:t>
            </a:r>
            <a:r>
              <a:rPr lang="en-US" sz="1300" i="1" dirty="0" err="1" smtClean="0">
                <a:solidFill>
                  <a:schemeClr val="bg2"/>
                </a:solidFill>
                <a:effectLst/>
                <a:latin typeface="Times New Roman" pitchFamily="18" charset="0"/>
                <a:cs typeface="Times New Roman" pitchFamily="18" charset="0"/>
              </a:rPr>
              <a:t>Geophys</a:t>
            </a:r>
            <a:r>
              <a:rPr lang="en-US" sz="1300" i="1" dirty="0" smtClean="0">
                <a:solidFill>
                  <a:schemeClr val="bg2"/>
                </a:solidFill>
                <a:effectLst/>
                <a:latin typeface="Times New Roman" pitchFamily="18" charset="0"/>
                <a:cs typeface="Times New Roman" pitchFamily="18" charset="0"/>
              </a:rPr>
              <a:t>. Res., 113, D04106, doi:10.1029/2007JD008545.</a:t>
            </a:r>
            <a:endParaRPr lang="en-US" sz="1300" dirty="0">
              <a:solidFill>
                <a:schemeClr val="bg2"/>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ext Box 2"/>
          <p:cNvSpPr txBox="1">
            <a:spLocks noChangeArrowheads="1"/>
          </p:cNvSpPr>
          <p:nvPr/>
        </p:nvSpPr>
        <p:spPr bwMode="auto">
          <a:xfrm>
            <a:off x="3489325" y="5291138"/>
            <a:ext cx="184150" cy="274637"/>
          </a:xfrm>
          <a:prstGeom prst="rect">
            <a:avLst/>
          </a:prstGeom>
          <a:noFill/>
          <a:ln w="25400">
            <a:noFill/>
            <a:miter lim="800000"/>
            <a:headEnd/>
            <a:tailEnd/>
          </a:ln>
          <a:effectLst/>
        </p:spPr>
        <p:txBody>
          <a:bodyPr wrap="none">
            <a:spAutoFit/>
          </a:bodyPr>
          <a:lstStyle/>
          <a:p>
            <a:pPr algn="l"/>
            <a:endParaRPr lang="en-US" sz="1200">
              <a:solidFill>
                <a:schemeClr val="tx2"/>
              </a:solidFill>
              <a:effectLst>
                <a:outerShdw blurRad="38100" dist="38100" dir="2700000" algn="tl">
                  <a:srgbClr val="000000"/>
                </a:outerShdw>
              </a:effectLst>
            </a:endParaRPr>
          </a:p>
        </p:txBody>
      </p:sp>
      <p:sp>
        <p:nvSpPr>
          <p:cNvPr id="591879" name="WordArt 7"/>
          <p:cNvSpPr>
            <a:spLocks noChangeArrowheads="1" noChangeShapeType="1" noTextEdit="1"/>
          </p:cNvSpPr>
          <p:nvPr/>
        </p:nvSpPr>
        <p:spPr bwMode="auto">
          <a:xfrm>
            <a:off x="2590800" y="381000"/>
            <a:ext cx="3657600" cy="1027113"/>
          </a:xfrm>
          <a:prstGeom prst="rect">
            <a:avLst/>
          </a:prstGeom>
        </p:spPr>
        <p:txBody>
          <a:bodyPr wrap="none" fromWordArt="1">
            <a:prstTxWarp prst="textPlain">
              <a:avLst>
                <a:gd name="adj" fmla="val 50000"/>
              </a:avLst>
            </a:prstTxWarp>
          </a:bodyPr>
          <a:lstStyle/>
          <a:p>
            <a:r>
              <a:rPr lang="en-US" sz="3600" kern="10" dirty="0">
                <a:ln w="9525">
                  <a:solidFill>
                    <a:schemeClr val="tx1"/>
                  </a:solidFill>
                  <a:round/>
                  <a:headEnd/>
                  <a:tailEnd/>
                </a:ln>
                <a:solidFill>
                  <a:schemeClr val="tx1"/>
                </a:solidFill>
                <a:effectLst>
                  <a:outerShdw dist="45791" dir="2021404" algn="ctr" rotWithShape="0">
                    <a:srgbClr val="B2B2B2">
                      <a:alpha val="80000"/>
                    </a:srgbClr>
                  </a:outerShdw>
                </a:effectLst>
                <a:latin typeface="Times New Roman"/>
                <a:cs typeface="Times New Roman"/>
              </a:rPr>
              <a:t>Thank You!</a:t>
            </a:r>
          </a:p>
        </p:txBody>
      </p:sp>
      <p:sp>
        <p:nvSpPr>
          <p:cNvPr id="591880" name="WordArt 8"/>
          <p:cNvSpPr>
            <a:spLocks noChangeArrowheads="1" noChangeShapeType="1" noTextEdit="1"/>
          </p:cNvSpPr>
          <p:nvPr/>
        </p:nvSpPr>
        <p:spPr bwMode="auto">
          <a:xfrm>
            <a:off x="1524000" y="1752600"/>
            <a:ext cx="6210300" cy="611188"/>
          </a:xfrm>
          <a:prstGeom prst="rect">
            <a:avLst/>
          </a:prstGeom>
        </p:spPr>
        <p:txBody>
          <a:bodyPr wrap="none" fromWordArt="1">
            <a:prstTxWarp prst="textCanDown">
              <a:avLst>
                <a:gd name="adj" fmla="val 33333"/>
              </a:avLst>
            </a:prstTxWarp>
          </a:bodyPr>
          <a:lstStyle/>
          <a:p>
            <a:r>
              <a:rPr lang="en-US" sz="3600" kern="10" dirty="0">
                <a:ln w="9525">
                  <a:solidFill>
                    <a:schemeClr val="tx1"/>
                  </a:solidFill>
                  <a:round/>
                  <a:headEnd/>
                  <a:tailEnd/>
                </a:ln>
                <a:solidFill>
                  <a:schemeClr val="tx1"/>
                </a:solidFill>
                <a:effectLst/>
                <a:latin typeface="Times New Roman"/>
                <a:cs typeface="Times New Roman"/>
              </a:rPr>
              <a:t>Welcome to use </a:t>
            </a:r>
            <a:r>
              <a:rPr lang="en-US" sz="3600" kern="10" dirty="0" smtClean="0">
                <a:ln w="9525">
                  <a:solidFill>
                    <a:schemeClr val="tx1"/>
                  </a:solidFill>
                  <a:round/>
                  <a:headEnd/>
                  <a:tailEnd/>
                </a:ln>
                <a:solidFill>
                  <a:schemeClr val="tx1"/>
                </a:solidFill>
                <a:effectLst/>
                <a:latin typeface="Times New Roman"/>
                <a:cs typeface="Times New Roman"/>
              </a:rPr>
              <a:t>NLDAS products</a:t>
            </a:r>
            <a:endParaRPr lang="en-US" sz="3600" kern="10" dirty="0">
              <a:ln w="9525">
                <a:solidFill>
                  <a:schemeClr val="tx1"/>
                </a:solidFill>
                <a:round/>
                <a:headEnd/>
                <a:tailEnd/>
              </a:ln>
              <a:solidFill>
                <a:schemeClr val="tx1"/>
              </a:solidFill>
              <a:effectLst/>
              <a:latin typeface="Times New Roman"/>
              <a:cs typeface="Times New Roman"/>
            </a:endParaRPr>
          </a:p>
        </p:txBody>
      </p:sp>
      <p:sp>
        <p:nvSpPr>
          <p:cNvPr id="591882" name="Text Box 10"/>
          <p:cNvSpPr txBox="1">
            <a:spLocks noChangeArrowheads="1"/>
          </p:cNvSpPr>
          <p:nvPr/>
        </p:nvSpPr>
        <p:spPr bwMode="auto">
          <a:xfrm>
            <a:off x="0" y="4572000"/>
            <a:ext cx="9144000" cy="2000548"/>
          </a:xfrm>
          <a:prstGeom prst="rect">
            <a:avLst/>
          </a:prstGeom>
          <a:solidFill>
            <a:schemeClr val="tx1"/>
          </a:solidFill>
          <a:ln w="57150">
            <a:solidFill>
              <a:srgbClr val="800000"/>
            </a:solidFill>
            <a:miter lim="800000"/>
            <a:headEnd/>
            <a:tailEnd/>
          </a:ln>
          <a:effectLst/>
        </p:spPr>
        <p:txBody>
          <a:bodyPr wrap="square">
            <a:spAutoFit/>
          </a:bodyPr>
          <a:lstStyle/>
          <a:p>
            <a:r>
              <a:rPr lang="en-US" sz="2400" dirty="0">
                <a:effectLst>
                  <a:outerShdw blurRad="38100" dist="38100" dir="2700000" algn="tl">
                    <a:srgbClr val="C0C0C0"/>
                  </a:outerShdw>
                </a:effectLst>
              </a:rPr>
              <a:t>Comments and </a:t>
            </a:r>
            <a:r>
              <a:rPr lang="en-US" sz="2400" dirty="0" smtClean="0">
                <a:effectLst>
                  <a:outerShdw blurRad="38100" dist="38100" dir="2700000" algn="tl">
                    <a:srgbClr val="C0C0C0"/>
                  </a:outerShdw>
                </a:effectLst>
              </a:rPr>
              <a:t>suggestions to the following scientists: </a:t>
            </a:r>
            <a:endParaRPr lang="en-US" sz="2400" dirty="0">
              <a:effectLst>
                <a:outerShdw blurRad="38100" dist="38100" dir="2700000" algn="tl">
                  <a:srgbClr val="C0C0C0"/>
                </a:outerShdw>
              </a:effectLst>
            </a:endParaRPr>
          </a:p>
          <a:p>
            <a:endParaRPr lang="en-US" sz="1200" dirty="0">
              <a:effectLst>
                <a:outerShdw blurRad="38100" dist="38100" dir="2700000" algn="tl">
                  <a:srgbClr val="C0C0C0"/>
                </a:outerShdw>
              </a:effectLst>
            </a:endParaRPr>
          </a:p>
          <a:p>
            <a:r>
              <a:rPr lang="en-US" sz="2000" dirty="0" smtClean="0">
                <a:solidFill>
                  <a:srgbClr val="FF0000"/>
                </a:solidFill>
                <a:effectLst/>
              </a:rPr>
              <a:t>EMC LDAS General (NLDAS, HRAP-NLDAS, GLDAS): </a:t>
            </a:r>
            <a:r>
              <a:rPr lang="en-US" sz="2000" dirty="0" smtClean="0">
                <a:effectLst>
                  <a:outerShdw blurRad="38100" dist="38100" dir="2700000" algn="tl">
                    <a:srgbClr val="C0C0C0"/>
                  </a:outerShdw>
                </a:effectLst>
                <a:hlinkClick r:id="rId3"/>
              </a:rPr>
              <a:t>Michael.Ek@noaa.gov</a:t>
            </a:r>
            <a:endParaRPr lang="en-US" sz="2000" dirty="0" smtClean="0">
              <a:effectLst>
                <a:outerShdw blurRad="38100" dist="38100" dir="2700000" algn="tl">
                  <a:srgbClr val="C0C0C0"/>
                </a:outerShdw>
              </a:effectLst>
            </a:endParaRPr>
          </a:p>
          <a:p>
            <a:endParaRPr lang="en-US" sz="1200" dirty="0" smtClean="0">
              <a:solidFill>
                <a:schemeClr val="folHlink"/>
              </a:solidFill>
              <a:effectLst>
                <a:outerShdw blurRad="38100" dist="38100" dir="2700000" algn="tl">
                  <a:srgbClr val="C0C0C0"/>
                </a:outerShdw>
              </a:effectLst>
            </a:endParaRPr>
          </a:p>
          <a:p>
            <a:r>
              <a:rPr lang="en-US" dirty="0" smtClean="0">
                <a:solidFill>
                  <a:srgbClr val="00FF00"/>
                </a:solidFill>
                <a:effectLst>
                  <a:outerShdw blurRad="38100" dist="38100" dir="2700000" algn="tl">
                    <a:srgbClr val="C0C0C0"/>
                  </a:outerShdw>
                </a:effectLst>
              </a:rPr>
              <a:t>NLDAS EMC:  </a:t>
            </a:r>
            <a:r>
              <a:rPr lang="en-US" dirty="0" smtClean="0">
                <a:solidFill>
                  <a:schemeClr val="accent1"/>
                </a:solidFill>
                <a:effectLst>
                  <a:outerShdw blurRad="38100" dist="38100" dir="2700000" algn="tl">
                    <a:srgbClr val="C0C0C0"/>
                  </a:outerShdw>
                </a:effectLst>
                <a:hlinkClick r:id="rId4"/>
              </a:rPr>
              <a:t>Youlong.Xia@noaa.gov</a:t>
            </a:r>
            <a:r>
              <a:rPr lang="en-US" dirty="0" smtClean="0">
                <a:solidFill>
                  <a:srgbClr val="FFC000"/>
                </a:solidFill>
                <a:effectLst>
                  <a:outerShdw blurRad="38100" dist="38100" dir="2700000" algn="tl">
                    <a:srgbClr val="C0C0C0"/>
                  </a:outerShdw>
                </a:effectLst>
              </a:rPr>
              <a:t> , NLDAS NASA: </a:t>
            </a:r>
            <a:r>
              <a:rPr lang="en-US" dirty="0" smtClean="0">
                <a:solidFill>
                  <a:srgbClr val="FFC000"/>
                </a:solidFill>
                <a:effectLst>
                  <a:outerShdw blurRad="38100" dist="38100" dir="2700000" algn="tl">
                    <a:srgbClr val="C0C0C0"/>
                  </a:outerShdw>
                </a:effectLst>
                <a:hlinkClick r:id="rId5"/>
              </a:rPr>
              <a:t>David.Mocko@nasa.gov</a:t>
            </a:r>
            <a:endParaRPr lang="en-US" dirty="0" smtClean="0">
              <a:solidFill>
                <a:srgbClr val="FFC000"/>
              </a:solidFill>
              <a:effectLst>
                <a:outerShdw blurRad="38100" dist="38100" dir="2700000" algn="tl">
                  <a:srgbClr val="C0C0C0"/>
                </a:outerShdw>
              </a:effectLst>
            </a:endParaRPr>
          </a:p>
          <a:p>
            <a:r>
              <a:rPr lang="en-US" dirty="0" smtClean="0">
                <a:solidFill>
                  <a:srgbClr val="00FF00"/>
                </a:solidFill>
                <a:effectLst>
                  <a:outerShdw blurRad="38100" dist="38100" dir="2700000" algn="tl">
                    <a:srgbClr val="C0C0C0"/>
                  </a:outerShdw>
                </a:effectLst>
              </a:rPr>
              <a:t>HRAP-NLDAS: </a:t>
            </a:r>
            <a:r>
              <a:rPr lang="en-US" dirty="0" smtClean="0">
                <a:solidFill>
                  <a:srgbClr val="FFC000"/>
                </a:solidFill>
                <a:effectLst>
                  <a:outerShdw blurRad="38100" dist="38100" dir="2700000" algn="tl">
                    <a:srgbClr val="C0C0C0"/>
                  </a:outerShdw>
                </a:effectLst>
                <a:hlinkClick r:id="rId6"/>
              </a:rPr>
              <a:t>Jiarui.Dong@noaa.gov</a:t>
            </a:r>
            <a:r>
              <a:rPr lang="en-US" dirty="0" smtClean="0">
                <a:solidFill>
                  <a:srgbClr val="FFC000"/>
                </a:solidFill>
                <a:effectLst>
                  <a:outerShdw blurRad="38100" dist="38100" dir="2700000" algn="tl">
                    <a:srgbClr val="C0C0C0"/>
                  </a:outerShdw>
                </a:effectLst>
              </a:rPr>
              <a:t>, </a:t>
            </a:r>
            <a:r>
              <a:rPr lang="en-US" dirty="0" smtClean="0">
                <a:solidFill>
                  <a:srgbClr val="00FF00"/>
                </a:solidFill>
                <a:effectLst>
                  <a:outerShdw blurRad="38100" dist="38100" dir="2700000" algn="tl">
                    <a:srgbClr val="C0C0C0"/>
                  </a:outerShdw>
                </a:effectLst>
              </a:rPr>
              <a:t>GLDAS: </a:t>
            </a:r>
            <a:r>
              <a:rPr lang="en-US" dirty="0" smtClean="0">
                <a:solidFill>
                  <a:srgbClr val="FFC000"/>
                </a:solidFill>
                <a:effectLst>
                  <a:outerShdw blurRad="38100" dist="38100" dir="2700000" algn="tl">
                    <a:srgbClr val="C0C0C0"/>
                  </a:outerShdw>
                </a:effectLst>
                <a:hlinkClick r:id="rId7"/>
              </a:rPr>
              <a:t>Jesse.Meng@noaa.gov</a:t>
            </a:r>
            <a:endParaRPr lang="en-US" dirty="0" smtClean="0">
              <a:solidFill>
                <a:srgbClr val="FFC000"/>
              </a:solidFill>
              <a:effectLst>
                <a:outerShdw blurRad="38100" dist="38100" dir="2700000" algn="tl">
                  <a:srgbClr val="C0C0C0"/>
                </a:outerShdw>
              </a:effectLst>
            </a:endParaRPr>
          </a:p>
        </p:txBody>
      </p:sp>
      <p:sp>
        <p:nvSpPr>
          <p:cNvPr id="591883" name="Text Box 11"/>
          <p:cNvSpPr txBox="1">
            <a:spLocks noChangeArrowheads="1"/>
          </p:cNvSpPr>
          <p:nvPr/>
        </p:nvSpPr>
        <p:spPr bwMode="auto">
          <a:xfrm>
            <a:off x="1905000" y="2514600"/>
            <a:ext cx="5454650" cy="1174750"/>
          </a:xfrm>
          <a:prstGeom prst="rect">
            <a:avLst/>
          </a:prstGeom>
          <a:noFill/>
          <a:ln w="25400">
            <a:noFill/>
            <a:miter lim="800000"/>
            <a:headEnd/>
            <a:tailEnd/>
          </a:ln>
          <a:effectLst/>
        </p:spPr>
        <p:txBody>
          <a:bodyPr wrap="none">
            <a:spAutoFit/>
          </a:bodyPr>
          <a:lstStyle/>
          <a:p>
            <a:r>
              <a:rPr lang="en-US" sz="2800" dirty="0">
                <a:solidFill>
                  <a:schemeClr val="tx1"/>
                </a:solidFill>
                <a:effectLst>
                  <a:outerShdw blurRad="38100" dist="38100" dir="2700000" algn="tl">
                    <a:srgbClr val="000000"/>
                  </a:outerShdw>
                </a:effectLst>
              </a:rPr>
              <a:t>NOAA NLDAS Website</a:t>
            </a:r>
          </a:p>
          <a:p>
            <a:endParaRPr lang="en-US" sz="300" dirty="0">
              <a:solidFill>
                <a:schemeClr val="tx1"/>
              </a:solidFill>
              <a:effectLst>
                <a:outerShdw blurRad="38100" dist="38100" dir="2700000" algn="tl">
                  <a:srgbClr val="000000"/>
                </a:outerShdw>
              </a:effectLst>
            </a:endParaRPr>
          </a:p>
          <a:p>
            <a:r>
              <a:rPr lang="en-US" sz="2000" dirty="0">
                <a:solidFill>
                  <a:schemeClr val="tx1"/>
                </a:solidFill>
                <a:effectLst>
                  <a:outerShdw blurRad="38100" dist="38100" dir="2700000" algn="tl">
                    <a:srgbClr val="000000"/>
                  </a:outerShdw>
                </a:effectLst>
              </a:rPr>
              <a:t>http://www.emc.ncep.noaa.gov/mmb/nldas/ </a:t>
            </a:r>
          </a:p>
          <a:p>
            <a:endParaRPr lang="en-US" sz="2000" dirty="0">
              <a:solidFill>
                <a:schemeClr val="tx1"/>
              </a:solidFill>
              <a:effectLst>
                <a:outerShdw blurRad="38100" dist="38100" dir="2700000" algn="tl">
                  <a:srgbClr val="000000"/>
                </a:outerShdw>
              </a:effectLst>
            </a:endParaRPr>
          </a:p>
        </p:txBody>
      </p:sp>
      <p:sp>
        <p:nvSpPr>
          <p:cNvPr id="591885" name="Text Box 13"/>
          <p:cNvSpPr txBox="1">
            <a:spLocks noChangeArrowheads="1"/>
          </p:cNvSpPr>
          <p:nvPr/>
        </p:nvSpPr>
        <p:spPr bwMode="auto">
          <a:xfrm>
            <a:off x="2209800" y="3657600"/>
            <a:ext cx="4697413" cy="914400"/>
          </a:xfrm>
          <a:prstGeom prst="rect">
            <a:avLst/>
          </a:prstGeom>
          <a:noFill/>
          <a:ln w="25400">
            <a:noFill/>
            <a:miter lim="800000"/>
            <a:headEnd/>
            <a:tailEnd/>
          </a:ln>
          <a:effectLst/>
        </p:spPr>
        <p:txBody>
          <a:bodyPr wrap="none">
            <a:spAutoFit/>
          </a:bodyPr>
          <a:lstStyle/>
          <a:p>
            <a:r>
              <a:rPr lang="en-US" sz="2800" dirty="0">
                <a:solidFill>
                  <a:schemeClr val="tx1"/>
                </a:solidFill>
                <a:effectLst>
                  <a:outerShdw blurRad="38100" dist="38100" dir="2700000" algn="tl">
                    <a:srgbClr val="000000"/>
                  </a:outerShdw>
                </a:effectLst>
              </a:rPr>
              <a:t>NASA NLDAS Website</a:t>
            </a:r>
          </a:p>
          <a:p>
            <a:endParaRPr lang="en-US" sz="200" dirty="0">
              <a:solidFill>
                <a:schemeClr val="tx1"/>
              </a:solidFill>
              <a:effectLst>
                <a:outerShdw blurRad="38100" dist="38100" dir="2700000" algn="tl">
                  <a:srgbClr val="000000"/>
                </a:outerShdw>
              </a:effectLst>
            </a:endParaRPr>
          </a:p>
          <a:p>
            <a:r>
              <a:rPr lang="en-US" sz="2400" dirty="0">
                <a:solidFill>
                  <a:schemeClr val="tx1"/>
                </a:solidFill>
                <a:effectLst>
                  <a:outerShdw blurRad="38100" dist="38100" dir="2700000" algn="tl">
                    <a:srgbClr val="000000"/>
                  </a:outerShdw>
                </a:effectLst>
              </a:rPr>
              <a:t>http://ldas.gsfc.nasa.gov/nldas</a:t>
            </a:r>
            <a:r>
              <a:rPr lang="en-US" dirty="0">
                <a:solidFill>
                  <a:schemeClr val="tx1"/>
                </a:solidFill>
                <a:effectLst>
                  <a:outerShdw blurRad="38100" dist="38100" dir="2700000" algn="tl">
                    <a:srgbClr val="000000"/>
                  </a:outerShdw>
                </a:effectLst>
              </a:rPr>
              <a:t>/</a:t>
            </a:r>
          </a:p>
        </p:txBody>
      </p:sp>
      <p:sp>
        <p:nvSpPr>
          <p:cNvPr id="8" name="TextBox 7"/>
          <p:cNvSpPr txBox="1"/>
          <p:nvPr/>
        </p:nvSpPr>
        <p:spPr>
          <a:xfrm>
            <a:off x="8382253" y="6488668"/>
            <a:ext cx="761747" cy="369332"/>
          </a:xfrm>
          <a:prstGeom prst="rect">
            <a:avLst/>
          </a:prstGeom>
          <a:noFill/>
        </p:spPr>
        <p:txBody>
          <a:bodyPr wrap="none" rtlCol="0">
            <a:spAutoFit/>
          </a:bodyPr>
          <a:lstStyle/>
          <a:p>
            <a:r>
              <a:rPr lang="en-US" dirty="0" smtClean="0">
                <a:solidFill>
                  <a:srgbClr val="FFC000"/>
                </a:solidFill>
              </a:rPr>
              <a:t>37/37</a:t>
            </a:r>
            <a:endParaRPr lang="en-US" dirty="0">
              <a:solidFill>
                <a:srgbClr val="FFC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0"/>
            <a:ext cx="5747086" cy="584775"/>
          </a:xfrm>
          <a:prstGeom prst="rect">
            <a:avLst/>
          </a:prstGeom>
          <a:noFill/>
        </p:spPr>
        <p:txBody>
          <a:bodyPr wrap="none" rtlCol="0">
            <a:spAutoFit/>
          </a:bodyPr>
          <a:lstStyle/>
          <a:p>
            <a:r>
              <a:rPr lang="en-US" sz="3200" u="sng" dirty="0" smtClean="0">
                <a:solidFill>
                  <a:schemeClr val="tx1"/>
                </a:solidFill>
                <a:latin typeface="Times New Roman" pitchFamily="18" charset="0"/>
                <a:cs typeface="Times New Roman" pitchFamily="18" charset="0"/>
              </a:rPr>
              <a:t>NLDAS Collaboration Partners</a:t>
            </a:r>
            <a:endParaRPr lang="en-US" sz="3200" u="sng" dirty="0">
              <a:solidFill>
                <a:schemeClr val="tx1"/>
              </a:solidFill>
              <a:latin typeface="Times New Roman" pitchFamily="18" charset="0"/>
              <a:cs typeface="Times New Roman" pitchFamily="18" charset="0"/>
            </a:endParaRPr>
          </a:p>
        </p:txBody>
      </p:sp>
      <p:sp>
        <p:nvSpPr>
          <p:cNvPr id="5" name="TextBox 4"/>
          <p:cNvSpPr txBox="1"/>
          <p:nvPr/>
        </p:nvSpPr>
        <p:spPr>
          <a:xfrm>
            <a:off x="2743200" y="685800"/>
            <a:ext cx="3033203" cy="461665"/>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NLDAS Development</a:t>
            </a:r>
            <a:endParaRPr lang="en-US" sz="2400" u="sng" dirty="0">
              <a:solidFill>
                <a:srgbClr val="FF0000"/>
              </a:solidFill>
              <a:latin typeface="Times New Roman" pitchFamily="18" charset="0"/>
              <a:cs typeface="Times New Roman" pitchFamily="18" charset="0"/>
            </a:endParaRPr>
          </a:p>
        </p:txBody>
      </p:sp>
      <p:grpSp>
        <p:nvGrpSpPr>
          <p:cNvPr id="35" name="Group 34"/>
          <p:cNvGrpSpPr/>
          <p:nvPr/>
        </p:nvGrpSpPr>
        <p:grpSpPr>
          <a:xfrm>
            <a:off x="304800" y="1371600"/>
            <a:ext cx="8039803" cy="369332"/>
            <a:chOff x="304800" y="1219200"/>
            <a:chExt cx="8039803" cy="369332"/>
          </a:xfrm>
        </p:grpSpPr>
        <p:sp>
          <p:nvSpPr>
            <p:cNvPr id="7" name="Smiley Face 6"/>
            <p:cNvSpPr/>
            <p:nvPr/>
          </p:nvSpPr>
          <p:spPr bwMode="auto">
            <a:xfrm>
              <a:off x="304800" y="12954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2" name="TextBox 11"/>
            <p:cNvSpPr txBox="1"/>
            <p:nvPr/>
          </p:nvSpPr>
          <p:spPr>
            <a:xfrm>
              <a:off x="490979" y="1219200"/>
              <a:ext cx="7853624" cy="369332"/>
            </a:xfrm>
            <a:prstGeom prst="rect">
              <a:avLst/>
            </a:prstGeom>
            <a:noFill/>
          </p:spPr>
          <p:txBody>
            <a:bodyPr wrap="none" rtlCol="0">
              <a:spAutoFit/>
            </a:bodyPr>
            <a:lstStyle/>
            <a:p>
              <a:r>
                <a:rPr lang="en-US" dirty="0" smtClean="0">
                  <a:solidFill>
                    <a:srgbClr val="66FFFF"/>
                  </a:solidFill>
                  <a:latin typeface="Times New Roman" pitchFamily="18" charset="0"/>
                  <a:cs typeface="Times New Roman" pitchFamily="18" charset="0"/>
                </a:rPr>
                <a:t>NCEP/EMC: Michael </a:t>
              </a:r>
              <a:r>
                <a:rPr lang="en-US" dirty="0" err="1" smtClean="0">
                  <a:solidFill>
                    <a:srgbClr val="66FFFF"/>
                  </a:solidFill>
                  <a:latin typeface="Times New Roman" pitchFamily="18" charset="0"/>
                  <a:cs typeface="Times New Roman" pitchFamily="18" charset="0"/>
                </a:rPr>
                <a:t>Ek</a:t>
              </a:r>
              <a:r>
                <a:rPr lang="en-US" dirty="0" smtClean="0">
                  <a:solidFill>
                    <a:srgbClr val="66FFFF"/>
                  </a:solidFill>
                  <a:latin typeface="Times New Roman" pitchFamily="18" charset="0"/>
                  <a:cs typeface="Times New Roman" pitchFamily="18" charset="0"/>
                </a:rPr>
                <a:t>, Youlong Xia, </a:t>
              </a:r>
              <a:r>
                <a:rPr lang="en-US" dirty="0" err="1" smtClean="0">
                  <a:solidFill>
                    <a:srgbClr val="66FFFF"/>
                  </a:solidFill>
                  <a:latin typeface="Times New Roman" pitchFamily="18" charset="0"/>
                  <a:cs typeface="Times New Roman" pitchFamily="18" charset="0"/>
                </a:rPr>
                <a:t>Jiarui</a:t>
              </a:r>
              <a:r>
                <a:rPr lang="en-US" dirty="0" smtClean="0">
                  <a:solidFill>
                    <a:srgbClr val="66FFFF"/>
                  </a:solidFill>
                  <a:latin typeface="Times New Roman" pitchFamily="18" charset="0"/>
                  <a:cs typeface="Times New Roman" pitchFamily="18" charset="0"/>
                </a:rPr>
                <a:t> Dong, Jesse </a:t>
              </a:r>
              <a:r>
                <a:rPr lang="en-US" dirty="0" err="1" smtClean="0">
                  <a:solidFill>
                    <a:srgbClr val="66FFFF"/>
                  </a:solidFill>
                  <a:latin typeface="Times New Roman" pitchFamily="18" charset="0"/>
                  <a:cs typeface="Times New Roman" pitchFamily="18" charset="0"/>
                </a:rPr>
                <a:t>Meng</a:t>
              </a:r>
              <a:r>
                <a:rPr lang="en-US" dirty="0" smtClean="0">
                  <a:solidFill>
                    <a:srgbClr val="66FFFF"/>
                  </a:solidFill>
                  <a:latin typeface="Times New Roman" pitchFamily="18" charset="0"/>
                  <a:cs typeface="Times New Roman" pitchFamily="18" charset="0"/>
                </a:rPr>
                <a:t>, </a:t>
              </a:r>
              <a:r>
                <a:rPr lang="en-US" dirty="0" err="1" smtClean="0">
                  <a:solidFill>
                    <a:srgbClr val="66FFFF"/>
                  </a:solidFill>
                  <a:latin typeface="Times New Roman" pitchFamily="18" charset="0"/>
                  <a:cs typeface="Times New Roman" pitchFamily="18" charset="0"/>
                </a:rPr>
                <a:t>Helin</a:t>
              </a:r>
              <a:r>
                <a:rPr lang="en-US" dirty="0" smtClean="0">
                  <a:solidFill>
                    <a:srgbClr val="66FFFF"/>
                  </a:solidFill>
                  <a:latin typeface="Times New Roman" pitchFamily="18" charset="0"/>
                  <a:cs typeface="Times New Roman" pitchFamily="18" charset="0"/>
                </a:rPr>
                <a:t> Wei </a:t>
              </a:r>
              <a:endParaRPr lang="en-US" dirty="0">
                <a:solidFill>
                  <a:srgbClr val="66FFFF"/>
                </a:solidFill>
                <a:latin typeface="Times New Roman" pitchFamily="18" charset="0"/>
                <a:cs typeface="Times New Roman" pitchFamily="18" charset="0"/>
              </a:endParaRPr>
            </a:p>
          </p:txBody>
        </p:sp>
      </p:grpSp>
      <p:grpSp>
        <p:nvGrpSpPr>
          <p:cNvPr id="34" name="Group 33"/>
          <p:cNvGrpSpPr/>
          <p:nvPr/>
        </p:nvGrpSpPr>
        <p:grpSpPr>
          <a:xfrm>
            <a:off x="304800" y="1905000"/>
            <a:ext cx="6454946" cy="369332"/>
            <a:chOff x="304800" y="1600200"/>
            <a:chExt cx="6454946" cy="369332"/>
          </a:xfrm>
        </p:grpSpPr>
        <p:sp>
          <p:nvSpPr>
            <p:cNvPr id="8" name="Smiley Face 7"/>
            <p:cNvSpPr/>
            <p:nvPr/>
          </p:nvSpPr>
          <p:spPr bwMode="auto">
            <a:xfrm>
              <a:off x="304800" y="16764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3" name="TextBox 12"/>
            <p:cNvSpPr txBox="1"/>
            <p:nvPr/>
          </p:nvSpPr>
          <p:spPr>
            <a:xfrm>
              <a:off x="609601" y="1600200"/>
              <a:ext cx="6150145" cy="369332"/>
            </a:xfrm>
            <a:prstGeom prst="rect">
              <a:avLst/>
            </a:prstGeom>
            <a:noFill/>
          </p:spPr>
          <p:txBody>
            <a:bodyPr wrap="none" rtlCol="0">
              <a:spAutoFit/>
            </a:bodyPr>
            <a:lstStyle/>
            <a:p>
              <a:r>
                <a:rPr lang="en-US" dirty="0" smtClean="0">
                  <a:solidFill>
                    <a:srgbClr val="FFCC00"/>
                  </a:solidFill>
                  <a:latin typeface="Times New Roman" pitchFamily="18" charset="0"/>
                  <a:cs typeface="Times New Roman" pitchFamily="18" charset="0"/>
                </a:rPr>
                <a:t>Princeton University: Eric Wood, Justin Sheffield, Ming Pan</a:t>
              </a:r>
              <a:endParaRPr lang="en-US" dirty="0">
                <a:solidFill>
                  <a:srgbClr val="FFCC00"/>
                </a:solidFill>
                <a:latin typeface="Times New Roman" pitchFamily="18" charset="0"/>
                <a:cs typeface="Times New Roman" pitchFamily="18" charset="0"/>
              </a:endParaRPr>
            </a:p>
          </p:txBody>
        </p:sp>
      </p:grpSp>
      <p:grpSp>
        <p:nvGrpSpPr>
          <p:cNvPr id="33" name="Group 32"/>
          <p:cNvGrpSpPr/>
          <p:nvPr/>
        </p:nvGrpSpPr>
        <p:grpSpPr>
          <a:xfrm>
            <a:off x="304800" y="2438400"/>
            <a:ext cx="7074602" cy="369332"/>
            <a:chOff x="304800" y="1905000"/>
            <a:chExt cx="7074602" cy="369332"/>
          </a:xfrm>
        </p:grpSpPr>
        <p:sp>
          <p:nvSpPr>
            <p:cNvPr id="9" name="Smiley Face 8"/>
            <p:cNvSpPr/>
            <p:nvPr/>
          </p:nvSpPr>
          <p:spPr bwMode="auto">
            <a:xfrm>
              <a:off x="304800" y="19812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4" name="TextBox 13"/>
            <p:cNvSpPr txBox="1"/>
            <p:nvPr/>
          </p:nvSpPr>
          <p:spPr>
            <a:xfrm>
              <a:off x="609600" y="1905000"/>
              <a:ext cx="6769802" cy="369332"/>
            </a:xfrm>
            <a:prstGeom prst="rect">
              <a:avLst/>
            </a:prstGeom>
            <a:noFill/>
          </p:spPr>
          <p:txBody>
            <a:bodyPr wrap="none" rtlCol="0">
              <a:spAutoFit/>
            </a:bodyPr>
            <a:lstStyle/>
            <a:p>
              <a:r>
                <a:rPr lang="en-US" dirty="0" smtClean="0">
                  <a:solidFill>
                    <a:schemeClr val="tx2">
                      <a:lumMod val="60000"/>
                      <a:lumOff val="40000"/>
                    </a:schemeClr>
                  </a:solidFill>
                  <a:latin typeface="Times New Roman" pitchFamily="18" charset="0"/>
                  <a:cs typeface="Times New Roman" pitchFamily="18" charset="0"/>
                </a:rPr>
                <a:t>NASA/GSFC:  Christa Peters-</a:t>
              </a:r>
              <a:r>
                <a:rPr lang="en-US" dirty="0" err="1" smtClean="0">
                  <a:solidFill>
                    <a:schemeClr val="tx2">
                      <a:lumMod val="60000"/>
                      <a:lumOff val="40000"/>
                    </a:schemeClr>
                  </a:solidFill>
                  <a:latin typeface="Times New Roman" pitchFamily="18" charset="0"/>
                  <a:cs typeface="Times New Roman" pitchFamily="18" charset="0"/>
                </a:rPr>
                <a:t>Lidard</a:t>
              </a:r>
              <a:r>
                <a:rPr lang="en-US" dirty="0" smtClean="0">
                  <a:solidFill>
                    <a:schemeClr val="tx2">
                      <a:lumMod val="60000"/>
                      <a:lumOff val="40000"/>
                    </a:schemeClr>
                  </a:solidFill>
                  <a:latin typeface="Times New Roman" pitchFamily="18" charset="0"/>
                  <a:cs typeface="Times New Roman" pitchFamily="18" charset="0"/>
                </a:rPr>
                <a:t>, David </a:t>
              </a:r>
              <a:r>
                <a:rPr lang="en-US" dirty="0" err="1" smtClean="0">
                  <a:solidFill>
                    <a:schemeClr val="tx2">
                      <a:lumMod val="60000"/>
                      <a:lumOff val="40000"/>
                    </a:schemeClr>
                  </a:solidFill>
                  <a:latin typeface="Times New Roman" pitchFamily="18" charset="0"/>
                  <a:cs typeface="Times New Roman" pitchFamily="18" charset="0"/>
                </a:rPr>
                <a:t>Mocko</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Sujay</a:t>
              </a:r>
              <a:r>
                <a:rPr lang="en-US" dirty="0" smtClean="0">
                  <a:solidFill>
                    <a:schemeClr val="tx2">
                      <a:lumMod val="60000"/>
                      <a:lumOff val="40000"/>
                    </a:schemeClr>
                  </a:solidFill>
                  <a:latin typeface="Times New Roman" pitchFamily="18" charset="0"/>
                  <a:cs typeface="Times New Roman" pitchFamily="18" charset="0"/>
                </a:rPr>
                <a:t> Kumar</a:t>
              </a:r>
              <a:endParaRPr lang="en-US" dirty="0">
                <a:solidFill>
                  <a:schemeClr val="tx2">
                    <a:lumMod val="60000"/>
                    <a:lumOff val="40000"/>
                  </a:schemeClr>
                </a:solidFill>
                <a:latin typeface="Times New Roman" pitchFamily="18" charset="0"/>
                <a:cs typeface="Times New Roman" pitchFamily="18" charset="0"/>
              </a:endParaRPr>
            </a:p>
          </p:txBody>
        </p:sp>
      </p:grpSp>
      <p:grpSp>
        <p:nvGrpSpPr>
          <p:cNvPr id="32" name="Group 31"/>
          <p:cNvGrpSpPr/>
          <p:nvPr/>
        </p:nvGrpSpPr>
        <p:grpSpPr>
          <a:xfrm>
            <a:off x="304800" y="3048000"/>
            <a:ext cx="4689718" cy="369332"/>
            <a:chOff x="304800" y="2362200"/>
            <a:chExt cx="4689718" cy="369332"/>
          </a:xfrm>
        </p:grpSpPr>
        <p:sp>
          <p:nvSpPr>
            <p:cNvPr id="10" name="Smiley Face 9"/>
            <p:cNvSpPr/>
            <p:nvPr/>
          </p:nvSpPr>
          <p:spPr bwMode="auto">
            <a:xfrm>
              <a:off x="304800" y="23622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5" name="TextBox 14"/>
            <p:cNvSpPr txBox="1"/>
            <p:nvPr/>
          </p:nvSpPr>
          <p:spPr>
            <a:xfrm>
              <a:off x="609600" y="2362200"/>
              <a:ext cx="4384918" cy="369332"/>
            </a:xfrm>
            <a:prstGeom prst="rect">
              <a:avLst/>
            </a:prstGeom>
            <a:noFill/>
          </p:spPr>
          <p:txBody>
            <a:bodyPr wrap="none" rtlCol="0">
              <a:spAutoFit/>
            </a:bodyPr>
            <a:lstStyle/>
            <a:p>
              <a:r>
                <a:rPr lang="en-US" dirty="0" smtClean="0">
                  <a:solidFill>
                    <a:schemeClr val="tx1"/>
                  </a:solidFill>
                  <a:latin typeface="Times New Roman" pitchFamily="18" charset="0"/>
                  <a:cs typeface="Times New Roman" pitchFamily="18" charset="0"/>
                </a:rPr>
                <a:t>NWS/OHD: Victor </a:t>
              </a:r>
              <a:r>
                <a:rPr lang="en-US" dirty="0" err="1" smtClean="0">
                  <a:solidFill>
                    <a:schemeClr val="tx1"/>
                  </a:solidFill>
                  <a:latin typeface="Times New Roman" pitchFamily="18" charset="0"/>
                  <a:cs typeface="Times New Roman" pitchFamily="18" charset="0"/>
                </a:rPr>
                <a:t>Koren</a:t>
              </a:r>
              <a:r>
                <a:rPr lang="en-US" dirty="0" smtClean="0">
                  <a:solidFill>
                    <a:schemeClr val="tx1"/>
                  </a:solidFill>
                  <a:latin typeface="Times New Roman" pitchFamily="18" charset="0"/>
                  <a:cs typeface="Times New Roman" pitchFamily="18" charset="0"/>
                </a:rPr>
                <a:t>, Brian Cosgrove</a:t>
              </a:r>
              <a:endParaRPr lang="en-US" dirty="0">
                <a:solidFill>
                  <a:schemeClr val="tx1"/>
                </a:solidFill>
                <a:latin typeface="Times New Roman" pitchFamily="18" charset="0"/>
                <a:cs typeface="Times New Roman" pitchFamily="18" charset="0"/>
              </a:endParaRPr>
            </a:p>
          </p:txBody>
        </p:sp>
      </p:grpSp>
      <p:grpSp>
        <p:nvGrpSpPr>
          <p:cNvPr id="31" name="Group 30"/>
          <p:cNvGrpSpPr/>
          <p:nvPr/>
        </p:nvGrpSpPr>
        <p:grpSpPr>
          <a:xfrm>
            <a:off x="304800" y="3505200"/>
            <a:ext cx="6344761" cy="369332"/>
            <a:chOff x="304800" y="2743200"/>
            <a:chExt cx="6344761" cy="369332"/>
          </a:xfrm>
        </p:grpSpPr>
        <p:sp>
          <p:nvSpPr>
            <p:cNvPr id="11" name="Smiley Face 10"/>
            <p:cNvSpPr/>
            <p:nvPr/>
          </p:nvSpPr>
          <p:spPr bwMode="auto">
            <a:xfrm>
              <a:off x="304800" y="28194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16" name="TextBox 15"/>
            <p:cNvSpPr txBox="1"/>
            <p:nvPr/>
          </p:nvSpPr>
          <p:spPr>
            <a:xfrm>
              <a:off x="533400" y="2743200"/>
              <a:ext cx="6116161" cy="369332"/>
            </a:xfrm>
            <a:prstGeom prst="rect">
              <a:avLst/>
            </a:prstGeom>
            <a:noFill/>
          </p:spPr>
          <p:txBody>
            <a:bodyPr wrap="none" rtlCol="0">
              <a:spAutoFit/>
            </a:bodyPr>
            <a:lstStyle/>
            <a:p>
              <a:r>
                <a:rPr lang="en-US" dirty="0" smtClean="0">
                  <a:solidFill>
                    <a:schemeClr val="accent5">
                      <a:lumMod val="20000"/>
                      <a:lumOff val="80000"/>
                    </a:schemeClr>
                  </a:solidFill>
                  <a:latin typeface="Times New Roman" pitchFamily="18" charset="0"/>
                  <a:cs typeface="Times New Roman" pitchFamily="18" charset="0"/>
                </a:rPr>
                <a:t>University of Washington: Dennis </a:t>
              </a:r>
              <a:r>
                <a:rPr lang="en-US" dirty="0" err="1" smtClean="0">
                  <a:solidFill>
                    <a:schemeClr val="accent5">
                      <a:lumMod val="20000"/>
                      <a:lumOff val="80000"/>
                    </a:schemeClr>
                  </a:solidFill>
                  <a:latin typeface="Times New Roman" pitchFamily="18" charset="0"/>
                  <a:cs typeface="Times New Roman" pitchFamily="18" charset="0"/>
                </a:rPr>
                <a:t>Lettenmaier</a:t>
              </a:r>
              <a:r>
                <a:rPr lang="en-US" dirty="0" smtClean="0">
                  <a:solidFill>
                    <a:schemeClr val="accent5">
                      <a:lumMod val="20000"/>
                      <a:lumOff val="80000"/>
                    </a:schemeClr>
                  </a:solidFill>
                  <a:latin typeface="Times New Roman" pitchFamily="18" charset="0"/>
                  <a:cs typeface="Times New Roman" pitchFamily="18" charset="0"/>
                </a:rPr>
                <a:t>, Ben </a:t>
              </a:r>
              <a:r>
                <a:rPr lang="en-US" dirty="0" err="1" smtClean="0">
                  <a:solidFill>
                    <a:schemeClr val="accent5">
                      <a:lumMod val="20000"/>
                      <a:lumOff val="80000"/>
                    </a:schemeClr>
                  </a:solidFill>
                  <a:latin typeface="Times New Roman" pitchFamily="18" charset="0"/>
                  <a:cs typeface="Times New Roman" pitchFamily="18" charset="0"/>
                </a:rPr>
                <a:t>Livneh</a:t>
              </a:r>
              <a:endParaRPr lang="en-US" dirty="0">
                <a:solidFill>
                  <a:schemeClr val="accent5">
                    <a:lumMod val="20000"/>
                    <a:lumOff val="80000"/>
                  </a:schemeClr>
                </a:solidFill>
                <a:latin typeface="Times New Roman" pitchFamily="18" charset="0"/>
                <a:cs typeface="Times New Roman" pitchFamily="18" charset="0"/>
              </a:endParaRPr>
            </a:p>
          </p:txBody>
        </p:sp>
      </p:grpSp>
      <p:sp>
        <p:nvSpPr>
          <p:cNvPr id="21" name="TextBox 20"/>
          <p:cNvSpPr txBox="1"/>
          <p:nvPr/>
        </p:nvSpPr>
        <p:spPr>
          <a:xfrm>
            <a:off x="2362200" y="3962400"/>
            <a:ext cx="4079836" cy="461665"/>
          </a:xfrm>
          <a:prstGeom prst="rect">
            <a:avLst/>
          </a:prstGeom>
          <a:noFill/>
        </p:spPr>
        <p:txBody>
          <a:bodyPr wrap="none" rtlCol="0">
            <a:spAutoFit/>
          </a:bodyPr>
          <a:lstStyle/>
          <a:p>
            <a:r>
              <a:rPr lang="en-US" sz="2400" u="sng" dirty="0" smtClean="0">
                <a:solidFill>
                  <a:srgbClr val="FF0000"/>
                </a:solidFill>
                <a:latin typeface="Times New Roman" pitchFamily="18" charset="0"/>
                <a:cs typeface="Times New Roman" pitchFamily="18" charset="0"/>
              </a:rPr>
              <a:t>NLDAS Products Application</a:t>
            </a:r>
            <a:endParaRPr lang="en-US" sz="2400" u="sng" dirty="0">
              <a:solidFill>
                <a:srgbClr val="FF0000"/>
              </a:solidFill>
              <a:latin typeface="Times New Roman" pitchFamily="18" charset="0"/>
              <a:cs typeface="Times New Roman" pitchFamily="18" charset="0"/>
            </a:endParaRPr>
          </a:p>
        </p:txBody>
      </p:sp>
      <p:sp>
        <p:nvSpPr>
          <p:cNvPr id="22" name="Smiley Face 21"/>
          <p:cNvSpPr/>
          <p:nvPr/>
        </p:nvSpPr>
        <p:spPr bwMode="auto">
          <a:xfrm>
            <a:off x="304800" y="49530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23" name="Smiley Face 22"/>
          <p:cNvSpPr/>
          <p:nvPr/>
        </p:nvSpPr>
        <p:spPr bwMode="auto">
          <a:xfrm>
            <a:off x="304800" y="45720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24" name="TextBox 23"/>
          <p:cNvSpPr txBox="1"/>
          <p:nvPr/>
        </p:nvSpPr>
        <p:spPr>
          <a:xfrm>
            <a:off x="551895" y="4495800"/>
            <a:ext cx="4410182" cy="369332"/>
          </a:xfrm>
          <a:prstGeom prst="rect">
            <a:avLst/>
          </a:prstGeom>
          <a:noFill/>
        </p:spPr>
        <p:txBody>
          <a:bodyPr wrap="none" rtlCol="0">
            <a:spAutoFit/>
          </a:bodyPr>
          <a:lstStyle/>
          <a:p>
            <a:r>
              <a:rPr lang="en-US" dirty="0" smtClean="0">
                <a:solidFill>
                  <a:schemeClr val="accent6">
                    <a:lumMod val="20000"/>
                    <a:lumOff val="80000"/>
                  </a:schemeClr>
                </a:solidFill>
                <a:latin typeface="Times New Roman" pitchFamily="18" charset="0"/>
                <a:cs typeface="Times New Roman" pitchFamily="18" charset="0"/>
              </a:rPr>
              <a:t>NCEP/CPC: </a:t>
            </a:r>
            <a:r>
              <a:rPr lang="en-US" dirty="0" err="1" smtClean="0">
                <a:solidFill>
                  <a:schemeClr val="accent6">
                    <a:lumMod val="20000"/>
                    <a:lumOff val="80000"/>
                  </a:schemeClr>
                </a:solidFill>
                <a:latin typeface="Times New Roman" pitchFamily="18" charset="0"/>
                <a:cs typeface="Times New Roman" pitchFamily="18" charset="0"/>
              </a:rPr>
              <a:t>Kingtse</a:t>
            </a:r>
            <a:r>
              <a:rPr lang="en-US" dirty="0" smtClean="0">
                <a:solidFill>
                  <a:schemeClr val="accent6">
                    <a:lumMod val="20000"/>
                    <a:lumOff val="80000"/>
                  </a:schemeClr>
                </a:solidFill>
                <a:latin typeface="Times New Roman" pitchFamily="18" charset="0"/>
                <a:cs typeface="Times New Roman" pitchFamily="18" charset="0"/>
              </a:rPr>
              <a:t> Mo, Li-Chuan Chen</a:t>
            </a:r>
            <a:endParaRPr lang="en-US" dirty="0">
              <a:solidFill>
                <a:schemeClr val="accent6">
                  <a:lumMod val="20000"/>
                  <a:lumOff val="80000"/>
                </a:schemeClr>
              </a:solidFill>
              <a:latin typeface="Times New Roman" pitchFamily="18" charset="0"/>
              <a:cs typeface="Times New Roman" pitchFamily="18" charset="0"/>
            </a:endParaRPr>
          </a:p>
        </p:txBody>
      </p:sp>
      <p:sp>
        <p:nvSpPr>
          <p:cNvPr id="25" name="TextBox 24"/>
          <p:cNvSpPr txBox="1"/>
          <p:nvPr/>
        </p:nvSpPr>
        <p:spPr>
          <a:xfrm>
            <a:off x="609600" y="4876800"/>
            <a:ext cx="6310767" cy="369332"/>
          </a:xfrm>
          <a:prstGeom prst="rect">
            <a:avLst/>
          </a:prstGeom>
          <a:noFill/>
        </p:spPr>
        <p:txBody>
          <a:bodyPr wrap="none" rtlCol="0">
            <a:spAutoFit/>
          </a:bodyPr>
          <a:lstStyle/>
          <a:p>
            <a:r>
              <a:rPr lang="en-US" dirty="0" smtClean="0">
                <a:solidFill>
                  <a:schemeClr val="accent1">
                    <a:lumMod val="40000"/>
                    <a:lumOff val="60000"/>
                  </a:schemeClr>
                </a:solidFill>
                <a:latin typeface="Times New Roman" pitchFamily="18" charset="0"/>
                <a:cs typeface="Times New Roman" pitchFamily="18" charset="0"/>
              </a:rPr>
              <a:t>USDA: Eric </a:t>
            </a:r>
            <a:r>
              <a:rPr lang="en-US" dirty="0" err="1" smtClean="0">
                <a:solidFill>
                  <a:schemeClr val="accent1">
                    <a:lumMod val="40000"/>
                    <a:lumOff val="60000"/>
                  </a:schemeClr>
                </a:solidFill>
                <a:latin typeface="Times New Roman" pitchFamily="18" charset="0"/>
                <a:cs typeface="Times New Roman" pitchFamily="18" charset="0"/>
              </a:rPr>
              <a:t>Luebhusen</a:t>
            </a:r>
            <a:r>
              <a:rPr lang="en-US" dirty="0" smtClean="0">
                <a:solidFill>
                  <a:schemeClr val="accent1">
                    <a:lumMod val="40000"/>
                    <a:lumOff val="60000"/>
                  </a:schemeClr>
                </a:solidFill>
                <a:latin typeface="Times New Roman" pitchFamily="18" charset="0"/>
                <a:cs typeface="Times New Roman" pitchFamily="18" charset="0"/>
              </a:rPr>
              <a:t>, U.S. Drought Monitor Author Group</a:t>
            </a:r>
            <a:endParaRPr lang="en-US" dirty="0">
              <a:solidFill>
                <a:schemeClr val="accent1">
                  <a:lumMod val="40000"/>
                  <a:lumOff val="60000"/>
                </a:schemeClr>
              </a:solidFill>
              <a:latin typeface="Times New Roman" pitchFamily="18" charset="0"/>
              <a:cs typeface="Times New Roman" pitchFamily="18" charset="0"/>
            </a:endParaRPr>
          </a:p>
        </p:txBody>
      </p:sp>
      <p:sp>
        <p:nvSpPr>
          <p:cNvPr id="26" name="Smiley Face 25"/>
          <p:cNvSpPr/>
          <p:nvPr/>
        </p:nvSpPr>
        <p:spPr bwMode="auto">
          <a:xfrm>
            <a:off x="304800" y="52578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27" name="Smiley Face 26"/>
          <p:cNvSpPr/>
          <p:nvPr/>
        </p:nvSpPr>
        <p:spPr bwMode="auto">
          <a:xfrm>
            <a:off x="304800" y="56388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29" name="TextBox 28"/>
          <p:cNvSpPr txBox="1"/>
          <p:nvPr/>
        </p:nvSpPr>
        <p:spPr>
          <a:xfrm>
            <a:off x="609600" y="5257800"/>
            <a:ext cx="6797695" cy="369332"/>
          </a:xfrm>
          <a:prstGeom prst="rect">
            <a:avLst/>
          </a:prstGeom>
          <a:noFill/>
        </p:spPr>
        <p:txBody>
          <a:bodyPr wrap="none" rtlCol="0">
            <a:spAutoFit/>
          </a:bodyPr>
          <a:lstStyle/>
          <a:p>
            <a:r>
              <a:rPr lang="en-US" dirty="0" smtClean="0">
                <a:solidFill>
                  <a:srgbClr val="FFFF00"/>
                </a:solidFill>
                <a:latin typeface="Times New Roman" pitchFamily="18" charset="0"/>
                <a:cs typeface="Times New Roman" pitchFamily="18" charset="0"/>
              </a:rPr>
              <a:t>NASA/GSFC: Data distribution group - </a:t>
            </a:r>
            <a:r>
              <a:rPr lang="en-US" dirty="0" err="1" smtClean="0">
                <a:solidFill>
                  <a:srgbClr val="FFFF00"/>
                </a:solidFill>
                <a:latin typeface="Times New Roman" pitchFamily="18" charset="0"/>
                <a:cs typeface="Times New Roman" pitchFamily="18" charset="0"/>
              </a:rPr>
              <a:t>Hualan</a:t>
            </a:r>
            <a:r>
              <a:rPr lang="en-US" dirty="0" smtClean="0">
                <a:solidFill>
                  <a:srgbClr val="FFFF00"/>
                </a:solidFill>
                <a:latin typeface="Times New Roman" pitchFamily="18" charset="0"/>
                <a:cs typeface="Times New Roman" pitchFamily="18" charset="0"/>
              </a:rPr>
              <a:t> </a:t>
            </a:r>
            <a:r>
              <a:rPr lang="en-US" dirty="0" err="1" smtClean="0">
                <a:solidFill>
                  <a:srgbClr val="FFFF00"/>
                </a:solidFill>
                <a:latin typeface="Times New Roman" pitchFamily="18" charset="0"/>
                <a:cs typeface="Times New Roman" pitchFamily="18" charset="0"/>
              </a:rPr>
              <a:t>Rui</a:t>
            </a:r>
            <a:r>
              <a:rPr lang="en-US" dirty="0" smtClean="0">
                <a:solidFill>
                  <a:srgbClr val="FFFF00"/>
                </a:solidFill>
                <a:latin typeface="Times New Roman" pitchFamily="18" charset="0"/>
                <a:cs typeface="Times New Roman" pitchFamily="18" charset="0"/>
              </a:rPr>
              <a:t>, </a:t>
            </a:r>
            <a:r>
              <a:rPr lang="en-US" dirty="0" err="1" smtClean="0">
                <a:solidFill>
                  <a:srgbClr val="FFFF00"/>
                </a:solidFill>
                <a:latin typeface="Times New Roman" pitchFamily="18" charset="0"/>
                <a:cs typeface="Times New Roman" pitchFamily="18" charset="0"/>
              </a:rPr>
              <a:t>Guang</a:t>
            </a:r>
            <a:r>
              <a:rPr lang="en-US" dirty="0" smtClean="0">
                <a:solidFill>
                  <a:srgbClr val="FFFF00"/>
                </a:solidFill>
                <a:latin typeface="Times New Roman" pitchFamily="18" charset="0"/>
                <a:cs typeface="Times New Roman" pitchFamily="18" charset="0"/>
              </a:rPr>
              <a:t>-Di Lou</a:t>
            </a:r>
            <a:endParaRPr lang="en-US" dirty="0">
              <a:solidFill>
                <a:srgbClr val="FFFF00"/>
              </a:solidFill>
              <a:latin typeface="Times New Roman" pitchFamily="18" charset="0"/>
              <a:cs typeface="Times New Roman" pitchFamily="18" charset="0"/>
            </a:endParaRPr>
          </a:p>
        </p:txBody>
      </p:sp>
      <p:sp>
        <p:nvSpPr>
          <p:cNvPr id="30" name="TextBox 29"/>
          <p:cNvSpPr txBox="1"/>
          <p:nvPr/>
        </p:nvSpPr>
        <p:spPr>
          <a:xfrm>
            <a:off x="685800" y="5562600"/>
            <a:ext cx="4004109" cy="369332"/>
          </a:xfrm>
          <a:prstGeom prst="rect">
            <a:avLst/>
          </a:prstGeom>
          <a:noFill/>
        </p:spPr>
        <p:txBody>
          <a:bodyPr wrap="none" rtlCol="0">
            <a:spAutoFit/>
          </a:bodyPr>
          <a:lstStyle/>
          <a:p>
            <a:r>
              <a:rPr lang="en-US" dirty="0" smtClean="0">
                <a:solidFill>
                  <a:srgbClr val="66FFFF"/>
                </a:solidFill>
                <a:latin typeface="Times New Roman" pitchFamily="18" charset="0"/>
                <a:cs typeface="Times New Roman" pitchFamily="18" charset="0"/>
              </a:rPr>
              <a:t>NCEP/EMC: </a:t>
            </a:r>
            <a:r>
              <a:rPr lang="en-US" dirty="0" err="1" smtClean="0">
                <a:solidFill>
                  <a:srgbClr val="66FFFF"/>
                </a:solidFill>
                <a:latin typeface="Times New Roman" pitchFamily="18" charset="0"/>
                <a:cs typeface="Times New Roman" pitchFamily="18" charset="0"/>
              </a:rPr>
              <a:t>Youlong</a:t>
            </a:r>
            <a:r>
              <a:rPr lang="en-US" dirty="0" smtClean="0">
                <a:solidFill>
                  <a:srgbClr val="66FFFF"/>
                </a:solidFill>
                <a:latin typeface="Times New Roman" pitchFamily="18" charset="0"/>
                <a:cs typeface="Times New Roman" pitchFamily="18" charset="0"/>
              </a:rPr>
              <a:t> Xia, Michael </a:t>
            </a:r>
            <a:r>
              <a:rPr lang="en-US" dirty="0" err="1" smtClean="0">
                <a:solidFill>
                  <a:srgbClr val="66FFFF"/>
                </a:solidFill>
                <a:latin typeface="Times New Roman" pitchFamily="18" charset="0"/>
                <a:cs typeface="Times New Roman" pitchFamily="18" charset="0"/>
              </a:rPr>
              <a:t>Ek</a:t>
            </a:r>
            <a:endParaRPr lang="en-US" dirty="0">
              <a:solidFill>
                <a:srgbClr val="66FFFF"/>
              </a:solidFill>
              <a:latin typeface="Times New Roman" pitchFamily="18" charset="0"/>
              <a:cs typeface="Times New Roman" pitchFamily="18" charset="0"/>
            </a:endParaRPr>
          </a:p>
        </p:txBody>
      </p:sp>
      <p:sp>
        <p:nvSpPr>
          <p:cNvPr id="28" name="TextBox 27"/>
          <p:cNvSpPr txBox="1"/>
          <p:nvPr/>
        </p:nvSpPr>
        <p:spPr>
          <a:xfrm>
            <a:off x="8510493" y="6488668"/>
            <a:ext cx="633507" cy="369332"/>
          </a:xfrm>
          <a:prstGeom prst="rect">
            <a:avLst/>
          </a:prstGeom>
          <a:noFill/>
        </p:spPr>
        <p:txBody>
          <a:bodyPr wrap="none" rtlCol="0">
            <a:spAutoFit/>
          </a:bodyPr>
          <a:lstStyle/>
          <a:p>
            <a:r>
              <a:rPr lang="en-US" dirty="0" smtClean="0">
                <a:solidFill>
                  <a:srgbClr val="FFC000"/>
                </a:solidFill>
              </a:rPr>
              <a:t>4/37</a:t>
            </a:r>
            <a:endParaRPr lang="en-US" dirty="0">
              <a:solidFill>
                <a:srgbClr val="FFC000"/>
              </a:solidFill>
            </a:endParaRPr>
          </a:p>
        </p:txBody>
      </p:sp>
      <p:sp>
        <p:nvSpPr>
          <p:cNvPr id="36" name="TextBox 35"/>
          <p:cNvSpPr txBox="1"/>
          <p:nvPr/>
        </p:nvSpPr>
        <p:spPr>
          <a:xfrm>
            <a:off x="2483686" y="5867400"/>
            <a:ext cx="4097597" cy="461665"/>
          </a:xfrm>
          <a:prstGeom prst="rect">
            <a:avLst/>
          </a:prstGeom>
          <a:noFill/>
        </p:spPr>
        <p:txBody>
          <a:bodyPr wrap="none" rtlCol="0">
            <a:spAutoFit/>
          </a:bodyPr>
          <a:lstStyle/>
          <a:p>
            <a:r>
              <a:rPr lang="en-US" sz="2400" u="sng" dirty="0" smtClean="0">
                <a:solidFill>
                  <a:srgbClr val="FF0000"/>
                </a:solidFill>
              </a:rPr>
              <a:t>NLDAS Input Data Support</a:t>
            </a:r>
            <a:endParaRPr lang="en-US" sz="2400" u="sng" dirty="0">
              <a:solidFill>
                <a:srgbClr val="FF0000"/>
              </a:solidFill>
            </a:endParaRPr>
          </a:p>
        </p:txBody>
      </p:sp>
      <p:sp>
        <p:nvSpPr>
          <p:cNvPr id="37" name="Smiley Face 36"/>
          <p:cNvSpPr/>
          <p:nvPr/>
        </p:nvSpPr>
        <p:spPr bwMode="auto">
          <a:xfrm>
            <a:off x="304800" y="6324600"/>
            <a:ext cx="274320" cy="274320"/>
          </a:xfrm>
          <a:prstGeom prst="smileyFace">
            <a:avLst/>
          </a:prstGeom>
          <a:solidFill>
            <a:schemeClr val="tx2"/>
          </a:solidFill>
          <a:ln w="2540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38" name="TextBox 37"/>
          <p:cNvSpPr txBox="1"/>
          <p:nvPr/>
        </p:nvSpPr>
        <p:spPr>
          <a:xfrm>
            <a:off x="533400" y="6324600"/>
            <a:ext cx="4795864" cy="338554"/>
          </a:xfrm>
          <a:prstGeom prst="rect">
            <a:avLst/>
          </a:prstGeom>
          <a:noFill/>
        </p:spPr>
        <p:txBody>
          <a:bodyPr wrap="square" rtlCol="0">
            <a:spAutoFit/>
          </a:bodyPr>
          <a:lstStyle/>
          <a:p>
            <a:r>
              <a:rPr lang="en-US" sz="1600" dirty="0" smtClean="0">
                <a:solidFill>
                  <a:schemeClr val="accent6">
                    <a:lumMod val="20000"/>
                    <a:lumOff val="80000"/>
                  </a:schemeClr>
                </a:solidFill>
              </a:rPr>
              <a:t>NCEP/CPC: Ming-</a:t>
            </a:r>
            <a:r>
              <a:rPr lang="en-US" sz="1600" dirty="0" err="1" smtClean="0">
                <a:solidFill>
                  <a:schemeClr val="accent6">
                    <a:lumMod val="20000"/>
                    <a:lumOff val="80000"/>
                  </a:schemeClr>
                </a:solidFill>
              </a:rPr>
              <a:t>Yue</a:t>
            </a:r>
            <a:r>
              <a:rPr lang="en-US" sz="1600" dirty="0" smtClean="0">
                <a:solidFill>
                  <a:schemeClr val="accent6">
                    <a:lumMod val="20000"/>
                    <a:lumOff val="80000"/>
                  </a:schemeClr>
                </a:solidFill>
              </a:rPr>
              <a:t> Chen, Wesley </a:t>
            </a:r>
            <a:r>
              <a:rPr lang="en-US" sz="1600" dirty="0" err="1" smtClean="0">
                <a:solidFill>
                  <a:schemeClr val="accent6">
                    <a:lumMod val="20000"/>
                    <a:lumOff val="80000"/>
                  </a:schemeClr>
                </a:solidFill>
              </a:rPr>
              <a:t>Ebisuzaki</a:t>
            </a:r>
            <a:endParaRPr lang="en-US" sz="1600" dirty="0">
              <a:solidFill>
                <a:schemeClr val="accent6">
                  <a:lumMod val="20000"/>
                  <a:lumOff val="80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4578" name="Group 2"/>
          <p:cNvGrpSpPr>
            <a:grpSpLocks/>
          </p:cNvGrpSpPr>
          <p:nvPr/>
        </p:nvGrpSpPr>
        <p:grpSpPr bwMode="auto">
          <a:xfrm>
            <a:off x="228600" y="1068388"/>
            <a:ext cx="8685213" cy="5256212"/>
            <a:chOff x="144" y="528"/>
            <a:chExt cx="5471" cy="3311"/>
          </a:xfrm>
        </p:grpSpPr>
        <p:pic>
          <p:nvPicPr>
            <p:cNvPr id="664579" name="Picture 3"/>
            <p:cNvPicPr>
              <a:picLocks noChangeAspect="1" noChangeArrowheads="1"/>
            </p:cNvPicPr>
            <p:nvPr/>
          </p:nvPicPr>
          <p:blipFill>
            <a:blip r:embed="rId3" cstate="print"/>
            <a:srcRect b="3661"/>
            <a:stretch>
              <a:fillRect/>
            </a:stretch>
          </p:blipFill>
          <p:spPr bwMode="auto">
            <a:xfrm>
              <a:off x="144" y="528"/>
              <a:ext cx="5472" cy="3312"/>
            </a:xfrm>
            <a:prstGeom prst="rect">
              <a:avLst/>
            </a:prstGeom>
            <a:noFill/>
            <a:ln w="9525">
              <a:noFill/>
              <a:round/>
              <a:headEnd/>
              <a:tailEnd/>
            </a:ln>
            <a:effectLst/>
          </p:spPr>
        </p:pic>
        <p:pic>
          <p:nvPicPr>
            <p:cNvPr id="664580" name="Picture 4"/>
            <p:cNvPicPr>
              <a:picLocks noChangeAspect="1" noChangeArrowheads="1"/>
            </p:cNvPicPr>
            <p:nvPr/>
          </p:nvPicPr>
          <p:blipFill>
            <a:blip r:embed="rId4" cstate="print"/>
            <a:srcRect l="57390" t="16693" r="33913" b="51306"/>
            <a:stretch>
              <a:fillRect/>
            </a:stretch>
          </p:blipFill>
          <p:spPr bwMode="auto">
            <a:xfrm>
              <a:off x="3290" y="1073"/>
              <a:ext cx="456" cy="964"/>
            </a:xfrm>
            <a:prstGeom prst="rect">
              <a:avLst/>
            </a:prstGeom>
            <a:noFill/>
            <a:ln w="9525">
              <a:noFill/>
              <a:round/>
              <a:headEnd/>
              <a:tailEnd/>
            </a:ln>
            <a:effectLst/>
          </p:spPr>
        </p:pic>
      </p:grpSp>
      <p:sp>
        <p:nvSpPr>
          <p:cNvPr id="664581" name="Text Box 5"/>
          <p:cNvSpPr txBox="1">
            <a:spLocks noChangeArrowheads="1"/>
          </p:cNvSpPr>
          <p:nvPr/>
        </p:nvSpPr>
        <p:spPr bwMode="auto">
          <a:xfrm>
            <a:off x="2046288" y="685800"/>
            <a:ext cx="5057775" cy="366713"/>
          </a:xfrm>
          <a:prstGeom prst="rect">
            <a:avLst/>
          </a:prstGeom>
          <a:noFill/>
          <a:ln w="9525">
            <a:noFill/>
            <a:round/>
            <a:headEnd/>
            <a:tailEnd/>
          </a:ln>
          <a:effectLst/>
        </p:spPr>
        <p:txBody>
          <a:bodyPr wrap="none" lIns="90000" tIns="46800" rIns="90000" bIns="46800">
            <a:spAutoFit/>
          </a:bodyPr>
          <a:lstStyle/>
          <a:p>
            <a:pPr defTabSz="457200"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1">
                <a:solidFill>
                  <a:srgbClr val="FF0000"/>
                </a:solidFill>
                <a:effectLst/>
                <a:latin typeface="Verdana" pitchFamily="34" charset="0"/>
              </a:rPr>
              <a:t>www.emc.ncep.noaa.gov/mmb/nldas</a:t>
            </a:r>
          </a:p>
        </p:txBody>
      </p:sp>
      <p:grpSp>
        <p:nvGrpSpPr>
          <p:cNvPr id="664582" name="Group 6"/>
          <p:cNvGrpSpPr>
            <a:grpSpLocks/>
          </p:cNvGrpSpPr>
          <p:nvPr/>
        </p:nvGrpSpPr>
        <p:grpSpPr bwMode="auto">
          <a:xfrm>
            <a:off x="2209800" y="1752600"/>
            <a:ext cx="2971800" cy="1600200"/>
            <a:chOff x="1392" y="1104"/>
            <a:chExt cx="1872" cy="1008"/>
          </a:xfrm>
        </p:grpSpPr>
        <p:sp>
          <p:nvSpPr>
            <p:cNvPr id="664583" name="Text Box 7"/>
            <p:cNvSpPr txBox="1">
              <a:spLocks noChangeArrowheads="1"/>
            </p:cNvSpPr>
            <p:nvPr/>
          </p:nvSpPr>
          <p:spPr bwMode="auto">
            <a:xfrm>
              <a:off x="1392" y="1324"/>
              <a:ext cx="1242" cy="404"/>
            </a:xfrm>
            <a:prstGeom prst="rect">
              <a:avLst/>
            </a:prstGeom>
            <a:noFill/>
            <a:ln w="9525">
              <a:noFill/>
              <a:round/>
              <a:headEnd/>
              <a:tailEnd/>
            </a:ln>
            <a:effectLst/>
          </p:spPr>
          <p:txBody>
            <a:bodyPr wrap="none" lIns="90000" tIns="46800" rIns="90000" bIns="46800">
              <a:spAutoFit/>
            </a:bodyPr>
            <a:lstStyle/>
            <a:p>
              <a:pPr defTabSz="457200"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6600"/>
                  </a:solidFill>
                  <a:effectLst/>
                </a:rPr>
                <a:t>NLDAS</a:t>
              </a:r>
            </a:p>
            <a:p>
              <a:pPr defTabSz="457200"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6600"/>
                  </a:solidFill>
                  <a:effectLst/>
                </a:rPr>
                <a:t>Drought Monitor</a:t>
              </a:r>
            </a:p>
          </p:txBody>
        </p:sp>
        <p:sp>
          <p:nvSpPr>
            <p:cNvPr id="664584" name="Oval 8"/>
            <p:cNvSpPr>
              <a:spLocks noChangeArrowheads="1"/>
            </p:cNvSpPr>
            <p:nvPr/>
          </p:nvSpPr>
          <p:spPr bwMode="auto">
            <a:xfrm>
              <a:off x="2688" y="1104"/>
              <a:ext cx="576" cy="1008"/>
            </a:xfrm>
            <a:prstGeom prst="ellipse">
              <a:avLst/>
            </a:prstGeom>
            <a:noFill/>
            <a:ln w="25400">
              <a:solidFill>
                <a:srgbClr val="FF0000"/>
              </a:solidFill>
              <a:round/>
              <a:headEnd/>
              <a:tailEnd/>
            </a:ln>
            <a:effectLst/>
          </p:spPr>
          <p:txBody>
            <a:bodyPr wrap="none" anchor="ctr"/>
            <a:lstStyle/>
            <a:p>
              <a:endParaRPr lang="en-US"/>
            </a:p>
          </p:txBody>
        </p:sp>
      </p:grpSp>
      <p:grpSp>
        <p:nvGrpSpPr>
          <p:cNvPr id="664588" name="Group 12"/>
          <p:cNvGrpSpPr>
            <a:grpSpLocks/>
          </p:cNvGrpSpPr>
          <p:nvPr/>
        </p:nvGrpSpPr>
        <p:grpSpPr bwMode="auto">
          <a:xfrm>
            <a:off x="2057400" y="2895600"/>
            <a:ext cx="5791200" cy="3200400"/>
            <a:chOff x="1296" y="1824"/>
            <a:chExt cx="3648" cy="2016"/>
          </a:xfrm>
        </p:grpSpPr>
        <p:sp>
          <p:nvSpPr>
            <p:cNvPr id="664589" name="Text Box 13"/>
            <p:cNvSpPr txBox="1">
              <a:spLocks noChangeArrowheads="1"/>
            </p:cNvSpPr>
            <p:nvPr/>
          </p:nvSpPr>
          <p:spPr bwMode="auto">
            <a:xfrm>
              <a:off x="1296" y="2917"/>
              <a:ext cx="3648" cy="923"/>
            </a:xfrm>
            <a:prstGeom prst="rect">
              <a:avLst/>
            </a:prstGeom>
            <a:solidFill>
              <a:schemeClr val="hlink"/>
            </a:solidFill>
            <a:ln w="9525">
              <a:solidFill>
                <a:schemeClr val="hlink"/>
              </a:solidFill>
              <a:round/>
              <a:headEnd/>
              <a:tailEnd/>
            </a:ln>
            <a:effectLst/>
          </p:spPr>
          <p:txBody>
            <a:bodyPr lIns="90000" tIns="46800" rIns="90000" bIns="46800"/>
            <a:lstStyle/>
            <a:p>
              <a:pPr algn="l" defTabSz="457200"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effectLst/>
                  <a:latin typeface="Verdana" pitchFamily="34" charset="0"/>
                </a:rPr>
                <a:t>Anomaly and percentile for six variables and three time scales</a:t>
              </a:r>
              <a:r>
                <a:rPr lang="en-US" b="0" dirty="0">
                  <a:solidFill>
                    <a:srgbClr val="000000"/>
                  </a:solidFill>
                  <a:effectLst/>
                  <a:latin typeface="Verdana" pitchFamily="34" charset="0"/>
                </a:rPr>
                <a:t>:</a:t>
              </a:r>
            </a:p>
            <a:p>
              <a:pPr algn="l" defTabSz="457200"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solidFill>
                    <a:srgbClr val="000000"/>
                  </a:solidFill>
                  <a:effectLst/>
                  <a:latin typeface="Verdana" pitchFamily="34" charset="0"/>
                </a:rPr>
                <a:t>• Soil moisture, snow water, runoff, streamflow, evaporation, precipitation</a:t>
              </a:r>
            </a:p>
            <a:p>
              <a:pPr algn="l" defTabSz="457200"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solidFill>
                    <a:srgbClr val="000000"/>
                  </a:solidFill>
                  <a:effectLst/>
                  <a:latin typeface="Verdana" pitchFamily="34" charset="0"/>
                </a:rPr>
                <a:t>• Current, Weekly, Monthly</a:t>
              </a:r>
            </a:p>
          </p:txBody>
        </p:sp>
        <p:sp>
          <p:nvSpPr>
            <p:cNvPr id="664590" name="Line 14"/>
            <p:cNvSpPr>
              <a:spLocks noChangeShapeType="1"/>
            </p:cNvSpPr>
            <p:nvPr/>
          </p:nvSpPr>
          <p:spPr bwMode="auto">
            <a:xfrm flipV="1">
              <a:off x="2016" y="1824"/>
              <a:ext cx="0" cy="1104"/>
            </a:xfrm>
            <a:prstGeom prst="line">
              <a:avLst/>
            </a:prstGeom>
            <a:noFill/>
            <a:ln w="25400">
              <a:solidFill>
                <a:schemeClr val="tx1"/>
              </a:solidFill>
              <a:round/>
              <a:headEnd/>
              <a:tailEnd type="arrow" w="med" len="med"/>
            </a:ln>
            <a:effectLst/>
          </p:spPr>
          <p:txBody>
            <a:bodyPr wrap="none" anchor="ctr"/>
            <a:lstStyle/>
            <a:p>
              <a:endParaRPr lang="en-US"/>
            </a:p>
          </p:txBody>
        </p:sp>
      </p:grpSp>
      <p:sp>
        <p:nvSpPr>
          <p:cNvPr id="664591" name="Rectangle 15"/>
          <p:cNvSpPr>
            <a:spLocks noChangeArrowheads="1"/>
          </p:cNvSpPr>
          <p:nvPr/>
        </p:nvSpPr>
        <p:spPr bwMode="auto">
          <a:xfrm>
            <a:off x="227013" y="227013"/>
            <a:ext cx="8683625" cy="519112"/>
          </a:xfrm>
          <a:prstGeom prst="rect">
            <a:avLst/>
          </a:prstGeom>
          <a:noFill/>
          <a:ln w="9525">
            <a:noFill/>
            <a:miter lim="800000"/>
            <a:headEnd/>
            <a:tailEnd/>
          </a:ln>
          <a:effectLst/>
        </p:spPr>
        <p:txBody>
          <a:bodyPr/>
          <a:lstStyle/>
          <a:p>
            <a:pPr eaLnBrk="1" hangingPunct="1">
              <a:buClr>
                <a:srgbClr val="000000"/>
              </a:buClr>
              <a:buSzPct val="100000"/>
              <a:buFont typeface="Times New Roman" pitchFamily="18" charset="0"/>
              <a:buNone/>
            </a:pPr>
            <a:r>
              <a:rPr lang="en-US" sz="2800" i="1" dirty="0" smtClean="0">
                <a:solidFill>
                  <a:schemeClr val="tx1"/>
                </a:solidFill>
                <a:effectLst/>
                <a:latin typeface="Verdana" pitchFamily="34" charset="0"/>
              </a:rPr>
              <a:t>NCEP/EMC NLDAS </a:t>
            </a:r>
            <a:r>
              <a:rPr lang="en-US" sz="2800" i="1" dirty="0">
                <a:solidFill>
                  <a:schemeClr val="tx1"/>
                </a:solidFill>
                <a:effectLst/>
                <a:latin typeface="Verdana" pitchFamily="34" charset="0"/>
              </a:rPr>
              <a:t>website</a:t>
            </a:r>
          </a:p>
        </p:txBody>
      </p:sp>
      <p:sp>
        <p:nvSpPr>
          <p:cNvPr id="16" name="TextBox 15"/>
          <p:cNvSpPr txBox="1"/>
          <p:nvPr/>
        </p:nvSpPr>
        <p:spPr>
          <a:xfrm>
            <a:off x="8510493" y="6488668"/>
            <a:ext cx="633507" cy="369332"/>
          </a:xfrm>
          <a:prstGeom prst="rect">
            <a:avLst/>
          </a:prstGeom>
          <a:noFill/>
        </p:spPr>
        <p:txBody>
          <a:bodyPr wrap="none" rtlCol="0">
            <a:spAutoFit/>
          </a:bodyPr>
          <a:lstStyle/>
          <a:p>
            <a:r>
              <a:rPr lang="en-US" dirty="0" smtClean="0">
                <a:solidFill>
                  <a:srgbClr val="FFC000"/>
                </a:solidFill>
              </a:rPr>
              <a:t>5/37</a:t>
            </a:r>
            <a:endParaRPr lang="en-US" dirty="0">
              <a:solidFill>
                <a:srgbClr val="FFC000"/>
              </a:solidFill>
            </a:endParaRPr>
          </a:p>
        </p:txBody>
      </p:sp>
      <p:sp>
        <p:nvSpPr>
          <p:cNvPr id="14" name="TextBox 13"/>
          <p:cNvSpPr txBox="1"/>
          <p:nvPr/>
        </p:nvSpPr>
        <p:spPr>
          <a:xfrm>
            <a:off x="2133600" y="3581400"/>
            <a:ext cx="6553200" cy="923330"/>
          </a:xfrm>
          <a:prstGeom prst="rect">
            <a:avLst/>
          </a:prstGeom>
          <a:solidFill>
            <a:srgbClr val="FFFF00"/>
          </a:solidFill>
        </p:spPr>
        <p:txBody>
          <a:bodyPr wrap="square" rtlCol="0">
            <a:spAutoFit/>
          </a:bodyPr>
          <a:lstStyle/>
          <a:p>
            <a:r>
              <a:rPr lang="en-US" dirty="0" smtClean="0"/>
              <a:t>Ensemble-Mean total runoff, top 1m and total column soil moisture percentiles for three time scales are directly provided to USDM author group through a daily </a:t>
            </a:r>
            <a:r>
              <a:rPr lang="en-US" dirty="0" err="1" smtClean="0"/>
              <a:t>Cron</a:t>
            </a:r>
            <a:r>
              <a:rPr lang="en-US" dirty="0" smtClean="0"/>
              <a:t> job</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64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64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build="p" autoUpdateAnimBg="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6011454" cy="523220"/>
          </a:xfrm>
          <a:prstGeom prst="rect">
            <a:avLst/>
          </a:prstGeom>
          <a:noFill/>
        </p:spPr>
        <p:txBody>
          <a:bodyPr wrap="none" rtlCol="0">
            <a:spAutoFit/>
          </a:bodyPr>
          <a:lstStyle/>
          <a:p>
            <a:r>
              <a:rPr lang="en-US" sz="2800" u="sng" dirty="0" smtClean="0">
                <a:solidFill>
                  <a:schemeClr val="tx1"/>
                </a:solidFill>
                <a:latin typeface="Times New Roman" pitchFamily="18" charset="0"/>
                <a:cs typeface="Times New Roman" pitchFamily="18" charset="0"/>
              </a:rPr>
              <a:t>US Drought Monitor and its Statistics</a:t>
            </a:r>
            <a:endParaRPr lang="en-US" sz="2800" u="sng" dirty="0">
              <a:solidFill>
                <a:schemeClr val="tx1"/>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cstate="print"/>
          <a:srcRect l="20000" t="9000" r="12500" b="42000"/>
          <a:stretch>
            <a:fillRect/>
          </a:stretch>
        </p:blipFill>
        <p:spPr bwMode="auto">
          <a:xfrm>
            <a:off x="152400" y="3810000"/>
            <a:ext cx="5410200" cy="2558344"/>
          </a:xfrm>
          <a:prstGeom prst="rect">
            <a:avLst/>
          </a:prstGeom>
          <a:noFill/>
          <a:ln w="9525">
            <a:noFill/>
            <a:miter lim="800000"/>
            <a:headEnd/>
            <a:tailEnd/>
          </a:ln>
        </p:spPr>
      </p:pic>
      <p:sp>
        <p:nvSpPr>
          <p:cNvPr id="7" name="TextBox 6"/>
          <p:cNvSpPr txBox="1"/>
          <p:nvPr/>
        </p:nvSpPr>
        <p:spPr>
          <a:xfrm>
            <a:off x="6629400" y="2743200"/>
            <a:ext cx="1287532" cy="369332"/>
          </a:xfrm>
          <a:prstGeom prst="rect">
            <a:avLst/>
          </a:prstGeom>
          <a:noFill/>
        </p:spPr>
        <p:txBody>
          <a:bodyPr wrap="none" rtlCol="0">
            <a:spAutoFit/>
          </a:bodyPr>
          <a:lstStyle/>
          <a:p>
            <a:r>
              <a:rPr lang="en-US" dirty="0" smtClean="0">
                <a:solidFill>
                  <a:schemeClr val="bg2"/>
                </a:solidFill>
              </a:rPr>
              <a:t>Percentile</a:t>
            </a:r>
            <a:endParaRPr lang="en-US" dirty="0">
              <a:solidFill>
                <a:schemeClr val="bg2"/>
              </a:solidFill>
            </a:endParaRPr>
          </a:p>
        </p:txBody>
      </p:sp>
      <p:pic>
        <p:nvPicPr>
          <p:cNvPr id="1028" name="Picture 4"/>
          <p:cNvPicPr>
            <a:picLocks noChangeAspect="1" noChangeArrowheads="1"/>
          </p:cNvPicPr>
          <p:nvPr/>
        </p:nvPicPr>
        <p:blipFill>
          <a:blip r:embed="rId4" cstate="print"/>
          <a:srcRect l="22500" t="71000" r="23750" b="16000"/>
          <a:stretch>
            <a:fillRect/>
          </a:stretch>
        </p:blipFill>
        <p:spPr bwMode="auto">
          <a:xfrm>
            <a:off x="152400" y="5943600"/>
            <a:ext cx="8991600" cy="914400"/>
          </a:xfrm>
          <a:prstGeom prst="rect">
            <a:avLst/>
          </a:prstGeom>
          <a:noFill/>
          <a:ln w="9525">
            <a:noFill/>
            <a:miter lim="800000"/>
            <a:headEnd/>
            <a:tailEnd/>
          </a:ln>
        </p:spPr>
      </p:pic>
      <p:sp>
        <p:nvSpPr>
          <p:cNvPr id="9" name="TextBox 8"/>
          <p:cNvSpPr txBox="1"/>
          <p:nvPr/>
        </p:nvSpPr>
        <p:spPr>
          <a:xfrm>
            <a:off x="6248400" y="4114800"/>
            <a:ext cx="2895600" cy="1323439"/>
          </a:xfrm>
          <a:prstGeom prst="rect">
            <a:avLst/>
          </a:prstGeom>
          <a:noFill/>
        </p:spPr>
        <p:txBody>
          <a:bodyPr wrap="square" rtlCol="0">
            <a:spAutoFit/>
          </a:bodyPr>
          <a:lstStyle/>
          <a:p>
            <a:r>
              <a:rPr lang="en-US" sz="2000" dirty="0" smtClean="0">
                <a:solidFill>
                  <a:schemeClr val="tx1"/>
                </a:solidFill>
                <a:latin typeface="Times New Roman" pitchFamily="18" charset="0"/>
                <a:cs typeface="Times New Roman" pitchFamily="18" charset="0"/>
              </a:rPr>
              <a:t>Drought area percentage for US, each USDM region, each state, and each county</a:t>
            </a:r>
            <a:endParaRPr lang="en-US" sz="2000" dirty="0">
              <a:solidFill>
                <a:schemeClr val="tx1"/>
              </a:solidFill>
              <a:latin typeface="Times New Roman" pitchFamily="18" charset="0"/>
              <a:cs typeface="Times New Roman" pitchFamily="18" charset="0"/>
            </a:endParaRPr>
          </a:p>
        </p:txBody>
      </p:sp>
      <p:cxnSp>
        <p:nvCxnSpPr>
          <p:cNvPr id="11" name="Straight Arrow Connector 10"/>
          <p:cNvCxnSpPr/>
          <p:nvPr/>
        </p:nvCxnSpPr>
        <p:spPr bwMode="auto">
          <a:xfrm flipH="1">
            <a:off x="4876800" y="5029200"/>
            <a:ext cx="1143000" cy="457200"/>
          </a:xfrm>
          <a:prstGeom prst="straightConnector1">
            <a:avLst/>
          </a:prstGeom>
          <a:solidFill>
            <a:schemeClr val="tx2"/>
          </a:solidFill>
          <a:ln w="25400" cap="flat" cmpd="sng" algn="ctr">
            <a:solidFill>
              <a:schemeClr val="bg2"/>
            </a:solidFill>
            <a:prstDash val="solid"/>
            <a:round/>
            <a:headEnd type="none" w="med" len="med"/>
            <a:tailEnd type="arrow"/>
          </a:ln>
          <a:effectLst/>
        </p:spPr>
      </p:cxnSp>
      <p:cxnSp>
        <p:nvCxnSpPr>
          <p:cNvPr id="13" name="Straight Arrow Connector 12"/>
          <p:cNvCxnSpPr/>
          <p:nvPr/>
        </p:nvCxnSpPr>
        <p:spPr bwMode="auto">
          <a:xfrm>
            <a:off x="7315200" y="5029200"/>
            <a:ext cx="0" cy="838200"/>
          </a:xfrm>
          <a:prstGeom prst="straightConnector1">
            <a:avLst/>
          </a:prstGeom>
          <a:solidFill>
            <a:schemeClr val="tx2"/>
          </a:solidFill>
          <a:ln w="25400" cap="flat" cmpd="sng" algn="ctr">
            <a:solidFill>
              <a:schemeClr val="bg2"/>
            </a:solidFill>
            <a:prstDash val="solid"/>
            <a:round/>
            <a:headEnd type="none" w="med" len="med"/>
            <a:tailEnd type="arrow"/>
          </a:ln>
          <a:effectLst/>
        </p:spPr>
      </p:cxnSp>
      <p:sp>
        <p:nvSpPr>
          <p:cNvPr id="12" name="TextBox 11"/>
          <p:cNvSpPr txBox="1"/>
          <p:nvPr/>
        </p:nvSpPr>
        <p:spPr>
          <a:xfrm>
            <a:off x="8446373" y="6488668"/>
            <a:ext cx="633507" cy="369332"/>
          </a:xfrm>
          <a:prstGeom prst="rect">
            <a:avLst/>
          </a:prstGeom>
          <a:noFill/>
        </p:spPr>
        <p:txBody>
          <a:bodyPr wrap="none" rtlCol="0">
            <a:spAutoFit/>
          </a:bodyPr>
          <a:lstStyle/>
          <a:p>
            <a:r>
              <a:rPr lang="en-US" dirty="0" smtClean="0">
                <a:solidFill>
                  <a:srgbClr val="FFC000"/>
                </a:solidFill>
              </a:rPr>
              <a:t>6/37</a:t>
            </a:r>
            <a:endParaRPr lang="en-US" dirty="0">
              <a:solidFill>
                <a:srgbClr val="FFC000"/>
              </a:solidFill>
            </a:endParaRPr>
          </a:p>
        </p:txBody>
      </p:sp>
      <p:cxnSp>
        <p:nvCxnSpPr>
          <p:cNvPr id="15" name="Straight Arrow Connector 14"/>
          <p:cNvCxnSpPr/>
          <p:nvPr/>
        </p:nvCxnSpPr>
        <p:spPr bwMode="auto">
          <a:xfrm flipH="1">
            <a:off x="3352800" y="5562600"/>
            <a:ext cx="914400" cy="533400"/>
          </a:xfrm>
          <a:prstGeom prst="straightConnector1">
            <a:avLst/>
          </a:prstGeom>
          <a:solidFill>
            <a:schemeClr val="tx2"/>
          </a:solidFill>
          <a:ln w="25400" cap="flat" cmpd="sng" algn="ctr">
            <a:solidFill>
              <a:schemeClr val="bg2"/>
            </a:solidFill>
            <a:prstDash val="solid"/>
            <a:round/>
            <a:headEnd type="none" w="med" len="med"/>
            <a:tailEnd type="arrow"/>
          </a:ln>
          <a:effectLst/>
        </p:spPr>
      </p:cxnSp>
      <p:grpSp>
        <p:nvGrpSpPr>
          <p:cNvPr id="17" name="Group 16"/>
          <p:cNvGrpSpPr/>
          <p:nvPr/>
        </p:nvGrpSpPr>
        <p:grpSpPr>
          <a:xfrm>
            <a:off x="5486400" y="1143000"/>
            <a:ext cx="3657600" cy="2807732"/>
            <a:chOff x="5486400" y="1143000"/>
            <a:chExt cx="3657600" cy="2807732"/>
          </a:xfrm>
        </p:grpSpPr>
        <p:pic>
          <p:nvPicPr>
            <p:cNvPr id="5" name="Picture 2"/>
            <p:cNvPicPr>
              <a:picLocks noChangeAspect="1" noChangeArrowheads="1"/>
            </p:cNvPicPr>
            <p:nvPr/>
          </p:nvPicPr>
          <p:blipFill>
            <a:blip r:embed="rId5" cstate="print"/>
            <a:srcRect l="24824" t="76062" r="61972" b="11438"/>
            <a:stretch>
              <a:fillRect/>
            </a:stretch>
          </p:blipFill>
          <p:spPr bwMode="auto">
            <a:xfrm>
              <a:off x="5638800" y="1143000"/>
              <a:ext cx="3352800" cy="176784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l="33125" t="71000" r="51236" b="25000"/>
            <a:stretch>
              <a:fillRect/>
            </a:stretch>
          </p:blipFill>
          <p:spPr bwMode="auto">
            <a:xfrm>
              <a:off x="5638800" y="2895600"/>
              <a:ext cx="3352800" cy="838200"/>
            </a:xfrm>
            <a:prstGeom prst="rect">
              <a:avLst/>
            </a:prstGeom>
            <a:noFill/>
            <a:ln w="9525">
              <a:noFill/>
              <a:miter lim="800000"/>
              <a:headEnd/>
              <a:tailEnd/>
            </a:ln>
          </p:spPr>
        </p:pic>
        <p:sp>
          <p:nvSpPr>
            <p:cNvPr id="16" name="TextBox 15"/>
            <p:cNvSpPr txBox="1"/>
            <p:nvPr/>
          </p:nvSpPr>
          <p:spPr>
            <a:xfrm>
              <a:off x="5486400" y="3581400"/>
              <a:ext cx="3657600" cy="369332"/>
            </a:xfrm>
            <a:prstGeom prst="rect">
              <a:avLst/>
            </a:prstGeom>
            <a:solidFill>
              <a:schemeClr val="tx1"/>
            </a:solidFill>
          </p:spPr>
          <p:txBody>
            <a:bodyPr wrap="square" rtlCol="0">
              <a:spAutoFit/>
            </a:bodyPr>
            <a:lstStyle/>
            <a:p>
              <a:r>
                <a:rPr lang="en-US" dirty="0" smtClean="0">
                  <a:solidFill>
                    <a:srgbClr val="C00000"/>
                  </a:solidFill>
                </a:rPr>
                <a:t>        </a:t>
              </a:r>
              <a:r>
                <a:rPr lang="en-US" u="sng" dirty="0" smtClean="0">
                  <a:solidFill>
                    <a:srgbClr val="C00000"/>
                  </a:solidFill>
                </a:rPr>
                <a:t>Drought Classification     </a:t>
              </a:r>
              <a:endParaRPr lang="en-US" u="sng" dirty="0">
                <a:solidFill>
                  <a:srgbClr val="C00000"/>
                </a:solidFill>
              </a:endParaRPr>
            </a:p>
          </p:txBody>
        </p:sp>
      </p:grpSp>
      <p:sp>
        <p:nvSpPr>
          <p:cNvPr id="19" name="TextBox 18"/>
          <p:cNvSpPr txBox="1"/>
          <p:nvPr/>
        </p:nvSpPr>
        <p:spPr>
          <a:xfrm>
            <a:off x="5562600" y="3581400"/>
            <a:ext cx="466795" cy="369332"/>
          </a:xfrm>
          <a:prstGeom prst="rect">
            <a:avLst/>
          </a:prstGeom>
          <a:noFill/>
        </p:spPr>
        <p:txBody>
          <a:bodyPr wrap="none" rtlCol="0">
            <a:spAutoFit/>
          </a:bodyPr>
          <a:lstStyle/>
          <a:p>
            <a:r>
              <a:rPr lang="en-US" dirty="0" smtClean="0">
                <a:solidFill>
                  <a:schemeClr val="bg2"/>
                </a:solidFill>
              </a:rPr>
              <a:t>(2)</a:t>
            </a:r>
            <a:endParaRPr lang="en-US" dirty="0">
              <a:solidFill>
                <a:schemeClr val="bg2"/>
              </a:solidFill>
            </a:endParaRPr>
          </a:p>
        </p:txBody>
      </p:sp>
      <p:sp>
        <p:nvSpPr>
          <p:cNvPr id="20" name="TextBox 19"/>
          <p:cNvSpPr txBox="1"/>
          <p:nvPr/>
        </p:nvSpPr>
        <p:spPr>
          <a:xfrm>
            <a:off x="6019800" y="4800600"/>
            <a:ext cx="466795" cy="369332"/>
          </a:xfrm>
          <a:prstGeom prst="rect">
            <a:avLst/>
          </a:prstGeom>
          <a:noFill/>
        </p:spPr>
        <p:txBody>
          <a:bodyPr wrap="none" rtlCol="0">
            <a:spAutoFit/>
          </a:bodyPr>
          <a:lstStyle/>
          <a:p>
            <a:r>
              <a:rPr lang="en-US" dirty="0" smtClean="0">
                <a:solidFill>
                  <a:schemeClr val="bg2"/>
                </a:solidFill>
              </a:rPr>
              <a:t>(3)</a:t>
            </a:r>
            <a:endParaRPr lang="en-US" dirty="0">
              <a:solidFill>
                <a:schemeClr val="bg2"/>
              </a:solidFill>
            </a:endParaRPr>
          </a:p>
        </p:txBody>
      </p:sp>
      <p:sp>
        <p:nvSpPr>
          <p:cNvPr id="21" name="TextBox 20"/>
          <p:cNvSpPr txBox="1"/>
          <p:nvPr/>
        </p:nvSpPr>
        <p:spPr>
          <a:xfrm>
            <a:off x="7391400" y="5562600"/>
            <a:ext cx="466794" cy="369332"/>
          </a:xfrm>
          <a:prstGeom prst="rect">
            <a:avLst/>
          </a:prstGeom>
          <a:noFill/>
        </p:spPr>
        <p:txBody>
          <a:bodyPr wrap="none" rtlCol="0">
            <a:spAutoFit/>
          </a:bodyPr>
          <a:lstStyle/>
          <a:p>
            <a:r>
              <a:rPr lang="en-US" dirty="0" smtClean="0">
                <a:solidFill>
                  <a:schemeClr val="bg2"/>
                </a:solidFill>
              </a:rPr>
              <a:t>(4)</a:t>
            </a:r>
            <a:endParaRPr lang="en-US" dirty="0">
              <a:solidFill>
                <a:schemeClr val="bg2"/>
              </a:solidFill>
            </a:endParaRPr>
          </a:p>
        </p:txBody>
      </p:sp>
      <p:sp>
        <p:nvSpPr>
          <p:cNvPr id="22" name="TextBox 21"/>
          <p:cNvSpPr txBox="1"/>
          <p:nvPr/>
        </p:nvSpPr>
        <p:spPr>
          <a:xfrm>
            <a:off x="7010400" y="2667000"/>
            <a:ext cx="1287532" cy="369332"/>
          </a:xfrm>
          <a:prstGeom prst="rect">
            <a:avLst/>
          </a:prstGeom>
          <a:noFill/>
        </p:spPr>
        <p:txBody>
          <a:bodyPr wrap="square" rtlCol="0">
            <a:spAutoFit/>
          </a:bodyPr>
          <a:lstStyle/>
          <a:p>
            <a:r>
              <a:rPr lang="en-US" u="sng" dirty="0" smtClean="0">
                <a:solidFill>
                  <a:schemeClr val="bg2"/>
                </a:solidFill>
              </a:rPr>
              <a:t>Percentile</a:t>
            </a:r>
            <a:endParaRPr lang="en-US" u="sng" dirty="0">
              <a:solidFill>
                <a:schemeClr val="bg2"/>
              </a:solidFill>
            </a:endParaRPr>
          </a:p>
        </p:txBody>
      </p:sp>
      <p:sp>
        <p:nvSpPr>
          <p:cNvPr id="23" name="TextBox 22"/>
          <p:cNvSpPr txBox="1"/>
          <p:nvPr/>
        </p:nvSpPr>
        <p:spPr>
          <a:xfrm>
            <a:off x="5963580" y="2971800"/>
            <a:ext cx="2749471" cy="369332"/>
          </a:xfrm>
          <a:prstGeom prst="rect">
            <a:avLst/>
          </a:prstGeom>
          <a:noFill/>
        </p:spPr>
        <p:txBody>
          <a:bodyPr wrap="none" rtlCol="0">
            <a:spAutoFit/>
          </a:bodyPr>
          <a:lstStyle/>
          <a:p>
            <a:r>
              <a:rPr lang="en-US" dirty="0" smtClean="0">
                <a:solidFill>
                  <a:schemeClr val="bg2"/>
                </a:solidFill>
              </a:rPr>
              <a:t>D4     D3     D2   D1    D0</a:t>
            </a:r>
            <a:endParaRPr lang="en-US" dirty="0">
              <a:solidFill>
                <a:schemeClr val="bg2"/>
              </a:solidFill>
            </a:endParaRPr>
          </a:p>
        </p:txBody>
      </p:sp>
      <p:sp>
        <p:nvSpPr>
          <p:cNvPr id="24" name="TextBox 23"/>
          <p:cNvSpPr txBox="1"/>
          <p:nvPr/>
        </p:nvSpPr>
        <p:spPr>
          <a:xfrm>
            <a:off x="1524000" y="4648200"/>
            <a:ext cx="4608954" cy="369332"/>
          </a:xfrm>
          <a:prstGeom prst="rect">
            <a:avLst/>
          </a:prstGeom>
          <a:noFill/>
        </p:spPr>
        <p:txBody>
          <a:bodyPr wrap="none" rtlCol="0">
            <a:spAutoFit/>
          </a:bodyPr>
          <a:lstStyle/>
          <a:p>
            <a:r>
              <a:rPr lang="en-US" dirty="0" smtClean="0">
                <a:solidFill>
                  <a:srgbClr val="FF0000"/>
                </a:solidFill>
              </a:rPr>
              <a:t>USDM Statistics (CONUS, Region, State)</a:t>
            </a:r>
            <a:endParaRPr lang="en-US" dirty="0">
              <a:solidFill>
                <a:srgbClr val="FF0000"/>
              </a:solidFill>
            </a:endParaRPr>
          </a:p>
        </p:txBody>
      </p:sp>
      <p:sp>
        <p:nvSpPr>
          <p:cNvPr id="27" name="Rectangle 26"/>
          <p:cNvSpPr/>
          <p:nvPr/>
        </p:nvSpPr>
        <p:spPr>
          <a:xfrm>
            <a:off x="2438400" y="457200"/>
            <a:ext cx="5257800" cy="369332"/>
          </a:xfrm>
          <a:prstGeom prst="rect">
            <a:avLst/>
          </a:prstGeom>
        </p:spPr>
        <p:txBody>
          <a:bodyPr wrap="square">
            <a:spAutoFit/>
          </a:bodyPr>
          <a:lstStyle/>
          <a:p>
            <a:r>
              <a:rPr lang="en-US" dirty="0" smtClean="0">
                <a:solidFill>
                  <a:srgbClr val="FFFF00"/>
                </a:solidFill>
              </a:rPr>
              <a:t>http://droughtmonitor.unl.edu/archive.html</a:t>
            </a:r>
            <a:endParaRPr lang="en-US" dirty="0">
              <a:solidFill>
                <a:srgbClr val="FFFF00"/>
              </a:solidFill>
            </a:endParaRPr>
          </a:p>
        </p:txBody>
      </p:sp>
      <p:pic>
        <p:nvPicPr>
          <p:cNvPr id="40962" name="Picture 2" descr="Drought Monitor for high_plains"/>
          <p:cNvPicPr>
            <a:picLocks noChangeAspect="1" noChangeArrowheads="1"/>
          </p:cNvPicPr>
          <p:nvPr/>
        </p:nvPicPr>
        <p:blipFill>
          <a:blip r:embed="rId7" cstate="print"/>
          <a:srcRect/>
          <a:stretch>
            <a:fillRect/>
          </a:stretch>
        </p:blipFill>
        <p:spPr bwMode="auto">
          <a:xfrm>
            <a:off x="0" y="1219200"/>
            <a:ext cx="609600" cy="553560"/>
          </a:xfrm>
          <a:prstGeom prst="rect">
            <a:avLst/>
          </a:prstGeom>
          <a:noFill/>
        </p:spPr>
      </p:pic>
      <p:pic>
        <p:nvPicPr>
          <p:cNvPr id="40964" name="Picture 4" descr="Drought Monitor for midwest"/>
          <p:cNvPicPr>
            <a:picLocks noChangeAspect="1" noChangeArrowheads="1"/>
          </p:cNvPicPr>
          <p:nvPr/>
        </p:nvPicPr>
        <p:blipFill>
          <a:blip r:embed="rId8" cstate="print"/>
          <a:srcRect/>
          <a:stretch>
            <a:fillRect/>
          </a:stretch>
        </p:blipFill>
        <p:spPr bwMode="auto">
          <a:xfrm>
            <a:off x="0" y="1905000"/>
            <a:ext cx="609600" cy="609600"/>
          </a:xfrm>
          <a:prstGeom prst="rect">
            <a:avLst/>
          </a:prstGeom>
          <a:noFill/>
        </p:spPr>
      </p:pic>
      <p:pic>
        <p:nvPicPr>
          <p:cNvPr id="40966" name="Picture 6" descr="Drought Monitor for northeast"/>
          <p:cNvPicPr>
            <a:picLocks noChangeAspect="1" noChangeArrowheads="1"/>
          </p:cNvPicPr>
          <p:nvPr/>
        </p:nvPicPr>
        <p:blipFill>
          <a:blip r:embed="rId9" cstate="print"/>
          <a:srcRect l="14091" t="3448" r="12324" b="3448"/>
          <a:stretch>
            <a:fillRect/>
          </a:stretch>
        </p:blipFill>
        <p:spPr bwMode="auto">
          <a:xfrm>
            <a:off x="0" y="2667000"/>
            <a:ext cx="553156" cy="635540"/>
          </a:xfrm>
          <a:prstGeom prst="rect">
            <a:avLst/>
          </a:prstGeom>
          <a:noFill/>
        </p:spPr>
      </p:pic>
      <p:pic>
        <p:nvPicPr>
          <p:cNvPr id="40968" name="Picture 8" descr="Drought Monitor for south"/>
          <p:cNvPicPr>
            <a:picLocks noChangeAspect="1" noChangeArrowheads="1"/>
          </p:cNvPicPr>
          <p:nvPr/>
        </p:nvPicPr>
        <p:blipFill>
          <a:blip r:embed="rId10" cstate="print"/>
          <a:srcRect t="20022" r="2273" b="19910"/>
          <a:stretch>
            <a:fillRect/>
          </a:stretch>
        </p:blipFill>
        <p:spPr bwMode="auto">
          <a:xfrm>
            <a:off x="685800" y="1197796"/>
            <a:ext cx="685800" cy="554804"/>
          </a:xfrm>
          <a:prstGeom prst="rect">
            <a:avLst/>
          </a:prstGeom>
          <a:noFill/>
        </p:spPr>
      </p:pic>
      <p:pic>
        <p:nvPicPr>
          <p:cNvPr id="40970" name="Picture 10" descr="Drought Monitor for southeast"/>
          <p:cNvPicPr>
            <a:picLocks noChangeAspect="1" noChangeArrowheads="1"/>
          </p:cNvPicPr>
          <p:nvPr/>
        </p:nvPicPr>
        <p:blipFill>
          <a:blip r:embed="rId11" cstate="print"/>
          <a:srcRect l="15019" r="18899"/>
          <a:stretch>
            <a:fillRect/>
          </a:stretch>
        </p:blipFill>
        <p:spPr bwMode="auto">
          <a:xfrm>
            <a:off x="685800" y="1828800"/>
            <a:ext cx="714374" cy="761999"/>
          </a:xfrm>
          <a:prstGeom prst="rect">
            <a:avLst/>
          </a:prstGeom>
          <a:noFill/>
        </p:spPr>
      </p:pic>
      <p:pic>
        <p:nvPicPr>
          <p:cNvPr id="40972" name="Picture 12" descr="Drought Monitor for west"/>
          <p:cNvPicPr>
            <a:picLocks noChangeAspect="1" noChangeArrowheads="1"/>
          </p:cNvPicPr>
          <p:nvPr/>
        </p:nvPicPr>
        <p:blipFill>
          <a:blip r:embed="rId12" cstate="print"/>
          <a:srcRect/>
          <a:stretch>
            <a:fillRect/>
          </a:stretch>
        </p:blipFill>
        <p:spPr bwMode="auto">
          <a:xfrm>
            <a:off x="609601" y="2667000"/>
            <a:ext cx="762000" cy="762000"/>
          </a:xfrm>
          <a:prstGeom prst="rect">
            <a:avLst/>
          </a:prstGeom>
          <a:noFill/>
        </p:spPr>
      </p:pic>
      <p:pic>
        <p:nvPicPr>
          <p:cNvPr id="40974" name="Picture 14" descr="http://droughtmonitor.unl.edu/2013/drmon0409.gif"/>
          <p:cNvPicPr>
            <a:picLocks noChangeAspect="1" noChangeArrowheads="1"/>
          </p:cNvPicPr>
          <p:nvPr/>
        </p:nvPicPr>
        <p:blipFill>
          <a:blip r:embed="rId13" cstate="print"/>
          <a:srcRect/>
          <a:stretch>
            <a:fillRect/>
          </a:stretch>
        </p:blipFill>
        <p:spPr bwMode="auto">
          <a:xfrm>
            <a:off x="2438400" y="838200"/>
            <a:ext cx="3124200" cy="2895600"/>
          </a:xfrm>
          <a:prstGeom prst="rect">
            <a:avLst/>
          </a:prstGeom>
          <a:noFill/>
        </p:spPr>
      </p:pic>
      <p:grpSp>
        <p:nvGrpSpPr>
          <p:cNvPr id="32" name="Group 31"/>
          <p:cNvGrpSpPr/>
          <p:nvPr/>
        </p:nvGrpSpPr>
        <p:grpSpPr>
          <a:xfrm>
            <a:off x="1447800" y="1219200"/>
            <a:ext cx="1143000" cy="2120682"/>
            <a:chOff x="1447800" y="1371600"/>
            <a:chExt cx="1143000" cy="2120682"/>
          </a:xfrm>
        </p:grpSpPr>
        <p:sp>
          <p:nvSpPr>
            <p:cNvPr id="25" name="TextBox 24"/>
            <p:cNvSpPr txBox="1"/>
            <p:nvPr/>
          </p:nvSpPr>
          <p:spPr>
            <a:xfrm>
              <a:off x="1447800" y="1676400"/>
              <a:ext cx="1143000" cy="1815882"/>
            </a:xfrm>
            <a:prstGeom prst="rect">
              <a:avLst/>
            </a:prstGeom>
            <a:solidFill>
              <a:schemeClr val="tx1"/>
            </a:solidFill>
          </p:spPr>
          <p:txBody>
            <a:bodyPr wrap="square" rtlCol="0">
              <a:spAutoFit/>
            </a:bodyPr>
            <a:lstStyle/>
            <a:p>
              <a:pPr algn="l"/>
              <a:r>
                <a:rPr lang="en-US" sz="1400" u="sng" dirty="0" smtClean="0">
                  <a:solidFill>
                    <a:schemeClr val="bg2"/>
                  </a:solidFill>
                  <a:latin typeface="Times New Roman" pitchFamily="18" charset="0"/>
                  <a:cs typeface="Times New Roman" pitchFamily="18" charset="0"/>
                </a:rPr>
                <a:t>Six Regions:</a:t>
              </a:r>
            </a:p>
            <a:p>
              <a:pPr algn="l"/>
              <a:endParaRPr lang="en-US" sz="1400" dirty="0" smtClean="0">
                <a:solidFill>
                  <a:schemeClr val="bg2"/>
                </a:solidFill>
                <a:latin typeface="Times New Roman" pitchFamily="18" charset="0"/>
                <a:cs typeface="Times New Roman" pitchFamily="18" charset="0"/>
              </a:endParaRPr>
            </a:p>
            <a:p>
              <a:pPr algn="l"/>
              <a:r>
                <a:rPr lang="en-US" sz="1400" dirty="0" smtClean="0">
                  <a:solidFill>
                    <a:schemeClr val="bg2"/>
                  </a:solidFill>
                  <a:latin typeface="Times New Roman" pitchFamily="18" charset="0"/>
                  <a:cs typeface="Times New Roman" pitchFamily="18" charset="0"/>
                </a:rPr>
                <a:t>High Plains</a:t>
              </a:r>
            </a:p>
            <a:p>
              <a:pPr algn="l"/>
              <a:r>
                <a:rPr lang="en-US" sz="1400" dirty="0" smtClean="0">
                  <a:solidFill>
                    <a:schemeClr val="bg2"/>
                  </a:solidFill>
                  <a:latin typeface="Times New Roman" pitchFamily="18" charset="0"/>
                  <a:cs typeface="Times New Roman" pitchFamily="18" charset="0"/>
                </a:rPr>
                <a:t>Midwest</a:t>
              </a:r>
            </a:p>
            <a:p>
              <a:pPr algn="l"/>
              <a:r>
                <a:rPr lang="en-US" sz="1400" dirty="0" smtClean="0">
                  <a:solidFill>
                    <a:schemeClr val="bg2"/>
                  </a:solidFill>
                  <a:latin typeface="Times New Roman" pitchFamily="18" charset="0"/>
                  <a:cs typeface="Times New Roman" pitchFamily="18" charset="0"/>
                </a:rPr>
                <a:t>Northeast</a:t>
              </a:r>
            </a:p>
            <a:p>
              <a:pPr algn="l"/>
              <a:r>
                <a:rPr lang="en-US" sz="1400" dirty="0" smtClean="0">
                  <a:solidFill>
                    <a:schemeClr val="bg2"/>
                  </a:solidFill>
                  <a:latin typeface="Times New Roman" pitchFamily="18" charset="0"/>
                  <a:cs typeface="Times New Roman" pitchFamily="18" charset="0"/>
                </a:rPr>
                <a:t>South</a:t>
              </a:r>
            </a:p>
            <a:p>
              <a:pPr algn="l"/>
              <a:r>
                <a:rPr lang="en-US" sz="1400" dirty="0" smtClean="0">
                  <a:solidFill>
                    <a:schemeClr val="bg2"/>
                  </a:solidFill>
                  <a:latin typeface="Times New Roman" pitchFamily="18" charset="0"/>
                  <a:cs typeface="Times New Roman" pitchFamily="18" charset="0"/>
                </a:rPr>
                <a:t>Southeast</a:t>
              </a:r>
            </a:p>
            <a:p>
              <a:pPr algn="l"/>
              <a:r>
                <a:rPr lang="en-US" sz="1400" dirty="0" smtClean="0">
                  <a:solidFill>
                    <a:schemeClr val="bg2"/>
                  </a:solidFill>
                  <a:latin typeface="Times New Roman" pitchFamily="18" charset="0"/>
                  <a:cs typeface="Times New Roman" pitchFamily="18" charset="0"/>
                </a:rPr>
                <a:t>West</a:t>
              </a:r>
              <a:endParaRPr lang="en-US" sz="1400" dirty="0">
                <a:solidFill>
                  <a:schemeClr val="bg2"/>
                </a:solidFill>
                <a:latin typeface="Times New Roman" pitchFamily="18" charset="0"/>
                <a:cs typeface="Times New Roman" pitchFamily="18" charset="0"/>
              </a:endParaRPr>
            </a:p>
          </p:txBody>
        </p:sp>
        <p:sp>
          <p:nvSpPr>
            <p:cNvPr id="18" name="TextBox 17"/>
            <p:cNvSpPr txBox="1"/>
            <p:nvPr/>
          </p:nvSpPr>
          <p:spPr>
            <a:xfrm>
              <a:off x="1447800" y="1371600"/>
              <a:ext cx="990600" cy="369332"/>
            </a:xfrm>
            <a:prstGeom prst="rect">
              <a:avLst/>
            </a:prstGeom>
            <a:solidFill>
              <a:schemeClr val="tx1"/>
            </a:solidFill>
          </p:spPr>
          <p:txBody>
            <a:bodyPr wrap="square" rtlCol="0">
              <a:spAutoFit/>
            </a:bodyPr>
            <a:lstStyle/>
            <a:p>
              <a:r>
                <a:rPr lang="en-US" dirty="0" smtClean="0">
                  <a:solidFill>
                    <a:schemeClr val="bg2"/>
                  </a:solidFill>
                </a:rPr>
                <a:t>(1)</a:t>
              </a:r>
              <a:endParaRPr lang="en-US" dirty="0">
                <a:solidFill>
                  <a:schemeClr val="bg2"/>
                </a:solidFill>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33400"/>
            <a:ext cx="9144000" cy="369332"/>
          </a:xfrm>
          <a:prstGeom prst="rect">
            <a:avLst/>
          </a:prstGeom>
          <a:solidFill>
            <a:schemeClr val="tx1"/>
          </a:solidFill>
          <a:ln>
            <a:solidFill>
              <a:schemeClr val="tx1"/>
            </a:solidFill>
          </a:ln>
        </p:spPr>
        <p:txBody>
          <a:bodyPr wrap="square">
            <a:spAutoFit/>
          </a:bodyPr>
          <a:lstStyle/>
          <a:p>
            <a:r>
              <a:rPr lang="en-US" dirty="0" smtClean="0">
                <a:solidFill>
                  <a:srgbClr val="FF0000"/>
                </a:solidFill>
              </a:rPr>
              <a:t>http://www.cpc.ncep.noaa.gov/products/predictions/tools/edb/droughtblends.php</a:t>
            </a:r>
            <a:endParaRPr lang="en-US" dirty="0">
              <a:solidFill>
                <a:srgbClr val="FF0000"/>
              </a:solidFill>
            </a:endParaRPr>
          </a:p>
        </p:txBody>
      </p:sp>
      <p:sp>
        <p:nvSpPr>
          <p:cNvPr id="9" name="TextBox 8"/>
          <p:cNvSpPr txBox="1"/>
          <p:nvPr/>
        </p:nvSpPr>
        <p:spPr>
          <a:xfrm>
            <a:off x="8510493" y="6488668"/>
            <a:ext cx="633507" cy="369332"/>
          </a:xfrm>
          <a:prstGeom prst="rect">
            <a:avLst/>
          </a:prstGeom>
          <a:noFill/>
        </p:spPr>
        <p:txBody>
          <a:bodyPr wrap="none" rtlCol="0">
            <a:spAutoFit/>
          </a:bodyPr>
          <a:lstStyle/>
          <a:p>
            <a:r>
              <a:rPr lang="en-US" dirty="0" smtClean="0">
                <a:solidFill>
                  <a:srgbClr val="FFC000"/>
                </a:solidFill>
              </a:rPr>
              <a:t>7/37</a:t>
            </a:r>
            <a:endParaRPr lang="en-US" dirty="0">
              <a:solidFill>
                <a:srgbClr val="FFC000"/>
              </a:solidFill>
            </a:endParaRPr>
          </a:p>
        </p:txBody>
      </p:sp>
      <p:pic>
        <p:nvPicPr>
          <p:cNvPr id="22530" name="Picture 2" descr="http://www.cpc.ncep.noaa.gov/products/predictions/tools/edb/sbfinal.gif"/>
          <p:cNvPicPr>
            <a:picLocks noChangeAspect="1" noChangeArrowheads="1"/>
          </p:cNvPicPr>
          <p:nvPr/>
        </p:nvPicPr>
        <p:blipFill>
          <a:blip r:embed="rId2" cstate="print"/>
          <a:srcRect/>
          <a:stretch>
            <a:fillRect/>
          </a:stretch>
        </p:blipFill>
        <p:spPr bwMode="auto">
          <a:xfrm>
            <a:off x="228600" y="838200"/>
            <a:ext cx="8686800" cy="6019800"/>
          </a:xfrm>
          <a:prstGeom prst="rect">
            <a:avLst/>
          </a:prstGeom>
          <a:noFill/>
        </p:spPr>
      </p:pic>
      <p:sp>
        <p:nvSpPr>
          <p:cNvPr id="11" name="TextBox 10"/>
          <p:cNvSpPr txBox="1"/>
          <p:nvPr/>
        </p:nvSpPr>
        <p:spPr>
          <a:xfrm>
            <a:off x="457200" y="0"/>
            <a:ext cx="7723461" cy="461665"/>
          </a:xfrm>
          <a:prstGeom prst="rect">
            <a:avLst/>
          </a:prstGeom>
          <a:noFill/>
        </p:spPr>
        <p:txBody>
          <a:bodyPr wrap="none" rtlCol="0">
            <a:spAutoFit/>
          </a:bodyPr>
          <a:lstStyle/>
          <a:p>
            <a:r>
              <a:rPr lang="en-US" sz="2400" dirty="0" smtClean="0">
                <a:solidFill>
                  <a:schemeClr val="tx1"/>
                </a:solidFill>
                <a:latin typeface="Times New Roman" pitchFamily="18" charset="0"/>
                <a:cs typeface="Times New Roman" pitchFamily="18" charset="0"/>
              </a:rPr>
              <a:t>CPC Experimental Objective Blends (Empirical Weights)</a:t>
            </a:r>
            <a:endParaRPr lang="en-US" sz="2400" dirty="0">
              <a:solidFill>
                <a:schemeClr val="tx1"/>
              </a:solidFill>
              <a:latin typeface="Times New Roman" pitchFamily="18" charset="0"/>
              <a:cs typeface="Times New Roman" pitchFamily="18" charset="0"/>
            </a:endParaRPr>
          </a:p>
        </p:txBody>
      </p:sp>
      <p:sp>
        <p:nvSpPr>
          <p:cNvPr id="12" name="TextBox 11"/>
          <p:cNvSpPr txBox="1"/>
          <p:nvPr/>
        </p:nvSpPr>
        <p:spPr>
          <a:xfrm>
            <a:off x="1752600" y="5334000"/>
            <a:ext cx="2475999" cy="369332"/>
          </a:xfrm>
          <a:prstGeom prst="rect">
            <a:avLst/>
          </a:prstGeom>
          <a:noFill/>
        </p:spPr>
        <p:txBody>
          <a:bodyPr wrap="none" rtlCol="0">
            <a:spAutoFit/>
          </a:bodyPr>
          <a:lstStyle/>
          <a:p>
            <a:r>
              <a:rPr lang="en-US" dirty="0" smtClean="0"/>
              <a:t> Weights and Indices</a:t>
            </a:r>
            <a:endParaRPr lang="en-US" dirty="0"/>
          </a:p>
        </p:txBody>
      </p:sp>
      <p:cxnSp>
        <p:nvCxnSpPr>
          <p:cNvPr id="14" name="Straight Arrow Connector 13"/>
          <p:cNvCxnSpPr/>
          <p:nvPr/>
        </p:nvCxnSpPr>
        <p:spPr bwMode="auto">
          <a:xfrm flipH="1">
            <a:off x="1905000" y="5638800"/>
            <a:ext cx="914400" cy="381000"/>
          </a:xfrm>
          <a:prstGeom prst="straightConnector1">
            <a:avLst/>
          </a:prstGeom>
          <a:solidFill>
            <a:schemeClr val="tx2"/>
          </a:solidFill>
          <a:ln w="25400" cap="flat" cmpd="sng" algn="ctr">
            <a:solidFill>
              <a:schemeClr val="bg2"/>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2"/>
          <p:cNvSpPr txBox="1">
            <a:spLocks noChangeArrowheads="1"/>
          </p:cNvSpPr>
          <p:nvPr/>
        </p:nvSpPr>
        <p:spPr bwMode="auto">
          <a:xfrm>
            <a:off x="3489325" y="5291138"/>
            <a:ext cx="184150" cy="274637"/>
          </a:xfrm>
          <a:prstGeom prst="rect">
            <a:avLst/>
          </a:prstGeom>
          <a:noFill/>
          <a:ln w="25400">
            <a:noFill/>
            <a:miter lim="800000"/>
            <a:headEnd/>
            <a:tailEnd/>
          </a:ln>
          <a:effectLst/>
        </p:spPr>
        <p:txBody>
          <a:bodyPr wrap="none">
            <a:spAutoFit/>
          </a:bodyPr>
          <a:lstStyle/>
          <a:p>
            <a:pPr algn="l"/>
            <a:endParaRPr lang="en-US" sz="1200">
              <a:solidFill>
                <a:schemeClr val="tx2"/>
              </a:solidFill>
              <a:effectLst>
                <a:outerShdw blurRad="38100" dist="38100" dir="2700000" algn="tl">
                  <a:srgbClr val="000000"/>
                </a:outerShdw>
              </a:effectLst>
            </a:endParaRPr>
          </a:p>
        </p:txBody>
      </p:sp>
      <p:sp>
        <p:nvSpPr>
          <p:cNvPr id="645125" name="Text Box 5"/>
          <p:cNvSpPr txBox="1">
            <a:spLocks noChangeArrowheads="1"/>
          </p:cNvSpPr>
          <p:nvPr/>
        </p:nvSpPr>
        <p:spPr bwMode="auto">
          <a:xfrm>
            <a:off x="409334" y="0"/>
            <a:ext cx="8469819" cy="461665"/>
          </a:xfrm>
          <a:prstGeom prst="rect">
            <a:avLst/>
          </a:prstGeom>
          <a:noFill/>
          <a:ln w="25400">
            <a:noFill/>
            <a:miter lim="800000"/>
            <a:headEnd/>
            <a:tailEnd/>
          </a:ln>
          <a:effectLst/>
        </p:spPr>
        <p:txBody>
          <a:bodyPr wrap="none">
            <a:spAutoFit/>
          </a:bodyPr>
          <a:lstStyle/>
          <a:p>
            <a:r>
              <a:rPr lang="en-US" sz="2400" dirty="0" smtClean="0">
                <a:solidFill>
                  <a:schemeClr val="tx1"/>
                </a:solidFill>
                <a:effectLst>
                  <a:outerShdw blurRad="38100" dist="38100" dir="2700000" algn="tl">
                    <a:srgbClr val="000000"/>
                  </a:outerShdw>
                </a:effectLst>
              </a:rPr>
              <a:t>CPC Experimental Objective Blends (Empirical Weights) </a:t>
            </a:r>
            <a:endParaRPr lang="en-US" sz="2400" dirty="0">
              <a:solidFill>
                <a:schemeClr val="tx1"/>
              </a:solidFill>
              <a:effectLst>
                <a:outerShdw blurRad="38100" dist="38100" dir="2700000" algn="tl">
                  <a:srgbClr val="000000"/>
                </a:outerShdw>
              </a:effectLst>
            </a:endParaRPr>
          </a:p>
        </p:txBody>
      </p:sp>
      <p:sp>
        <p:nvSpPr>
          <p:cNvPr id="9" name="TextBox 8"/>
          <p:cNvSpPr txBox="1"/>
          <p:nvPr/>
        </p:nvSpPr>
        <p:spPr>
          <a:xfrm>
            <a:off x="8446373" y="6488668"/>
            <a:ext cx="761747" cy="369332"/>
          </a:xfrm>
          <a:prstGeom prst="rect">
            <a:avLst/>
          </a:prstGeom>
          <a:noFill/>
        </p:spPr>
        <p:txBody>
          <a:bodyPr wrap="none" rtlCol="0">
            <a:spAutoFit/>
          </a:bodyPr>
          <a:lstStyle/>
          <a:p>
            <a:r>
              <a:rPr lang="en-US" dirty="0" smtClean="0">
                <a:solidFill>
                  <a:srgbClr val="FFC000"/>
                </a:solidFill>
              </a:rPr>
              <a:t>8/437</a:t>
            </a:r>
            <a:endParaRPr lang="en-US" dirty="0">
              <a:solidFill>
                <a:srgbClr val="FFC000"/>
              </a:solidFill>
            </a:endParaRPr>
          </a:p>
        </p:txBody>
      </p:sp>
      <p:pic>
        <p:nvPicPr>
          <p:cNvPr id="26627" name="Picture 3" descr="http://www.cpc.ncep.noaa.gov/products/predictions/tools/edb/lbfinal.gif"/>
          <p:cNvPicPr>
            <a:picLocks noChangeAspect="1" noChangeArrowheads="1"/>
          </p:cNvPicPr>
          <p:nvPr/>
        </p:nvPicPr>
        <p:blipFill>
          <a:blip r:embed="rId3" cstate="print"/>
          <a:srcRect/>
          <a:stretch>
            <a:fillRect/>
          </a:stretch>
        </p:blipFill>
        <p:spPr bwMode="auto">
          <a:xfrm>
            <a:off x="152400" y="533400"/>
            <a:ext cx="8686800" cy="6324600"/>
          </a:xfrm>
          <a:prstGeom prst="rect">
            <a:avLst/>
          </a:prstGeom>
          <a:noFill/>
        </p:spPr>
      </p:pic>
      <p:sp>
        <p:nvSpPr>
          <p:cNvPr id="20" name="TextBox 19"/>
          <p:cNvSpPr txBox="1"/>
          <p:nvPr/>
        </p:nvSpPr>
        <p:spPr>
          <a:xfrm>
            <a:off x="4923807" y="5257800"/>
            <a:ext cx="2165465" cy="338554"/>
          </a:xfrm>
          <a:prstGeom prst="rect">
            <a:avLst/>
          </a:prstGeom>
          <a:noFill/>
        </p:spPr>
        <p:txBody>
          <a:bodyPr wrap="none" rtlCol="0">
            <a:spAutoFit/>
          </a:bodyPr>
          <a:lstStyle/>
          <a:p>
            <a:r>
              <a:rPr lang="en-US" sz="1600" dirty="0" smtClean="0"/>
              <a:t>Weights and Indices</a:t>
            </a:r>
            <a:endParaRPr lang="en-US" sz="1600" dirty="0"/>
          </a:p>
        </p:txBody>
      </p:sp>
      <p:cxnSp>
        <p:nvCxnSpPr>
          <p:cNvPr id="22" name="Straight Arrow Connector 21"/>
          <p:cNvCxnSpPr/>
          <p:nvPr/>
        </p:nvCxnSpPr>
        <p:spPr bwMode="auto">
          <a:xfrm flipH="1">
            <a:off x="1981200" y="5562600"/>
            <a:ext cx="2971800" cy="685800"/>
          </a:xfrm>
          <a:prstGeom prst="straightConnector1">
            <a:avLst/>
          </a:prstGeom>
          <a:solidFill>
            <a:schemeClr val="tx2"/>
          </a:solidFill>
          <a:ln w="25400" cap="flat" cmpd="sng" algn="ctr">
            <a:solidFill>
              <a:schemeClr val="bg2"/>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458200" cy="1446550"/>
          </a:xfrm>
          <a:prstGeom prst="rect">
            <a:avLst/>
          </a:prstGeom>
          <a:noFill/>
        </p:spPr>
        <p:txBody>
          <a:bodyPr wrap="square" rtlCol="0">
            <a:spAutoFit/>
          </a:bodyPr>
          <a:lstStyle/>
          <a:p>
            <a:r>
              <a:rPr lang="en-US" sz="4400" u="sng" dirty="0" smtClean="0">
                <a:solidFill>
                  <a:schemeClr val="tx1"/>
                </a:solidFill>
                <a:latin typeface="Times New Roman" pitchFamily="18" charset="0"/>
                <a:cs typeface="Times New Roman" pitchFamily="18" charset="0"/>
              </a:rPr>
              <a:t>2. Development of an  </a:t>
            </a:r>
          </a:p>
          <a:p>
            <a:r>
              <a:rPr lang="en-US" sz="4400" u="sng" dirty="0" smtClean="0">
                <a:solidFill>
                  <a:schemeClr val="tx1"/>
                </a:solidFill>
                <a:latin typeface="Times New Roman" pitchFamily="18" charset="0"/>
                <a:cs typeface="Times New Roman" pitchFamily="18" charset="0"/>
              </a:rPr>
              <a:t>Objectively Blending Approach</a:t>
            </a:r>
            <a:endParaRPr lang="en-US" sz="4400" u="sng" dirty="0">
              <a:solidFill>
                <a:schemeClr val="tx1"/>
              </a:solidFill>
              <a:latin typeface="Times New Roman" pitchFamily="18" charset="0"/>
              <a:cs typeface="Times New Roman" pitchFamily="18" charset="0"/>
            </a:endParaRPr>
          </a:p>
        </p:txBody>
      </p:sp>
      <p:sp>
        <p:nvSpPr>
          <p:cNvPr id="3" name="TextBox 2"/>
          <p:cNvSpPr txBox="1"/>
          <p:nvPr/>
        </p:nvSpPr>
        <p:spPr>
          <a:xfrm>
            <a:off x="8510493" y="6488668"/>
            <a:ext cx="633507" cy="369332"/>
          </a:xfrm>
          <a:prstGeom prst="rect">
            <a:avLst/>
          </a:prstGeom>
          <a:noFill/>
        </p:spPr>
        <p:txBody>
          <a:bodyPr wrap="none" rtlCol="0">
            <a:spAutoFit/>
          </a:bodyPr>
          <a:lstStyle/>
          <a:p>
            <a:r>
              <a:rPr lang="en-US" dirty="0" smtClean="0">
                <a:solidFill>
                  <a:srgbClr val="FFC000"/>
                </a:solidFill>
              </a:rPr>
              <a:t>9/37</a:t>
            </a:r>
            <a:endParaRPr lang="en-US" dirty="0">
              <a:solidFill>
                <a:srgbClr val="FFC000"/>
              </a:solidFill>
            </a:endParaRPr>
          </a:p>
        </p:txBody>
      </p:sp>
      <p:sp>
        <p:nvSpPr>
          <p:cNvPr id="5" name="Rectangle 4"/>
          <p:cNvSpPr/>
          <p:nvPr/>
        </p:nvSpPr>
        <p:spPr>
          <a:xfrm>
            <a:off x="685800" y="5029200"/>
            <a:ext cx="7924800" cy="1538883"/>
          </a:xfrm>
          <a:prstGeom prst="rect">
            <a:avLst/>
          </a:prstGeom>
        </p:spPr>
        <p:txBody>
          <a:bodyPr wrap="square">
            <a:spAutoFit/>
          </a:bodyPr>
          <a:lstStyle/>
          <a:p>
            <a:r>
              <a:rPr lang="en-US" sz="2800" u="sng" dirty="0" smtClean="0">
                <a:solidFill>
                  <a:srgbClr val="66FFFF"/>
                </a:solidFill>
                <a:latin typeface="Times New Roman" pitchFamily="18" charset="0"/>
                <a:cs typeface="Times New Roman" pitchFamily="18" charset="0"/>
              </a:rPr>
              <a:t>Acknowledgments: </a:t>
            </a:r>
          </a:p>
          <a:p>
            <a:endParaRPr lang="en-US" u="sng" dirty="0" smtClean="0">
              <a:solidFill>
                <a:srgbClr val="66FFFF"/>
              </a:solidFill>
            </a:endParaRPr>
          </a:p>
          <a:p>
            <a:pPr algn="l"/>
            <a:r>
              <a:rPr lang="en-US" sz="1600" dirty="0" smtClean="0">
                <a:solidFill>
                  <a:srgbClr val="66FFFF"/>
                </a:solidFill>
                <a:latin typeface="Times New Roman" pitchFamily="18" charset="0"/>
                <a:cs typeface="Times New Roman" pitchFamily="18" charset="0"/>
              </a:rPr>
              <a:t>NLDAS project was supported by NOAA/OGP GAPP Program, NASA Terrestrial Hydrology Program, NOAA/CPO CPPA Program (Climate Program of the Americas), and NOAA/CPO MAPP Program (Modeling, Analysis, Predictions and Projections). </a:t>
            </a:r>
            <a:endParaRPr lang="en-US" sz="1600" dirty="0">
              <a:solidFill>
                <a:srgbClr val="66FFFF"/>
              </a:solidFill>
              <a:latin typeface="Times New Roman" pitchFamily="18" charset="0"/>
              <a:cs typeface="Times New Roman" pitchFamily="18" charset="0"/>
            </a:endParaRPr>
          </a:p>
        </p:txBody>
      </p:sp>
      <p:sp>
        <p:nvSpPr>
          <p:cNvPr id="6" name="TextBox 5"/>
          <p:cNvSpPr txBox="1"/>
          <p:nvPr/>
        </p:nvSpPr>
        <p:spPr>
          <a:xfrm>
            <a:off x="304800" y="3886200"/>
            <a:ext cx="8610600" cy="461665"/>
          </a:xfrm>
          <a:prstGeom prst="rect">
            <a:avLst/>
          </a:prstGeom>
          <a:noFill/>
        </p:spPr>
        <p:txBody>
          <a:bodyPr wrap="square" rtlCol="0">
            <a:spAutoFit/>
          </a:bodyPr>
          <a:lstStyle/>
          <a:p>
            <a:r>
              <a:rPr lang="en-US" sz="2400" u="sng" dirty="0" smtClean="0">
                <a:solidFill>
                  <a:srgbClr val="FFFF00"/>
                </a:solidFill>
                <a:latin typeface="Times New Roman" pitchFamily="18" charset="0"/>
                <a:cs typeface="Times New Roman" pitchFamily="18" charset="0"/>
              </a:rPr>
              <a:t>Objectively Select Optimal Weights to Blend Drought Indices</a:t>
            </a:r>
            <a:endParaRPr lang="en-US" sz="2400" u="sng" dirty="0">
              <a:solidFill>
                <a:srgbClr val="FFFF00"/>
              </a:solidFill>
              <a:latin typeface="Times New Roman" pitchFamily="18" charset="0"/>
              <a:cs typeface="Times New Roman" pitchFamily="18" charset="0"/>
            </a:endParaRPr>
          </a:p>
        </p:txBody>
      </p:sp>
      <p:sp>
        <p:nvSpPr>
          <p:cNvPr id="7" name="TextBox 6"/>
          <p:cNvSpPr txBox="1"/>
          <p:nvPr/>
        </p:nvSpPr>
        <p:spPr>
          <a:xfrm>
            <a:off x="533400" y="2743200"/>
            <a:ext cx="8229600" cy="954107"/>
          </a:xfrm>
          <a:prstGeom prst="rect">
            <a:avLst/>
          </a:prstGeom>
          <a:noFill/>
        </p:spPr>
        <p:txBody>
          <a:bodyPr wrap="square" rtlCol="0">
            <a:spAutoFit/>
          </a:bodyPr>
          <a:lstStyle/>
          <a:p>
            <a:r>
              <a:rPr lang="en-US" sz="2800" dirty="0" smtClean="0">
                <a:solidFill>
                  <a:schemeClr val="tx1"/>
                </a:solidFill>
              </a:rPr>
              <a:t>USDM and CPC experimental blends provide the basis to allow us to  develop an approach:</a:t>
            </a:r>
            <a:endParaRPr lang="en-US" sz="2800" dirty="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PC_Overview2">
  <a:themeElements>
    <a:clrScheme name="">
      <a:dk1>
        <a:srgbClr val="000000"/>
      </a:dk1>
      <a:lt1>
        <a:srgbClr val="FFFFFF"/>
      </a:lt1>
      <a:dk2>
        <a:srgbClr val="0000CC"/>
      </a:dk2>
      <a:lt2>
        <a:srgbClr val="FFFF00"/>
      </a:lt2>
      <a:accent1>
        <a:srgbClr val="00CC00"/>
      </a:accent1>
      <a:accent2>
        <a:srgbClr val="3399FF"/>
      </a:accent2>
      <a:accent3>
        <a:srgbClr val="AAAAE2"/>
      </a:accent3>
      <a:accent4>
        <a:srgbClr val="DADADA"/>
      </a:accent4>
      <a:accent5>
        <a:srgbClr val="AAE2AA"/>
      </a:accent5>
      <a:accent6>
        <a:srgbClr val="2D8AE7"/>
      </a:accent6>
      <a:hlink>
        <a:srgbClr val="99CCFF"/>
      </a:hlink>
      <a:folHlink>
        <a:srgbClr val="DDDDDD"/>
      </a:folHlink>
    </a:clrScheme>
    <a:fontScheme name="CPC_Overview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2540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tx2"/>
        </a:solidFill>
        <a:ln w="2540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CPC_Overview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PC_Overview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PC_Overview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PC_Overview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PC_Overview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PC_Overview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PC_Overview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Settings\wd01ak\Application Data\Microsoft\Templates\CPC_Overview2.pot</Template>
  <TotalTime>126624</TotalTime>
  <Words>2585</Words>
  <Application>Microsoft Office PowerPoint</Application>
  <PresentationFormat>On-screen Show (4:3)</PresentationFormat>
  <Paragraphs>402</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CPC_Overview2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Climate Prediction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Attribution:  Understanding Origins of Climate Anomalies</dc:title>
  <dc:creator>wd01ak</dc:creator>
  <cp:lastModifiedBy>Joe Harrison</cp:lastModifiedBy>
  <cp:revision>1256</cp:revision>
  <dcterms:created xsi:type="dcterms:W3CDTF">2004-02-06T14:49:01Z</dcterms:created>
  <dcterms:modified xsi:type="dcterms:W3CDTF">2013-04-25T12:05:17Z</dcterms:modified>
</cp:coreProperties>
</file>