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62"/>
  </p:notesMasterIdLst>
  <p:handoutMasterIdLst>
    <p:handoutMasterId r:id="rId63"/>
  </p:handoutMasterIdLst>
  <p:sldIdLst>
    <p:sldId id="256" r:id="rId3"/>
    <p:sldId id="368" r:id="rId4"/>
    <p:sldId id="357" r:id="rId5"/>
    <p:sldId id="293" r:id="rId6"/>
    <p:sldId id="299" r:id="rId7"/>
    <p:sldId id="359" r:id="rId8"/>
    <p:sldId id="360" r:id="rId9"/>
    <p:sldId id="334" r:id="rId10"/>
    <p:sldId id="335" r:id="rId11"/>
    <p:sldId id="358" r:id="rId12"/>
    <p:sldId id="337" r:id="rId13"/>
    <p:sldId id="339" r:id="rId14"/>
    <p:sldId id="366" r:id="rId15"/>
    <p:sldId id="354" r:id="rId16"/>
    <p:sldId id="347" r:id="rId17"/>
    <p:sldId id="367" r:id="rId18"/>
    <p:sldId id="369" r:id="rId19"/>
    <p:sldId id="386" r:id="rId20"/>
    <p:sldId id="411" r:id="rId21"/>
    <p:sldId id="412" r:id="rId22"/>
    <p:sldId id="410" r:id="rId23"/>
    <p:sldId id="383" r:id="rId24"/>
    <p:sldId id="384" r:id="rId25"/>
    <p:sldId id="385" r:id="rId26"/>
    <p:sldId id="370" r:id="rId27"/>
    <p:sldId id="371" r:id="rId28"/>
    <p:sldId id="373" r:id="rId29"/>
    <p:sldId id="341" r:id="rId30"/>
    <p:sldId id="372" r:id="rId31"/>
    <p:sldId id="340" r:id="rId32"/>
    <p:sldId id="374" r:id="rId33"/>
    <p:sldId id="375" r:id="rId34"/>
    <p:sldId id="376" r:id="rId35"/>
    <p:sldId id="377" r:id="rId36"/>
    <p:sldId id="394" r:id="rId37"/>
    <p:sldId id="396" r:id="rId38"/>
    <p:sldId id="395" r:id="rId39"/>
    <p:sldId id="389" r:id="rId40"/>
    <p:sldId id="390" r:id="rId41"/>
    <p:sldId id="391" r:id="rId42"/>
    <p:sldId id="392" r:id="rId43"/>
    <p:sldId id="393" r:id="rId44"/>
    <p:sldId id="403" r:id="rId45"/>
    <p:sldId id="402" r:id="rId46"/>
    <p:sldId id="404" r:id="rId47"/>
    <p:sldId id="397" r:id="rId48"/>
    <p:sldId id="398" r:id="rId49"/>
    <p:sldId id="399" r:id="rId50"/>
    <p:sldId id="400" r:id="rId51"/>
    <p:sldId id="401" r:id="rId52"/>
    <p:sldId id="345" r:id="rId53"/>
    <p:sldId id="409" r:id="rId54"/>
    <p:sldId id="405" r:id="rId55"/>
    <p:sldId id="406" r:id="rId56"/>
    <p:sldId id="407" r:id="rId57"/>
    <p:sldId id="415" r:id="rId58"/>
    <p:sldId id="416" r:id="rId59"/>
    <p:sldId id="413" r:id="rId60"/>
    <p:sldId id="41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CC"/>
    <a:srgbClr val="330099"/>
    <a:srgbClr val="FFFFFF"/>
    <a:srgbClr val="006699"/>
    <a:srgbClr val="0066FF"/>
    <a:srgbClr val="4F81BD"/>
    <a:srgbClr val="6699FF"/>
    <a:srgbClr val="00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79041" autoAdjust="0"/>
  </p:normalViewPr>
  <p:slideViewPr>
    <p:cSldViewPr>
      <p:cViewPr varScale="1">
        <p:scale>
          <a:sx n="71" d="100"/>
          <a:sy n="71" d="100"/>
        </p:scale>
        <p:origin x="-15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C4EF4-3216-4D5C-A78A-9C9E7D80C5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07BE97-CAAD-4932-BBB5-BD0C8CF38068}">
      <dgm:prSet phldrT="[Text]"/>
      <dgm:spPr/>
      <dgm:t>
        <a:bodyPr/>
        <a:lstStyle/>
        <a:p>
          <a:r>
            <a:rPr lang="en-US" dirty="0" err="1" smtClean="0"/>
            <a:t>Mesoscale</a:t>
          </a:r>
          <a:r>
            <a:rPr lang="en-US" dirty="0" smtClean="0"/>
            <a:t> Modeling</a:t>
          </a:r>
          <a:endParaRPr lang="en-US" dirty="0"/>
        </a:p>
      </dgm:t>
    </dgm:pt>
    <dgm:pt modelId="{E827499C-43E6-4169-964B-91858851D626}" type="parTrans" cxnId="{32DD9FBA-58E6-4E86-BBEA-75759B0F82F2}">
      <dgm:prSet/>
      <dgm:spPr/>
      <dgm:t>
        <a:bodyPr/>
        <a:lstStyle/>
        <a:p>
          <a:endParaRPr lang="en-US"/>
        </a:p>
      </dgm:t>
    </dgm:pt>
    <dgm:pt modelId="{9F18FBC2-0AB4-46C1-A7D3-5EE50FD17B75}" type="sibTrans" cxnId="{32DD9FBA-58E6-4E86-BBEA-75759B0F82F2}">
      <dgm:prSet/>
      <dgm:spPr/>
      <dgm:t>
        <a:bodyPr/>
        <a:lstStyle/>
        <a:p>
          <a:endParaRPr lang="en-US"/>
        </a:p>
      </dgm:t>
    </dgm:pt>
    <dgm:pt modelId="{F6854C2F-A474-4A4B-AB10-2BC306686046}">
      <dgm:prSet phldrT="[Text]"/>
      <dgm:spPr/>
      <dgm:t>
        <a:bodyPr/>
        <a:lstStyle/>
        <a:p>
          <a:r>
            <a:rPr lang="en-US" dirty="0" smtClean="0"/>
            <a:t>Data Assimilation</a:t>
          </a:r>
          <a:endParaRPr lang="en-US" dirty="0"/>
        </a:p>
      </dgm:t>
    </dgm:pt>
    <dgm:pt modelId="{311B58D9-F7E2-4BB4-B7DD-9776F43A48C5}" type="parTrans" cxnId="{C20407D6-34CE-4430-896E-83A97DAA3794}">
      <dgm:prSet/>
      <dgm:spPr/>
      <dgm:t>
        <a:bodyPr/>
        <a:lstStyle/>
        <a:p>
          <a:endParaRPr lang="en-US"/>
        </a:p>
      </dgm:t>
    </dgm:pt>
    <dgm:pt modelId="{124817C8-A24E-4A4E-8E36-879BFD9B029E}" type="sibTrans" cxnId="{C20407D6-34CE-4430-896E-83A97DAA3794}">
      <dgm:prSet/>
      <dgm:spPr/>
      <dgm:t>
        <a:bodyPr/>
        <a:lstStyle/>
        <a:p>
          <a:endParaRPr lang="en-US"/>
        </a:p>
      </dgm:t>
    </dgm:pt>
    <dgm:pt modelId="{96E41C4A-AB6E-4D08-A9EB-C925EDEA6B16}">
      <dgm:prSet phldrT="[Text]"/>
      <dgm:spPr/>
      <dgm:t>
        <a:bodyPr/>
        <a:lstStyle/>
        <a:p>
          <a:r>
            <a:rPr lang="en-US" dirty="0" smtClean="0"/>
            <a:t>Hurricanes</a:t>
          </a:r>
          <a:endParaRPr lang="en-US" dirty="0"/>
        </a:p>
      </dgm:t>
    </dgm:pt>
    <dgm:pt modelId="{6DB9435A-732C-4526-8179-5A18A1D0A47F}" type="parTrans" cxnId="{F597FC8B-6EC9-4445-93BA-62B19C3C175E}">
      <dgm:prSet/>
      <dgm:spPr/>
      <dgm:t>
        <a:bodyPr/>
        <a:lstStyle/>
        <a:p>
          <a:endParaRPr lang="en-US"/>
        </a:p>
      </dgm:t>
    </dgm:pt>
    <dgm:pt modelId="{99FF62F6-D0A0-4597-905E-7FE7E2A2F737}" type="sibTrans" cxnId="{F597FC8B-6EC9-4445-93BA-62B19C3C175E}">
      <dgm:prSet/>
      <dgm:spPr/>
      <dgm:t>
        <a:bodyPr/>
        <a:lstStyle/>
        <a:p>
          <a:endParaRPr lang="en-US"/>
        </a:p>
      </dgm:t>
    </dgm:pt>
    <dgm:pt modelId="{F6031E80-B685-488E-A3EE-EB64E46185C1}">
      <dgm:prSet phldrT="[Text]"/>
      <dgm:spPr/>
      <dgm:t>
        <a:bodyPr/>
        <a:lstStyle/>
        <a:p>
          <a:r>
            <a:rPr lang="en-US" dirty="0" smtClean="0"/>
            <a:t>Ensembles</a:t>
          </a:r>
          <a:endParaRPr lang="en-US" dirty="0"/>
        </a:p>
      </dgm:t>
    </dgm:pt>
    <dgm:pt modelId="{A3B5133A-650C-470C-BC5F-29378F972300}" type="parTrans" cxnId="{EA082076-2D3B-4B63-BD33-71C1862593F8}">
      <dgm:prSet/>
      <dgm:spPr/>
      <dgm:t>
        <a:bodyPr/>
        <a:lstStyle/>
        <a:p>
          <a:endParaRPr lang="en-US"/>
        </a:p>
      </dgm:t>
    </dgm:pt>
    <dgm:pt modelId="{BD0936FE-A520-410C-8475-69FC9D36250C}" type="sibTrans" cxnId="{EA082076-2D3B-4B63-BD33-71C1862593F8}">
      <dgm:prSet/>
      <dgm:spPr/>
      <dgm:t>
        <a:bodyPr/>
        <a:lstStyle/>
        <a:p>
          <a:endParaRPr lang="en-US"/>
        </a:p>
      </dgm:t>
    </dgm:pt>
    <dgm:pt modelId="{D5185084-68A1-438B-9012-8D3BAC287379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DBA375E5-D020-4B78-BF75-E40BF052C118}" type="parTrans" cxnId="{32DBF83B-C4B4-4073-8182-BDAEC0130ECC}">
      <dgm:prSet/>
      <dgm:spPr/>
      <dgm:t>
        <a:bodyPr/>
        <a:lstStyle/>
        <a:p>
          <a:endParaRPr lang="en-US"/>
        </a:p>
      </dgm:t>
    </dgm:pt>
    <dgm:pt modelId="{87C16728-8F5A-4C3B-BC32-AE1E37056C83}" type="sibTrans" cxnId="{32DBF83B-C4B4-4073-8182-BDAEC0130ECC}">
      <dgm:prSet/>
      <dgm:spPr/>
      <dgm:t>
        <a:bodyPr/>
        <a:lstStyle/>
        <a:p>
          <a:endParaRPr lang="en-US"/>
        </a:p>
      </dgm:t>
    </dgm:pt>
    <dgm:pt modelId="{0C4B1EEB-DE19-4956-80E7-2C1427F7912A}" type="pres">
      <dgm:prSet presAssocID="{090C4EF4-3216-4D5C-A78A-9C9E7D80C527}" presName="compositeShape" presStyleCnt="0">
        <dgm:presLayoutVars>
          <dgm:chMax val="7"/>
          <dgm:dir/>
          <dgm:resizeHandles val="exact"/>
        </dgm:presLayoutVars>
      </dgm:prSet>
      <dgm:spPr/>
    </dgm:pt>
    <dgm:pt modelId="{57BE34AF-74BE-4109-AD38-D30D1E3E3B0A}" type="pres">
      <dgm:prSet presAssocID="{CD07BE97-CAAD-4932-BBB5-BD0C8CF38068}" presName="circ1" presStyleLbl="vennNode1" presStyleIdx="0" presStyleCnt="5" custLinFactNeighborX="-1948" custLinFactNeighborY="-1463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49BAA2DA-3543-48ED-B709-F1ECF82F9A19}" type="pres">
      <dgm:prSet presAssocID="{CD07BE97-CAAD-4932-BBB5-BD0C8CF38068}" presName="circ1Tx" presStyleLbl="revTx" presStyleIdx="0" presStyleCnt="0" custLinFactNeighborY="39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C3A0A-3D67-481A-B81D-68940A49B3D0}" type="pres">
      <dgm:prSet presAssocID="{F6854C2F-A474-4A4B-AB10-2BC306686046}" presName="circ2" presStyleLbl="vennNode1" presStyleIdx="1" presStyleCnt="5" custLinFactNeighborY="-315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3337558A-0B57-4195-96BD-3AF3E1E0A883}" type="pres">
      <dgm:prSet presAssocID="{F6854C2F-A474-4A4B-AB10-2BC306686046}" presName="circ2Tx" presStyleLbl="revTx" presStyleIdx="0" presStyleCnt="0" custLinFactNeighborX="-2498" custLinFactNeighborY="13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C4AA-1DD2-4775-B0E6-805B340AE8BA}" type="pres">
      <dgm:prSet presAssocID="{96E41C4A-AB6E-4D08-A9EB-C925EDEA6B16}" presName="circ3" presStyleLbl="vennNode1" presStyleIdx="2" presStyleCnt="5" custLinFactNeighborY="-3151"/>
      <dgm:spPr>
        <a:solidFill>
          <a:schemeClr val="accent6">
            <a:lumMod val="75000"/>
            <a:alpha val="50000"/>
          </a:schemeClr>
        </a:solidFill>
      </dgm:spPr>
    </dgm:pt>
    <dgm:pt modelId="{B8D5868D-AF4E-4459-B910-7665A9700E8C}" type="pres">
      <dgm:prSet presAssocID="{96E41C4A-AB6E-4D08-A9EB-C925EDEA6B16}" presName="circ3Tx" presStyleLbl="revTx" presStyleIdx="0" presStyleCnt="0" custLinFactNeighborX="-6993" custLinFactNeighborY="-21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F6D5-55D0-4E1E-B9FB-E5BF73977881}" type="pres">
      <dgm:prSet presAssocID="{F6031E80-B685-488E-A3EE-EB64E46185C1}" presName="circ4" presStyleLbl="vennNode1" presStyleIdx="3" presStyleCnt="5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D2C6F4C9-8402-43F3-8B04-55514D0164E0}" type="pres">
      <dgm:prSet presAssocID="{F6031E80-B685-488E-A3EE-EB64E46185C1}" presName="circ4Tx" presStyleLbl="revTx" presStyleIdx="0" presStyleCnt="0" custLinFactNeighborX="6993" custLinFactNeighborY="-21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BC3F4-3213-45BC-A24C-9645D56C886E}" type="pres">
      <dgm:prSet presAssocID="{D5185084-68A1-438B-9012-8D3BAC287379}" presName="circ5" presStyleLbl="vennNode1" presStyleIdx="4" presStyleCnt="5" custLinFactNeighborY="-3151"/>
      <dgm:spPr>
        <a:solidFill>
          <a:schemeClr val="accent6">
            <a:lumMod val="75000"/>
            <a:alpha val="50000"/>
          </a:schemeClr>
        </a:solidFill>
      </dgm:spPr>
    </dgm:pt>
    <dgm:pt modelId="{8AEEC8A1-D73D-4890-8374-1B7B0476D948}" type="pres">
      <dgm:prSet presAssocID="{D5185084-68A1-438B-9012-8D3BAC287379}" presName="circ5Tx" presStyleLbl="revTx" presStyleIdx="0" presStyleCnt="0" custLinFactNeighborX="2498" custLinFactNeighborY="13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8326A-A7E0-4F41-8FE6-03C7CEACF251}" type="presOf" srcId="{96E41C4A-AB6E-4D08-A9EB-C925EDEA6B16}" destId="{B8D5868D-AF4E-4459-B910-7665A9700E8C}" srcOrd="0" destOrd="0" presId="urn:microsoft.com/office/officeart/2005/8/layout/venn1"/>
    <dgm:cxn modelId="{32DD9FBA-58E6-4E86-BBEA-75759B0F82F2}" srcId="{090C4EF4-3216-4D5C-A78A-9C9E7D80C527}" destId="{CD07BE97-CAAD-4932-BBB5-BD0C8CF38068}" srcOrd="0" destOrd="0" parTransId="{E827499C-43E6-4169-964B-91858851D626}" sibTransId="{9F18FBC2-0AB4-46C1-A7D3-5EE50FD17B75}"/>
    <dgm:cxn modelId="{EA082076-2D3B-4B63-BD33-71C1862593F8}" srcId="{090C4EF4-3216-4D5C-A78A-9C9E7D80C527}" destId="{F6031E80-B685-488E-A3EE-EB64E46185C1}" srcOrd="3" destOrd="0" parTransId="{A3B5133A-650C-470C-BC5F-29378F972300}" sibTransId="{BD0936FE-A520-410C-8475-69FC9D36250C}"/>
    <dgm:cxn modelId="{46D16780-4A41-474B-BC79-53D6ED67388A}" type="presOf" srcId="{090C4EF4-3216-4D5C-A78A-9C9E7D80C527}" destId="{0C4B1EEB-DE19-4956-80E7-2C1427F7912A}" srcOrd="0" destOrd="0" presId="urn:microsoft.com/office/officeart/2005/8/layout/venn1"/>
    <dgm:cxn modelId="{717C17B9-6EB2-4422-947E-CFFDF08966D8}" type="presOf" srcId="{F6854C2F-A474-4A4B-AB10-2BC306686046}" destId="{3337558A-0B57-4195-96BD-3AF3E1E0A883}" srcOrd="0" destOrd="0" presId="urn:microsoft.com/office/officeart/2005/8/layout/venn1"/>
    <dgm:cxn modelId="{D4090216-A719-474B-BCAE-DB326CAEC2BC}" type="presOf" srcId="{CD07BE97-CAAD-4932-BBB5-BD0C8CF38068}" destId="{49BAA2DA-3543-48ED-B709-F1ECF82F9A19}" srcOrd="0" destOrd="0" presId="urn:microsoft.com/office/officeart/2005/8/layout/venn1"/>
    <dgm:cxn modelId="{0FF69C83-F28C-4D43-A723-3FB09B543022}" type="presOf" srcId="{D5185084-68A1-438B-9012-8D3BAC287379}" destId="{8AEEC8A1-D73D-4890-8374-1B7B0476D948}" srcOrd="0" destOrd="0" presId="urn:microsoft.com/office/officeart/2005/8/layout/venn1"/>
    <dgm:cxn modelId="{32DBF83B-C4B4-4073-8182-BDAEC0130ECC}" srcId="{090C4EF4-3216-4D5C-A78A-9C9E7D80C527}" destId="{D5185084-68A1-438B-9012-8D3BAC287379}" srcOrd="4" destOrd="0" parTransId="{DBA375E5-D020-4B78-BF75-E40BF052C118}" sibTransId="{87C16728-8F5A-4C3B-BC32-AE1E37056C83}"/>
    <dgm:cxn modelId="{C20407D6-34CE-4430-896E-83A97DAA3794}" srcId="{090C4EF4-3216-4D5C-A78A-9C9E7D80C527}" destId="{F6854C2F-A474-4A4B-AB10-2BC306686046}" srcOrd="1" destOrd="0" parTransId="{311B58D9-F7E2-4BB4-B7DD-9776F43A48C5}" sibTransId="{124817C8-A24E-4A4E-8E36-879BFD9B029E}"/>
    <dgm:cxn modelId="{70F89AFD-7702-4379-917D-C20DE0533ED1}" type="presOf" srcId="{F6031E80-B685-488E-A3EE-EB64E46185C1}" destId="{D2C6F4C9-8402-43F3-8B04-55514D0164E0}" srcOrd="0" destOrd="0" presId="urn:microsoft.com/office/officeart/2005/8/layout/venn1"/>
    <dgm:cxn modelId="{F597FC8B-6EC9-4445-93BA-62B19C3C175E}" srcId="{090C4EF4-3216-4D5C-A78A-9C9E7D80C527}" destId="{96E41C4A-AB6E-4D08-A9EB-C925EDEA6B16}" srcOrd="2" destOrd="0" parTransId="{6DB9435A-732C-4526-8179-5A18A1D0A47F}" sibTransId="{99FF62F6-D0A0-4597-905E-7FE7E2A2F737}"/>
    <dgm:cxn modelId="{2B46A073-40EA-405A-971C-7E531240C398}" type="presParOf" srcId="{0C4B1EEB-DE19-4956-80E7-2C1427F7912A}" destId="{57BE34AF-74BE-4109-AD38-D30D1E3E3B0A}" srcOrd="0" destOrd="0" presId="urn:microsoft.com/office/officeart/2005/8/layout/venn1"/>
    <dgm:cxn modelId="{484B6767-ED51-4D56-B9A6-219F9BD68F42}" type="presParOf" srcId="{0C4B1EEB-DE19-4956-80E7-2C1427F7912A}" destId="{49BAA2DA-3543-48ED-B709-F1ECF82F9A19}" srcOrd="1" destOrd="0" presId="urn:microsoft.com/office/officeart/2005/8/layout/venn1"/>
    <dgm:cxn modelId="{976A93D8-DB05-4E92-9363-15AD4A447590}" type="presParOf" srcId="{0C4B1EEB-DE19-4956-80E7-2C1427F7912A}" destId="{7C1C3A0A-3D67-481A-B81D-68940A49B3D0}" srcOrd="2" destOrd="0" presId="urn:microsoft.com/office/officeart/2005/8/layout/venn1"/>
    <dgm:cxn modelId="{FD8ED365-4E4F-42E5-B43E-2B824209E20B}" type="presParOf" srcId="{0C4B1EEB-DE19-4956-80E7-2C1427F7912A}" destId="{3337558A-0B57-4195-96BD-3AF3E1E0A883}" srcOrd="3" destOrd="0" presId="urn:microsoft.com/office/officeart/2005/8/layout/venn1"/>
    <dgm:cxn modelId="{13B809D2-BE8D-4BD1-B321-6C61C89F5FF4}" type="presParOf" srcId="{0C4B1EEB-DE19-4956-80E7-2C1427F7912A}" destId="{1550C4AA-1DD2-4775-B0E6-805B340AE8BA}" srcOrd="4" destOrd="0" presId="urn:microsoft.com/office/officeart/2005/8/layout/venn1"/>
    <dgm:cxn modelId="{C7A48D8D-2A88-4F7D-A630-64164BA47F6B}" type="presParOf" srcId="{0C4B1EEB-DE19-4956-80E7-2C1427F7912A}" destId="{B8D5868D-AF4E-4459-B910-7665A9700E8C}" srcOrd="5" destOrd="0" presId="urn:microsoft.com/office/officeart/2005/8/layout/venn1"/>
    <dgm:cxn modelId="{AE39E0A3-BF2B-4066-849C-EF6C6BB90E50}" type="presParOf" srcId="{0C4B1EEB-DE19-4956-80E7-2C1427F7912A}" destId="{0B0CF6D5-55D0-4E1E-B9FB-E5BF73977881}" srcOrd="6" destOrd="0" presId="urn:microsoft.com/office/officeart/2005/8/layout/venn1"/>
    <dgm:cxn modelId="{E99463C7-93A4-42F6-A5B4-2F7FEF237494}" type="presParOf" srcId="{0C4B1EEB-DE19-4956-80E7-2C1427F7912A}" destId="{D2C6F4C9-8402-43F3-8B04-55514D0164E0}" srcOrd="7" destOrd="0" presId="urn:microsoft.com/office/officeart/2005/8/layout/venn1"/>
    <dgm:cxn modelId="{78202427-9AEC-44C0-8485-E25C323FCCC6}" type="presParOf" srcId="{0C4B1EEB-DE19-4956-80E7-2C1427F7912A}" destId="{AF3BC3F4-3213-45BC-A24C-9645D56C886E}" srcOrd="8" destOrd="0" presId="urn:microsoft.com/office/officeart/2005/8/layout/venn1"/>
    <dgm:cxn modelId="{766C4FCF-AD34-4834-8DFF-69E6B913099D}" type="presParOf" srcId="{0C4B1EEB-DE19-4956-80E7-2C1427F7912A}" destId="{8AEEC8A1-D73D-4890-8374-1B7B0476D948}" srcOrd="9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626-CF52-406E-96F2-8E0B1C999B3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6415B-67D7-454D-AF1A-AE0DEA0F9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9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05EE-BD99-4645-B661-0D54CC718134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90C7-6F77-48AE-B3E6-88B852EBC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290C7-6F77-48AE-B3E6-88B852EBC0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clip from the DTC web page shows a list of links to test results from DTC testing activities, related to WRF, HWRF, AFWA configurations</a:t>
            </a:r>
            <a:r>
              <a:rPr lang="en-US" baseline="0" dirty="0" smtClean="0"/>
              <a:t>, HWT and HMT, SREF, and other ensemble tests </a:t>
            </a:r>
          </a:p>
          <a:p>
            <a:r>
              <a:rPr lang="en-US" baseline="0" dirty="0" smtClean="0"/>
              <a:t>Note that DTC has also contributed over several years to the Hazardous Weather Testbed (HWT) and </a:t>
            </a:r>
            <a:r>
              <a:rPr lang="en-US" baseline="0" dirty="0" err="1" smtClean="0"/>
              <a:t>Hydrometeorological</a:t>
            </a:r>
            <a:r>
              <a:rPr lang="en-US" baseline="0" dirty="0" smtClean="0"/>
              <a:t> Testbed (HMT) (more about this later, in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290C7-6F77-48AE-B3E6-88B852EBC0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6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290C7-6F77-48AE-B3E6-88B852EBC0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1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Legend: Verification of 6h precipitation forecasts aggregated over 5 major precipitation events in the HMT during winter 2010-11. Circles denote verification using </a:t>
            </a:r>
            <a:r>
              <a:rPr lang="en-US" sz="1200" dirty="0" err="1" smtClean="0"/>
              <a:t>stageIV</a:t>
            </a:r>
            <a:r>
              <a:rPr lang="en-US" sz="1200" dirty="0" smtClean="0"/>
              <a:t>, rectangles denote verification using CCPA; colors indicate 6h precipitation thresholds as shown. Sequence of same-color characters are for </a:t>
            </a:r>
            <a:r>
              <a:rPr lang="en-US" sz="1200" dirty="0" err="1" smtClean="0"/>
              <a:t>prgressive</a:t>
            </a:r>
            <a:r>
              <a:rPr lang="en-US" sz="1200" dirty="0" smtClean="0"/>
              <a:t> lead time, 6h-72h, normally starting with the furthest upper right point. CCPA-</a:t>
            </a:r>
            <a:r>
              <a:rPr lang="en-US" sz="1200" dirty="0" err="1" smtClean="0"/>
              <a:t>StageIV</a:t>
            </a:r>
            <a:r>
              <a:rPr lang="en-US" sz="1200" dirty="0" smtClean="0"/>
              <a:t> comparison can be made by noting the </a:t>
            </a:r>
            <a:r>
              <a:rPr lang="en-US" sz="1200" dirty="0" err="1" smtClean="0"/>
              <a:t>simliar</a:t>
            </a:r>
            <a:r>
              <a:rPr lang="en-US" sz="1200" dirty="0" smtClean="0"/>
              <a:t> pattern (but offset) between same-colored circle and rectangle pairs. Success ratio is 1-FAR, solid contour lines are CSI, and diagonal dashed lines are frequency bias.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86A20-C7A0-468A-9391-7B4029C041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MET Tutorial 15 June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ECA35-FE63-4106-91DC-99D5467F3116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These are the geometric cases from the ICP – but you don’t need to mention that here.</a:t>
            </a:r>
          </a:p>
          <a:p>
            <a:pPr eaLnBrk="1" hangingPunct="1"/>
            <a:r>
              <a:rPr lang="en-US" dirty="0" smtClean="0"/>
              <a:t>Just say that these are artificial precipitation forecasts and observations.  The graphs are pretty self-explanatory.  </a:t>
            </a:r>
          </a:p>
          <a:p>
            <a:pPr eaLnBrk="1" hangingPunct="1"/>
            <a:r>
              <a:rPr lang="en-US" dirty="0" smtClean="0"/>
              <a:t>The upper left is the observed field, the others show various forecasts to be compared to the obs.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MET Tutorial 15 June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26247-83EB-45B9-9FD0-C887F9B292C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summary of the “traditional” results for the artificial cases.  Basically all results point to Forecast 5 being the best.  </a:t>
            </a:r>
          </a:p>
          <a:p>
            <a:pPr eaLnBrk="1" hangingPunct="1"/>
            <a:r>
              <a:rPr lang="en-US" smtClean="0"/>
              <a:t>Whether Forecast 5 actually IS the best, of course, depends on the user.  But many users (I believe) would NOT prefer this forecast over Forecast 1 (i.e., part b in the graph)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2B142-42D6-48CC-9664-E5B8E453C1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figure shows the forecast objects with outlines of the observed objects overlaid.</a:t>
            </a:r>
          </a:p>
          <a:p>
            <a:r>
              <a:rPr lang="en-US" baseline="0" dirty="0" smtClean="0"/>
              <a:t>How does traditional verification compare to what we would get from MODE for this example?</a:t>
            </a:r>
          </a:p>
          <a:p>
            <a:r>
              <a:rPr lang="en-US" baseline="0" dirty="0" smtClean="0"/>
              <a:t>Traditional methods suggest that the forecast field has very little skill.</a:t>
            </a:r>
          </a:p>
          <a:p>
            <a:r>
              <a:rPr lang="en-US" baseline="0" dirty="0" smtClean="0"/>
              <a:t>However, if we apply MODE, the quantitative comparisons of the objects indicate a number of results.  In particular, …</a:t>
            </a:r>
          </a:p>
          <a:p>
            <a:r>
              <a:rPr lang="en-US" baseline="0" dirty="0" smtClean="0"/>
              <a:t>This method has been implemented and is now being used in a variety of research and operational situations.</a:t>
            </a:r>
          </a:p>
          <a:p>
            <a:r>
              <a:rPr lang="en-US" baseline="0" dirty="0" smtClean="0"/>
              <a:t>However, it turns out that MODE was just one of a large number of new spatial methods that were being developed.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AD665-72DB-4491-AF9C-EBB38C4C81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26" charset="0"/>
              </a:rPr>
              <a:t>MET Tutorial 15 June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5AB67-8839-954D-8385-FAD813301D3E}" type="slidenum">
              <a:rPr lang="en-US"/>
              <a:pPr/>
              <a:t>30</a:t>
            </a:fld>
            <a:endParaRPr lang="en-US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5475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552" y="4350013"/>
            <a:ext cx="4737600" cy="3512442"/>
          </a:xfrm>
          <a:noFill/>
          <a:ln/>
        </p:spPr>
        <p:txBody>
          <a:bodyPr/>
          <a:lstStyle/>
          <a:p>
            <a:pPr defTabSz="444611"/>
            <a:r>
              <a:rPr lang="en-US" dirty="0" smtClean="0">
                <a:latin typeface="Arial" pitchFamily="26" charset="0"/>
              </a:rPr>
              <a:t>In</a:t>
            </a:r>
            <a:r>
              <a:rPr lang="en-US" baseline="0" dirty="0" smtClean="0">
                <a:latin typeface="Arial" pitchFamily="26" charset="0"/>
              </a:rPr>
              <a:t> particular, many researchers around the world were developing methods that our work indicated would fit into 4 basic categories.  One is the category that includes MODE – feature-based.  But other methods took different approaches – neighborhood methods, which evaluate performance as scale is broadened to include smoother scales; scale separation, which consider performance at individual scales; and field deformation which evaluates how much a forecast would have to change in order to best match the observed field.</a:t>
            </a:r>
          </a:p>
          <a:p>
            <a:pPr defTabSz="444611"/>
            <a:r>
              <a:rPr lang="en-US" baseline="0" dirty="0" smtClean="0">
                <a:latin typeface="Arial" pitchFamily="26" charset="0"/>
              </a:rPr>
              <a:t>So – several questions arose: How should a user determine what method to use for a particular application?  What are the attributes and properties of these different methods?    </a:t>
            </a:r>
            <a:endParaRPr lang="en-US" dirty="0">
              <a:latin typeface="Arial" pitchFamily="2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MET Tutorial 15 June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E9E32-571C-4DA3-BB9C-02F2985E26A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5475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552" y="4350013"/>
            <a:ext cx="4737600" cy="3512442"/>
          </a:xfrm>
          <a:noFill/>
          <a:ln/>
        </p:spPr>
        <p:txBody>
          <a:bodyPr/>
          <a:lstStyle/>
          <a:p>
            <a:pPr defTabSz="444636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D820D-010E-4F33-9301-E994491BE1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MET Tutorial 15 June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3B0FD-7BF5-4491-93E3-90420ABE462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B7A1E-7C19-344B-8FAE-BEC0A1CF6FEE}" type="slidenum">
              <a:rPr lang="en-US"/>
              <a:pPr/>
              <a:t>38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6910B-E5E8-AF47-81EE-95D682324275}" type="slidenum">
              <a:rPr lang="en-US"/>
              <a:pPr/>
              <a:t>39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07BDF-82AA-C249-A934-A53F2DC50A4A}" type="slidenum">
              <a:rPr lang="en-US"/>
              <a:pPr/>
              <a:t>40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56498-3735-8B4B-B181-43C981BEA241}" type="slidenum">
              <a:rPr lang="en-US"/>
              <a:pPr/>
              <a:t>41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37B89-3167-6B4C-877C-D786E1D1CB9D}" type="slidenum">
              <a:rPr lang="en-US" smtClean="0">
                <a:solidFill>
                  <a:prstClr val="black"/>
                </a:solidFill>
                <a:latin typeface="Times New Roman" pitchFamily="-107" charset="0"/>
              </a:rPr>
              <a:pPr/>
              <a:t>53</a:t>
            </a:fld>
            <a:endParaRPr lang="en-US" smtClean="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2625"/>
            <a:ext cx="4546600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4316414"/>
            <a:ext cx="5851525" cy="4059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37B89-3167-6B4C-877C-D786E1D1CB9D}" type="slidenum">
              <a:rPr lang="en-US" smtClean="0">
                <a:solidFill>
                  <a:prstClr val="black"/>
                </a:solidFill>
                <a:latin typeface="Times New Roman" pitchFamily="-107" charset="0"/>
              </a:rPr>
              <a:pPr/>
              <a:t>54</a:t>
            </a:fld>
            <a:endParaRPr lang="en-US" smtClean="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2625"/>
            <a:ext cx="4546600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4316414"/>
            <a:ext cx="5851525" cy="4059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37B89-3167-6B4C-877C-D786E1D1CB9D}" type="slidenum">
              <a:rPr lang="en-US" smtClean="0">
                <a:solidFill>
                  <a:prstClr val="black"/>
                </a:solidFill>
                <a:latin typeface="Times New Roman" pitchFamily="-107" charset="0"/>
              </a:rPr>
              <a:pPr/>
              <a:t>55</a:t>
            </a:fld>
            <a:endParaRPr lang="en-US" smtClean="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2625"/>
            <a:ext cx="4546600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4316414"/>
            <a:ext cx="5851525" cy="4059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290C7-6F77-48AE-B3E6-88B852EBC0F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8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290C7-6F77-48AE-B3E6-88B852EBC0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AD665-72DB-4491-AF9C-EBB38C4C817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to verification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AD665-72DB-4491-AF9C-EBB38C4C817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focus areas were </a:t>
            </a:r>
            <a:r>
              <a:rPr lang="en-US" dirty="0" err="1" smtClean="0"/>
              <a:t>Mesoscale</a:t>
            </a:r>
            <a:r>
              <a:rPr lang="en-US" baseline="0" dirty="0" smtClean="0"/>
              <a:t> Modeling and Verification.  More recently, expanded into DA, hurricanes and very recently ensembles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AD665-72DB-4491-AF9C-EBB38C4C817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CB296389-9348-425D-AF45-FD420C8EA120}" type="slidenum">
              <a:rPr lang="en-US"/>
              <a:pPr/>
              <a:t>11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en-US" dirty="0" smtClean="0"/>
              <a:t>Community software:  A free and shared software resource with distributed development and centralized support</a:t>
            </a:r>
          </a:p>
          <a:p>
            <a:pPr>
              <a:buFont typeface="Times New Roman" charset="0"/>
              <a:buNone/>
              <a:defRPr/>
            </a:pPr>
            <a:r>
              <a:rPr lang="en-US" dirty="0" smtClean="0"/>
              <a:t>Public Outreach</a:t>
            </a:r>
          </a:p>
          <a:p>
            <a:pPr>
              <a:buFont typeface="Times New Roman" charset="0"/>
              <a:buNone/>
              <a:defRPr/>
            </a:pPr>
            <a:r>
              <a:rPr lang="en-US" dirty="0" smtClean="0"/>
              <a:t>Includes Web site, User guides and Technical documents; Workshops and Tutorials; User Support; Scientific Visitors; Community Code Management</a:t>
            </a:r>
          </a:p>
          <a:p>
            <a:pPr>
              <a:buFont typeface="Times New Roman" charset="0"/>
              <a:buNone/>
              <a:defRPr/>
            </a:pPr>
            <a:r>
              <a:rPr lang="en-US" dirty="0" smtClean="0"/>
              <a:t> Repositories/Software management/Version control; Testing and Evaluation; Coordination with Operational Center; Steering Committee; Developers Committee</a:t>
            </a:r>
          </a:p>
          <a:p>
            <a:pPr>
              <a:buFont typeface="Times New Roman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make this research useful, and to provide the community with state-of-the-art tools for verification, the new methods have been implemented into the Model Evaluation Tools – a toolkit that also includes traditional verification approaches. </a:t>
            </a:r>
          </a:p>
          <a:p>
            <a:r>
              <a:rPr lang="en-US" baseline="0" dirty="0" smtClean="0"/>
              <a:t>The initial version of MET was released in 2008, and there now are over 1300 registered users (50% from universities).</a:t>
            </a:r>
          </a:p>
          <a:p>
            <a:r>
              <a:rPr lang="en-US" baseline="0" dirty="0" smtClean="0"/>
              <a:t>MET has brought tools for forecast evaluation to a large community of users who previously did not have tools available to do these evaluations.  </a:t>
            </a:r>
          </a:p>
          <a:p>
            <a:r>
              <a:rPr lang="en-US" baseline="0" dirty="0" smtClean="0"/>
              <a:t>It is worth noting that the MET team received the 2010 UCAR Outstanding Performance Award for Scientific and Technical Advancement for this effort.</a:t>
            </a:r>
          </a:p>
          <a:p>
            <a:r>
              <a:rPr lang="en-US" baseline="0" dirty="0" smtClean="0"/>
              <a:t>And now Jamie will show you some of these tools in action in our testing and </a:t>
            </a:r>
            <a:r>
              <a:rPr lang="en-US" baseline="0" smtClean="0"/>
              <a:t>evaluation efforts.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A34-9BB4-CB4D-B087-29DCCFADCB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BFE27-4336-45F8-9953-EFF053C6E731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en\2008 new ppt Cindy\sign_ppt_brant_lgblue_3_1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53340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A705-1ADD-4855-9B9A-16FF7D75F7C8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EF4E-EA8D-4514-BD29-44D2CEDA05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7F23-1404-43E1-9734-E5A1DB26B5CF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8D93-4749-42C8-AE97-31CD4D5D0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7F23-1404-43E1-9734-E5A1DB26B5CF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8D93-4749-42C8-AE97-31CD4D5D0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305800" cy="925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12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_no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3A705-1ADD-4855-9B9A-16FF7D75F7C8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F4E-EA8D-4514-BD29-44D2CEDA05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3300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rgbClr val="3300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330099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330099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330099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330099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ckground_no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41288"/>
            <a:ext cx="8142288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77200" cy="5486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8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65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rgbClr val="330099"/>
          </a:solidFill>
          <a:latin typeface="Arial Black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33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0099"/>
          </a:solidFill>
          <a:latin typeface="Helvetica" pitchFamily="34" charset="0"/>
          <a:cs typeface="Helvetic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330099"/>
          </a:solidFill>
          <a:latin typeface="Times New Roman" pitchFamily="18" charset="0"/>
          <a:cs typeface="Helvetic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330099"/>
          </a:solidFill>
          <a:latin typeface="Helvetica" pitchFamily="34" charset="0"/>
          <a:cs typeface="Helvetic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0099"/>
          </a:solidFill>
          <a:latin typeface="Helvetica" pitchFamily="34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330099"/>
          </a:solidFill>
          <a:latin typeface="Helvetic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jpeg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center.org/com-GSI/user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8229600" cy="1470025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Testbeds</a:t>
            </a:r>
            <a:r>
              <a:rPr lang="en-US" dirty="0">
                <a:solidFill>
                  <a:srgbClr val="002060"/>
                </a:solidFill>
              </a:rPr>
              <a:t>, Model </a:t>
            </a:r>
            <a:r>
              <a:rPr lang="en-US" dirty="0" smtClean="0">
                <a:solidFill>
                  <a:srgbClr val="002060"/>
                </a:solidFill>
              </a:rPr>
              <a:t>Evaluation</a:t>
            </a:r>
            <a:r>
              <a:rPr lang="en-US" dirty="0">
                <a:solidFill>
                  <a:srgbClr val="002060"/>
                </a:solidFill>
              </a:rPr>
              <a:t>, Statistics, and Users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Barbara Brown, Director (bgb@ucar.edu)</a:t>
            </a:r>
          </a:p>
          <a:p>
            <a:r>
              <a:rPr lang="en-US" b="0" dirty="0" smtClean="0"/>
              <a:t>Joint Numerical Testbed Program</a:t>
            </a:r>
          </a:p>
          <a:p>
            <a:r>
              <a:rPr lang="en-US" b="0" dirty="0" smtClean="0"/>
              <a:t>Research Applications Laboratory</a:t>
            </a:r>
          </a:p>
          <a:p>
            <a:r>
              <a:rPr lang="en-US" b="0" dirty="0" smtClean="0"/>
              <a:t>NCAR</a:t>
            </a:r>
            <a:endParaRPr lang="en-US" b="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43100" y="304800"/>
            <a:ext cx="52578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11 February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36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katrina-08-28-2005_small"/>
          <p:cNvPicPr>
            <a:picLocks noChangeAspect="1" noChangeArrowheads="1"/>
          </p:cNvPicPr>
          <p:nvPr/>
        </p:nvPicPr>
        <p:blipFill>
          <a:blip r:embed="rId3" cstate="print"/>
          <a:srcRect l="16000" t="9599" r="12000" b="9599"/>
          <a:stretch>
            <a:fillRect/>
          </a:stretch>
        </p:blipFill>
        <p:spPr>
          <a:xfrm>
            <a:off x="6400800" y="5105400"/>
            <a:ext cx="1876349" cy="1316083"/>
          </a:xfrm>
          <a:prstGeom prst="rect">
            <a:avLst/>
          </a:prstGeom>
          <a:noFill/>
        </p:spPr>
      </p:pic>
      <p:pic>
        <p:nvPicPr>
          <p:cNvPr id="3" name="Picture 3" descr="amsua_2007081600_006_003.jpg"/>
          <p:cNvPicPr>
            <a:picLocks noChangeAspect="1" noChangeArrowheads="1"/>
          </p:cNvPicPr>
          <p:nvPr/>
        </p:nvPicPr>
        <p:blipFill>
          <a:blip r:embed="rId4" cstate="print"/>
          <a:srcRect l="20000" t="32727" r="23529" b="34545"/>
          <a:stretch>
            <a:fillRect/>
          </a:stretch>
        </p:blipFill>
        <p:spPr bwMode="auto">
          <a:xfrm>
            <a:off x="6934200" y="1261878"/>
            <a:ext cx="1975105" cy="14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t="14138" b="14138"/>
          <a:stretch>
            <a:fillRect/>
          </a:stretch>
        </p:blipFill>
        <p:spPr bwMode="auto">
          <a:xfrm>
            <a:off x="381000" y="5085380"/>
            <a:ext cx="3429000" cy="13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s_03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" y="1524000"/>
            <a:ext cx="1760220" cy="13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 l="2927" r="2927" b="3429"/>
          <a:stretch>
            <a:fillRect/>
          </a:stretch>
        </p:blipFill>
        <p:spPr bwMode="auto">
          <a:xfrm>
            <a:off x="3800482" y="152400"/>
            <a:ext cx="1838318" cy="160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371600" y="1295400"/>
          <a:ext cx="6705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183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Software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Weather Research and Forecasting Model</a:t>
            </a:r>
          </a:p>
          <a:p>
            <a:pPr lvl="1"/>
            <a:r>
              <a:rPr lang="en-US" dirty="0" smtClean="0"/>
              <a:t>WRF</a:t>
            </a:r>
          </a:p>
          <a:p>
            <a:pPr lvl="1"/>
            <a:r>
              <a:rPr lang="en-US" dirty="0" smtClean="0"/>
              <a:t>WPS: Preprocessor</a:t>
            </a:r>
          </a:p>
          <a:p>
            <a:pPr lvl="1"/>
            <a:r>
              <a:rPr lang="en-US" dirty="0" smtClean="0"/>
              <a:t>WPP/UPP: Post Processor</a:t>
            </a:r>
          </a:p>
          <a:p>
            <a:r>
              <a:rPr lang="en-US" dirty="0" smtClean="0"/>
              <a:t>Model Evaluation Tools (MET)</a:t>
            </a:r>
          </a:p>
          <a:p>
            <a:r>
              <a:rPr lang="en-US" dirty="0" smtClean="0"/>
              <a:t>Gridpoint Statistical Interpolation (GSI) data assimilation system</a:t>
            </a:r>
            <a:endParaRPr lang="en-US" dirty="0" smtClean="0">
              <a:hlinkClick r:id="rId3"/>
            </a:endParaRPr>
          </a:p>
          <a:p>
            <a:r>
              <a:rPr lang="en-US" dirty="0" smtClean="0"/>
              <a:t>WRF for Hurricanes</a:t>
            </a:r>
          </a:p>
          <a:p>
            <a:pPr lvl="1"/>
            <a:r>
              <a:rPr lang="en-US" dirty="0" smtClean="0"/>
              <a:t>AHW</a:t>
            </a:r>
          </a:p>
          <a:p>
            <a:pPr lvl="1"/>
            <a:r>
              <a:rPr lang="en-US" dirty="0" smtClean="0"/>
              <a:t>HWRF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58" y="1295400"/>
            <a:ext cx="3898142" cy="24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96019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411480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 descr="DTC_Pla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96001"/>
            <a:ext cx="853633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53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Community Tools for Forecast Evaluation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4572000" cy="45705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Traditional and new tools implemented into DTC Model Evaluation Tools (MET)</a:t>
            </a:r>
          </a:p>
          <a:p>
            <a:r>
              <a:rPr lang="en-US" dirty="0" smtClean="0"/>
              <a:t>Initial version released in 2008</a:t>
            </a:r>
          </a:p>
          <a:p>
            <a:r>
              <a:rPr lang="en-US" dirty="0" smtClean="0"/>
              <a:t>Includes </a:t>
            </a:r>
          </a:p>
          <a:p>
            <a:pPr lvl="1"/>
            <a:r>
              <a:rPr lang="en-US" dirty="0" smtClean="0"/>
              <a:t>Traditional approaches</a:t>
            </a:r>
          </a:p>
          <a:p>
            <a:pPr lvl="1"/>
            <a:r>
              <a:rPr lang="en-US" dirty="0" smtClean="0"/>
              <a:t>Spatial methods (MODE, Scale, Neighborhood)</a:t>
            </a:r>
          </a:p>
          <a:p>
            <a:pPr lvl="1"/>
            <a:r>
              <a:rPr lang="en-US" dirty="0" smtClean="0"/>
              <a:t>Confidence Intervals</a:t>
            </a:r>
          </a:p>
          <a:p>
            <a:r>
              <a:rPr lang="en-US" dirty="0" smtClean="0"/>
              <a:t>Supported to the community</a:t>
            </a:r>
          </a:p>
          <a:p>
            <a:pPr lvl="1"/>
            <a:r>
              <a:rPr lang="en-US" dirty="0" smtClean="0"/>
              <a:t>Close to 2,000 users (50% university)</a:t>
            </a:r>
          </a:p>
          <a:p>
            <a:pPr lvl="1"/>
            <a:r>
              <a:rPr lang="en-US" dirty="0" smtClean="0"/>
              <a:t>Regular tutorials</a:t>
            </a:r>
          </a:p>
          <a:p>
            <a:pPr lvl="1"/>
            <a:r>
              <a:rPr lang="en-US" dirty="0" smtClean="0"/>
              <a:t>Email help</a:t>
            </a:r>
          </a:p>
          <a:p>
            <a:r>
              <a:rPr lang="en-US" dirty="0" smtClean="0"/>
              <a:t>MET-TC to be released in Spring 2013 (for tropical cyclones)</a:t>
            </a:r>
          </a:p>
        </p:txBody>
      </p:sp>
      <p:pic>
        <p:nvPicPr>
          <p:cNvPr id="7" name="Picture 6" descr="met_sample_logo.jpg"/>
          <p:cNvPicPr>
            <a:picLocks noChangeAspect="1"/>
          </p:cNvPicPr>
          <p:nvPr/>
        </p:nvPicPr>
        <p:blipFill>
          <a:blip r:embed="rId3" cstate="print"/>
          <a:srcRect l="7059" t="13333" r="7059" b="20000"/>
          <a:stretch>
            <a:fillRect/>
          </a:stretch>
        </p:blipFill>
        <p:spPr>
          <a:xfrm>
            <a:off x="5257800" y="914422"/>
            <a:ext cx="3337626" cy="1828778"/>
          </a:xfrm>
          <a:prstGeom prst="rect">
            <a:avLst/>
          </a:prstGeom>
        </p:spPr>
      </p:pic>
      <p:pic>
        <p:nvPicPr>
          <p:cNvPr id="9" name="Picture 8" descr="SciTechAw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895600"/>
            <a:ext cx="3810000" cy="25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410200"/>
            <a:ext cx="396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MET team received the 2010 UCAR </a:t>
            </a:r>
          </a:p>
          <a:p>
            <a:r>
              <a:rPr lang="en-US" sz="1600" dirty="0" smtClean="0"/>
              <a:t>Outstanding Performance Award for </a:t>
            </a:r>
          </a:p>
          <a:p>
            <a:r>
              <a:rPr lang="en-US" sz="1600" dirty="0" smtClean="0"/>
              <a:t>Scientific and Technical Advancement</a:t>
            </a:r>
            <a:endParaRPr lang="en-US" sz="1600" dirty="0"/>
          </a:p>
        </p:txBody>
      </p:sp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31777" r="5625" b="31753"/>
          <a:stretch/>
        </p:blipFill>
        <p:spPr bwMode="auto">
          <a:xfrm>
            <a:off x="1127151" y="5561100"/>
            <a:ext cx="3673449" cy="1253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6333641"/>
            <a:ext cx="3657600" cy="338554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http://www.dtcenter.org/met/users/</a:t>
            </a:r>
          </a:p>
        </p:txBody>
      </p:sp>
      <p:pic>
        <p:nvPicPr>
          <p:cNvPr id="11" name="Picture 10" descr="DTC_Pl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96001"/>
            <a:ext cx="853633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Evaluation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JNT and DTC Philosophy:</a:t>
            </a:r>
          </a:p>
          <a:p>
            <a:r>
              <a:rPr lang="en-US" i="1" u="sng" dirty="0" smtClean="0"/>
              <a:t>Independent</a:t>
            </a:r>
            <a:r>
              <a:rPr lang="en-US" dirty="0" smtClean="0"/>
              <a:t> of development process</a:t>
            </a:r>
          </a:p>
          <a:p>
            <a:r>
              <a:rPr lang="en-US" dirty="0" smtClean="0"/>
              <a:t>Carefully designed test plan</a:t>
            </a:r>
          </a:p>
          <a:p>
            <a:pPr lvl="1"/>
            <a:r>
              <a:rPr lang="en-US" dirty="0" smtClean="0"/>
              <a:t>Specified questions to be answered</a:t>
            </a:r>
          </a:p>
          <a:p>
            <a:pPr lvl="1"/>
            <a:r>
              <a:rPr lang="en-US" dirty="0" smtClean="0"/>
              <a:t>Specification and use of meaningful forecast verification methods</a:t>
            </a:r>
          </a:p>
          <a:p>
            <a:r>
              <a:rPr lang="en-US" dirty="0" smtClean="0"/>
              <a:t>Large number of cases</a:t>
            </a:r>
          </a:p>
          <a:p>
            <a:r>
              <a:rPr lang="en-US" dirty="0" smtClean="0"/>
              <a:t>Broad range of weather regimes</a:t>
            </a:r>
          </a:p>
          <a:p>
            <a:r>
              <a:rPr lang="en-US" dirty="0" smtClean="0"/>
              <a:t>Extensive objective verification, including assessment of statistical significance</a:t>
            </a:r>
          </a:p>
          <a:p>
            <a:r>
              <a:rPr lang="en-US" dirty="0" smtClean="0"/>
              <a:t>Test results are publicly available</a:t>
            </a:r>
          </a:p>
        </p:txBody>
      </p:sp>
    </p:spTree>
    <p:extLst>
      <p:ext uri="{BB962C8B-B14F-4D97-AF65-F5344CB8AC3E}">
        <p14:creationId xmlns:p14="http://schemas.microsoft.com/office/powerpoint/2010/main" val="2984077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006642"/>
            <a:ext cx="9144000" cy="54882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DTC tests span the DTC focus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Mesoscale Model Evaluation 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267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What: Mechanism to assist research community w/ initial stage of testing to efficiently demonstrate the merits of a new development</a:t>
            </a:r>
          </a:p>
          <a:p>
            <a:pPr lvl="1"/>
            <a:r>
              <a:rPr lang="en-US" dirty="0" smtClean="0"/>
              <a:t>Provide model input &amp; </a:t>
            </a:r>
            <a:r>
              <a:rPr lang="en-US" dirty="0" err="1" smtClean="0"/>
              <a:t>obs</a:t>
            </a:r>
            <a:r>
              <a:rPr lang="en-US" dirty="0" smtClean="0"/>
              <a:t> datasets to utilize for testing</a:t>
            </a:r>
          </a:p>
          <a:p>
            <a:pPr lvl="1"/>
            <a:r>
              <a:rPr lang="en-US" dirty="0" smtClean="0"/>
              <a:t>Establish &amp; publicize baseline results for select operational models</a:t>
            </a:r>
          </a:p>
          <a:p>
            <a:pPr lvl="1"/>
            <a:r>
              <a:rPr lang="en-US" dirty="0" smtClean="0"/>
              <a:t>Provide a common framework for testing; allow for direct comparisons</a:t>
            </a:r>
          </a:p>
          <a:p>
            <a:r>
              <a:rPr lang="en-US" dirty="0" smtClean="0"/>
              <a:t>Where: Hosted by the DTC; served through Repository for Archiving, Managing and Accessing Diverse </a:t>
            </a:r>
            <a:r>
              <a:rPr lang="en-US" dirty="0" err="1" smtClean="0"/>
              <a:t>DAta</a:t>
            </a:r>
            <a:r>
              <a:rPr lang="en-US" dirty="0" smtClean="0"/>
              <a:t> (RAMADDA)</a:t>
            </a:r>
          </a:p>
          <a:p>
            <a:pPr lvl="1"/>
            <a:r>
              <a:rPr lang="en-US" dirty="0" smtClean="0"/>
              <a:t>Currently includes 9 cases</a:t>
            </a:r>
          </a:p>
          <a:p>
            <a:pPr lvl="1"/>
            <a:r>
              <a:rPr lang="en-US" dirty="0" smtClean="0"/>
              <a:t>Variety of situations and datasets</a:t>
            </a:r>
          </a:p>
        </p:txBody>
      </p:sp>
      <p:pic>
        <p:nvPicPr>
          <p:cNvPr id="5" name="Picture 4" descr="mmet_mainp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90600"/>
            <a:ext cx="4286250" cy="433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3956" y="5323999"/>
            <a:ext cx="4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www.dtcenter.org/eval/mmet</a:t>
            </a:r>
            <a:endParaRPr lang="en-US" sz="1050" b="1" i="1" dirty="0">
              <a:solidFill>
                <a:srgbClr val="0070C0"/>
              </a:solidFill>
            </a:endParaRPr>
          </a:p>
        </p:txBody>
      </p:sp>
      <p:pic>
        <p:nvPicPr>
          <p:cNvPr id="7" name="Picture 6" descr="DTC_Pl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6071462"/>
            <a:ext cx="853633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8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methods: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One statistical measure will never be adequate to describe the performance of any forecasting system</a:t>
            </a:r>
          </a:p>
          <a:p>
            <a:r>
              <a:rPr lang="en-US" dirty="0" smtClean="0"/>
              <a:t>Before starting, we need  to consider the questions to be answered before proceeding –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What do we (or the users) care about? What are we trying to accomplish through a verification study?</a:t>
            </a:r>
          </a:p>
          <a:p>
            <a:r>
              <a:rPr lang="en-US" dirty="0" smtClean="0"/>
              <a:t>Different problems require different statistical treatment</a:t>
            </a:r>
          </a:p>
          <a:p>
            <a:r>
              <a:rPr lang="en-US" dirty="0" smtClean="0"/>
              <a:t>Care is needed in selecting methods for the task</a:t>
            </a:r>
          </a:p>
          <a:p>
            <a:pPr marL="457200" lvl="1" indent="0"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Example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Finley affair</a:t>
            </a:r>
          </a:p>
          <a:p>
            <a:r>
              <a:rPr lang="en-US" dirty="0" smtClean="0"/>
              <a:t>Measuring uncertainty (i.e., confidence intervals, significance tests) is very important when comparing forecasting systems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But also need to consider practical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25884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verification?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Contingency </a:t>
            </a:r>
            <a:r>
              <a:rPr lang="en-US" sz="2800" dirty="0" smtClean="0"/>
              <a:t>table performance diagrams </a:t>
            </a:r>
          </a:p>
          <a:p>
            <a:pPr marL="457200" lvl="1" indent="0">
              <a:buNone/>
            </a:pPr>
            <a:r>
              <a:rPr lang="en-US" sz="2400" b="1" i="1" dirty="0">
                <a:solidFill>
                  <a:srgbClr val="008080"/>
                </a:solidFill>
              </a:rPr>
              <a:t>S</a:t>
            </a:r>
            <a:r>
              <a:rPr lang="en-US" sz="2400" b="1" i="1" dirty="0" smtClean="0">
                <a:solidFill>
                  <a:srgbClr val="008080"/>
                </a:solidFill>
              </a:rPr>
              <a:t>imultaneous </a:t>
            </a:r>
            <a:r>
              <a:rPr lang="en-US" sz="2400" b="1" i="1" dirty="0">
                <a:solidFill>
                  <a:srgbClr val="008080"/>
                </a:solidFill>
              </a:rPr>
              <a:t>display of multiple </a:t>
            </a:r>
            <a:r>
              <a:rPr lang="en-US" sz="2400" b="1" i="1" dirty="0" smtClean="0">
                <a:solidFill>
                  <a:srgbClr val="008080"/>
                </a:solidFill>
              </a:rPr>
              <a:t>statistics</a:t>
            </a:r>
          </a:p>
          <a:p>
            <a:r>
              <a:rPr lang="en-US" sz="2800" dirty="0" smtClean="0"/>
              <a:t>Probabilistic</a:t>
            </a:r>
          </a:p>
          <a:p>
            <a:pPr marL="457200" lvl="1" indent="0">
              <a:buNone/>
            </a:pPr>
            <a:r>
              <a:rPr lang="en-US" sz="2400" b="1" i="1" dirty="0" smtClean="0">
                <a:solidFill>
                  <a:srgbClr val="008080"/>
                </a:solidFill>
              </a:rPr>
              <a:t>Continuing discussions of approaches, philosophy, interpretation</a:t>
            </a:r>
            <a:endParaRPr lang="en-US" sz="2400" b="1" i="1" dirty="0">
              <a:solidFill>
                <a:srgbClr val="008080"/>
              </a:solidFill>
            </a:endParaRPr>
          </a:p>
          <a:p>
            <a:r>
              <a:rPr lang="en-US" sz="2800" dirty="0" smtClean="0"/>
              <a:t>Spatial methods</a:t>
            </a:r>
          </a:p>
          <a:p>
            <a:pPr marL="457200" lvl="1" indent="0">
              <a:buNone/>
            </a:pPr>
            <a:r>
              <a:rPr lang="en-US" sz="2400" b="1" i="1" dirty="0" smtClean="0">
                <a:solidFill>
                  <a:srgbClr val="008080"/>
                </a:solidFill>
              </a:rPr>
              <a:t>New approaches to diagnostic verification</a:t>
            </a:r>
            <a:endParaRPr lang="en-US" sz="2400" b="1" i="1" dirty="0">
              <a:solidFill>
                <a:srgbClr val="008080"/>
              </a:solidFill>
            </a:endParaRPr>
          </a:p>
          <a:p>
            <a:r>
              <a:rPr lang="en-US" sz="2800" dirty="0" smtClean="0"/>
              <a:t>Extremes</a:t>
            </a:r>
          </a:p>
          <a:p>
            <a:pPr marL="457200" lvl="1" indent="0">
              <a:buNone/>
            </a:pPr>
            <a:r>
              <a:rPr lang="en-US" sz="2400" b="1" i="1" dirty="0" smtClean="0">
                <a:solidFill>
                  <a:srgbClr val="008080"/>
                </a:solidFill>
              </a:rPr>
              <a:t>New approaches and measures</a:t>
            </a:r>
            <a:endParaRPr lang="en-US" sz="2400" b="1" i="1" dirty="0">
              <a:solidFill>
                <a:srgbClr val="008080"/>
              </a:solidFill>
            </a:endParaRPr>
          </a:p>
          <a:p>
            <a:r>
              <a:rPr lang="en-US" sz="2800" dirty="0"/>
              <a:t>Confidence </a:t>
            </a:r>
            <a:r>
              <a:rPr lang="en-US" sz="2800" dirty="0" smtClean="0"/>
              <a:t>intervals</a:t>
            </a:r>
          </a:p>
          <a:p>
            <a:pPr marL="457200" lvl="1" indent="0">
              <a:buNone/>
            </a:pPr>
            <a:r>
              <a:rPr lang="en-US" sz="2400" b="1" i="1" dirty="0" smtClean="0">
                <a:solidFill>
                  <a:srgbClr val="008080"/>
                </a:solidFill>
              </a:rPr>
              <a:t>Becoming more commonly used</a:t>
            </a:r>
            <a:endParaRPr lang="en-US" sz="2400" b="1" i="1" dirty="0">
              <a:solidFill>
                <a:srgbClr val="00808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07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Computing traditional verification measures</a:t>
            </a:r>
            <a:endParaRPr lang="en-US" sz="2800" dirty="0"/>
          </a:p>
        </p:txBody>
      </p:sp>
      <p:sp>
        <p:nvSpPr>
          <p:cNvPr id="28" name="Content Placeholder 27"/>
          <p:cNvSpPr>
            <a:spLocks noGrp="1"/>
          </p:cNvSpPr>
          <p:nvPr>
            <p:ph sz="half" idx="4294967295"/>
          </p:nvPr>
        </p:nvSpPr>
        <p:spPr>
          <a:xfrm>
            <a:off x="0" y="3810000"/>
            <a:ext cx="4038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b="1" i="1" dirty="0" smtClean="0">
                <a:solidFill>
                  <a:srgbClr val="00B050"/>
                </a:solidFill>
              </a:rPr>
              <a:t>contingency table counts </a:t>
            </a:r>
            <a:r>
              <a:rPr lang="en-US" dirty="0" smtClean="0"/>
              <a:t>to compute a variety of measures</a:t>
            </a:r>
          </a:p>
          <a:p>
            <a:pPr marL="349250" lvl="1" indent="0">
              <a:buNone/>
            </a:pPr>
            <a:r>
              <a:rPr lang="en-US" dirty="0" smtClean="0"/>
              <a:t>POD, FAR, Freq. Bias, Critical Success Index (CSI), Gilbert Skill Score  (= ETS),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295400"/>
            <a:ext cx="4038600" cy="4759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b="1" i="1" dirty="0" smtClean="0">
                <a:solidFill>
                  <a:srgbClr val="00B050"/>
                </a:solidFill>
              </a:rPr>
              <a:t>error values </a:t>
            </a:r>
            <a:r>
              <a:rPr lang="en-US" dirty="0" smtClean="0"/>
              <a:t>to estimate a variety of measures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Mean Error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MAE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MSE, RMSE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Correlation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722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02982"/>
              </p:ext>
            </p:extLst>
          </p:nvPr>
        </p:nvGraphicFramePr>
        <p:xfrm>
          <a:off x="295275" y="1601151"/>
          <a:ext cx="3927475" cy="1980249"/>
        </p:xfrm>
        <a:graphic>
          <a:graphicData uri="http://schemas.openxmlformats.org/drawingml/2006/table">
            <a:tbl>
              <a:tblPr/>
              <a:tblGrid>
                <a:gridCol w="877888"/>
                <a:gridCol w="1524000"/>
                <a:gridCol w="152558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alarms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correct negatives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7255" name="Text Box 39"/>
          <p:cNvSpPr txBox="1">
            <a:spLocks noChangeArrowheads="1"/>
          </p:cNvSpPr>
          <p:nvPr/>
        </p:nvSpPr>
        <p:spPr bwMode="auto">
          <a:xfrm rot="16200000">
            <a:off x="-146050" y="2763837"/>
            <a:ext cx="1268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Forecast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14735"/>
            <a:ext cx="408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D25CF"/>
                </a:solidFill>
              </a:rPr>
              <a:t>Yes/No contingency table</a:t>
            </a:r>
            <a:endParaRPr lang="en-US" sz="2400" b="1" dirty="0">
              <a:solidFill>
                <a:srgbClr val="3D25C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8478" y="914400"/>
            <a:ext cx="408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D25CF"/>
                </a:solidFill>
              </a:rPr>
              <a:t>Continuous statistics</a:t>
            </a:r>
            <a:endParaRPr lang="en-US" sz="2400" b="1" dirty="0">
              <a:solidFill>
                <a:srgbClr val="3D25C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382631"/>
            <a:ext cx="4724400" cy="1938992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9999"/>
                </a:solidFill>
              </a:rPr>
              <a:t>I</a:t>
            </a:r>
            <a:r>
              <a:rPr lang="en-US" sz="2400" b="1" i="1" u="sng" dirty="0" smtClean="0">
                <a:solidFill>
                  <a:srgbClr val="009999"/>
                </a:solidFill>
              </a:rPr>
              <a:t>mportant issues:</a:t>
            </a:r>
          </a:p>
          <a:p>
            <a:r>
              <a:rPr lang="en-US" sz="2400" dirty="0" smtClean="0">
                <a:solidFill>
                  <a:srgbClr val="009999"/>
                </a:solidFill>
              </a:rPr>
              <a:t>(1)  Choice of scores is critical</a:t>
            </a:r>
          </a:p>
          <a:p>
            <a:endParaRPr lang="en-US" sz="2400" dirty="0" smtClean="0">
              <a:solidFill>
                <a:srgbClr val="009999"/>
              </a:solidFill>
            </a:endParaRPr>
          </a:p>
          <a:p>
            <a:r>
              <a:rPr lang="en-US" sz="2400" dirty="0" smtClean="0">
                <a:solidFill>
                  <a:srgbClr val="009999"/>
                </a:solidFill>
              </a:rPr>
              <a:t>(2)  The traditional measures are not independent of each other</a:t>
            </a:r>
          </a:p>
        </p:txBody>
      </p:sp>
    </p:spTree>
    <p:extLst>
      <p:ext uri="{BB962C8B-B14F-4D97-AF65-F5344CB8AC3E}">
        <p14:creationId xmlns:p14="http://schemas.microsoft.com/office/powerpoint/2010/main" val="41903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Relationships among contingency table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3058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CSI is a </a:t>
            </a:r>
            <a:r>
              <a:rPr lang="en-US" sz="2400" i="1" dirty="0" smtClean="0"/>
              <a:t>nonlinear</a:t>
            </a:r>
            <a:r>
              <a:rPr lang="en-US" sz="2400" dirty="0" smtClean="0"/>
              <a:t> function of POD and FAR</a:t>
            </a:r>
          </a:p>
          <a:p>
            <a:r>
              <a:rPr lang="en-US" sz="2400" dirty="0" smtClean="0"/>
              <a:t>CSI depends on base rate (event frequency) and Bias</a:t>
            </a:r>
            <a:endParaRPr lang="en-US" sz="2400" dirty="0"/>
          </a:p>
        </p:txBody>
      </p:sp>
      <p:pic>
        <p:nvPicPr>
          <p:cNvPr id="4" name="Picture 3" descr="D:\Personal\conv_wx\barb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3497"/>
            <a:ext cx="5867400" cy="443450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943600" y="2758530"/>
          <a:ext cx="3124200" cy="112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1612900" imgH="584200" progId="Equation.DSMT4">
                  <p:embed/>
                </p:oleObj>
              </mc:Choice>
              <mc:Fallback>
                <p:oleObj name="Equation" r:id="rId4" imgW="16129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58530"/>
                        <a:ext cx="3124200" cy="1127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17347418">
            <a:off x="5277912" y="5610009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753209">
            <a:off x="1712336" y="6315617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6088" y="4273034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CSI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2362200" y="541020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495800" y="4876800"/>
            <a:ext cx="304800" cy="2286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4413785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</a:rPr>
              <a:t>Very different combinations of FAR and POD lead to the same CSI value</a:t>
            </a:r>
          </a:p>
          <a:p>
            <a:r>
              <a:rPr lang="en-US" sz="2000" b="1" dirty="0" smtClean="0"/>
              <a:t>(User impacts?)</a:t>
            </a:r>
          </a:p>
        </p:txBody>
      </p:sp>
    </p:spTree>
    <p:extLst>
      <p:ext uri="{BB962C8B-B14F-4D97-AF65-F5344CB8AC3E}">
        <p14:creationId xmlns:p14="http://schemas.microsoft.com/office/powerpoint/2010/main" val="10496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Testbeds</a:t>
            </a:r>
            <a:r>
              <a:rPr lang="en-US" dirty="0" smtClean="0"/>
              <a:t>, the JNT, and the DTC</a:t>
            </a:r>
          </a:p>
          <a:p>
            <a:r>
              <a:rPr lang="en-US" dirty="0" smtClean="0"/>
              <a:t>New developments in forecast verification methods</a:t>
            </a:r>
          </a:p>
          <a:p>
            <a:pPr lvl="1"/>
            <a:r>
              <a:rPr lang="en-US" dirty="0" smtClean="0"/>
              <a:t>Probabilistic</a:t>
            </a:r>
          </a:p>
          <a:p>
            <a:pPr lvl="1"/>
            <a:r>
              <a:rPr lang="en-US" dirty="0" smtClean="0"/>
              <a:t>Spatial</a:t>
            </a:r>
          </a:p>
          <a:p>
            <a:pPr lvl="1"/>
            <a:r>
              <a:rPr lang="en-US" dirty="0" smtClean="0"/>
              <a:t>Contingency tables</a:t>
            </a:r>
          </a:p>
          <a:p>
            <a:pPr lvl="1"/>
            <a:r>
              <a:rPr lang="en-US" dirty="0" smtClean="0"/>
              <a:t>Measuring uncertainty</a:t>
            </a:r>
          </a:p>
          <a:p>
            <a:pPr lvl="1"/>
            <a:r>
              <a:rPr lang="en-US" dirty="0" smtClean="0"/>
              <a:t>(Extremes)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What makes a good forecast?</a:t>
            </a:r>
          </a:p>
          <a:p>
            <a:pPr lvl="1"/>
            <a:r>
              <a:rPr lang="en-US" dirty="0" smtClean="0"/>
              <a:t>How can forecast evaluation reflect users’ needs?</a:t>
            </a:r>
          </a:p>
          <a:p>
            <a:pPr lvl="2"/>
            <a:r>
              <a:rPr lang="en-US" dirty="0" smtClean="0"/>
              <a:t>User-relevant verification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087495" y="1130707"/>
            <a:ext cx="4850876" cy="4999219"/>
            <a:chOff x="3882046" y="780313"/>
            <a:chExt cx="4850876" cy="4999219"/>
          </a:xfrm>
        </p:grpSpPr>
        <p:grpSp>
          <p:nvGrpSpPr>
            <p:cNvPr id="20" name="Group 19"/>
            <p:cNvGrpSpPr/>
            <p:nvPr/>
          </p:nvGrpSpPr>
          <p:grpSpPr>
            <a:xfrm>
              <a:off x="3882046" y="780313"/>
              <a:ext cx="4850876" cy="4996102"/>
              <a:chOff x="4006335" y="1219198"/>
              <a:chExt cx="4850876" cy="499610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/>
              <a:srcRect t="8974"/>
              <a:stretch>
                <a:fillRect/>
              </a:stretch>
            </p:blipFill>
            <p:spPr>
              <a:xfrm>
                <a:off x="4191000" y="1219200"/>
                <a:ext cx="4666211" cy="49961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 rot="16200000">
                <a:off x="1692952" y="3532581"/>
                <a:ext cx="4996101" cy="3693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Probability of Detection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86200" y="5410200"/>
              <a:ext cx="48467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Success Ratio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diagrams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967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fter </a:t>
            </a:r>
            <a:r>
              <a:rPr lang="en-US" b="1" dirty="0" err="1" smtClean="0"/>
              <a:t>Roebber</a:t>
            </a:r>
            <a:r>
              <a:rPr lang="en-US" b="1" dirty="0" smtClean="0"/>
              <a:t> 2009 and C. Wilson 2008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1" y="609600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99"/>
                </a:solidFill>
              </a:rPr>
              <a:t>Success ratio = 1 - FAR</a:t>
            </a:r>
            <a:endParaRPr lang="en-US" sz="2400" b="1" dirty="0">
              <a:solidFill>
                <a:srgbClr val="009999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95800" y="2362200"/>
            <a:ext cx="1676400" cy="1636931"/>
            <a:chOff x="1143000" y="4572000"/>
            <a:chExt cx="1676400" cy="1636931"/>
          </a:xfrm>
        </p:grpSpPr>
        <p:sp>
          <p:nvSpPr>
            <p:cNvPr id="6" name="TextBox 5"/>
            <p:cNvSpPr txBox="1"/>
            <p:nvPr/>
          </p:nvSpPr>
          <p:spPr>
            <a:xfrm>
              <a:off x="1143000" y="5562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66CC"/>
                  </a:solidFill>
                </a:rPr>
                <a:t>Equal lines of CSI</a:t>
              </a:r>
              <a:endParaRPr lang="en-US" b="1" dirty="0">
                <a:solidFill>
                  <a:srgbClr val="3366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057400" y="4572000"/>
              <a:ext cx="762000" cy="9906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239000" y="4038600"/>
            <a:ext cx="1676400" cy="2105799"/>
            <a:chOff x="9185564" y="3584188"/>
            <a:chExt cx="1676400" cy="2105799"/>
          </a:xfrm>
        </p:grpSpPr>
        <p:cxnSp>
          <p:nvCxnSpPr>
            <p:cNvPr id="14" name="Straight Arrow Connector 13"/>
            <p:cNvCxnSpPr>
              <a:stCxn id="7" idx="0"/>
            </p:cNvCxnSpPr>
            <p:nvPr/>
          </p:nvCxnSpPr>
          <p:spPr>
            <a:xfrm flipH="1" flipV="1">
              <a:off x="9185564" y="3584188"/>
              <a:ext cx="876300" cy="145946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261764" y="5043656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66CC"/>
                  </a:solidFill>
                </a:rPr>
                <a:t>Equal lines of Bias</a:t>
              </a:r>
              <a:endParaRPr lang="en-US" b="1" dirty="0">
                <a:solidFill>
                  <a:srgbClr val="3366CC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7145" y="1186336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advantage of relationships among scores to show multiple scores at one time</a:t>
            </a:r>
          </a:p>
          <a:p>
            <a:endParaRPr lang="en-US" sz="2400" dirty="0" smtClean="0"/>
          </a:p>
          <a:p>
            <a:r>
              <a:rPr lang="en-US" sz="2400" dirty="0" smtClean="0"/>
              <a:t>Only need plot POD and 1-FAR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8305800" y="1066800"/>
            <a:ext cx="457200" cy="4572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61218" y="74604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Best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976" y="4535031"/>
            <a:ext cx="3467969" cy="1785104"/>
          </a:xfrm>
          <a:prstGeom prst="rect">
            <a:avLst/>
          </a:prstGeom>
          <a:solidFill>
            <a:schemeClr val="bg1"/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009999"/>
                </a:solidFill>
              </a:rPr>
              <a:t>NOTE</a:t>
            </a:r>
            <a:r>
              <a:rPr lang="en-US" sz="2200" dirty="0" smtClean="0">
                <a:solidFill>
                  <a:srgbClr val="009999"/>
                </a:solidFill>
              </a:rPr>
              <a:t>:  Other forms of this type of diagram exist for different combinations of measures (see </a:t>
            </a:r>
            <a:r>
              <a:rPr lang="en-US" sz="2200" dirty="0" err="1" smtClean="0">
                <a:solidFill>
                  <a:srgbClr val="009999"/>
                </a:solidFill>
              </a:rPr>
              <a:t>Jolliffe</a:t>
            </a:r>
            <a:r>
              <a:rPr lang="en-US" sz="2200" dirty="0" smtClean="0">
                <a:solidFill>
                  <a:srgbClr val="009999"/>
                </a:solidFill>
              </a:rPr>
              <a:t> and Stephenson 2012)</a:t>
            </a:r>
            <a:endParaRPr lang="en-US" sz="22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7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Example</a:t>
            </a:r>
            <a:r>
              <a:rPr lang="en-US" sz="2800" dirty="0" smtClean="0"/>
              <a:t>: Overall changes in performance resulting from changes in </a:t>
            </a:r>
            <a:r>
              <a:rPr lang="en-US" sz="2800" dirty="0" err="1" smtClean="0"/>
              <a:t>precip</a:t>
            </a:r>
            <a:r>
              <a:rPr lang="en-US" sz="2800" dirty="0" smtClean="0"/>
              <a:t> analysis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5410200" cy="5792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14478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Colors = Thresholds</a:t>
            </a:r>
          </a:p>
          <a:p>
            <a:r>
              <a:rPr lang="en-US" sz="2400" dirty="0" smtClean="0"/>
              <a:t>Black = 0.1”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0.5”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Blue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= 1” </a:t>
            </a:r>
          </a:p>
          <a:p>
            <a:r>
              <a:rPr lang="en-US" sz="2400" dirty="0" smtClean="0">
                <a:solidFill>
                  <a:srgbClr val="00CC00"/>
                </a:solidFill>
              </a:rPr>
              <a:t>Green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CC00"/>
                </a:solidFill>
              </a:rPr>
              <a:t>= 2”</a:t>
            </a:r>
          </a:p>
          <a:p>
            <a:endParaRPr lang="en-US" sz="2400" dirty="0" smtClean="0">
              <a:solidFill>
                <a:srgbClr val="00CC00"/>
              </a:solidFill>
            </a:endParaRPr>
          </a:p>
          <a:p>
            <a:r>
              <a:rPr lang="en-US" sz="2400" dirty="0" smtClean="0"/>
              <a:t>Dots = Stage IV</a:t>
            </a:r>
          </a:p>
          <a:p>
            <a:r>
              <a:rPr lang="en-US" sz="2400" dirty="0" smtClean="0"/>
              <a:t>Rectangles = CCPA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581400" y="3505200"/>
            <a:ext cx="609600" cy="228600"/>
          </a:xfrm>
          <a:prstGeom prst="ellipse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810000"/>
            <a:ext cx="609600" cy="228600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188195">
            <a:off x="2219502" y="3679226"/>
            <a:ext cx="1045259" cy="343528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0156" y="5562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Larger impacts for higher thresholds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35159"/>
              </p:ext>
            </p:extLst>
          </p:nvPr>
        </p:nvGraphicFramePr>
        <p:xfrm>
          <a:off x="762000" y="198120"/>
          <a:ext cx="7924800" cy="6583680"/>
        </p:xfrm>
        <a:graphic>
          <a:graphicData uri="http://schemas.openxmlformats.org/drawingml/2006/table">
            <a:tbl>
              <a:tblPr/>
              <a:tblGrid>
                <a:gridCol w="2207125"/>
                <a:gridCol w="3003248"/>
                <a:gridCol w="2714427"/>
              </a:tblGrid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Measure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Attribute evaluated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2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Probability forecasts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Brier score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Accuracy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Based on squared error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5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Resolution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Resolution (resolving different categories)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Compares forecast category climatologies to overall climatology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Reliability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Skill score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Skill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Skill involves </a:t>
                      </a: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comparison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 of forecasts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Sharpness measure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Sharpness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Only considers distribution of forecasts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ROC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Discrimination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Ignores calibration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C/L Value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Value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Ignores 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2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Ensemble distribution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Rank histogram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Can be misleading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5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Spread-skill</a:t>
                      </a: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Calibration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Difficult to achieve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6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CRPS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Accuracy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Squared difference between forecast and observed distributions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Analogous to MAE in limit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76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log p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score (Ignorance)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Accuracy</a:t>
                      </a: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Local score,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rewards 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for correct category; infinite if observed category has 0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density</a:t>
                      </a: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42" marR="502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5073" y="762000"/>
            <a:ext cx="7931727" cy="1371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073" y="3200400"/>
            <a:ext cx="7924800" cy="533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5073" y="5715000"/>
            <a:ext cx="7955280" cy="1143000"/>
          </a:xfrm>
          <a:prstGeom prst="rect">
            <a:avLst/>
          </a:prstGeom>
          <a:noFill/>
          <a:ln w="76200">
            <a:solidFill>
              <a:srgbClr val="33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Ignorance score (for multi-category or ensemble forecasts)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              </a:t>
            </a:r>
            <a:r>
              <a:rPr lang="en-US" sz="2800" dirty="0" smtClean="0"/>
              <a:t>is the category that actually was observed at time </a:t>
            </a:r>
            <a:r>
              <a:rPr lang="en-US" sz="2800" i="1" dirty="0" smtClean="0"/>
              <a:t>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Based on information theory</a:t>
            </a:r>
          </a:p>
          <a:p>
            <a:r>
              <a:rPr lang="en-US" sz="2800" dirty="0" smtClean="0"/>
              <a:t>Only rewards forecasts with some probability in “correct” category</a:t>
            </a:r>
          </a:p>
          <a:p>
            <a:r>
              <a:rPr lang="en-US" sz="2800" dirty="0" smtClean="0"/>
              <a:t>Is receiving some attention as “the” score to use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43365"/>
              </p:ext>
            </p:extLst>
          </p:nvPr>
        </p:nvGraphicFramePr>
        <p:xfrm>
          <a:off x="1828800" y="1295400"/>
          <a:ext cx="4686207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3" imgW="1358640" imgH="431640" progId="Equation.DSMT4">
                  <p:embed/>
                </p:oleObj>
              </mc:Choice>
              <mc:Fallback>
                <p:oleObj name="Equation" r:id="rId3" imgW="1358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295400"/>
                        <a:ext cx="4686207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24789"/>
              </p:ext>
            </p:extLst>
          </p:nvPr>
        </p:nvGraphicFramePr>
        <p:xfrm>
          <a:off x="1295400" y="2743200"/>
          <a:ext cx="1143000" cy="64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743200"/>
                        <a:ext cx="1143000" cy="64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0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approaches for ensemble forecasts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219200"/>
            <a:ext cx="5486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Minimum spanning tree</a:t>
            </a:r>
          </a:p>
          <a:p>
            <a:pPr lvl="1"/>
            <a:r>
              <a:rPr lang="en-US" sz="2800" dirty="0" smtClean="0"/>
              <a:t>Analogous to Rank Histogram for multivariate ensemble predictions</a:t>
            </a:r>
          </a:p>
          <a:p>
            <a:pPr lvl="1"/>
            <a:r>
              <a:rPr lang="en-US" sz="2800" b="1" i="1" dirty="0" smtClean="0"/>
              <a:t>Ex</a:t>
            </a:r>
            <a:r>
              <a:rPr lang="en-US" sz="2800" dirty="0" smtClean="0"/>
              <a:t>: Treat precipitation and temperature simultaneously</a:t>
            </a:r>
            <a:endParaRPr lang="en-US" sz="2000" dirty="0" smtClean="0"/>
          </a:p>
          <a:p>
            <a:pPr lvl="1"/>
            <a:r>
              <a:rPr lang="en-US" sz="2800" dirty="0" smtClean="0"/>
              <a:t>Bias correction and Scaling recommended (Wilks)</a:t>
            </a:r>
          </a:p>
          <a:p>
            <a:r>
              <a:rPr lang="en-US" sz="3200" dirty="0" smtClean="0"/>
              <a:t>Multivariate energy score (</a:t>
            </a:r>
            <a:r>
              <a:rPr lang="en-US" sz="3200" dirty="0" err="1" smtClean="0"/>
              <a:t>Gneiting</a:t>
            </a:r>
            <a:r>
              <a:rPr lang="en-US" sz="3200" dirty="0" smtClean="0"/>
              <a:t>)</a:t>
            </a:r>
          </a:p>
          <a:p>
            <a:pPr lvl="1"/>
            <a:r>
              <a:rPr lang="en-US" sz="2800" dirty="0" smtClean="0"/>
              <a:t>Multivariate generalization of CRPS</a:t>
            </a:r>
          </a:p>
          <a:p>
            <a:pPr lvl="1"/>
            <a:endParaRPr lang="en-US" sz="2800" dirty="0" smtClean="0"/>
          </a:p>
          <a:p>
            <a:pPr>
              <a:buNone/>
            </a:pPr>
            <a:r>
              <a:rPr lang="en-US" sz="3200" b="1" i="1" dirty="0" smtClean="0">
                <a:solidFill>
                  <a:srgbClr val="006666"/>
                </a:solidFill>
              </a:rPr>
              <a:t>Multivariate approaches allow optimization on the basis of more than one variable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143000"/>
            <a:ext cx="2819400" cy="251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748088"/>
            <a:ext cx="280511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077200" y="1219200"/>
            <a:ext cx="106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From Wilks (2004)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477000" y="5867400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</a:rPr>
              <a:t>Bearing and Wind speed errors</a:t>
            </a:r>
          </a:p>
        </p:txBody>
      </p:sp>
    </p:spTree>
    <p:extLst>
      <p:ext uri="{BB962C8B-B14F-4D97-AF65-F5344CB8AC3E}">
        <p14:creationId xmlns:p14="http://schemas.microsoft.com/office/powerpoint/2010/main" val="14366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Traditional approach for gridded forecasts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4521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Consider gridded forecasts and observations of precipitation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33400" y="3992562"/>
            <a:ext cx="4495800" cy="5794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rgbClr val="008080"/>
                </a:solidFill>
              </a:rPr>
              <a:t>Which is better?</a:t>
            </a:r>
          </a:p>
        </p:txBody>
      </p:sp>
      <p:pic>
        <p:nvPicPr>
          <p:cNvPr id="8198" name="Picture 8" descr="pcp_fake_ge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524000"/>
            <a:ext cx="37274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019800" y="1981200"/>
            <a:ext cx="8382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OBS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8077200" y="22098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2484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9248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6019800" y="54864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8001000" y="5715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56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Traditional approach</a:t>
            </a:r>
          </a:p>
        </p:txBody>
      </p:sp>
      <p:pic>
        <p:nvPicPr>
          <p:cNvPr id="9220" name="Picture 5" descr="pcp_fake_ge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1524000"/>
            <a:ext cx="37274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019800" y="1981200"/>
            <a:ext cx="8382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OBS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8077200" y="22098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2484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7924800" y="4191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019800" y="54864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8001000" y="5715000"/>
            <a:ext cx="381000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609600" y="1371600"/>
            <a:ext cx="4445000" cy="193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Scores for Examples 1-4: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Correlation Coefficient = -0.02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Probability of Detection = 0.00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False Alarm Ratio = 1.00</a:t>
            </a:r>
          </a:p>
          <a:p>
            <a:pPr algn="r" eaLnBrk="1" hangingPunct="1"/>
            <a:r>
              <a:rPr lang="en-US" sz="2000" dirty="0" err="1">
                <a:latin typeface="Arial" charset="0"/>
              </a:rPr>
              <a:t>Hanssen-Kuipers</a:t>
            </a:r>
            <a:r>
              <a:rPr lang="en-US" sz="2000" dirty="0">
                <a:latin typeface="Arial" charset="0"/>
              </a:rPr>
              <a:t> = -0.03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Gilbert Skill Score (ETS)  = -0.01 </a:t>
            </a:r>
          </a:p>
        </p:txBody>
      </p:sp>
      <p:sp>
        <p:nvSpPr>
          <p:cNvPr id="784398" name="Text Box 14"/>
          <p:cNvSpPr txBox="1">
            <a:spLocks noChangeArrowheads="1"/>
          </p:cNvSpPr>
          <p:nvPr/>
        </p:nvSpPr>
        <p:spPr bwMode="auto">
          <a:xfrm>
            <a:off x="533400" y="3810000"/>
            <a:ext cx="4521200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Scores for Example 5: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Correlation Coefficient = 0.2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Probability of Detection = 0.88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False Alarm Ratio = 0.89</a:t>
            </a:r>
          </a:p>
          <a:p>
            <a:pPr algn="r" eaLnBrk="1" hangingPunct="1"/>
            <a:r>
              <a:rPr lang="en-US" sz="2000" dirty="0" err="1">
                <a:latin typeface="Arial" charset="0"/>
              </a:rPr>
              <a:t>Hanssen-Kuipers</a:t>
            </a:r>
            <a:r>
              <a:rPr lang="en-US" sz="2000" dirty="0">
                <a:latin typeface="Arial" charset="0"/>
              </a:rPr>
              <a:t> = 0.69</a:t>
            </a:r>
          </a:p>
          <a:p>
            <a:pPr algn="r" eaLnBrk="1" hangingPunct="1"/>
            <a:r>
              <a:rPr lang="en-US" sz="2000" dirty="0">
                <a:latin typeface="Arial" charset="0"/>
              </a:rPr>
              <a:t>Gilbert Skill Score (ETS) = 0.08</a:t>
            </a:r>
          </a:p>
          <a:p>
            <a:pPr algn="r" eaLnBrk="1" hangingPunct="1"/>
            <a:endParaRPr lang="en-US" sz="2400" dirty="0">
              <a:latin typeface="Arial" charset="0"/>
            </a:endParaRPr>
          </a:p>
        </p:txBody>
      </p:sp>
      <p:sp>
        <p:nvSpPr>
          <p:cNvPr id="784399" name="Text Box 15"/>
          <p:cNvSpPr txBox="1">
            <a:spLocks noChangeArrowheads="1"/>
          </p:cNvSpPr>
          <p:nvPr/>
        </p:nvSpPr>
        <p:spPr bwMode="auto">
          <a:xfrm>
            <a:off x="609600" y="6096000"/>
            <a:ext cx="4572000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80"/>
                </a:solidFill>
              </a:rPr>
              <a:t>Forecast 5 is “Best”</a:t>
            </a:r>
          </a:p>
        </p:txBody>
      </p:sp>
    </p:spTree>
    <p:extLst>
      <p:ext uri="{BB962C8B-B14F-4D97-AF65-F5344CB8AC3E}">
        <p14:creationId xmlns:p14="http://schemas.microsoft.com/office/powerpoint/2010/main" val="3586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8" grpId="0" animBg="1"/>
      <p:bldP spid="7843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sz="3200" dirty="0" smtClean="0"/>
              <a:t>Impacts of spatial variability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13275"/>
            <a:ext cx="8915400" cy="2244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approaches ignore spatial structure in many (most?) forecasts</a:t>
            </a:r>
          </a:p>
          <a:p>
            <a:pPr lvl="1"/>
            <a:r>
              <a:rPr lang="en-US" dirty="0" smtClean="0"/>
              <a:t>Spatial correlations</a:t>
            </a:r>
          </a:p>
          <a:p>
            <a:r>
              <a:rPr lang="en-US" dirty="0" smtClean="0"/>
              <a:t>Small errors lead to poor scores (squared errors…  smooth forecasts are rewarded)</a:t>
            </a:r>
          </a:p>
          <a:p>
            <a:r>
              <a:rPr lang="en-US" dirty="0" smtClean="0"/>
              <a:t>Methods for evaluation are not diagnostic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Same issues exist for ensemble and probability forecasts</a:t>
            </a:r>
          </a:p>
          <a:p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152400" y="1143000"/>
            <a:ext cx="6589421" cy="3200402"/>
            <a:chOff x="76200" y="1855118"/>
            <a:chExt cx="5208466" cy="2192627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855118"/>
              <a:ext cx="2581704" cy="2192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6349" y="1857841"/>
              <a:ext cx="2558317" cy="21899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Oval 6"/>
          <p:cNvSpPr/>
          <p:nvPr/>
        </p:nvSpPr>
        <p:spPr>
          <a:xfrm>
            <a:off x="1371600" y="1905000"/>
            <a:ext cx="533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190025">
            <a:off x="844693" y="3128264"/>
            <a:ext cx="1029408" cy="3964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352013">
            <a:off x="2497594" y="3156634"/>
            <a:ext cx="488911" cy="108478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0285078">
            <a:off x="4772402" y="1579944"/>
            <a:ext cx="609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360226">
            <a:off x="4268387" y="3247901"/>
            <a:ext cx="1029408" cy="35164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333893">
            <a:off x="5902044" y="3206441"/>
            <a:ext cx="488911" cy="108478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81000" y="3962400"/>
            <a:ext cx="2407348" cy="44894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Forecast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505200" y="3962400"/>
            <a:ext cx="2407348" cy="44894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Observed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15240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008080"/>
                </a:solidFill>
              </a:rPr>
              <a:t>Grid-to-grid results:</a:t>
            </a:r>
          </a:p>
          <a:p>
            <a:pPr marL="533400" indent="-533400">
              <a:lnSpc>
                <a:spcPct val="90000"/>
              </a:lnSpc>
            </a:pPr>
            <a:r>
              <a:rPr lang="en-US" sz="2000" b="1" dirty="0" smtClean="0">
                <a:solidFill>
                  <a:srgbClr val="008080"/>
                </a:solidFill>
              </a:rPr>
              <a:t>POD = 0.40</a:t>
            </a:r>
          </a:p>
          <a:p>
            <a:pPr marL="533400" indent="-533400">
              <a:lnSpc>
                <a:spcPct val="90000"/>
              </a:lnSpc>
            </a:pPr>
            <a:r>
              <a:rPr lang="en-US" sz="2000" b="1" dirty="0" smtClean="0">
                <a:solidFill>
                  <a:srgbClr val="008080"/>
                </a:solidFill>
              </a:rPr>
              <a:t>FAR = 0.56</a:t>
            </a:r>
          </a:p>
          <a:p>
            <a:pPr marL="533400" indent="-533400">
              <a:lnSpc>
                <a:spcPct val="90000"/>
              </a:lnSpc>
            </a:pPr>
            <a:r>
              <a:rPr lang="en-US" sz="2000" b="1" dirty="0" smtClean="0">
                <a:solidFill>
                  <a:srgbClr val="008080"/>
                </a:solidFill>
              </a:rPr>
              <a:t>CSI = 0.27</a:t>
            </a:r>
            <a:endParaRPr lang="en-US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for Object-based Diagnostic Evaluation (MODE)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1524000"/>
            <a:ext cx="41148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Traditional verification results: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Forecast has very little skill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2971800"/>
            <a:ext cx="4191000" cy="30839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MODE quantitative results: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Most forecast areas too large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Forecast areas slightly displaced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Median and extreme intensities too large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BUT – overall – forecast is pretty good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381000" y="1295400"/>
            <a:ext cx="4267200" cy="1524000"/>
            <a:chOff x="76200" y="1855118"/>
            <a:chExt cx="5240067" cy="2192625"/>
          </a:xfrm>
        </p:grpSpPr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855118"/>
              <a:ext cx="2581704" cy="2192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7950" y="1855118"/>
              <a:ext cx="2558317" cy="21899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533400" y="2362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Forecast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Observed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304800" y="2971800"/>
            <a:ext cx="4332288" cy="3651250"/>
            <a:chOff x="304800" y="2971800"/>
            <a:chExt cx="4332288" cy="365125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04800" y="2971800"/>
              <a:ext cx="4332288" cy="3651250"/>
              <a:chOff x="528" y="1056"/>
              <a:chExt cx="2390" cy="2015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8" y="1056"/>
                <a:ext cx="2390" cy="20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1728" y="1440"/>
                <a:ext cx="192" cy="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1420" tIns="45711" rIns="91420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2304" y="2304"/>
                <a:ext cx="192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1420" tIns="45711" rIns="91420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248" y="2016"/>
                <a:ext cx="192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1420" tIns="45711" rIns="91420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209800" y="5867400"/>
              <a:ext cx="11430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Solid = Forecast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" y="5867400"/>
              <a:ext cx="12954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rgbClr val="1414EB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Outline = Observed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3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are the issues with the traditional approaches?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“Double penalty” problem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Scores may be insensitive to the size of the errors or the kind of errors</a:t>
            </a:r>
          </a:p>
          <a:p>
            <a:r>
              <a:rPr lang="en-US" dirty="0" smtClean="0"/>
              <a:t>Small errors can lead to very poor scores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Forecasts are generally rewarded for being smooth</a:t>
            </a:r>
          </a:p>
          <a:p>
            <a:r>
              <a:rPr lang="en-US" dirty="0" smtClean="0"/>
              <a:t>Verification measures don’t provide </a:t>
            </a:r>
          </a:p>
          <a:p>
            <a:pPr lvl="1"/>
            <a:r>
              <a:rPr lang="en-US" dirty="0" smtClean="0"/>
              <a:t>Information about kinds of errors (Placement? Intensity? Pattern?)</a:t>
            </a:r>
          </a:p>
          <a:p>
            <a:pPr lvl="1"/>
            <a:r>
              <a:rPr lang="en-US" dirty="0" smtClean="0"/>
              <a:t>Diagnostic information</a:t>
            </a:r>
          </a:p>
          <a:p>
            <a:pPr lvl="2"/>
            <a:r>
              <a:rPr lang="en-US" dirty="0" smtClean="0"/>
              <a:t>What went wrong? What went right?</a:t>
            </a:r>
          </a:p>
          <a:p>
            <a:pPr lvl="2"/>
            <a:r>
              <a:rPr lang="en-US" dirty="0" smtClean="0"/>
              <a:t>Does the forecast look realistic?</a:t>
            </a:r>
          </a:p>
          <a:p>
            <a:pPr lvl="2"/>
            <a:r>
              <a:rPr lang="en-US" dirty="0" smtClean="0"/>
              <a:t>How can I improve this forecast?</a:t>
            </a:r>
          </a:p>
          <a:p>
            <a:pPr lvl="2"/>
            <a:r>
              <a:rPr lang="en-US" dirty="0" smtClean="0"/>
              <a:t>How can I use it to make a decision?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From Wikipedia:</a:t>
            </a:r>
          </a:p>
          <a:p>
            <a:pPr marL="0" indent="0">
              <a:buNone/>
            </a:pPr>
            <a:r>
              <a:rPr lang="en-US" i="1" dirty="0" smtClean="0"/>
              <a:t>“A </a:t>
            </a:r>
            <a:r>
              <a:rPr lang="en-US" i="1" dirty="0"/>
              <a:t>testbed (also commonly spelled as test bed in research publications) is a platform for experimentation of large development projects. </a:t>
            </a:r>
            <a:r>
              <a:rPr lang="en-US" i="1" dirty="0" err="1"/>
              <a:t>Testbeds</a:t>
            </a:r>
            <a:r>
              <a:rPr lang="en-US" i="1" dirty="0"/>
              <a:t> allow for rigorous, transparent, and replicable testing of scientific theories, computational tools, and new technologies</a:t>
            </a:r>
            <a:r>
              <a:rPr lang="en-US" i="1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6699"/>
                </a:solidFill>
              </a:rPr>
              <a:t>For NWP / Forecasting, this means independent testing and evaluation of new NWP innovations and prediction capabilities </a:t>
            </a:r>
          </a:p>
          <a:p>
            <a:pPr marL="0" indent="0">
              <a:buNone/>
            </a:pPr>
            <a:endParaRPr lang="en-US" dirty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However, in weather prediction, we have many flavors of testbed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08063" eaLnBrk="1" hangingPunct="1"/>
            <a:r>
              <a:rPr lang="en-US" dirty="0"/>
              <a:t>New </a:t>
            </a:r>
            <a:r>
              <a:rPr lang="en-US" dirty="0" smtClean="0"/>
              <a:t>Spatial Verification Approaches</a:t>
            </a:r>
            <a:endParaRPr lang="en-US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3886200" cy="5486400"/>
          </a:xfrm>
        </p:spPr>
        <p:txBody>
          <a:bodyPr>
            <a:normAutofit fontScale="92500"/>
          </a:bodyPr>
          <a:lstStyle/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600" b="1" dirty="0">
                <a:solidFill>
                  <a:srgbClr val="00B050"/>
                </a:solidFill>
              </a:rPr>
              <a:t>Neighborhood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400" i="1" dirty="0"/>
              <a:t>Successive smoothing of forecasts/</a:t>
            </a:r>
            <a:r>
              <a:rPr lang="en-US" sz="2400" i="1" dirty="0" err="1"/>
              <a:t>obs</a:t>
            </a:r>
            <a:endParaRPr lang="en-US" sz="2400" i="1" dirty="0"/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400" i="1" dirty="0"/>
              <a:t>Gives credit to "close" forecasts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endParaRPr lang="en-US" sz="2600" b="1" dirty="0">
              <a:solidFill>
                <a:srgbClr val="00B050"/>
              </a:solidFill>
            </a:endParaRP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600" b="1" dirty="0">
                <a:solidFill>
                  <a:srgbClr val="00B050"/>
                </a:solidFill>
              </a:rPr>
              <a:t>Scale separation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000" i="1" dirty="0"/>
              <a:t>Measure scale-dependent error</a:t>
            </a:r>
            <a:endParaRPr lang="en-US" sz="2200" i="1" dirty="0"/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endParaRPr lang="en-US" sz="2200" i="1" dirty="0"/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600" b="1" dirty="0">
                <a:solidFill>
                  <a:srgbClr val="00B050"/>
                </a:solidFill>
              </a:rPr>
              <a:t>Field deformation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200" i="1" dirty="0"/>
              <a:t>Measure distortion and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200" i="1" dirty="0"/>
              <a:t>displacement (phase error) for 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200" i="1" dirty="0"/>
              <a:t>whole field </a:t>
            </a:r>
          </a:p>
          <a:p>
            <a:pPr marL="1038225" lvl="1" indent="-434975" defTabSz="1008063" eaLnBrk="1" hangingPunct="1">
              <a:lnSpc>
                <a:spcPct val="80000"/>
              </a:lnSpc>
              <a:buFont typeface="Wingdings" pitchFamily="26" charset="2"/>
              <a:buNone/>
            </a:pPr>
            <a:r>
              <a:rPr lang="en-US" sz="1900" i="1" dirty="0">
                <a:solidFill>
                  <a:schemeClr val="tx2"/>
                </a:solidFill>
              </a:rPr>
              <a:t>How should the forecast be </a:t>
            </a:r>
          </a:p>
          <a:p>
            <a:pPr marL="1038225" lvl="1" indent="-434975" defTabSz="1008063" eaLnBrk="1" hangingPunct="1">
              <a:lnSpc>
                <a:spcPct val="80000"/>
              </a:lnSpc>
              <a:buFont typeface="Wingdings" pitchFamily="26" charset="2"/>
              <a:buNone/>
            </a:pPr>
            <a:r>
              <a:rPr lang="en-US" sz="1900" i="1" dirty="0">
                <a:solidFill>
                  <a:schemeClr val="tx2"/>
                </a:solidFill>
              </a:rPr>
              <a:t>adjusted to make the best match </a:t>
            </a:r>
          </a:p>
          <a:p>
            <a:pPr marL="1038225" lvl="1" indent="-434975" defTabSz="1008063" eaLnBrk="1" hangingPunct="1">
              <a:lnSpc>
                <a:spcPct val="80000"/>
              </a:lnSpc>
              <a:buFont typeface="Wingdings" pitchFamily="26" charset="2"/>
              <a:buNone/>
            </a:pPr>
            <a:r>
              <a:rPr lang="en-US" sz="1900" i="1" dirty="0">
                <a:solidFill>
                  <a:schemeClr val="tx2"/>
                </a:solidFill>
              </a:rPr>
              <a:t>with the observed field?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endParaRPr lang="en-US" sz="2200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838700" y="1066800"/>
            <a:ext cx="4038600" cy="4525963"/>
          </a:xfrm>
        </p:spPr>
        <p:txBody>
          <a:bodyPr>
            <a:normAutofit/>
          </a:bodyPr>
          <a:lstStyle/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600" b="1" dirty="0">
                <a:solidFill>
                  <a:srgbClr val="00B050"/>
                </a:solidFill>
              </a:rPr>
              <a:t>Object- and feature-based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200" i="1" dirty="0"/>
              <a:t>Evaluate attributes of </a:t>
            </a:r>
          </a:p>
          <a:p>
            <a:pPr marL="517525" indent="-517525" defTabSz="1008063" eaLnBrk="1" hangingPunct="1">
              <a:lnSpc>
                <a:spcPct val="80000"/>
              </a:lnSpc>
              <a:buFont typeface="Arial" pitchFamily="26" charset="0"/>
              <a:buNone/>
            </a:pPr>
            <a:r>
              <a:rPr lang="en-US" sz="2200" i="1" dirty="0"/>
              <a:t>identifiable features</a:t>
            </a:r>
          </a:p>
          <a:p>
            <a:pPr marL="517525" indent="-517525" defTabSz="1008063" eaLnBrk="1" hangingPunct="1"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13317" name="Picture 5" descr="fourVXcateg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657600" cy="347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277296" y="6356350"/>
            <a:ext cx="479050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330099"/>
                </a:solidFill>
              </a:rPr>
              <a:t>http</a:t>
            </a:r>
            <a:r>
              <a:rPr lang="en-US" dirty="0">
                <a:solidFill>
                  <a:srgbClr val="330099"/>
                </a:solidFill>
              </a:rPr>
              <a:t>://www.ral.ucar.edu/projects/icp/</a:t>
            </a:r>
          </a:p>
        </p:txBody>
      </p:sp>
    </p:spTree>
    <p:extLst>
      <p:ext uri="{BB962C8B-B14F-4D97-AF65-F5344CB8AC3E}">
        <p14:creationId xmlns:p14="http://schemas.microsoft.com/office/powerpoint/2010/main" val="40586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41288"/>
            <a:ext cx="7227888" cy="925512"/>
          </a:xfrm>
        </p:spPr>
        <p:txBody>
          <a:bodyPr>
            <a:normAutofit/>
          </a:bodyPr>
          <a:lstStyle/>
          <a:p>
            <a:pPr algn="l" defTabSz="1008063" eaLnBrk="1" hangingPunct="1"/>
            <a:r>
              <a:rPr lang="en-US" dirty="0" smtClean="0"/>
              <a:t>Neighborhood methods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5029200" cy="5334000"/>
          </a:xfrm>
        </p:spPr>
        <p:txBody>
          <a:bodyPr>
            <a:normAutofit fontScale="85000" lnSpcReduction="20000"/>
          </a:bodyPr>
          <a:lstStyle/>
          <a:p>
            <a:pPr marL="517525" indent="-517525" defTabSz="1008063" eaLnBrk="1" hangingPunct="1">
              <a:buFont typeface="Arial" charset="0"/>
              <a:buNone/>
              <a:defRPr/>
            </a:pPr>
            <a:r>
              <a:rPr lang="en-US" sz="2800" u="sng" dirty="0" smtClean="0">
                <a:solidFill>
                  <a:schemeClr val="tx2"/>
                </a:solidFill>
              </a:rPr>
              <a:t>Goal</a:t>
            </a:r>
            <a:r>
              <a:rPr lang="en-US" sz="2800" dirty="0" smtClean="0">
                <a:solidFill>
                  <a:schemeClr val="tx2"/>
                </a:solidFill>
              </a:rPr>
              <a:t>: Examine forecast performance in a region; don’t require exact matches</a:t>
            </a:r>
          </a:p>
          <a:p>
            <a:pPr marL="517525" indent="-517525" defTabSz="1008063" eaLnBrk="1" hangingPunct="1">
              <a:defRPr/>
            </a:pPr>
            <a:r>
              <a:rPr lang="en-US" sz="2800" dirty="0" smtClean="0"/>
              <a:t>Also called “fuzzy” verification</a:t>
            </a:r>
          </a:p>
          <a:p>
            <a:pPr marL="517525" indent="-517525" defTabSz="1008063" eaLnBrk="1" hangingPunct="1">
              <a:defRPr/>
            </a:pPr>
            <a:r>
              <a:rPr lang="en-US" sz="2800" dirty="0" smtClean="0"/>
              <a:t>Example: </a:t>
            </a:r>
            <a:r>
              <a:rPr lang="en-US" sz="2800" dirty="0" err="1" smtClean="0"/>
              <a:t>Upscaling</a:t>
            </a:r>
            <a:endParaRPr lang="en-US" sz="2800" dirty="0" smtClean="0"/>
          </a:p>
          <a:p>
            <a:pPr marL="1001713" lvl="1" indent="-482600" defTabSz="1008063" eaLnBrk="1" hangingPunct="1">
              <a:defRPr/>
            </a:pPr>
            <a:r>
              <a:rPr lang="en-US" sz="2400" dirty="0" smtClean="0"/>
              <a:t>Put observations and/or forecast on coarser grid</a:t>
            </a:r>
          </a:p>
          <a:p>
            <a:pPr marL="1001713" lvl="1" indent="-482600" defTabSz="1008063" eaLnBrk="1" hangingPunct="1">
              <a:defRPr/>
            </a:pPr>
            <a:r>
              <a:rPr lang="en-US" sz="2400" dirty="0" smtClean="0"/>
              <a:t>Calculate traditional metrics</a:t>
            </a:r>
          </a:p>
          <a:p>
            <a:pPr marL="517525" indent="-517525" defTabSz="1008063" eaLnBrk="1" hangingPunct="1">
              <a:defRPr/>
            </a:pPr>
            <a:r>
              <a:rPr lang="en-US" sz="2800" dirty="0" smtClean="0"/>
              <a:t>Provide information about scales where the forecasts have skill</a:t>
            </a:r>
          </a:p>
          <a:p>
            <a:pPr marL="517525" indent="-517525" defTabSz="1008063" eaLnBrk="1" hangingPunct="1">
              <a:defRPr/>
            </a:pPr>
            <a:r>
              <a:rPr lang="en-US" sz="2800" u="sng" dirty="0" smtClean="0"/>
              <a:t>Examples</a:t>
            </a:r>
            <a:r>
              <a:rPr lang="en-US" sz="2800" dirty="0" smtClean="0"/>
              <a:t>: Roberts and Lean (2008) – Fractions </a:t>
            </a:r>
            <a:r>
              <a:rPr lang="en-US" sz="2800" dirty="0"/>
              <a:t>S</a:t>
            </a:r>
            <a:r>
              <a:rPr lang="en-US" sz="2800" dirty="0" smtClean="0"/>
              <a:t>kill Score; Ebert (2008); </a:t>
            </a:r>
            <a:r>
              <a:rPr lang="en-US" sz="2800" dirty="0" err="1" smtClean="0"/>
              <a:t>Atger</a:t>
            </a:r>
            <a:r>
              <a:rPr lang="en-US" sz="2800" dirty="0" smtClean="0"/>
              <a:t> (2001); </a:t>
            </a:r>
            <a:r>
              <a:rPr lang="en-US" sz="2800" dirty="0" err="1" smtClean="0"/>
              <a:t>Marsigli</a:t>
            </a:r>
            <a:r>
              <a:rPr lang="en-US" sz="2800" dirty="0" smtClean="0"/>
              <a:t> et al. (2006)</a:t>
            </a:r>
          </a:p>
        </p:txBody>
      </p:sp>
      <p:pic>
        <p:nvPicPr>
          <p:cNvPr id="8" name="Picture 5" descr="schematic_graph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26"/>
          <a:stretch>
            <a:fillRect/>
          </a:stretch>
        </p:blipFill>
        <p:spPr bwMode="auto">
          <a:xfrm>
            <a:off x="5209318" y="4038600"/>
            <a:ext cx="3804852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43600" y="6397823"/>
            <a:ext cx="2743200" cy="30777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48" charset="-128"/>
              </a:rPr>
              <a:t>From Mittermaier 2008</a:t>
            </a:r>
          </a:p>
        </p:txBody>
      </p:sp>
      <p:pic>
        <p:nvPicPr>
          <p:cNvPr id="10" name="Picture 5" descr="fourVXcategori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1034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72900" y="1352980"/>
            <a:ext cx="2819400" cy="2228420"/>
          </a:xfrm>
          <a:prstGeom prst="rect">
            <a:avLst/>
          </a:prstGeom>
        </p:spPr>
      </p:pic>
      <p:pic>
        <p:nvPicPr>
          <p:cNvPr id="12" name="Picture 3" descr="2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650" y="1371600"/>
            <a:ext cx="2787650" cy="21336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47800" y="141288"/>
            <a:ext cx="7315200" cy="925512"/>
          </a:xfrm>
        </p:spPr>
        <p:txBody>
          <a:bodyPr/>
          <a:lstStyle/>
          <a:p>
            <a:pPr eaLnBrk="1" hangingPunct="1"/>
            <a:r>
              <a:rPr lang="en-US" dirty="0" smtClean="0"/>
              <a:t>Scale separation methods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4724400" cy="5486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u="sng" dirty="0" smtClean="0">
                <a:solidFill>
                  <a:schemeClr val="tx2"/>
                </a:solidFill>
              </a:rPr>
              <a:t>Goal</a:t>
            </a:r>
            <a:r>
              <a:rPr lang="en-US" sz="2400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Examine performance as a function of spatial scale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u="sng" dirty="0" smtClean="0">
                <a:solidFill>
                  <a:schemeClr val="tx2"/>
                </a:solidFill>
              </a:rPr>
              <a:t>Examples: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Power spectra</a:t>
            </a:r>
          </a:p>
          <a:p>
            <a:pPr lvl="2"/>
            <a:r>
              <a:rPr lang="en-US" sz="2000" dirty="0" smtClean="0"/>
              <a:t>Does it look real?</a:t>
            </a:r>
          </a:p>
          <a:p>
            <a:pPr lvl="2"/>
            <a:r>
              <a:rPr lang="en-US" sz="2000" dirty="0" smtClean="0"/>
              <a:t>Harris et al. (2001)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Intensity-scale</a:t>
            </a:r>
          </a:p>
          <a:p>
            <a:pPr lvl="1">
              <a:buNone/>
            </a:pPr>
            <a:r>
              <a:rPr lang="en-US" sz="2400" dirty="0" smtClean="0"/>
              <a:t>	Casati et al. (2004)</a:t>
            </a:r>
          </a:p>
          <a:p>
            <a:pPr lvl="1"/>
            <a:r>
              <a:rPr lang="fr-FR" sz="2400" dirty="0" smtClean="0">
                <a:solidFill>
                  <a:schemeClr val="tx2"/>
                </a:solidFill>
              </a:rPr>
              <a:t>Multi-</a:t>
            </a:r>
            <a:r>
              <a:rPr lang="fr-FR" sz="2400" dirty="0" err="1" smtClean="0">
                <a:solidFill>
                  <a:schemeClr val="tx2"/>
                </a:solidFill>
              </a:rPr>
              <a:t>scale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variability</a:t>
            </a:r>
            <a:r>
              <a:rPr lang="fr-FR" sz="2400" dirty="0" smtClean="0"/>
              <a:t> (</a:t>
            </a:r>
            <a:r>
              <a:rPr lang="fr-FR" sz="2400" dirty="0" err="1" smtClean="0"/>
              <a:t>Zapeda</a:t>
            </a:r>
            <a:r>
              <a:rPr lang="fr-FR" sz="2400" dirty="0" smtClean="0"/>
              <a:t>-</a:t>
            </a:r>
            <a:r>
              <a:rPr lang="fr-FR" sz="2400" dirty="0" err="1" smtClean="0"/>
              <a:t>Arce</a:t>
            </a:r>
            <a:r>
              <a:rPr lang="fr-FR" sz="2400" dirty="0" smtClean="0"/>
              <a:t> </a:t>
            </a:r>
            <a:r>
              <a:rPr lang="fr-FR" sz="2400" i="1" dirty="0" smtClean="0"/>
              <a:t>et al.</a:t>
            </a:r>
            <a:r>
              <a:rPr lang="fr-FR" sz="2400" dirty="0" smtClean="0"/>
              <a:t> 2000; Harris </a:t>
            </a:r>
            <a:r>
              <a:rPr lang="fr-FR" sz="2400" i="1" dirty="0" smtClean="0"/>
              <a:t>et al.</a:t>
            </a:r>
            <a:r>
              <a:rPr lang="fr-FR" sz="2400" dirty="0" smtClean="0"/>
              <a:t> </a:t>
            </a:r>
            <a:r>
              <a:rPr lang="en-US" sz="2400" dirty="0" smtClean="0"/>
              <a:t>2001; Mittermaier 2006)</a:t>
            </a:r>
          </a:p>
          <a:p>
            <a:pPr lvl="1"/>
            <a:r>
              <a:rPr lang="en-US" sz="2400" dirty="0" err="1" smtClean="0">
                <a:solidFill>
                  <a:schemeClr val="tx2"/>
                </a:solidFill>
              </a:rPr>
              <a:t>Variogram</a:t>
            </a:r>
            <a:r>
              <a:rPr lang="en-US" sz="2400" dirty="0" smtClean="0"/>
              <a:t> (</a:t>
            </a:r>
            <a:r>
              <a:rPr lang="en-US" sz="2400" dirty="0" err="1" smtClean="0"/>
              <a:t>Marzban</a:t>
            </a:r>
            <a:r>
              <a:rPr lang="en-US" sz="2400" dirty="0" smtClean="0"/>
              <a:t> and </a:t>
            </a:r>
            <a:r>
              <a:rPr lang="en-US" sz="2400" dirty="0" err="1" smtClean="0"/>
              <a:t>Sandgathe</a:t>
            </a:r>
            <a:r>
              <a:rPr lang="en-US" sz="2400" dirty="0" smtClean="0"/>
              <a:t> 2009)</a:t>
            </a:r>
          </a:p>
          <a:p>
            <a:pPr lvl="2"/>
            <a:endParaRPr lang="en-US" sz="19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82365"/>
            <a:ext cx="3114675" cy="245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638800" y="3744912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pitchFamily="48" charset="-128"/>
              </a:rPr>
              <a:t>From Harris et al. 2001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19600"/>
            <a:ext cx="3983655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fourVXcategori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036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0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47800" y="141288"/>
            <a:ext cx="7315200" cy="925512"/>
          </a:xfrm>
        </p:spPr>
        <p:txBody>
          <a:bodyPr/>
          <a:lstStyle/>
          <a:p>
            <a:pPr eaLnBrk="1" hangingPunct="1"/>
            <a:r>
              <a:rPr lang="en-US" dirty="0" smtClean="0"/>
              <a:t>Field deformation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4864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en-US" u="sng" dirty="0" smtClean="0">
                <a:solidFill>
                  <a:schemeClr val="tx2"/>
                </a:solidFill>
              </a:rPr>
              <a:t>Goal</a:t>
            </a:r>
            <a:r>
              <a:rPr lang="en-US" dirty="0" smtClean="0"/>
              <a:t>:  </a:t>
            </a:r>
            <a:r>
              <a:rPr lang="en-US" dirty="0" smtClean="0">
                <a:solidFill>
                  <a:schemeClr val="tx2"/>
                </a:solidFill>
              </a:rPr>
              <a:t>Examine how much a forecast field needs to be transformed in order to match the observed field</a:t>
            </a:r>
          </a:p>
          <a:p>
            <a:pPr eaLnBrk="1" hangingPunct="1">
              <a:buFont typeface="Arial" charset="0"/>
              <a:buNone/>
            </a:pPr>
            <a:r>
              <a:rPr lang="en-US" u="sng" dirty="0" smtClean="0">
                <a:solidFill>
                  <a:srgbClr val="009999"/>
                </a:solidFill>
              </a:rPr>
              <a:t>Examples: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Forecast Quality Index </a:t>
            </a:r>
            <a:r>
              <a:rPr lang="en-US" dirty="0" smtClean="0"/>
              <a:t>(</a:t>
            </a:r>
            <a:r>
              <a:rPr lang="en-US" dirty="0" err="1" smtClean="0"/>
              <a:t>Venugopal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2005)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Forecast Quality Measure/Displacement Amplitude Score </a:t>
            </a:r>
            <a:r>
              <a:rPr lang="en-US" dirty="0" smtClean="0"/>
              <a:t>(</a:t>
            </a:r>
            <a:r>
              <a:rPr lang="en-US" dirty="0" err="1" smtClean="0"/>
              <a:t>Keil</a:t>
            </a:r>
            <a:r>
              <a:rPr lang="en-US" dirty="0" smtClean="0"/>
              <a:t> and Craig 2007, 2009)</a:t>
            </a:r>
          </a:p>
          <a:p>
            <a:pPr eaLnBrk="1" hangingPunct="1"/>
            <a:r>
              <a:rPr lang="en-US" dirty="0" smtClean="0">
                <a:solidFill>
                  <a:srgbClr val="009999"/>
                </a:solidFill>
              </a:rPr>
              <a:t>Image Warping </a:t>
            </a:r>
            <a:r>
              <a:rPr lang="en-US" dirty="0" smtClean="0"/>
              <a:t>(</a:t>
            </a:r>
            <a:r>
              <a:rPr lang="nl-NL" dirty="0" smtClean="0"/>
              <a:t>Gilleland et al. 2009;</a:t>
            </a:r>
            <a:r>
              <a:rPr lang="en-US" dirty="0" smtClean="0"/>
              <a:t> </a:t>
            </a:r>
            <a:r>
              <a:rPr lang="nl-NL" dirty="0" smtClean="0"/>
              <a:t>Lindström </a:t>
            </a:r>
            <a:r>
              <a:rPr lang="nl-NL" i="1" dirty="0" smtClean="0"/>
              <a:t>et al.</a:t>
            </a:r>
            <a:r>
              <a:rPr lang="nl-NL" dirty="0" smtClean="0"/>
              <a:t> </a:t>
            </a:r>
            <a:r>
              <a:rPr lang="en-US" dirty="0" smtClean="0"/>
              <a:t>2009; Engel 2009)</a:t>
            </a:r>
          </a:p>
          <a:p>
            <a:pPr eaLnBrk="1" hangingPunct="1"/>
            <a:r>
              <a:rPr lang="en-US" dirty="0" smtClean="0">
                <a:solidFill>
                  <a:srgbClr val="009999"/>
                </a:solidFill>
              </a:rPr>
              <a:t>Optical Flow </a:t>
            </a:r>
            <a:r>
              <a:rPr lang="en-US" dirty="0" smtClean="0"/>
              <a:t>(</a:t>
            </a:r>
            <a:r>
              <a:rPr lang="en-US" dirty="0" err="1" smtClean="0"/>
              <a:t>Marzban</a:t>
            </a:r>
            <a:r>
              <a:rPr lang="en-US" dirty="0" smtClean="0"/>
              <a:t> et al. 2009)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1509" name="Picture 2" descr="imagewarpgeom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57200"/>
            <a:ext cx="207341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74594" y="4140993"/>
            <a:ext cx="2538413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 descr="fourVXcategori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145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72200" y="4191000"/>
            <a:ext cx="283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48" charset="-128"/>
              </a:rPr>
              <a:t>From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48" charset="-128"/>
              </a:rPr>
              <a:t>Keil</a:t>
            </a:r>
            <a:r>
              <a:rPr lang="en-US" dirty="0" smtClean="0">
                <a:solidFill>
                  <a:srgbClr val="000000"/>
                </a:solidFill>
                <a:ea typeface="ＭＳ Ｐゴシック" pitchFamily="48" charset="-128"/>
              </a:rPr>
              <a:t> and Craig 2008</a:t>
            </a:r>
            <a:endParaRPr lang="en-US" dirty="0">
              <a:solidFill>
                <a:srgbClr val="000000"/>
              </a:solidFill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7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95400" y="141288"/>
            <a:ext cx="7467600" cy="925512"/>
          </a:xfrm>
        </p:spPr>
        <p:txBody>
          <a:bodyPr/>
          <a:lstStyle/>
          <a:p>
            <a:pPr eaLnBrk="1" hangingPunct="1"/>
            <a:r>
              <a:rPr lang="en-US" dirty="0" smtClean="0"/>
              <a:t>Object/Feature-based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257800" cy="548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solidFill>
                  <a:schemeClr val="tx2"/>
                </a:solidFill>
              </a:rPr>
              <a:t>Goals</a:t>
            </a:r>
            <a:r>
              <a:rPr lang="en-US" dirty="0" smtClean="0"/>
              <a:t>: Measure and compare (user-) relevant features in the forecast and observed fields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solidFill>
                  <a:srgbClr val="002060"/>
                </a:solidFill>
              </a:rPr>
              <a:t>Examples</a:t>
            </a:r>
            <a:r>
              <a:rPr lang="en-US" u="sng" dirty="0" smtClean="0"/>
              <a:t>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Contiguous Rain Area (CRA)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Method for Object-based Diagnostic Evaluation (MODE)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/>
                </a:solidFill>
              </a:rPr>
              <a:t>Procrustes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Cluster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Structure Amplitude and Location (SAL)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Composite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Gaussian mixtures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791200" y="1077912"/>
            <a:ext cx="3124200" cy="2884488"/>
            <a:chOff x="5867400" y="838200"/>
            <a:chExt cx="3124200" cy="2884488"/>
          </a:xfrm>
        </p:grpSpPr>
        <p:pic>
          <p:nvPicPr>
            <p:cNvPr id="23557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838200"/>
              <a:ext cx="3114873" cy="25146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23558" name="TextBox 61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3124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pitchFamily="48" charset="-128"/>
                </a:rPr>
                <a:t>MODE example 2008</a:t>
              </a:r>
            </a:p>
          </p:txBody>
        </p:sp>
      </p:grpSp>
      <p:pic>
        <p:nvPicPr>
          <p:cNvPr id="7" name="Picture 5" descr="fourVXcategori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11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562600" y="4126468"/>
            <a:ext cx="3581400" cy="2415064"/>
            <a:chOff x="5638800" y="3962400"/>
            <a:chExt cx="3581400" cy="2415064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791200" y="3962400"/>
              <a:ext cx="3276600" cy="2057400"/>
              <a:chOff x="5486400" y="1524000"/>
              <a:chExt cx="3276600" cy="2057400"/>
            </a:xfrm>
          </p:grpSpPr>
          <p:pic>
            <p:nvPicPr>
              <p:cNvPr id="9" name="Picture 4" descr="CASE6_20050601_00Z_06hr_CRA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167" r="53333" b="50000"/>
              <a:stretch>
                <a:fillRect/>
              </a:stretch>
            </p:blipFill>
            <p:spPr bwMode="auto">
              <a:xfrm>
                <a:off x="5486400" y="1524000"/>
                <a:ext cx="246888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 descr="CASE6_20050601_00Z_06hr_CRA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563" t="50000" r="63828"/>
              <a:stretch>
                <a:fillRect/>
              </a:stretch>
            </p:blipFill>
            <p:spPr bwMode="auto">
              <a:xfrm>
                <a:off x="7391400" y="1524000"/>
                <a:ext cx="13716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638800" y="6008132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48" charset="-128"/>
                </a:rPr>
                <a:t>CRA: Ebert and Gallus 2009</a:t>
              </a:r>
              <a:endParaRPr lang="en-US" dirty="0">
                <a:solidFill>
                  <a:srgbClr val="000000"/>
                </a:solidFill>
                <a:ea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6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MODE application to ensembles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top_sc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670" y="5943600"/>
            <a:ext cx="3163832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1072" y="5986046"/>
            <a:ext cx="886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RETOP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83268"/>
            <a:ext cx="11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27893" y="13716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CAPS PM Mean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04800" y="3810000"/>
            <a:ext cx="8610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800" y="14286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Radar Echo Tops (RETOP)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Accounting for </a:t>
            </a:r>
            <a:r>
              <a:rPr lang="en-US" dirty="0"/>
              <a:t>u</a:t>
            </a:r>
            <a:r>
              <a:rPr lang="en-US" dirty="0" smtClean="0"/>
              <a:t>ncertainty in verification measures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399"/>
            <a:ext cx="7772400" cy="53714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Verification statistic is a realization of a random process.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What if the experiment were re-run under identical conditions</a:t>
            </a:r>
            <a:r>
              <a:rPr lang="en-US" sz="2400" dirty="0" smtClean="0"/>
              <a:t>?</a:t>
            </a:r>
            <a:endParaRPr lang="en-US" sz="28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Observational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Model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Physics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Etc…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4038600" y="3810000"/>
            <a:ext cx="914400" cy="2133600"/>
          </a:xfrm>
          <a:prstGeom prst="rightBrace">
            <a:avLst/>
          </a:prstGeom>
          <a:ln w="571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4124" y="3733800"/>
            <a:ext cx="3250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99"/>
                </a:solidFill>
              </a:rPr>
              <a:t>Accounting for these other areas of uncertainty is a major research need</a:t>
            </a:r>
            <a:endParaRPr lang="en-US" sz="28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tcenter.org/verif/eval/WRFRR_VL/aggregate/ARW1_ARW2/spring/thresh_series/APCP_24_FBIAS_CONUSEast_12Zf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9943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Confidence interval example (bootstrapped)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0599" y="1371600"/>
            <a:ext cx="284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Significant differences may show up in </a:t>
            </a:r>
            <a:r>
              <a:rPr lang="en-US" sz="2000" b="1" i="1" u="sng" dirty="0" smtClean="0">
                <a:solidFill>
                  <a:srgbClr val="002060"/>
                </a:solidFill>
              </a:rPr>
              <a:t>differences</a:t>
            </a:r>
            <a:r>
              <a:rPr lang="en-US" sz="2000" b="1" dirty="0" smtClean="0">
                <a:solidFill>
                  <a:srgbClr val="002060"/>
                </a:solidFill>
              </a:rPr>
              <a:t> but not when looking at </a:t>
            </a:r>
            <a:r>
              <a:rPr lang="en-US" sz="2000" b="1" i="1" dirty="0" smtClean="0">
                <a:solidFill>
                  <a:srgbClr val="002060"/>
                </a:solidFill>
              </a:rPr>
              <a:t>overlap</a:t>
            </a:r>
            <a:r>
              <a:rPr lang="en-US" sz="2000" b="1" dirty="0" smtClean="0">
                <a:solidFill>
                  <a:srgbClr val="002060"/>
                </a:solidFill>
              </a:rPr>
              <a:t> in confidence intervals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007584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80"/>
                </a:solidFill>
              </a:rPr>
              <a:t>Sometimes significant differences are too small to be practical – need to consider practical significance</a:t>
            </a:r>
            <a:endParaRPr lang="en-US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/>
              <a:t>Forecast </a:t>
            </a:r>
            <a:r>
              <a:rPr lang="en-US" dirty="0" smtClean="0"/>
              <a:t>value and user-relevant metrics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305800" cy="5181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08080"/>
                </a:solidFill>
              </a:rPr>
              <a:t>Forecast Goodness</a:t>
            </a:r>
          </a:p>
          <a:p>
            <a:pPr marL="0" indent="0" algn="ctr" eaLnBrk="1" hangingPunct="1">
              <a:buNone/>
            </a:pPr>
            <a:endParaRPr lang="en-US" sz="1200" dirty="0" smtClean="0">
              <a:solidFill>
                <a:srgbClr val="008080"/>
              </a:solidFill>
            </a:endParaRPr>
          </a:p>
          <a:p>
            <a:pPr marL="0" indent="0" algn="ctr" eaLnBrk="1" hangingPunct="1">
              <a:buNone/>
            </a:pPr>
            <a:r>
              <a:rPr lang="en-US" sz="2800" dirty="0" smtClean="0"/>
              <a:t>Depends </a:t>
            </a:r>
            <a:r>
              <a:rPr lang="en-US" sz="2800" dirty="0"/>
              <a:t>on the </a:t>
            </a:r>
            <a:r>
              <a:rPr lang="en-US" sz="2800" i="1" u="sng" dirty="0"/>
              <a:t>quality</a:t>
            </a:r>
            <a:r>
              <a:rPr lang="en-US" sz="2800" dirty="0"/>
              <a:t> of the forecast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algn="ctr" eaLnBrk="1" hangingPunct="1">
              <a:buFont typeface="Wingdings" charset="2"/>
              <a:buNone/>
            </a:pP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</a:p>
          <a:p>
            <a:pPr algn="ctr" eaLnBrk="1" hangingPunct="1">
              <a:buFont typeface="Wingdings" charset="2"/>
              <a:buNone/>
            </a:pPr>
            <a:endParaRPr lang="en-US" sz="2800" dirty="0"/>
          </a:p>
          <a:p>
            <a:pPr marL="0" indent="0" algn="ctr" eaLnBrk="1" hangingPunct="1">
              <a:buNone/>
            </a:pPr>
            <a:r>
              <a:rPr lang="en-US" sz="2800" dirty="0"/>
              <a:t>The </a:t>
            </a:r>
            <a:r>
              <a:rPr lang="en-US" sz="2800" i="1" u="sng" dirty="0"/>
              <a:t>user</a:t>
            </a:r>
            <a:r>
              <a:rPr lang="en-US" sz="2800" dirty="0"/>
              <a:t> and his/her </a:t>
            </a:r>
            <a:r>
              <a:rPr lang="en-US" sz="2800" i="1" u="sng" dirty="0"/>
              <a:t>application</a:t>
            </a:r>
            <a:r>
              <a:rPr lang="en-US" sz="2800" dirty="0"/>
              <a:t> of the forecast </a:t>
            </a:r>
            <a:r>
              <a:rPr lang="en-US" sz="2800" b="0" dirty="0" smtClean="0"/>
              <a:t>information</a:t>
            </a:r>
            <a:endParaRPr lang="en-US" sz="2800" b="0" dirty="0"/>
          </a:p>
          <a:p>
            <a:pPr marL="0" indent="0" algn="ctr" eaLnBrk="1" hangingPunct="1">
              <a:buNone/>
            </a:pPr>
            <a:endParaRPr lang="en-US" sz="2800" b="0" dirty="0" smtClean="0"/>
          </a:p>
          <a:p>
            <a:pPr marL="0" indent="0" algn="ctr" eaLnBrk="1" hangingPunct="1">
              <a:buNone/>
            </a:pPr>
            <a:r>
              <a:rPr lang="en-US" sz="2800" b="0" dirty="0" smtClean="0"/>
              <a:t>It would be nice to more closely connect </a:t>
            </a:r>
            <a:r>
              <a:rPr lang="en-US" sz="2800" i="1" dirty="0" smtClean="0"/>
              <a:t>quality measures</a:t>
            </a:r>
            <a:r>
              <a:rPr lang="en-US" sz="2800" b="0" dirty="0" smtClean="0"/>
              <a:t> to </a:t>
            </a:r>
            <a:r>
              <a:rPr lang="en-US" sz="2800" i="1" dirty="0" smtClean="0"/>
              <a:t>value measures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31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Good forecast or bad forecast?</a:t>
            </a:r>
          </a:p>
        </p:txBody>
      </p:sp>
      <p:grpSp>
        <p:nvGrpSpPr>
          <p:cNvPr id="45059" name="Group 11"/>
          <p:cNvGrpSpPr>
            <a:grpSpLocks/>
          </p:cNvGrpSpPr>
          <p:nvPr/>
        </p:nvGrpSpPr>
        <p:grpSpPr bwMode="auto">
          <a:xfrm>
            <a:off x="3048000" y="1752600"/>
            <a:ext cx="2590800" cy="2971800"/>
            <a:chOff x="3048000" y="1752600"/>
            <a:chExt cx="2590800" cy="29718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48000" y="1752600"/>
              <a:ext cx="1219200" cy="2971800"/>
              <a:chOff x="1920" y="1104"/>
              <a:chExt cx="768" cy="1872"/>
            </a:xfrm>
            <a:solidFill>
              <a:srgbClr val="FFC000"/>
            </a:solidFill>
          </p:grpSpPr>
          <p:sp>
            <p:nvSpPr>
              <p:cNvPr id="45066" name="Oval 5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768" cy="187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  <a:cs typeface="+mn-cs"/>
                </a:endParaRPr>
              </a:p>
            </p:txBody>
          </p:sp>
          <p:sp>
            <p:nvSpPr>
              <p:cNvPr id="45067" name="Text Box 6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288" cy="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>
                    <a:ea typeface="ＭＳ Ｐゴシック" pitchFamily="48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4419600" y="1752600"/>
              <a:ext cx="1219200" cy="2971800"/>
              <a:chOff x="2784" y="1104"/>
              <a:chExt cx="768" cy="1872"/>
            </a:xfrm>
          </p:grpSpPr>
          <p:sp>
            <p:nvSpPr>
              <p:cNvPr id="45064" name="Oval 8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768" cy="1872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5" name="Text Box 9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/>
                  <a:t>O</a:t>
                </a:r>
              </a:p>
            </p:txBody>
          </p:sp>
        </p:grpSp>
      </p:grpSp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35052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990600" y="5029200"/>
            <a:ext cx="7620000" cy="83099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a typeface="ＭＳ Ｐゴシック" pitchFamily="48" charset="-128"/>
                <a:cs typeface="+mn-cs"/>
              </a:rPr>
              <a:t>Many verification approaches would say that this forecast has NO skill and is very inaccurate.</a:t>
            </a:r>
          </a:p>
        </p:txBody>
      </p:sp>
    </p:spTree>
    <p:extLst>
      <p:ext uri="{BB962C8B-B14F-4D97-AF65-F5344CB8AC3E}">
        <p14:creationId xmlns:p14="http://schemas.microsoft.com/office/powerpoint/2010/main" val="18882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012"/>
            <a:ext cx="5358575" cy="2534461"/>
          </a:xfrm>
          <a:prstGeom prst="rect">
            <a:avLst/>
          </a:prstGeom>
        </p:spPr>
      </p:pic>
      <p:grpSp>
        <p:nvGrpSpPr>
          <p:cNvPr id="2" name="Group 28"/>
          <p:cNvGrpSpPr/>
          <p:nvPr/>
        </p:nvGrpSpPr>
        <p:grpSpPr>
          <a:xfrm>
            <a:off x="1524000" y="1163598"/>
            <a:ext cx="6172200" cy="5313401"/>
            <a:chOff x="1143000" y="914401"/>
            <a:chExt cx="6629400" cy="5867399"/>
          </a:xfrm>
        </p:grpSpPr>
        <p:grpSp>
          <p:nvGrpSpPr>
            <p:cNvPr id="3" name="Group 27"/>
            <p:cNvGrpSpPr/>
            <p:nvPr/>
          </p:nvGrpSpPr>
          <p:grpSpPr>
            <a:xfrm>
              <a:off x="1143000" y="4114800"/>
              <a:ext cx="6629400" cy="838200"/>
              <a:chOff x="1143000" y="4114800"/>
              <a:chExt cx="6629400" cy="838200"/>
            </a:xfrm>
          </p:grpSpPr>
          <p:sp>
            <p:nvSpPr>
              <p:cNvPr id="41" name="Left-Right Arrow 40"/>
              <p:cNvSpPr/>
              <p:nvPr/>
            </p:nvSpPr>
            <p:spPr>
              <a:xfrm>
                <a:off x="1143000" y="4114800"/>
                <a:ext cx="6629400" cy="838200"/>
              </a:xfrm>
              <a:prstGeom prst="leftRightArrow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61212" y="4343400"/>
                <a:ext cx="4313104" cy="3693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i="1" kern="0" dirty="0">
                    <a:solidFill>
                      <a:sysClr val="window" lastClr="FFFFFF"/>
                    </a:solidFill>
                    <a:latin typeface="Calibri"/>
                  </a:rPr>
                  <a:t>Community Systems</a:t>
                </a:r>
              </a:p>
            </p:txBody>
          </p:sp>
        </p:grpSp>
        <p:cxnSp>
          <p:nvCxnSpPr>
            <p:cNvPr id="17417" name="Straight Connector 45"/>
            <p:cNvCxnSpPr>
              <a:cxnSpLocks noChangeShapeType="1"/>
            </p:cNvCxnSpPr>
            <p:nvPr/>
          </p:nvCxnSpPr>
          <p:spPr bwMode="auto">
            <a:xfrm>
              <a:off x="1828800" y="2286000"/>
              <a:ext cx="5257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418" name="Straight Connector 46"/>
            <p:cNvCxnSpPr>
              <a:cxnSpLocks noChangeShapeType="1"/>
            </p:cNvCxnSpPr>
            <p:nvPr/>
          </p:nvCxnSpPr>
          <p:spPr bwMode="auto">
            <a:xfrm rot="5400000">
              <a:off x="1712913" y="2398712"/>
              <a:ext cx="228600" cy="3175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419" name="Straight Connector 47"/>
            <p:cNvCxnSpPr>
              <a:cxnSpLocks noChangeShapeType="1"/>
            </p:cNvCxnSpPr>
            <p:nvPr/>
          </p:nvCxnSpPr>
          <p:spPr bwMode="auto">
            <a:xfrm rot="5400000">
              <a:off x="3010694" y="2399506"/>
              <a:ext cx="228600" cy="15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1219200" y="2514600"/>
              <a:ext cx="1143000" cy="830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F81B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 smtClean="0">
                  <a:solidFill>
                    <a:schemeClr val="bg1"/>
                  </a:solidFill>
                  <a:latin typeface="Calibri"/>
                </a:rPr>
                <a:t>Mesoscale Modeling Team</a:t>
              </a:r>
              <a:endParaRPr lang="en-US" sz="1400" i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2514600" y="2514600"/>
              <a:ext cx="1295400" cy="830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F81B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chemeClr val="bg1"/>
                  </a:solidFill>
                  <a:latin typeface="Calibri"/>
                </a:rPr>
                <a:t>Data </a:t>
              </a:r>
              <a:r>
                <a:rPr lang="en-US" sz="1400" b="1" i="1" kern="0" dirty="0" smtClean="0">
                  <a:solidFill>
                    <a:schemeClr val="bg1"/>
                  </a:solidFill>
                  <a:latin typeface="Calibri"/>
                </a:rPr>
                <a:t>Assimilation Team</a:t>
              </a:r>
              <a:endParaRPr lang="en-US" sz="1400" i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5257800" y="2514600"/>
              <a:ext cx="1219200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4F81B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 smtClean="0">
                  <a:solidFill>
                    <a:schemeClr val="bg1"/>
                  </a:solidFill>
                  <a:latin typeface="Calibri"/>
                </a:rPr>
                <a:t>Statistics / Verification Research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 smtClean="0">
                  <a:solidFill>
                    <a:schemeClr val="bg1"/>
                  </a:solidFill>
                  <a:latin typeface="Calibri"/>
                </a:rPr>
                <a:t>Team</a:t>
              </a:r>
              <a:endParaRPr lang="en-US" sz="1400" i="1" kern="0" dirty="0">
                <a:solidFill>
                  <a:schemeClr val="bg1"/>
                </a:solidFill>
                <a:latin typeface="Calibri"/>
              </a:endParaRPr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3962400" y="2285999"/>
              <a:ext cx="1143000" cy="1305818"/>
              <a:chOff x="2971800" y="2286000"/>
              <a:chExt cx="1143000" cy="1306380"/>
            </a:xfrm>
          </p:grpSpPr>
          <p:cxnSp>
            <p:nvCxnSpPr>
              <p:cNvPr id="17437" name="Straight Connector 54"/>
              <p:cNvCxnSpPr>
                <a:cxnSpLocks noChangeShapeType="1"/>
              </p:cNvCxnSpPr>
              <p:nvPr/>
            </p:nvCxnSpPr>
            <p:spPr bwMode="auto">
              <a:xfrm rot="5400000">
                <a:off x="3392488" y="2398712"/>
                <a:ext cx="228600" cy="3175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2971800" y="2514698"/>
                <a:ext cx="1143000" cy="107768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 dirty="0">
                    <a:solidFill>
                      <a:schemeClr val="bg1"/>
                    </a:solidFill>
                    <a:latin typeface="Calibri"/>
                  </a:rPr>
                  <a:t>Tropical Cyclone </a:t>
                </a:r>
                <a:r>
                  <a:rPr lang="en-US" sz="1400" b="1" i="1" kern="0" dirty="0" smtClean="0">
                    <a:solidFill>
                      <a:schemeClr val="bg1"/>
                    </a:solidFill>
                    <a:latin typeface="Calibri"/>
                  </a:rPr>
                  <a:t>Modeling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 dirty="0" smtClean="0">
                    <a:solidFill>
                      <a:schemeClr val="bg1"/>
                    </a:solidFill>
                    <a:latin typeface="Calibri"/>
                  </a:rPr>
                  <a:t>Team</a:t>
                </a:r>
                <a:endParaRPr lang="en-US" sz="1400" i="1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cxnSp>
          <p:nvCxnSpPr>
            <p:cNvPr id="17426" name="Straight Connector 56"/>
            <p:cNvCxnSpPr>
              <a:cxnSpLocks noChangeShapeType="1"/>
            </p:cNvCxnSpPr>
            <p:nvPr/>
          </p:nvCxnSpPr>
          <p:spPr bwMode="auto">
            <a:xfrm rot="5400000">
              <a:off x="5754688" y="2398712"/>
              <a:ext cx="228600" cy="3175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</p:spPr>
        </p:cxn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6553200" y="2286000"/>
              <a:ext cx="1143000" cy="813375"/>
              <a:chOff x="5638800" y="2667000"/>
              <a:chExt cx="1143000" cy="813375"/>
            </a:xfrm>
          </p:grpSpPr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5638800" y="2895600"/>
                <a:ext cx="1143000" cy="58477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i="1" kern="0" dirty="0" smtClean="0">
                    <a:solidFill>
                      <a:schemeClr val="bg1"/>
                    </a:solidFill>
                    <a:latin typeface="Calibri"/>
                  </a:rPr>
                  <a:t>Ensemble Team</a:t>
                </a:r>
                <a:endParaRPr lang="en-US" sz="1400" b="1" i="1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cxnSp>
            <p:nvCxnSpPr>
              <p:cNvPr id="17436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6059488" y="2779712"/>
                <a:ext cx="228600" cy="3175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17433" name="TextBox 61"/>
            <p:cNvSpPr txBox="1">
              <a:spLocks noChangeArrowheads="1"/>
            </p:cNvSpPr>
            <p:nvPr/>
          </p:nvSpPr>
          <p:spPr bwMode="auto">
            <a:xfrm>
              <a:off x="2590800" y="914401"/>
              <a:ext cx="3810000" cy="10875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</a:rPr>
                <a:t>Joint Numerical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</a:rPr>
                <a:t>Testbed Program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Director: B. Brown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Science Deputy: L. Nance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Engineering Deputy: L. Carson</a:t>
              </a:r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1219200" y="5029200"/>
              <a:ext cx="6553200" cy="838200"/>
              <a:chOff x="1219200" y="4953000"/>
              <a:chExt cx="6553200" cy="838200"/>
            </a:xfrm>
          </p:grpSpPr>
          <p:sp>
            <p:nvSpPr>
              <p:cNvPr id="65" name="Left-Right Arrow 64"/>
              <p:cNvSpPr/>
              <p:nvPr/>
            </p:nvSpPr>
            <p:spPr>
              <a:xfrm>
                <a:off x="1219200" y="4953000"/>
                <a:ext cx="6553200" cy="838200"/>
              </a:xfrm>
              <a:prstGeom prst="leftRightArrow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66651" y="5181600"/>
                <a:ext cx="4737253" cy="3693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i="1" kern="0" dirty="0">
                    <a:solidFill>
                      <a:sysClr val="window" lastClr="FFFFFF"/>
                    </a:solidFill>
                    <a:latin typeface="Calibri"/>
                  </a:rPr>
                  <a:t>Testing and Evaluation</a:t>
                </a:r>
              </a:p>
            </p:txBody>
          </p:sp>
        </p:grpSp>
        <p:grpSp>
          <p:nvGrpSpPr>
            <p:cNvPr id="7" name="Group 29"/>
            <p:cNvGrpSpPr/>
            <p:nvPr/>
          </p:nvGrpSpPr>
          <p:grpSpPr>
            <a:xfrm>
              <a:off x="1143000" y="5943600"/>
              <a:ext cx="6629400" cy="838200"/>
              <a:chOff x="1219200" y="5715000"/>
              <a:chExt cx="6629400" cy="838200"/>
            </a:xfrm>
          </p:grpSpPr>
          <p:sp>
            <p:nvSpPr>
              <p:cNvPr id="68" name="Left-Right Arrow 67"/>
              <p:cNvSpPr/>
              <p:nvPr/>
            </p:nvSpPr>
            <p:spPr>
              <a:xfrm>
                <a:off x="1219200" y="5715000"/>
                <a:ext cx="6629400" cy="838200"/>
              </a:xfrm>
              <a:prstGeom prst="leftRightArrow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514600" y="5963841"/>
                <a:ext cx="41533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i="1" kern="0" dirty="0">
                    <a:solidFill>
                      <a:sysClr val="window" lastClr="FFFFFF"/>
                    </a:solidFill>
                    <a:latin typeface="Calibri"/>
                  </a:rPr>
                  <a:t>Statistics and Evaluation Methods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219200" y="3638490"/>
              <a:ext cx="6477000" cy="40011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cap="all" dirty="0" smtClean="0">
                  <a:solidFill>
                    <a:sysClr val="window" lastClr="FFFFFF"/>
                  </a:solidFill>
                  <a:latin typeface="Calibri"/>
                </a:rPr>
                <a:t>Functions </a:t>
              </a:r>
              <a:r>
                <a:rPr lang="en-US" b="1" kern="0" cap="all" dirty="0">
                  <a:solidFill>
                    <a:sysClr val="window" lastClr="FFFFFF"/>
                  </a:solidFill>
                  <a:latin typeface="Calibri"/>
                </a:rPr>
                <a:t>and </a:t>
              </a:r>
              <a:r>
                <a:rPr lang="en-US" b="1" kern="0" cap="all" dirty="0" smtClean="0">
                  <a:solidFill>
                    <a:sysClr val="window" lastClr="FFFFFF"/>
                  </a:solidFill>
                  <a:latin typeface="Calibri"/>
                </a:rPr>
                <a:t>Capabilities</a:t>
              </a:r>
              <a:r>
                <a:rPr lang="en-US" b="1" kern="0" dirty="0" smtClean="0">
                  <a:solidFill>
                    <a:sysClr val="window" lastClr="FFFFFF"/>
                  </a:solidFill>
                  <a:latin typeface="Calibri"/>
                </a:rPr>
                <a:t>: Shared Staff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33" name="Straight Connector 56"/>
            <p:cNvCxnSpPr>
              <a:cxnSpLocks noChangeShapeType="1"/>
            </p:cNvCxnSpPr>
            <p:nvPr/>
          </p:nvCxnSpPr>
          <p:spPr bwMode="auto">
            <a:xfrm rot="5400000">
              <a:off x="4459287" y="2170112"/>
              <a:ext cx="228600" cy="3175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Good forecast or Bad forecast?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3048000" y="1295400"/>
            <a:ext cx="4813300" cy="4927600"/>
            <a:chOff x="3048000" y="1295400"/>
            <a:chExt cx="4813300" cy="4927600"/>
          </a:xfrm>
        </p:grpSpPr>
        <p:pic>
          <p:nvPicPr>
            <p:cNvPr id="46086" name="Picture 4" descr="watershed_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1295400"/>
              <a:ext cx="4279900" cy="492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48000" y="1752600"/>
              <a:ext cx="1219200" cy="2971800"/>
              <a:chOff x="1920" y="1104"/>
              <a:chExt cx="768" cy="1872"/>
            </a:xfrm>
            <a:solidFill>
              <a:srgbClr val="FFC000"/>
            </a:solidFill>
          </p:grpSpPr>
          <p:sp>
            <p:nvSpPr>
              <p:cNvPr id="46091" name="Oval 6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768" cy="187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  <a:cs typeface="+mn-cs"/>
                </a:endParaRPr>
              </a:p>
            </p:txBody>
          </p:sp>
          <p:sp>
            <p:nvSpPr>
              <p:cNvPr id="46092" name="Text Box 7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288" cy="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>
                    <a:ea typeface="ＭＳ Ｐゴシック" pitchFamily="48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46088" name="Group 8"/>
            <p:cNvGrpSpPr>
              <a:grpSpLocks/>
            </p:cNvGrpSpPr>
            <p:nvPr/>
          </p:nvGrpSpPr>
          <p:grpSpPr bwMode="auto">
            <a:xfrm>
              <a:off x="4419600" y="1752600"/>
              <a:ext cx="1219200" cy="2971800"/>
              <a:chOff x="2784" y="1104"/>
              <a:chExt cx="768" cy="1872"/>
            </a:xfrm>
          </p:grpSpPr>
          <p:sp>
            <p:nvSpPr>
              <p:cNvPr id="46089" name="Oval 9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768" cy="1872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/>
                  <a:t>O</a:t>
                </a:r>
              </a:p>
            </p:txBody>
          </p:sp>
        </p:grpSp>
      </p:grp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35052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6085" name="Text Box 12"/>
          <p:cNvSpPr txBox="1">
            <a:spLocks noChangeArrowheads="1"/>
          </p:cNvSpPr>
          <p:nvPr/>
        </p:nvSpPr>
        <p:spPr bwMode="auto">
          <a:xfrm>
            <a:off x="228600" y="2133600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If I’m a water manager for this watershed, it’s a pretty bad forecast…</a:t>
            </a:r>
          </a:p>
        </p:txBody>
      </p:sp>
    </p:spTree>
    <p:extLst>
      <p:ext uri="{BB962C8B-B14F-4D97-AF65-F5344CB8AC3E}">
        <p14:creationId xmlns:p14="http://schemas.microsoft.com/office/powerpoint/2010/main" val="4518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8200" y="762000"/>
            <a:ext cx="7467600" cy="3429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Good forecast or Bad forecast?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505200" y="3124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If I only care about precipitation over a larger region</a:t>
            </a:r>
            <a:endParaRPr lang="en-US" sz="240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86200" y="464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It might be a pretty good forecast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24400" y="2895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O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457200" y="4733925"/>
            <a:ext cx="3124200" cy="15906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Different users have different ideas about what makes a forecast good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3733800" y="5257800"/>
            <a:ext cx="5105400" cy="12255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Different verification approaches can measure different types of “goodness”</a:t>
            </a: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2971800" y="1044575"/>
            <a:ext cx="2590800" cy="2971800"/>
            <a:chOff x="3048000" y="1752600"/>
            <a:chExt cx="2590800" cy="2971800"/>
          </a:xfrm>
        </p:grpSpPr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3048000" y="1752600"/>
              <a:ext cx="1219200" cy="2971800"/>
              <a:chOff x="1920" y="1104"/>
              <a:chExt cx="768" cy="1872"/>
            </a:xfrm>
            <a:solidFill>
              <a:srgbClr val="FFC000"/>
            </a:solidFill>
          </p:grpSpPr>
          <p:sp>
            <p:nvSpPr>
              <p:cNvPr id="31" name="Oval 5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768" cy="187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48" charset="-128"/>
                  <a:cs typeface="+mn-cs"/>
                </a:endParaRPr>
              </a:p>
            </p:txBody>
          </p:sp>
          <p:sp>
            <p:nvSpPr>
              <p:cNvPr id="32" name="Text Box 6"/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288" cy="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>
                    <a:ea typeface="ＭＳ Ｐゴシック" pitchFamily="48" charset="-128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28" name="Group 7"/>
            <p:cNvGrpSpPr>
              <a:grpSpLocks/>
            </p:cNvGrpSpPr>
            <p:nvPr/>
          </p:nvGrpSpPr>
          <p:grpSpPr bwMode="auto">
            <a:xfrm>
              <a:off x="4419600" y="1752600"/>
              <a:ext cx="1219200" cy="2971800"/>
              <a:chOff x="2784" y="1104"/>
              <a:chExt cx="768" cy="1872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768" cy="1872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2976" y="139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600"/>
                  <a:t>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6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1" grpId="0" animBg="1"/>
      <p:bldP spid="1812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value and forecast goodness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Different users need/want different kinds of information</a:t>
            </a:r>
          </a:p>
          <a:p>
            <a:r>
              <a:rPr lang="en-US" sz="2800" dirty="0" smtClean="0"/>
              <a:t>Forecasts should be evaluated using user-relevant criteria</a:t>
            </a:r>
          </a:p>
          <a:p>
            <a:r>
              <a:rPr lang="en-US" sz="2800" i="1" u="sng" dirty="0" smtClean="0"/>
              <a:t>Goal</a:t>
            </a:r>
            <a:r>
              <a:rPr lang="en-US" sz="2800" dirty="0" smtClean="0"/>
              <a:t>:  Build in methods that will represent needs of different users</a:t>
            </a:r>
          </a:p>
          <a:p>
            <a:pPr marL="344487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One measure/approach will not represent needs of all users</a:t>
            </a:r>
          </a:p>
          <a:p>
            <a:pPr marL="0" indent="0">
              <a:buNone/>
            </a:pPr>
            <a:endParaRPr lang="en-US" sz="2800" i="1" u="sng" dirty="0" smtClean="0"/>
          </a:p>
          <a:p>
            <a:pPr marL="0" indent="0">
              <a:buNone/>
            </a:pPr>
            <a:r>
              <a:rPr lang="en-US" sz="2800" i="1" u="sng" dirty="0" smtClean="0"/>
              <a:t>Examples:</a:t>
            </a:r>
          </a:p>
          <a:p>
            <a:pPr lvl="1"/>
            <a:r>
              <a:rPr lang="en-US" sz="2400" dirty="0" smtClean="0"/>
              <a:t>Meaningful </a:t>
            </a:r>
            <a:r>
              <a:rPr lang="en-US" sz="2400" i="1" dirty="0" smtClean="0"/>
              <a:t>summary measures </a:t>
            </a:r>
            <a:r>
              <a:rPr lang="en-US" sz="2400" dirty="0" smtClean="0"/>
              <a:t>for managers</a:t>
            </a:r>
          </a:p>
          <a:p>
            <a:pPr lvl="1"/>
            <a:r>
              <a:rPr lang="en-US" sz="2400" dirty="0" smtClean="0"/>
              <a:t>Intuitive </a:t>
            </a:r>
            <a:r>
              <a:rPr lang="en-US" sz="2400" i="1" dirty="0" smtClean="0"/>
              <a:t>metrics and graphics</a:t>
            </a:r>
            <a:r>
              <a:rPr lang="en-US" sz="2400" dirty="0" smtClean="0"/>
              <a:t> for forecasters</a:t>
            </a:r>
          </a:p>
          <a:p>
            <a:pPr lvl="1"/>
            <a:r>
              <a:rPr lang="en-US" sz="2400" dirty="0" smtClean="0"/>
              <a:t>Relevant </a:t>
            </a:r>
            <a:r>
              <a:rPr lang="en-US" sz="2400" i="1" dirty="0" smtClean="0"/>
              <a:t>diagnostics</a:t>
            </a:r>
            <a:r>
              <a:rPr lang="en-US" sz="2400" dirty="0" smtClean="0"/>
              <a:t> for forecast developers</a:t>
            </a:r>
          </a:p>
          <a:p>
            <a:pPr lvl="1"/>
            <a:r>
              <a:rPr lang="en-US" sz="2400" dirty="0" smtClean="0"/>
              <a:t>Connect user “values” to user-relevant metrics</a:t>
            </a:r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Metrics Assessment Approach (Lazo)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 Elicitation / mental modeling</a:t>
            </a:r>
          </a:p>
          <a:p>
            <a:pPr lvl="1"/>
            <a:r>
              <a:rPr lang="en-US" dirty="0" smtClean="0"/>
              <a:t>Interviews with users</a:t>
            </a:r>
          </a:p>
          <a:p>
            <a:pPr lvl="1"/>
            <a:r>
              <a:rPr lang="en-US" dirty="0" smtClean="0"/>
              <a:t>Elicit quantitative estimates of value for improvements</a:t>
            </a:r>
          </a:p>
          <a:p>
            <a:r>
              <a:rPr lang="en-US" dirty="0" smtClean="0"/>
              <a:t>Conjoint experiment</a:t>
            </a:r>
          </a:p>
          <a:p>
            <a:pPr lvl="1"/>
            <a:r>
              <a:rPr lang="en-US" dirty="0" smtClean="0"/>
              <a:t>Tradeoffs for metrics for weather forecasting</a:t>
            </a:r>
          </a:p>
          <a:p>
            <a:pPr lvl="1"/>
            <a:r>
              <a:rPr lang="en-US" dirty="0" smtClean="0"/>
              <a:t>Tradeoffs for metrics for application area (e.g., energy)</a:t>
            </a:r>
          </a:p>
          <a:p>
            <a:pPr lvl="1"/>
            <a:r>
              <a:rPr lang="en-US" dirty="0" smtClean="0"/>
              <a:t>Tie to economic value to estimate marginal value of forecast improvements w.r.t. each metric</a:t>
            </a:r>
          </a:p>
          <a:p>
            <a:r>
              <a:rPr lang="en-US" dirty="0" smtClean="0"/>
              <a:t>Application of approach being initiated (in energy sector)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Survey Based Choice Set Question </a:t>
            </a:r>
          </a:p>
        </p:txBody>
      </p:sp>
      <p:pic>
        <p:nvPicPr>
          <p:cNvPr id="16386" name="Content Placeholder 3" descr="E:\NCAR-WORK\SIP\04_Research\06_HFIP\Work\Valuation Survey\Survey Development\Survey Instrument\02_Final\Capture2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" t="-1247" b="-2266"/>
          <a:stretch>
            <a:fillRect/>
          </a:stretch>
        </p:blipFill>
        <p:spPr>
          <a:xfrm>
            <a:off x="838200" y="1066800"/>
            <a:ext cx="7308850" cy="5456238"/>
          </a:xfrm>
        </p:spPr>
      </p:pic>
      <p:sp>
        <p:nvSpPr>
          <p:cNvPr id="2" name="TextBox 1"/>
          <p:cNvSpPr txBox="1"/>
          <p:nvPr/>
        </p:nvSpPr>
        <p:spPr>
          <a:xfrm>
            <a:off x="990600" y="647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Courtesy, Jeff </a:t>
            </a:r>
            <a:r>
              <a:rPr lang="en-US" dirty="0" err="1" smtClean="0"/>
              <a:t>Lazo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Testbeds</a:t>
            </a:r>
            <a:r>
              <a:rPr lang="en-US" dirty="0" smtClean="0"/>
              <a:t> provide an opportunity for facilitating the injection of new research capabilities into operational prediction systems</a:t>
            </a:r>
          </a:p>
          <a:p>
            <a:r>
              <a:rPr lang="en-US" dirty="0" smtClean="0"/>
              <a:t>Independent testing and evaluation offers credible model testing </a:t>
            </a:r>
          </a:p>
          <a:p>
            <a:r>
              <a:rPr lang="en-US" dirty="0"/>
              <a:t> </a:t>
            </a:r>
            <a:r>
              <a:rPr lang="en-US" dirty="0" smtClean="0"/>
              <a:t>Forecast evaluation is an active area of research…</a:t>
            </a:r>
          </a:p>
          <a:p>
            <a:pPr lvl="1"/>
            <a:r>
              <a:rPr lang="en-US" dirty="0" smtClean="0"/>
              <a:t>Spatial methods</a:t>
            </a:r>
          </a:p>
          <a:p>
            <a:pPr lvl="1"/>
            <a:r>
              <a:rPr lang="en-US" dirty="0" err="1" smtClean="0"/>
              <a:t>Probabilitistic</a:t>
            </a:r>
            <a:r>
              <a:rPr lang="en-US" dirty="0" smtClean="0"/>
              <a:t> approaches</a:t>
            </a:r>
          </a:p>
          <a:p>
            <a:pPr lvl="1"/>
            <a:r>
              <a:rPr lang="en-US" dirty="0" smtClean="0"/>
              <a:t>User-relevant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WMO Working Group on Forecast Verification Research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5943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Working Group under the World Weather Research Program (WWRP) and Working Group on Numerical Experimentation (WGNE)</a:t>
            </a:r>
          </a:p>
          <a:p>
            <a:r>
              <a:rPr lang="en-US" dirty="0" smtClean="0"/>
              <a:t>International representation</a:t>
            </a:r>
          </a:p>
          <a:p>
            <a:r>
              <a:rPr lang="en-US" u="sng" dirty="0" smtClean="0"/>
              <a:t>Activities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Verification research </a:t>
            </a:r>
          </a:p>
          <a:p>
            <a:pPr lvl="1"/>
            <a:r>
              <a:rPr lang="en-US" dirty="0" smtClean="0"/>
              <a:t>Training </a:t>
            </a:r>
          </a:p>
          <a:p>
            <a:pPr lvl="1"/>
            <a:r>
              <a:rPr lang="en-US" dirty="0" smtClean="0"/>
              <a:t>Workshops </a:t>
            </a:r>
          </a:p>
          <a:p>
            <a:pPr lvl="1"/>
            <a:r>
              <a:rPr lang="en-US" dirty="0" smtClean="0"/>
              <a:t>Publications on “best practices”:  Precipitation, Clouds, Tropical Cyclones (soon)</a:t>
            </a:r>
            <a:endParaRPr lang="en-US" dirty="0"/>
          </a:p>
        </p:txBody>
      </p:sp>
      <p:pic>
        <p:nvPicPr>
          <p:cNvPr id="6" name="Picture 5" descr="DSCN2318_JWGFV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90600"/>
            <a:ext cx="2699766" cy="17990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32709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64008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ＭＳ Ｐゴシック" pitchFamily="48" charset="-128"/>
              </a:rPr>
              <a:t>http://www.wmo.int/pages/prog/arep/wwrp/new/Forecast_Verification.html</a:t>
            </a:r>
            <a:endParaRPr lang="en-US" sz="1600" dirty="0">
              <a:solidFill>
                <a:srgbClr val="0000FF"/>
              </a:solidFill>
              <a:ea typeface="ＭＳ Ｐゴシック" pitchFamily="48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14478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6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Resources: Verification methods and FAQ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447799"/>
            <a:ext cx="4191000" cy="4986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Website maintained by WMO verification working group (JWGFVR)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Methods (brief definitions)</a:t>
            </a:r>
          </a:p>
          <a:p>
            <a:pPr lvl="1"/>
            <a:r>
              <a:rPr lang="en-US" dirty="0" smtClean="0"/>
              <a:t>FAQs</a:t>
            </a:r>
          </a:p>
          <a:p>
            <a:pPr lvl="1"/>
            <a:r>
              <a:rPr lang="en-US" dirty="0" smtClean="0"/>
              <a:t>Links and references</a:t>
            </a:r>
          </a:p>
          <a:p>
            <a:r>
              <a:rPr lang="en-US" dirty="0" smtClean="0"/>
              <a:t>Verification discussion group: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CC"/>
                </a:solidFill>
                <a:latin typeface="Arial Narrow" pitchFamily="34" charset="0"/>
              </a:rPr>
              <a:t>http://mail.rap.ucar.edu/mailman/listinfo/vx-discuss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310827"/>
            <a:ext cx="4525723" cy="470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096000"/>
            <a:ext cx="424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66CC"/>
                </a:solidFill>
                <a:ea typeface="ＭＳ Ｐゴシック" pitchFamily="48" charset="-128"/>
              </a:rPr>
              <a:t>http://www.cawcr.gov.au/projects/verification/</a:t>
            </a:r>
            <a:endParaRPr lang="en-US" sz="1600" dirty="0">
              <a:solidFill>
                <a:srgbClr val="0066CC"/>
              </a:solidFill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2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39624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WMO Tutorials (3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5</a:t>
            </a:r>
            <a:r>
              <a:rPr lang="en-US" baseline="30000" dirty="0" smtClean="0"/>
              <a:t>th </a:t>
            </a:r>
            <a:r>
              <a:rPr lang="en-US" dirty="0" smtClean="0"/>
              <a:t>workshops)</a:t>
            </a:r>
          </a:p>
          <a:p>
            <a:pPr lvl="1"/>
            <a:r>
              <a:rPr lang="en-US" dirty="0" smtClean="0"/>
              <a:t>Presentations available</a:t>
            </a:r>
          </a:p>
          <a:p>
            <a:r>
              <a:rPr lang="en-US" dirty="0" smtClean="0"/>
              <a:t>EUMETCAL tutorial</a:t>
            </a:r>
          </a:p>
          <a:p>
            <a:pPr lvl="1"/>
            <a:r>
              <a:rPr lang="en-US" dirty="0" smtClean="0"/>
              <a:t>Hands-on tutorial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535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2057400"/>
            <a:ext cx="38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66CC"/>
                </a:solidFill>
                <a:ea typeface="ＭＳ Ｐゴシック" pitchFamily="48" charset="-128"/>
              </a:rPr>
              <a:t>http://cawcr.gov.au/events/verif2011/</a:t>
            </a:r>
            <a:endParaRPr lang="en-US" dirty="0">
              <a:solidFill>
                <a:srgbClr val="0066CC"/>
              </a:solidFill>
              <a:ea typeface="ＭＳ Ｐゴシック" pitchFamily="48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663441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3429000"/>
            <a:ext cx="425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66CC"/>
                </a:solidFill>
                <a:ea typeface="ＭＳ Ｐゴシック" pitchFamily="48" charset="-128"/>
              </a:rPr>
              <a:t>http://www.space.fmi.fi/Verification2009/</a:t>
            </a:r>
            <a:endParaRPr lang="en-US" dirty="0">
              <a:solidFill>
                <a:srgbClr val="0066CC"/>
              </a:solidFill>
              <a:ea typeface="ＭＳ Ｐゴシック" pitchFamily="48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469" y="4191000"/>
            <a:ext cx="1301931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45466" y="4267200"/>
            <a:ext cx="2569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66CC"/>
                </a:solidFill>
                <a:ea typeface="ＭＳ Ｐゴシック" pitchFamily="48" charset="-128"/>
              </a:rPr>
              <a:t>3</a:t>
            </a:r>
            <a:r>
              <a:rPr lang="en-US" b="1" i="1" baseline="30000" dirty="0" smtClean="0">
                <a:solidFill>
                  <a:srgbClr val="0066CC"/>
                </a:solidFill>
                <a:ea typeface="ＭＳ Ｐゴシック" pitchFamily="48" charset="-128"/>
              </a:rPr>
              <a:t>rd</a:t>
            </a:r>
            <a:r>
              <a:rPr lang="en-US" b="1" i="1" dirty="0" smtClean="0">
                <a:solidFill>
                  <a:srgbClr val="0066CC"/>
                </a:solidFill>
                <a:ea typeface="ＭＳ Ｐゴシック" pitchFamily="48" charset="-128"/>
              </a:rPr>
              <a:t> workshop: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66CC"/>
                </a:solidFill>
                <a:ea typeface="ＭＳ Ｐゴシック" pitchFamily="48" charset="-128"/>
              </a:rPr>
              <a:t>http://www.ecmwf.int/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66CC"/>
                </a:solidFill>
                <a:ea typeface="ＭＳ Ｐゴシック" pitchFamily="48" charset="-128"/>
              </a:rPr>
              <a:t>newsevents</a:t>
            </a:r>
            <a:r>
              <a:rPr lang="en-US" dirty="0" smtClean="0">
                <a:solidFill>
                  <a:srgbClr val="0066CC"/>
                </a:solidFill>
                <a:ea typeface="ＭＳ Ｐゴシック" pitchFamily="48" charset="-128"/>
              </a:rPr>
              <a:t>/meetings/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66CC"/>
                </a:solidFill>
                <a:ea typeface="ＭＳ Ｐゴシック" pitchFamily="48" charset="-128"/>
              </a:rPr>
              <a:t>workshops/2007/</a:t>
            </a:r>
            <a:r>
              <a:rPr lang="en-US" dirty="0" err="1" smtClean="0">
                <a:solidFill>
                  <a:srgbClr val="0066CC"/>
                </a:solidFill>
                <a:ea typeface="ＭＳ Ｐゴシック" pitchFamily="48" charset="-128"/>
              </a:rPr>
              <a:t>jwgv</a:t>
            </a:r>
            <a:r>
              <a:rPr lang="en-US" dirty="0" smtClean="0">
                <a:solidFill>
                  <a:srgbClr val="0066CC"/>
                </a:solidFill>
                <a:ea typeface="ＭＳ Ｐゴシック" pitchFamily="48" charset="-128"/>
              </a:rPr>
              <a:t>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66CC"/>
                </a:solidFill>
                <a:ea typeface="ＭＳ Ｐゴシック" pitchFamily="48" charset="-128"/>
              </a:rPr>
              <a:t>general_info</a:t>
            </a:r>
            <a:r>
              <a:rPr lang="en-US" dirty="0" smtClean="0">
                <a:solidFill>
                  <a:srgbClr val="0066CC"/>
                </a:solidFill>
                <a:ea typeface="ＭＳ Ｐゴシック" pitchFamily="48" charset="-128"/>
              </a:rPr>
              <a:t>/index.html</a:t>
            </a:r>
            <a:endParaRPr lang="en-US" dirty="0">
              <a:solidFill>
                <a:srgbClr val="0066CC"/>
              </a:solidFill>
              <a:ea typeface="ＭＳ Ｐゴシック" pitchFamily="48" charset="-12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505200" cy="266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5867400"/>
            <a:ext cx="4268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66CC"/>
                </a:solidFill>
                <a:ea typeface="ＭＳ Ｐゴシック" pitchFamily="48" charset="-128"/>
              </a:rPr>
              <a:t>http://www.eumetcal.org/-Eumetcal-modules-</a:t>
            </a:r>
            <a:endParaRPr lang="en-US" sz="1600" dirty="0">
              <a:solidFill>
                <a:srgbClr val="0066CC"/>
              </a:solidFill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9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Overview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Casati</a:t>
            </a:r>
            <a:r>
              <a:rPr lang="en-US" dirty="0" smtClean="0"/>
              <a:t> et al. 2008:  </a:t>
            </a:r>
            <a:r>
              <a:rPr lang="en-US" i="1" dirty="0" smtClean="0"/>
              <a:t>Forecast </a:t>
            </a:r>
            <a:r>
              <a:rPr lang="en-US" i="1" dirty="0"/>
              <a:t>verification: current status and future </a:t>
            </a:r>
            <a:r>
              <a:rPr lang="en-US" i="1" dirty="0" smtClean="0"/>
              <a:t>directions</a:t>
            </a:r>
            <a:r>
              <a:rPr lang="en-US" dirty="0" smtClean="0"/>
              <a:t>.</a:t>
            </a:r>
          </a:p>
          <a:p>
            <a:pPr marL="344487" lvl="1" indent="0">
              <a:buNone/>
            </a:pPr>
            <a:r>
              <a:rPr lang="en-US" i="1" dirty="0" smtClean="0"/>
              <a:t>Meteorological Applications,</a:t>
            </a:r>
            <a:r>
              <a:rPr lang="en-US" dirty="0" smtClean="0"/>
              <a:t> </a:t>
            </a:r>
            <a:r>
              <a:rPr lang="en-US" b="1" dirty="0"/>
              <a:t>15</a:t>
            </a:r>
            <a:r>
              <a:rPr lang="en-US" dirty="0"/>
              <a:t>: 3-18</a:t>
            </a:r>
            <a:r>
              <a:rPr lang="en-US" dirty="0" smtClean="0"/>
              <a:t>.</a:t>
            </a:r>
          </a:p>
          <a:p>
            <a:r>
              <a:rPr lang="en-US" dirty="0" smtClean="0"/>
              <a:t>Ebert et al. 2013:  </a:t>
            </a:r>
            <a:r>
              <a:rPr lang="en-AU" i="1" dirty="0"/>
              <a:t>Progress and challenges in forecast </a:t>
            </a:r>
            <a:r>
              <a:rPr lang="en-AU" i="1" dirty="0" smtClean="0"/>
              <a:t>verification</a:t>
            </a:r>
          </a:p>
          <a:p>
            <a:pPr marL="344487" lvl="1" indent="0">
              <a:buNone/>
            </a:pPr>
            <a:r>
              <a:rPr lang="en-AU" i="1" dirty="0" smtClean="0"/>
              <a:t>Meteorological Applications, </a:t>
            </a:r>
            <a:r>
              <a:rPr lang="en-AU" dirty="0" smtClean="0"/>
              <a:t>submitted (available from E. Ebert or B. Brown)</a:t>
            </a:r>
          </a:p>
          <a:p>
            <a:pPr marL="344487" lvl="1" indent="0">
              <a:buNone/>
            </a:pPr>
            <a:endParaRPr lang="en-AU" dirty="0" smtClean="0"/>
          </a:p>
          <a:p>
            <a:pPr marL="0" indent="-4763" algn="ctr">
              <a:buNone/>
            </a:pPr>
            <a:r>
              <a:rPr lang="en-AU" dirty="0" smtClean="0">
                <a:solidFill>
                  <a:srgbClr val="0070C0"/>
                </a:solidFill>
              </a:rPr>
              <a:t>Papers summarizing outcomes and discussions from 3</a:t>
            </a:r>
            <a:r>
              <a:rPr lang="en-AU" baseline="30000" dirty="0" smtClean="0">
                <a:solidFill>
                  <a:srgbClr val="0070C0"/>
                </a:solidFill>
              </a:rPr>
              <a:t>rd</a:t>
            </a:r>
            <a:r>
              <a:rPr lang="en-AU" dirty="0" smtClean="0">
                <a:solidFill>
                  <a:srgbClr val="0070C0"/>
                </a:solidFill>
              </a:rPr>
              <a:t> and 5</a:t>
            </a:r>
            <a:r>
              <a:rPr lang="en-AU" baseline="30000" dirty="0" smtClean="0">
                <a:solidFill>
                  <a:srgbClr val="0070C0"/>
                </a:solidFill>
              </a:rPr>
              <a:t>th</a:t>
            </a:r>
            <a:r>
              <a:rPr lang="en-AU" dirty="0" smtClean="0">
                <a:solidFill>
                  <a:srgbClr val="0070C0"/>
                </a:solidFill>
              </a:rPr>
              <a:t> International Workshop on Verification Methods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990600"/>
          </a:xfrm>
        </p:spPr>
        <p:txBody>
          <a:bodyPr/>
          <a:lstStyle/>
          <a:p>
            <a:r>
              <a:rPr lang="en-US" sz="3600" dirty="0" smtClean="0"/>
              <a:t>Focus and goals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2296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Focus:</a:t>
            </a:r>
          </a:p>
          <a:p>
            <a:pPr>
              <a:buNone/>
            </a:pPr>
            <a:r>
              <a:rPr lang="en-US" dirty="0" smtClean="0"/>
              <a:t>Support the </a:t>
            </a:r>
            <a:r>
              <a:rPr lang="en-US" i="1" u="sng" dirty="0" smtClean="0"/>
              <a:t>sharing, testing, and evaluation </a:t>
            </a:r>
            <a:r>
              <a:rPr lang="en-US" dirty="0" smtClean="0"/>
              <a:t>of research and operational numerical weather prediction systems (O2R)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Facilitate the </a:t>
            </a:r>
            <a:r>
              <a:rPr lang="en-US" i="1" u="sng" dirty="0" smtClean="0"/>
              <a:t>transfer of research capabilities </a:t>
            </a:r>
            <a:r>
              <a:rPr lang="en-US" dirty="0" smtClean="0"/>
              <a:t>to operational prediction centers (R2O)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Goals:</a:t>
            </a:r>
          </a:p>
          <a:p>
            <a:r>
              <a:rPr lang="en-US" dirty="0" smtClean="0"/>
              <a:t>Community code support</a:t>
            </a:r>
          </a:p>
          <a:p>
            <a:pPr lvl="1"/>
            <a:r>
              <a:rPr lang="en-US" dirty="0" smtClean="0">
                <a:solidFill>
                  <a:srgbClr val="008080"/>
                </a:solidFill>
              </a:rPr>
              <a:t>Maintain and support community prediction and evaluation systems</a:t>
            </a:r>
          </a:p>
          <a:p>
            <a:r>
              <a:rPr lang="en-US" i="1" u="sng" dirty="0" smtClean="0"/>
              <a:t>Independent</a:t>
            </a:r>
            <a:r>
              <a:rPr lang="en-US" dirty="0" smtClean="0"/>
              <a:t> testing and evaluation of prediction systems</a:t>
            </a:r>
          </a:p>
          <a:p>
            <a:pPr lvl="1"/>
            <a:r>
              <a:rPr lang="en-US" dirty="0" smtClean="0">
                <a:solidFill>
                  <a:srgbClr val="008080"/>
                </a:solidFill>
              </a:rPr>
              <a:t>Undertake and report on independent tests and evaluations of prediction systems</a:t>
            </a:r>
          </a:p>
          <a:p>
            <a:r>
              <a:rPr lang="en-US" dirty="0" smtClean="0"/>
              <a:t>State-of-the-art tools for forecast evaluation</a:t>
            </a:r>
          </a:p>
          <a:p>
            <a:pPr lvl="1"/>
            <a:r>
              <a:rPr lang="en-US" dirty="0" smtClean="0">
                <a:solidFill>
                  <a:srgbClr val="008080"/>
                </a:solidFill>
              </a:rPr>
              <a:t>Research, develop and implement</a:t>
            </a:r>
          </a:p>
          <a:p>
            <a:r>
              <a:rPr lang="en-US" dirty="0" smtClean="0"/>
              <a:t>Support community interactions and development on model forecast improvement, forecast evaluation, and other relevant topics</a:t>
            </a:r>
          </a:p>
          <a:p>
            <a:pPr lvl="1"/>
            <a:r>
              <a:rPr lang="en-US" dirty="0" smtClean="0">
                <a:solidFill>
                  <a:srgbClr val="008080"/>
                </a:solidFill>
              </a:rPr>
              <a:t>Workshops, capacity development, training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Resources - Books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5181600" cy="51054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endParaRPr lang="en-US" dirty="0" smtClean="0"/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Jolliffe and Stephenson (2012): </a:t>
            </a:r>
            <a:r>
              <a:rPr lang="en-GB" sz="3200" i="1" dirty="0" smtClean="0">
                <a:solidFill>
                  <a:srgbClr val="000000"/>
                </a:solidFill>
              </a:rPr>
              <a:t>Forecast Verification: a practitioner’s guide</a:t>
            </a:r>
            <a:r>
              <a:rPr lang="en-GB" sz="3200" dirty="0" smtClean="0">
                <a:solidFill>
                  <a:srgbClr val="000000"/>
                </a:solidFill>
              </a:rPr>
              <a:t>, Wiley &amp; Sons, 240 pp.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000000"/>
                </a:solidFill>
              </a:rPr>
              <a:t>Stanski</a:t>
            </a:r>
            <a:r>
              <a:rPr lang="en-GB" sz="3200" dirty="0" smtClean="0">
                <a:solidFill>
                  <a:srgbClr val="000000"/>
                </a:solidFill>
              </a:rPr>
              <a:t>, Burrows, Wilson (1989) </a:t>
            </a:r>
            <a:r>
              <a:rPr lang="en-GB" sz="3200" i="1" dirty="0" smtClean="0">
                <a:solidFill>
                  <a:srgbClr val="000000"/>
                </a:solidFill>
              </a:rPr>
              <a:t>Survey of Common Verification Methods in Meteorology </a:t>
            </a:r>
            <a:r>
              <a:rPr lang="en-GB" sz="3200" dirty="0" smtClean="0">
                <a:solidFill>
                  <a:srgbClr val="000000"/>
                </a:solidFill>
              </a:rPr>
              <a:t>(available at http://www.cawcr.gov.au/projects/verification/)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Wilks (2011): </a:t>
            </a:r>
            <a:r>
              <a:rPr lang="en-GB" sz="3200" i="1" dirty="0" smtClean="0">
                <a:solidFill>
                  <a:srgbClr val="000000"/>
                </a:solidFill>
              </a:rPr>
              <a:t>Statistical Methods in Atmospheric Science</a:t>
            </a:r>
            <a:r>
              <a:rPr lang="en-GB" sz="3200" dirty="0" smtClean="0">
                <a:solidFill>
                  <a:srgbClr val="000000"/>
                </a:solidFill>
              </a:rPr>
              <a:t>, Academic press. (</a:t>
            </a:r>
            <a:r>
              <a:rPr lang="en-GB" sz="3200" i="1" dirty="0" smtClean="0">
                <a:solidFill>
                  <a:srgbClr val="000000"/>
                </a:solidFill>
              </a:rPr>
              <a:t>Updated chapter on Forecast Verification</a:t>
            </a:r>
            <a:r>
              <a:rPr lang="en-GB" sz="3200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2636"/>
            <a:ext cx="234570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tatistical Methods in the Atmospheric Sciences, 3rd Edition,Daniel Wilks,ISBN9780123850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743" y="3505200"/>
            <a:ext cx="2615821" cy="32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600200" y="4343401"/>
            <a:ext cx="5029200" cy="4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-107" charset="0"/>
              <a:buNone/>
            </a:pPr>
            <a:endParaRPr lang="en-US" sz="2400">
              <a:solidFill>
                <a:srgbClr val="FFFFFF"/>
              </a:solidFill>
              <a:latin typeface="Times New Roman" pitchFamily="-107" charset="0"/>
              <a:ea typeface="Lucida Sans Unicode" pitchFamily="-107" charset="-52"/>
              <a:cs typeface="Lucida Sans Unicode" pitchFamily="-107" charset="-52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55767" eaLnBrk="1" hangingPunct="1"/>
            <a:r>
              <a:rPr lang="en-US" sz="4800" dirty="0">
                <a:ea typeface="ＭＳ Ｐゴシック" pitchFamily="-107" charset="-128"/>
                <a:cs typeface="ＭＳ Ｐゴシック" pitchFamily="-107" charset="-128"/>
              </a:rPr>
              <a:t>Finley Tornado </a:t>
            </a:r>
            <a:r>
              <a:rPr lang="en-US" sz="4800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4800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4800" dirty="0" smtClean="0">
                <a:ea typeface="ＭＳ Ｐゴシック" pitchFamily="-107" charset="-128"/>
                <a:cs typeface="ＭＳ Ｐゴシック" pitchFamily="-107" charset="-128"/>
              </a:rPr>
              <a:t>Data (1884</a:t>
            </a:r>
            <a:r>
              <a:rPr lang="en-US" sz="4800" dirty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10" t="20570" r="23997" b="40569"/>
          <a:stretch>
            <a:fillRect/>
          </a:stretch>
        </p:blipFill>
        <p:spPr>
          <a:xfrm>
            <a:off x="6099175" y="0"/>
            <a:ext cx="3044825" cy="2282825"/>
          </a:xfrm>
          <a:noFill/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862138"/>
            <a:ext cx="3970338" cy="41163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Forecast focused on the question:</a:t>
            </a:r>
          </a:p>
          <a:p>
            <a:pPr>
              <a:buNone/>
            </a:pPr>
            <a:r>
              <a:rPr lang="en-US" i="1" dirty="0" smtClean="0">
                <a:solidFill>
                  <a:srgbClr val="3D25CF"/>
                </a:solidFill>
              </a:rPr>
              <a:t>Will there be a tornado?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565256" y="2436971"/>
            <a:ext cx="3817620" cy="4116229"/>
            <a:chOff x="5072507" y="2532637"/>
            <a:chExt cx="4241800" cy="4573588"/>
          </a:xfrm>
        </p:grpSpPr>
        <p:sp>
          <p:nvSpPr>
            <p:cNvPr id="7" name="Content Placeholder 5"/>
            <p:cNvSpPr txBox="1">
              <a:spLocks/>
            </p:cNvSpPr>
            <p:nvPr/>
          </p:nvSpPr>
          <p:spPr bwMode="auto">
            <a:xfrm>
              <a:off x="5072507" y="2532637"/>
              <a:ext cx="4241800" cy="457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08607" indent="-308607" defTabSz="822952" eaLnBrk="0" hangingPunct="0">
                <a:spcBef>
                  <a:spcPct val="20000"/>
                </a:spcBef>
                <a:defRPr/>
              </a:pPr>
              <a:r>
                <a:rPr lang="en-US" sz="2800" kern="0" dirty="0">
                  <a:solidFill>
                    <a:srgbClr val="000000"/>
                  </a:solidFill>
                  <a:latin typeface="+mn-lt"/>
                </a:rPr>
                <a:t>Observation </a:t>
              </a:r>
              <a:r>
                <a:rPr lang="en-US" sz="2800" kern="0" dirty="0" smtClean="0">
                  <a:solidFill>
                    <a:srgbClr val="000000"/>
                  </a:solidFill>
                  <a:latin typeface="+mn-lt"/>
                </a:rPr>
                <a:t>answered </a:t>
              </a:r>
              <a:r>
                <a:rPr lang="en-US" sz="2800" kern="0" dirty="0">
                  <a:solidFill>
                    <a:srgbClr val="000000"/>
                  </a:solidFill>
                  <a:latin typeface="+mn-lt"/>
                </a:rPr>
                <a:t>the question</a:t>
              </a:r>
              <a:r>
                <a:rPr lang="en-US" sz="2800" kern="0" dirty="0" smtClean="0">
                  <a:solidFill>
                    <a:srgbClr val="000000"/>
                  </a:solidFill>
                  <a:latin typeface="+mn-lt"/>
                </a:rPr>
                <a:t>:</a:t>
              </a:r>
              <a:endParaRPr lang="en-US" sz="2500" kern="0" dirty="0">
                <a:solidFill>
                  <a:srgbClr val="000000"/>
                </a:solidFill>
                <a:latin typeface="Times New Roman"/>
              </a:endParaRPr>
            </a:p>
            <a:p>
              <a:pPr marL="308607" indent="-308607" defTabSz="822952" eaLnBrk="0" hangingPunct="0">
                <a:spcBef>
                  <a:spcPct val="20000"/>
                </a:spcBef>
                <a:defRPr/>
              </a:pPr>
              <a:r>
                <a:rPr lang="en-US" sz="2500" i="1" kern="0" dirty="0">
                  <a:solidFill>
                    <a:srgbClr val="3D25CF"/>
                  </a:solidFill>
                  <a:latin typeface="+mn-lt"/>
                </a:rPr>
                <a:t>Did a tornado occur?</a:t>
              </a:r>
            </a:p>
            <a:p>
              <a:pPr marL="308607" indent="-308607" defTabSz="822952" eaLnBrk="0" hangingPunct="0">
                <a:spcBef>
                  <a:spcPct val="20000"/>
                </a:spcBef>
                <a:defRPr/>
              </a:pPr>
              <a:endParaRPr lang="en-US" sz="2500" kern="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06281" y="4234072"/>
              <a:ext cx="1174250" cy="1333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B050"/>
                  </a:solidFill>
                  <a:latin typeface="Times New Roman" pitchFamily="-107" charset="0"/>
                  <a:ea typeface="+mn-ea"/>
                  <a:cs typeface="+mn-cs"/>
                </a:rPr>
                <a:t>YES</a:t>
              </a:r>
            </a:p>
            <a:p>
              <a:pPr algn="ctr"/>
              <a:r>
                <a:rPr lang="en-US" sz="3600" dirty="0">
                  <a:solidFill>
                    <a:srgbClr val="C00000"/>
                  </a:solidFill>
                  <a:latin typeface="Times New Roman" pitchFamily="-107" charset="0"/>
                  <a:ea typeface="+mn-ea"/>
                  <a:cs typeface="+mn-cs"/>
                </a:rPr>
                <a:t>NO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920" y="5293346"/>
            <a:ext cx="9178280" cy="421654"/>
          </a:xfrm>
          <a:prstGeom prst="rect">
            <a:avLst/>
          </a:prstGeom>
          <a:noFill/>
        </p:spPr>
        <p:txBody>
          <a:bodyPr wrap="none" lIns="82295" tIns="41148" rIns="82295" bIns="41148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Answers fall into 1 of 2 categories    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 2"/>
              </a:rPr>
              <a:t>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   Forecasts and </a:t>
            </a:r>
            <a:r>
              <a:rPr lang="en-US" sz="2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Obs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are Binary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3968264"/>
            <a:ext cx="1056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itchFamily="-107" charset="0"/>
                <a:ea typeface="+mn-ea"/>
                <a:cs typeface="+mn-cs"/>
              </a:rPr>
              <a:t>YES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itchFamily="-107" charset="0"/>
                <a:ea typeface="+mn-ea"/>
                <a:cs typeface="+mn-c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352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600200" y="4343401"/>
            <a:ext cx="5029200" cy="4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-107" charset="0"/>
              <a:buNone/>
            </a:pPr>
            <a:endParaRPr lang="en-US" sz="2400">
              <a:solidFill>
                <a:srgbClr val="FFFFFF"/>
              </a:solidFill>
              <a:latin typeface="Times New Roman" pitchFamily="-107" charset="0"/>
              <a:ea typeface="Lucida Sans Unicode" pitchFamily="-107" charset="-52"/>
              <a:cs typeface="Lucida Sans Unicode" pitchFamily="-107" charset="-52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55767" eaLnBrk="1" hangingPunct="1"/>
            <a:r>
              <a:rPr lang="en-US" sz="4800" dirty="0">
                <a:ea typeface="ＭＳ Ｐゴシック" pitchFamily="-107" charset="-128"/>
                <a:cs typeface="ＭＳ Ｐゴシック" pitchFamily="-107" charset="-128"/>
              </a:rPr>
              <a:t>A Success?</a:t>
            </a:r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10" t="20570" r="23997" b="40569"/>
          <a:stretch>
            <a:fillRect/>
          </a:stretch>
        </p:blipFill>
        <p:spPr>
          <a:xfrm>
            <a:off x="6099175" y="0"/>
            <a:ext cx="3044825" cy="2282825"/>
          </a:xfrm>
          <a:noFill/>
        </p:spPr>
      </p:pic>
      <p:graphicFrame>
        <p:nvGraphicFramePr>
          <p:cNvPr id="1536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40312722"/>
              </p:ext>
            </p:extLst>
          </p:nvPr>
        </p:nvGraphicFramePr>
        <p:xfrm>
          <a:off x="762000" y="2289175"/>
          <a:ext cx="76327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Worksheet" r:id="rId6" imgW="4743336" imgH="1914411" progId="Excel.Sheet.8">
                  <p:embed/>
                </p:oleObj>
              </mc:Choice>
              <mc:Fallback>
                <p:oleObj name="Worksheet" r:id="rId6" imgW="4743336" imgH="191441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9175"/>
                        <a:ext cx="7632700" cy="289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5358829"/>
            <a:ext cx="8671560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8" rIns="91438" bIns="45718">
            <a:prstTxWarp prst="textNoShape">
              <a:avLst/>
            </a:prstTxWarp>
            <a:spAutoFit/>
          </a:bodyPr>
          <a:lstStyle/>
          <a:p>
            <a:pPr>
              <a:spcBef>
                <a:spcPts val="597"/>
              </a:spcBef>
              <a:buClr>
                <a:srgbClr val="3333CC"/>
              </a:buClr>
              <a:buSzPct val="100000"/>
            </a:pPr>
            <a:r>
              <a:rPr lang="en-GB" sz="3200" dirty="0">
                <a:solidFill>
                  <a:srgbClr val="3333CC"/>
                </a:solidFill>
                <a:latin typeface="+mj-lt"/>
                <a:ea typeface="Lucida Sans Unicode" pitchFamily="-107" charset="-52"/>
                <a:cs typeface="Lucida Sans Unicode" pitchFamily="-107" charset="-52"/>
              </a:rPr>
              <a:t>Percent Correct = (28+2680)/2803 = 96.6% </a:t>
            </a:r>
            <a:r>
              <a:rPr lang="en-GB" sz="3200" dirty="0" smtClean="0">
                <a:solidFill>
                  <a:srgbClr val="3333CC"/>
                </a:solidFill>
                <a:latin typeface="+mj-lt"/>
                <a:ea typeface="Lucida Sans Unicode" pitchFamily="-107" charset="-52"/>
                <a:cs typeface="Lucida Sans Unicode" pitchFamily="-107" charset="-52"/>
              </a:rPr>
              <a:t>!</a:t>
            </a:r>
            <a:endParaRPr lang="en-GB" sz="3200" dirty="0">
              <a:solidFill>
                <a:srgbClr val="3333CC"/>
              </a:solidFill>
              <a:latin typeface="+mj-lt"/>
              <a:ea typeface="Lucida Sans Unicode" pitchFamily="-107" charset="-52"/>
              <a:cs typeface="Lucida Sans Unicode" pitchFamily="-107" charset="-52"/>
            </a:endParaRPr>
          </a:p>
        </p:txBody>
      </p:sp>
      <p:sp>
        <p:nvSpPr>
          <p:cNvPr id="2" name="Oval 1"/>
          <p:cNvSpPr/>
          <p:nvPr/>
        </p:nvSpPr>
        <p:spPr>
          <a:xfrm rot="1225807">
            <a:off x="3459119" y="3543803"/>
            <a:ext cx="3284085" cy="914401"/>
          </a:xfrm>
          <a:prstGeom prst="ellipse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600200" y="4343401"/>
            <a:ext cx="5029200" cy="4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-107" charset="0"/>
              <a:buNone/>
            </a:pPr>
            <a:endParaRPr lang="en-US" sz="2400">
              <a:solidFill>
                <a:srgbClr val="FFFFFF"/>
              </a:solidFill>
              <a:latin typeface="Times New Roman" pitchFamily="-107" charset="0"/>
              <a:ea typeface="Lucida Sans Unicode" pitchFamily="-107" charset="-52"/>
              <a:cs typeface="Lucida Sans Unicode" pitchFamily="-107" charset="-52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8142288" cy="1687512"/>
          </a:xfrm>
        </p:spPr>
        <p:txBody>
          <a:bodyPr/>
          <a:lstStyle/>
          <a:p>
            <a:pPr defTabSz="455767" eaLnBrk="1" hangingPunct="1"/>
            <a:r>
              <a:rPr lang="en-US" sz="3200" dirty="0">
                <a:ea typeface="ＭＳ Ｐゴシック" pitchFamily="-107" charset="-128"/>
                <a:cs typeface="ＭＳ Ｐゴシック" pitchFamily="-107" charset="-128"/>
              </a:rPr>
              <a:t>What if forecaster </a:t>
            </a:r>
            <a:br>
              <a:rPr lang="en-US" sz="3200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200" dirty="0">
                <a:ea typeface="ＭＳ Ｐゴシック" pitchFamily="-107" charset="-128"/>
                <a:cs typeface="ＭＳ Ｐゴシック" pitchFamily="-107" charset="-128"/>
              </a:rPr>
              <a:t>never forecasted a </a:t>
            </a:r>
            <a:r>
              <a:rPr lang="en-US" sz="3200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3200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200" dirty="0" smtClean="0">
                <a:ea typeface="ＭＳ Ｐゴシック" pitchFamily="-107" charset="-128"/>
                <a:cs typeface="ＭＳ Ｐゴシック" pitchFamily="-107" charset="-128"/>
              </a:rPr>
              <a:t>tornado</a:t>
            </a:r>
            <a:r>
              <a:rPr lang="en-US" sz="3200" dirty="0">
                <a:ea typeface="ＭＳ Ｐゴシック" pitchFamily="-107" charset="-128"/>
                <a:cs typeface="ＭＳ Ｐゴシック" pitchFamily="-107" charset="-128"/>
              </a:rPr>
              <a:t>?</a:t>
            </a:r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10" t="20570" r="23997" b="40569"/>
          <a:stretch>
            <a:fillRect/>
          </a:stretch>
        </p:blipFill>
        <p:spPr>
          <a:xfrm>
            <a:off x="6099175" y="0"/>
            <a:ext cx="3044825" cy="2282825"/>
          </a:xfrm>
          <a:noFill/>
        </p:spPr>
      </p:pic>
      <p:graphicFrame>
        <p:nvGraphicFramePr>
          <p:cNvPr id="1536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40353549"/>
              </p:ext>
            </p:extLst>
          </p:nvPr>
        </p:nvGraphicFramePr>
        <p:xfrm>
          <a:off x="444500" y="2212975"/>
          <a:ext cx="76327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6" imgW="4743361" imgH="1914525" progId="Excel.Sheet.8">
                  <p:embed/>
                </p:oleObj>
              </mc:Choice>
              <mc:Fallback>
                <p:oleObj name="Worksheet" r:id="rId6" imgW="4743361" imgH="19145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212975"/>
                        <a:ext cx="7632700" cy="289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5206429"/>
            <a:ext cx="8366760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8" rIns="91438" bIns="45718">
            <a:prstTxWarp prst="textNoShape">
              <a:avLst/>
            </a:prstTxWarp>
            <a:spAutoFit/>
          </a:bodyPr>
          <a:lstStyle/>
          <a:p>
            <a:pPr>
              <a:spcBef>
                <a:spcPts val="597"/>
              </a:spcBef>
              <a:buClr>
                <a:srgbClr val="3333CC"/>
              </a:buClr>
              <a:buSzPct val="100000"/>
            </a:pPr>
            <a:r>
              <a:rPr lang="en-GB" sz="3200" dirty="0">
                <a:solidFill>
                  <a:srgbClr val="3333CC"/>
                </a:solidFill>
                <a:latin typeface="+mn-lt"/>
                <a:ea typeface="Lucida Sans Unicode" pitchFamily="-107" charset="-52"/>
                <a:cs typeface="Lucida Sans Unicode" pitchFamily="-107" charset="-52"/>
              </a:rPr>
              <a:t>Percent Correct = (0+2752)/2803 = 98.2%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Murphy 1996 (</a:t>
            </a:r>
            <a:r>
              <a:rPr lang="en-US" i="1" dirty="0" smtClean="0"/>
              <a:t>Weather and Forecasting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105400" cy="5486400"/>
          </a:xfrm>
        </p:spPr>
        <p:txBody>
          <a:bodyPr/>
          <a:lstStyle/>
          <a:p>
            <a:r>
              <a:rPr lang="en-US" sz="2800" dirty="0" smtClean="0"/>
              <a:t>Typical focus on </a:t>
            </a:r>
            <a:r>
              <a:rPr lang="en-US" sz="2800" b="1" i="1" dirty="0" smtClean="0"/>
              <a:t>high-impact weather</a:t>
            </a:r>
            <a:r>
              <a:rPr lang="en-US" sz="2800" dirty="0" smtClean="0"/>
              <a:t> – heavy </a:t>
            </a:r>
            <a:r>
              <a:rPr lang="en-US" sz="2800" dirty="0" err="1" smtClean="0"/>
              <a:t>precip</a:t>
            </a:r>
            <a:r>
              <a:rPr lang="en-US" sz="2800" dirty="0" smtClean="0"/>
              <a:t>, strong wind, low visibility, high reflectivity, etc.</a:t>
            </a:r>
          </a:p>
          <a:p>
            <a:r>
              <a:rPr lang="en-US" sz="2800" dirty="0" smtClean="0"/>
              <a:t>“</a:t>
            </a:r>
            <a:r>
              <a:rPr lang="en-US" sz="2800" i="1" u="sng" dirty="0" smtClean="0"/>
              <a:t>Extreme</a:t>
            </a:r>
            <a:r>
              <a:rPr lang="en-US" sz="2800" dirty="0" smtClean="0"/>
              <a:t>” weather often implies “</a:t>
            </a:r>
            <a:r>
              <a:rPr lang="en-US" sz="2800" i="1" u="sng" dirty="0" smtClean="0"/>
              <a:t>Rare</a:t>
            </a:r>
            <a:r>
              <a:rPr lang="en-US" sz="2800" dirty="0" smtClean="0"/>
              <a:t>” or infrequent event – i.e., small samples</a:t>
            </a:r>
          </a:p>
          <a:p>
            <a:pPr lvl="1"/>
            <a:r>
              <a:rPr lang="en-US" sz="2200" dirty="0" smtClean="0"/>
              <a:t>Infrequent events (low “base rate”) often require special statistical treatment...</a:t>
            </a:r>
          </a:p>
          <a:p>
            <a:r>
              <a:rPr lang="en-US" sz="2800" dirty="0" smtClean="0"/>
              <a:t>Maybe difficult to observe</a:t>
            </a:r>
            <a:endParaRPr lang="en-US" sz="2800" dirty="0"/>
          </a:p>
        </p:txBody>
      </p:sp>
      <p:pic>
        <p:nvPicPr>
          <p:cNvPr id="4" name="Picture 3" descr="250px-Train_wreck_at_Montparnasse_1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447800"/>
            <a:ext cx="317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533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Gare</a:t>
            </a:r>
            <a:r>
              <a:rPr lang="en-US" dirty="0" smtClean="0">
                <a:solidFill>
                  <a:srgbClr val="3333CC"/>
                </a:solidFill>
              </a:rPr>
              <a:t> Montparnasse, 1895</a:t>
            </a:r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evaluating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Typical approach</a:t>
            </a:r>
            <a:r>
              <a:rPr lang="en-US" dirty="0" smtClean="0"/>
              <a:t>:  Standard contingency table statistics</a:t>
            </a:r>
          </a:p>
          <a:p>
            <a:pPr lvl="1"/>
            <a:r>
              <a:rPr lang="en-US" dirty="0" smtClean="0"/>
              <a:t>Some measures actually developed with extremes in mind… (e.g., CSI)</a:t>
            </a:r>
          </a:p>
          <a:p>
            <a:r>
              <a:rPr lang="en-US" dirty="0" smtClean="0"/>
              <a:t>Stephenson:</a:t>
            </a:r>
          </a:p>
          <a:p>
            <a:pPr marL="344487" lvl="1" indent="0">
              <a:buNone/>
            </a:pPr>
            <a:r>
              <a:rPr lang="en-US" dirty="0" smtClean="0"/>
              <a:t>All of the standard measures are “degenerate” for large values…</a:t>
            </a:r>
          </a:p>
          <a:p>
            <a:pPr marL="693737" lvl="2" indent="0">
              <a:buNone/>
            </a:pPr>
            <a:r>
              <a:rPr lang="en-US" b="1" dirty="0" smtClean="0">
                <a:solidFill>
                  <a:srgbClr val="008080"/>
                </a:solidFill>
              </a:rPr>
              <a:t>That is, they tend to a meaningless number (e.g., 0) as the base rate (climatology) gets small – as the event becomes more extreme</a:t>
            </a:r>
          </a:p>
          <a:p>
            <a:pPr marL="693737" lvl="2" indent="0">
              <a:buNone/>
            </a:pPr>
            <a:r>
              <a:rPr lang="en-US" b="1" i="1" u="sng" dirty="0" smtClean="0">
                <a:solidFill>
                  <a:srgbClr val="008080"/>
                </a:solidFill>
              </a:rPr>
              <a:t>Result</a:t>
            </a:r>
            <a:r>
              <a:rPr lang="en-US" b="1" dirty="0" smtClean="0">
                <a:solidFill>
                  <a:srgbClr val="008080"/>
                </a:solidFill>
              </a:rPr>
              <a:t>:  It looks like forecasting extremes is impossible</a:t>
            </a:r>
            <a:endParaRPr lang="en-US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measures for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b="1" i="1" dirty="0">
                <a:solidFill>
                  <a:srgbClr val="009999"/>
                </a:solidFill>
              </a:rPr>
              <a:t>E</a:t>
            </a:r>
            <a:r>
              <a:rPr lang="en-US" b="1" i="1" dirty="0" smtClean="0">
                <a:solidFill>
                  <a:srgbClr val="009999"/>
                </a:solidFill>
              </a:rPr>
              <a:t>xtreme dependency scores</a:t>
            </a:r>
            <a:r>
              <a:rPr lang="en-US" dirty="0" smtClean="0"/>
              <a:t>” developed starting in 2008 by Stephenson, Ferro, Hogan, and others</a:t>
            </a:r>
          </a:p>
          <a:p>
            <a:r>
              <a:rPr lang="en-US" dirty="0" smtClean="0"/>
              <a:t>Based on asymptotic behavior of score with decreasing base rate</a:t>
            </a:r>
          </a:p>
          <a:p>
            <a:r>
              <a:rPr lang="en-US" dirty="0" smtClean="0"/>
              <a:t>All based on contingency table counts</a:t>
            </a:r>
          </a:p>
          <a:p>
            <a:r>
              <a:rPr lang="en-US" dirty="0" smtClean="0"/>
              <a:t>Catalog of measures</a:t>
            </a:r>
          </a:p>
          <a:p>
            <a:pPr lvl="1"/>
            <a:r>
              <a:rPr lang="en-US" dirty="0" smtClean="0"/>
              <a:t>EDS – Extreme Dependency score</a:t>
            </a:r>
          </a:p>
          <a:p>
            <a:pPr lvl="2"/>
            <a:r>
              <a:rPr lang="en-US" dirty="0" smtClean="0"/>
              <a:t>Found to be subject to hedging (over-forecasting)</a:t>
            </a:r>
          </a:p>
          <a:p>
            <a:pPr lvl="1"/>
            <a:r>
              <a:rPr lang="en-US" dirty="0" smtClean="0"/>
              <a:t>SEDS – Symmetric EDS </a:t>
            </a:r>
          </a:p>
          <a:p>
            <a:pPr lvl="2"/>
            <a:r>
              <a:rPr lang="en-US" dirty="0" smtClean="0"/>
              <a:t>Dependent on base rate</a:t>
            </a:r>
          </a:p>
          <a:p>
            <a:pPr lvl="1"/>
            <a:r>
              <a:rPr lang="en-US" dirty="0" smtClean="0"/>
              <a:t>SEDI – Symmetric </a:t>
            </a:r>
            <a:r>
              <a:rPr lang="en-US" dirty="0" err="1" smtClean="0"/>
              <a:t>Extremal</a:t>
            </a:r>
            <a:r>
              <a:rPr lang="en-US" dirty="0" smtClean="0"/>
              <a:t> Dependency Index</a:t>
            </a:r>
          </a:p>
          <a:p>
            <a:pPr lvl="2"/>
            <a:r>
              <a:rPr lang="en-US" dirty="0" smtClean="0"/>
              <a:t>Closer to a good score</a:t>
            </a:r>
          </a:p>
          <a:p>
            <a:pPr lvl="2"/>
            <a:r>
              <a:rPr lang="en-US" dirty="0" smtClean="0"/>
              <a:t>Being used in practice in some places</a:t>
            </a:r>
          </a:p>
          <a:p>
            <a:pPr marL="49212" indent="0">
              <a:buNone/>
            </a:pPr>
            <a:endParaRPr lang="en-US" sz="2100" dirty="0" smtClean="0"/>
          </a:p>
          <a:p>
            <a:pPr marL="49212" indent="0">
              <a:buNone/>
            </a:pPr>
            <a:endParaRPr lang="en-US" sz="2100" dirty="0" smtClean="0"/>
          </a:p>
          <a:p>
            <a:pPr marL="49212" indent="0">
              <a:buNone/>
            </a:pPr>
            <a:r>
              <a:rPr lang="en-US" sz="2100" dirty="0" smtClean="0"/>
              <a:t>(See Chapter 3 in </a:t>
            </a:r>
            <a:r>
              <a:rPr lang="en-US" sz="2100" dirty="0" err="1" smtClean="0"/>
              <a:t>Jolliffe</a:t>
            </a:r>
            <a:r>
              <a:rPr lang="en-US" sz="2100" dirty="0" smtClean="0"/>
              <a:t> and Stephenson 2012; Ferro and Stephenson 2011; </a:t>
            </a:r>
            <a:r>
              <a:rPr lang="en-US" sz="2100" i="1" dirty="0" smtClean="0"/>
              <a:t>Weather and Forecasting</a:t>
            </a:r>
            <a:r>
              <a:rPr lang="en-US" sz="2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56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EDS 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4" y="4162083"/>
            <a:ext cx="4657725" cy="269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143000"/>
            <a:ext cx="3543300" cy="36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6135469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99"/>
                </a:solidFill>
              </a:rPr>
              <a:t>From Ferro and Stephenson 2011 (</a:t>
            </a:r>
            <a:r>
              <a:rPr lang="en-US" b="1" i="1" dirty="0" err="1" smtClean="0">
                <a:solidFill>
                  <a:srgbClr val="009999"/>
                </a:solidFill>
              </a:rPr>
              <a:t>Wx</a:t>
            </a:r>
            <a:r>
              <a:rPr lang="en-US" b="1" i="1" dirty="0" smtClean="0">
                <a:solidFill>
                  <a:srgbClr val="009999"/>
                </a:solidFill>
              </a:rPr>
              <a:t> and Forecasting</a:t>
            </a:r>
            <a:r>
              <a:rPr lang="en-US" b="1" dirty="0" smtClean="0">
                <a:solidFill>
                  <a:srgbClr val="009999"/>
                </a:solidFill>
              </a:rPr>
              <a:t>)</a:t>
            </a:r>
            <a:endParaRPr lang="en-US" b="1" dirty="0">
              <a:solidFill>
                <a:srgbClr val="0099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4" y="476107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6-h rainfall (</a:t>
            </a:r>
            <a:r>
              <a:rPr lang="en-US" dirty="0" err="1" smtClean="0"/>
              <a:t>Eskdalemuir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3313" name="Group 13312"/>
          <p:cNvGrpSpPr/>
          <p:nvPr/>
        </p:nvGrpSpPr>
        <p:grpSpPr>
          <a:xfrm>
            <a:off x="4333892" y="685800"/>
            <a:ext cx="4200508" cy="3114675"/>
            <a:chOff x="4333892" y="685800"/>
            <a:chExt cx="4200508" cy="311467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33892" y="685800"/>
              <a:ext cx="4200508" cy="311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12" name="Group 13311"/>
            <p:cNvGrpSpPr/>
            <p:nvPr/>
          </p:nvGrpSpPr>
          <p:grpSpPr>
            <a:xfrm>
              <a:off x="5298013" y="1447800"/>
              <a:ext cx="2398187" cy="1207532"/>
              <a:chOff x="5298013" y="1447800"/>
              <a:chExt cx="2398187" cy="12075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037045" y="2286000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D25CF"/>
                    </a:solidFill>
                  </a:rPr>
                  <a:t>EDS</a:t>
                </a:r>
                <a:endParaRPr lang="en-US" dirty="0">
                  <a:solidFill>
                    <a:srgbClr val="3D25C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98013" y="2209800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EDI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96725" y="14478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SEDI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6781801" y="2057400"/>
                <a:ext cx="304799" cy="413266"/>
              </a:xfrm>
              <a:prstGeom prst="straightConnector1">
                <a:avLst/>
              </a:prstGeom>
              <a:ln w="38100">
                <a:solidFill>
                  <a:srgbClr val="3D25C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405887" y="1828800"/>
                <a:ext cx="56838" cy="4249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6583672" y="1632466"/>
                <a:ext cx="347654" cy="2286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91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41288"/>
            <a:ext cx="8305800" cy="925512"/>
          </a:xfrm>
        </p:spPr>
        <p:txBody>
          <a:bodyPr/>
          <a:lstStyle/>
          <a:p>
            <a:r>
              <a:rPr lang="en-US" dirty="0" smtClean="0"/>
              <a:t>Major JNT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Developmental Testbed Center</a:t>
            </a:r>
          </a:p>
          <a:p>
            <a:r>
              <a:rPr lang="en-US" dirty="0" smtClean="0"/>
              <a:t>Hurricane Forecast Improvement Project (HFIP)</a:t>
            </a:r>
          </a:p>
          <a:p>
            <a:pPr lvl="1"/>
            <a:r>
              <a:rPr lang="en-US" dirty="0" smtClean="0"/>
              <a:t>Research model testing and evaluation</a:t>
            </a:r>
          </a:p>
          <a:p>
            <a:pPr lvl="1"/>
            <a:r>
              <a:rPr lang="en-US" dirty="0" smtClean="0"/>
              <a:t>Evaluation methods and tools</a:t>
            </a:r>
          </a:p>
          <a:p>
            <a:r>
              <a:rPr lang="en-US" dirty="0" smtClean="0"/>
              <a:t>Forecast evaluation methods</a:t>
            </a:r>
          </a:p>
          <a:p>
            <a:pPr lvl="1"/>
            <a:r>
              <a:rPr lang="en-US" dirty="0" smtClean="0"/>
              <a:t>Uncertainty estimation</a:t>
            </a:r>
          </a:p>
          <a:p>
            <a:pPr lvl="1"/>
            <a:r>
              <a:rPr lang="en-US" dirty="0" smtClean="0"/>
              <a:t>Spatial methods</a:t>
            </a:r>
          </a:p>
          <a:p>
            <a:pPr lvl="1"/>
            <a:r>
              <a:rPr lang="en-US" dirty="0" smtClean="0"/>
              <a:t>Climate metrics</a:t>
            </a:r>
          </a:p>
          <a:p>
            <a:pPr lvl="1"/>
            <a:r>
              <a:rPr lang="en-US" dirty="0" smtClean="0"/>
              <a:t>Energy forecasts</a:t>
            </a:r>
          </a:p>
          <a:p>
            <a:pPr lvl="1"/>
            <a:r>
              <a:rPr lang="en-US" dirty="0" smtClean="0"/>
              <a:t>Satellite-based approaches</a:t>
            </a:r>
          </a:p>
          <a:p>
            <a:pPr lvl="1"/>
            <a:r>
              <a:rPr lang="en-US" dirty="0" smtClean="0"/>
              <a:t>Verification tools</a:t>
            </a:r>
          </a:p>
          <a:p>
            <a:r>
              <a:rPr lang="en-US" dirty="0" smtClean="0"/>
              <a:t>Research on statistical extremes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WMI_H3GI_OCD5_LANDANDWATER_EPbasin_TKER_raw_bplot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228600"/>
            <a:ext cx="3581400" cy="2743200"/>
          </a:xfrm>
          <a:prstGeom prst="rect">
            <a:avLst/>
          </a:prstGeom>
        </p:spPr>
      </p:pic>
      <p:pic>
        <p:nvPicPr>
          <p:cNvPr id="7" name="Picture 6" descr="C:\cygwin\home\cweeks\20101026_i18_f000_23917\fcstObsMatchedObject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114800" cy="26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6019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Use of </a:t>
            </a:r>
            <a:r>
              <a:rPr lang="en-US" sz="1600" b="1" dirty="0" err="1" smtClean="0"/>
              <a:t>CloudSat</a:t>
            </a:r>
            <a:r>
              <a:rPr lang="en-US" sz="1600" b="1" dirty="0" smtClean="0"/>
              <a:t> to evaluate vertical cloud profiles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971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Hurricane track forecast verification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969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41288"/>
            <a:ext cx="8305800" cy="925512"/>
          </a:xfrm>
        </p:spPr>
        <p:txBody>
          <a:bodyPr/>
          <a:lstStyle/>
          <a:p>
            <a:r>
              <a:rPr lang="en-US" dirty="0" smtClean="0"/>
              <a:t>Major JNT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Developmental Testbed Center</a:t>
            </a:r>
          </a:p>
          <a:p>
            <a:r>
              <a:rPr lang="en-US" dirty="0" smtClean="0"/>
              <a:t>Hurricane Forecast Improvement Project (HFIP)</a:t>
            </a:r>
          </a:p>
          <a:p>
            <a:pPr lvl="1"/>
            <a:r>
              <a:rPr lang="en-US" dirty="0" smtClean="0"/>
              <a:t>Research model testing and evaluation</a:t>
            </a:r>
          </a:p>
          <a:p>
            <a:pPr lvl="1"/>
            <a:r>
              <a:rPr lang="en-US" dirty="0" smtClean="0"/>
              <a:t>Evaluation methods and tools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Forecast evaluation methods</a:t>
            </a:r>
          </a:p>
          <a:p>
            <a:pPr lvl="1"/>
            <a:r>
              <a:rPr lang="en-US" dirty="0" smtClean="0"/>
              <a:t>Uncertainty estimation</a:t>
            </a:r>
          </a:p>
          <a:p>
            <a:pPr lvl="1"/>
            <a:r>
              <a:rPr lang="en-US" dirty="0" smtClean="0"/>
              <a:t>Spatial methods</a:t>
            </a:r>
          </a:p>
          <a:p>
            <a:pPr lvl="1"/>
            <a:r>
              <a:rPr lang="en-US" dirty="0" smtClean="0"/>
              <a:t>Climate metrics</a:t>
            </a:r>
          </a:p>
          <a:p>
            <a:pPr lvl="1"/>
            <a:r>
              <a:rPr lang="en-US" dirty="0" smtClean="0"/>
              <a:t>Satellite-based approaches</a:t>
            </a:r>
          </a:p>
          <a:p>
            <a:pPr lvl="1"/>
            <a:r>
              <a:rPr lang="en-US" dirty="0" smtClean="0"/>
              <a:t>Verification tools</a:t>
            </a:r>
          </a:p>
          <a:p>
            <a:r>
              <a:rPr lang="en-US" dirty="0" smtClean="0"/>
              <a:t>Research on statistical extremes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WMI_H3GI_OCD5_LANDANDWATER_EPbasin_TKER_raw_bplo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28600"/>
            <a:ext cx="3581400" cy="2743200"/>
          </a:xfrm>
          <a:prstGeom prst="rect">
            <a:avLst/>
          </a:prstGeom>
        </p:spPr>
      </p:pic>
      <p:pic>
        <p:nvPicPr>
          <p:cNvPr id="7" name="Picture 6" descr="C:\cygwin\home\cweeks\20101026_i18_f000_23917\fcstObsMatchedObject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114800" cy="26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6019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Use of </a:t>
            </a:r>
            <a:r>
              <a:rPr lang="en-US" sz="1600" b="1" dirty="0" err="1" smtClean="0"/>
              <a:t>CloudSat</a:t>
            </a:r>
            <a:r>
              <a:rPr lang="en-US" sz="1600" b="1" dirty="0" smtClean="0"/>
              <a:t> to evaluate vertical cloud profiles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971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Hurricane track forecast verification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463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25512"/>
          </a:xfrm>
        </p:spPr>
        <p:txBody>
          <a:bodyPr/>
          <a:lstStyle/>
          <a:p>
            <a:r>
              <a:rPr lang="en-US" dirty="0" smtClean="0"/>
              <a:t>Developmental Testbed Center (DTC)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2890404"/>
          </a:xfrm>
        </p:spPr>
        <p:txBody>
          <a:bodyPr>
            <a:normAutofit fontScale="92500"/>
          </a:bodyPr>
          <a:lstStyle/>
          <a:p>
            <a:r>
              <a:rPr lang="en-US" dirty="0"/>
              <a:t>DTC is a national effort with a mission of facilitating R2O and O2R activities for numerical weather </a:t>
            </a:r>
            <a:r>
              <a:rPr lang="en-US" dirty="0" smtClean="0"/>
              <a:t>prediction.</a:t>
            </a:r>
            <a:endParaRPr lang="en-US" dirty="0"/>
          </a:p>
          <a:p>
            <a:r>
              <a:rPr lang="en-US" dirty="0"/>
              <a:t>Sponsored by NOAA, Air Force Weather Agency, and </a:t>
            </a:r>
            <a:r>
              <a:rPr lang="en-US" dirty="0" smtClean="0"/>
              <a:t>NCAR/NSF.</a:t>
            </a:r>
            <a:endParaRPr lang="en-US" dirty="0"/>
          </a:p>
          <a:p>
            <a:r>
              <a:rPr lang="en-US" dirty="0" smtClean="0"/>
              <a:t>Activities shared </a:t>
            </a:r>
            <a:r>
              <a:rPr lang="en-US" dirty="0"/>
              <a:t>by NCAR/JNT and </a:t>
            </a:r>
            <a:r>
              <a:rPr lang="en-US" dirty="0" smtClean="0"/>
              <a:t>NOAA/ESRL/GSD</a:t>
            </a:r>
            <a:endParaRPr lang="en-US" dirty="0"/>
          </a:p>
          <a:p>
            <a:r>
              <a:rPr lang="en-US" dirty="0" smtClean="0"/>
              <a:t>NCAR/JNT </a:t>
            </a:r>
            <a:r>
              <a:rPr lang="en-US" dirty="0"/>
              <a:t>hosts the National DTC Director and houses a major component of this distributed organization.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dtc_logo_pms2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867400"/>
            <a:ext cx="923468" cy="82289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3957204"/>
            <a:ext cx="5791201" cy="269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37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Research-to-Operations (R2O) Gap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providing a framework for research and operations to work on a common code base</a:t>
            </a:r>
          </a:p>
          <a:p>
            <a:r>
              <a:rPr lang="en-US" dirty="0" smtClean="0"/>
              <a:t>By conducting extensive testing and evaluation of new NWP techniques</a:t>
            </a:r>
          </a:p>
          <a:p>
            <a:r>
              <a:rPr lang="en-US" dirty="0" smtClean="0"/>
              <a:t>By advancing the science of verification through research and community connections</a:t>
            </a:r>
          </a:p>
          <a:p>
            <a:r>
              <a:rPr lang="en-US" dirty="0" smtClean="0"/>
              <a:t>By providing state-of-the-art verification tools needed to demonstrate the value of advances in NWP technology</a:t>
            </a:r>
          </a:p>
        </p:txBody>
      </p:sp>
    </p:spTree>
    <p:extLst>
      <p:ext uri="{BB962C8B-B14F-4D97-AF65-F5344CB8AC3E}">
        <p14:creationId xmlns:p14="http://schemas.microsoft.com/office/powerpoint/2010/main" val="35178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CAR no symbol">
  <a:themeElements>
    <a:clrScheme name="2_NCAR no symbo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CAR no symbol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CAR no symbo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CAR no symbo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CAR no symbo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3744</Words>
  <Application>Microsoft Office PowerPoint</Application>
  <PresentationFormat>On-screen Show (4:3)</PresentationFormat>
  <Paragraphs>637</Paragraphs>
  <Slides>59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Office Theme</vt:lpstr>
      <vt:lpstr>2_NCAR no symbol</vt:lpstr>
      <vt:lpstr>Equation</vt:lpstr>
      <vt:lpstr>Worksheet</vt:lpstr>
      <vt:lpstr>Testbeds, Model Evaluation, Statistics, and Users</vt:lpstr>
      <vt:lpstr>Topics </vt:lpstr>
      <vt:lpstr>Testbeds</vt:lpstr>
      <vt:lpstr>PowerPoint Presentation</vt:lpstr>
      <vt:lpstr>Focus and goals</vt:lpstr>
      <vt:lpstr>Major JNT activities</vt:lpstr>
      <vt:lpstr>Major JNT activities</vt:lpstr>
      <vt:lpstr>Developmental Testbed Center (DTC)</vt:lpstr>
      <vt:lpstr>Bridging the Research-to-Operations (R2O) Gap</vt:lpstr>
      <vt:lpstr>PowerPoint Presentation</vt:lpstr>
      <vt:lpstr>Community Software Projects</vt:lpstr>
      <vt:lpstr>Community Tools for Forecast Evaluation</vt:lpstr>
      <vt:lpstr>Testing and Evaluation</vt:lpstr>
      <vt:lpstr>DTC tests span the DTC focus areas</vt:lpstr>
      <vt:lpstr>Mesoscale Model Evaluation Testbed</vt:lpstr>
      <vt:lpstr>Verification methods: Philosophy</vt:lpstr>
      <vt:lpstr>What’s new in verification?</vt:lpstr>
      <vt:lpstr>Computing traditional verification measures</vt:lpstr>
      <vt:lpstr>Relationships among contingency table scores</vt:lpstr>
      <vt:lpstr>Performance diagrams</vt:lpstr>
      <vt:lpstr>Example: Overall changes in performance resulting from changes in precip analysis</vt:lpstr>
      <vt:lpstr>PowerPoint Presentation</vt:lpstr>
      <vt:lpstr>Ignorance score (for multi-category or ensemble forecasts)</vt:lpstr>
      <vt:lpstr>Multivariate approaches for ensemble forecasts</vt:lpstr>
      <vt:lpstr>Traditional approach for gridded forecasts</vt:lpstr>
      <vt:lpstr>Traditional approach</vt:lpstr>
      <vt:lpstr>Impacts of spatial variability</vt:lpstr>
      <vt:lpstr>Method for Object-based Diagnostic Evaluation (MODE)</vt:lpstr>
      <vt:lpstr>What are the issues with the traditional approaches?</vt:lpstr>
      <vt:lpstr>New Spatial Verification Approaches</vt:lpstr>
      <vt:lpstr>Neighborhood methods</vt:lpstr>
      <vt:lpstr>Scale separation methods</vt:lpstr>
      <vt:lpstr>Field deformation</vt:lpstr>
      <vt:lpstr>Object/Feature-based</vt:lpstr>
      <vt:lpstr>MODE application to ensembles</vt:lpstr>
      <vt:lpstr>Accounting for uncertainty in verification measures</vt:lpstr>
      <vt:lpstr>Confidence interval example (bootstrapped)</vt:lpstr>
      <vt:lpstr>Forecast value and user-relevant metrics</vt:lpstr>
      <vt:lpstr>Good forecast or bad forecast?</vt:lpstr>
      <vt:lpstr>Good forecast or Bad forecast?</vt:lpstr>
      <vt:lpstr>Good forecast or Bad forecast?</vt:lpstr>
      <vt:lpstr>User value and forecast goodness</vt:lpstr>
      <vt:lpstr>Value Metrics Assessment Approach (Lazo)</vt:lpstr>
      <vt:lpstr>Example of a Survey Based Choice Set Question </vt:lpstr>
      <vt:lpstr>Concluding remarks</vt:lpstr>
      <vt:lpstr>WMO Working Group on Forecast Verification Research</vt:lpstr>
      <vt:lpstr>Resources: Verification methods and FAQ</vt:lpstr>
      <vt:lpstr>Resources</vt:lpstr>
      <vt:lpstr>Resources: Overview papers</vt:lpstr>
      <vt:lpstr>Resources - Books</vt:lpstr>
      <vt:lpstr>Thank you!</vt:lpstr>
      <vt:lpstr>Extra slides</vt:lpstr>
      <vt:lpstr>Finley Tornado  Data (1884)</vt:lpstr>
      <vt:lpstr>A Success?</vt:lpstr>
      <vt:lpstr>What if forecaster  never forecasted a  tornado?</vt:lpstr>
      <vt:lpstr>Extreme weather</vt:lpstr>
      <vt:lpstr>Methods for evaluating extremes</vt:lpstr>
      <vt:lpstr>New measures for extremes</vt:lpstr>
      <vt:lpstr>EDS Example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 Foote</dc:creator>
  <cp:lastModifiedBy>Joe Harrison</cp:lastModifiedBy>
  <cp:revision>270</cp:revision>
  <dcterms:created xsi:type="dcterms:W3CDTF">2011-03-12T00:03:30Z</dcterms:created>
  <dcterms:modified xsi:type="dcterms:W3CDTF">2013-02-11T14:42:16Z</dcterms:modified>
</cp:coreProperties>
</file>