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83" r:id="rId2"/>
    <p:sldId id="284" r:id="rId3"/>
    <p:sldId id="285" r:id="rId4"/>
    <p:sldId id="286" r:id="rId5"/>
    <p:sldId id="296" r:id="rId6"/>
    <p:sldId id="288" r:id="rId7"/>
    <p:sldId id="289" r:id="rId8"/>
    <p:sldId id="290" r:id="rId9"/>
    <p:sldId id="291" r:id="rId10"/>
    <p:sldId id="292" r:id="rId11"/>
    <p:sldId id="273" r:id="rId12"/>
    <p:sldId id="260" r:id="rId13"/>
    <p:sldId id="277" r:id="rId14"/>
    <p:sldId id="278" r:id="rId15"/>
    <p:sldId id="276" r:id="rId16"/>
    <p:sldId id="263" r:id="rId17"/>
    <p:sldId id="267" r:id="rId18"/>
    <p:sldId id="264" r:id="rId19"/>
    <p:sldId id="266" r:id="rId20"/>
    <p:sldId id="265" r:id="rId21"/>
    <p:sldId id="269" r:id="rId22"/>
    <p:sldId id="293" r:id="rId23"/>
    <p:sldId id="256" r:id="rId24"/>
    <p:sldId id="294" r:id="rId25"/>
    <p:sldId id="272" r:id="rId26"/>
    <p:sldId id="297" r:id="rId27"/>
    <p:sldId id="274" r:id="rId28"/>
    <p:sldId id="259" r:id="rId29"/>
    <p:sldId id="261" r:id="rId30"/>
    <p:sldId id="282" r:id="rId31"/>
    <p:sldId id="300" r:id="rId32"/>
    <p:sldId id="279" r:id="rId33"/>
    <p:sldId id="298" r:id="rId34"/>
    <p:sldId id="280" r:id="rId35"/>
    <p:sldId id="258" r:id="rId36"/>
    <p:sldId id="299" r:id="rId37"/>
    <p:sldId id="281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6C7D3F-49B9-4140-B0C9-9088718578BF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8296AF-5C4C-4267-9AA5-812C6C91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3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0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6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8FCC-0F2A-4F26-80C2-50157A0A77BD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3D6E-D51E-43FA-8CE6-FC5A9097B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dirty="0" smtClean="0"/>
              <a:t>Antarctic Ozone “Hole” Review</a:t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>
            <a:normAutofit fontScale="55000" lnSpcReduction="20000"/>
          </a:bodyPr>
          <a:lstStyle/>
          <a:p>
            <a:r>
              <a:rPr lang="en-US" sz="4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Craig S. Long</a:t>
            </a:r>
            <a:r>
              <a:rPr lang="en-US" sz="42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Larry Flynn</a:t>
            </a:r>
            <a:r>
              <a:rPr lang="en-US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Bryan Johnson</a:t>
            </a:r>
            <a:r>
              <a:rPr lang="en-US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n-US" i="1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NOAA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1-NWS/NCEP/Climate Prediction Center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2-NESDIS/STAR/Satellite Meteorology &amp; Climatology Division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3-OAR/ESRL/Global Monitoring Division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6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Antarctic Ozone “Hole”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5807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Ozone “Hole” definition: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Area in which total column ozone is less than 240 DU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Satellite Perspective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South Pole Perspective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965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2Antarctic_O3_movi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Suomi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-NPP OMPS Total Ozone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762000"/>
            <a:ext cx="85725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“Hole” Time Series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2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22297"/>
            <a:ext cx="8229600" cy="501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“Hole” Annual Maximum Size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698"/>
            <a:ext cx="8229600" cy="533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“Hole” Annual Mean Size Late Sept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9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14414"/>
            <a:ext cx="4572000" cy="288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414"/>
            <a:ext cx="4572000" cy="286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608806"/>
            <a:ext cx="4572000" cy="28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8807"/>
            <a:ext cx="4572000" cy="286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“Hole” Monthly Mean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8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500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571500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200400" cy="3200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Monthly Mean Ozone Analysis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5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2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 Pole Ozonesonde Measurements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6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9444"/>
            <a:ext cx="6400800" cy="62323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 Pole Ozonesonde Measurements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5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9442"/>
            <a:ext cx="6400800" cy="62323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 Pole Ozonesonde Measurements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8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Quick ozone review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Ozone generation cycle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Ozone depletion cycles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Ozone recovery expectations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NOAA-centric perspective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2012 ozone “hole” in context of 32 previous years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Various ways to monitor and measure ozone “hole”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Meteorological conditions accountable for 2012 ozone size and longevity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67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400800" cy="62323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 Pole Ozonesonde Measurements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76300"/>
            <a:ext cx="6400800" cy="56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8001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South Pole Spectrophotometer Measurements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 October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7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Meteorological Conditions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PSC Area</a:t>
            </a:r>
          </a:p>
          <a:p>
            <a:pPr lvl="1"/>
            <a:r>
              <a:rPr lang="en-US" dirty="0" smtClean="0"/>
              <a:t>Defines the potential size of ozone depleted air</a:t>
            </a:r>
          </a:p>
          <a:p>
            <a:r>
              <a:rPr lang="en-US" dirty="0" smtClean="0"/>
              <a:t>Vortex Area</a:t>
            </a:r>
          </a:p>
          <a:p>
            <a:pPr lvl="1"/>
            <a:r>
              <a:rPr lang="en-US" dirty="0" smtClean="0"/>
              <a:t>Separates cold/ozone depleted polar air from ozone rich warmer mid-latitude air</a:t>
            </a:r>
          </a:p>
          <a:p>
            <a:pPr lvl="1"/>
            <a:r>
              <a:rPr lang="en-US" dirty="0" smtClean="0"/>
              <a:t>Defines longevity of ozone hole</a:t>
            </a:r>
          </a:p>
          <a:p>
            <a:r>
              <a:rPr lang="en-US" dirty="0" smtClean="0"/>
              <a:t>What modulates these:</a:t>
            </a:r>
          </a:p>
          <a:p>
            <a:pPr lvl="1"/>
            <a:r>
              <a:rPr lang="en-US" dirty="0" smtClean="0"/>
              <a:t>Wave activity and heat flux from mid-latitudes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5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84" y="640080"/>
            <a:ext cx="4828032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4" y="3657600"/>
            <a:ext cx="4828032" cy="30175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Area of PSC Temps and Polar Vortex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r="17850" b="3408"/>
          <a:stretch/>
        </p:blipFill>
        <p:spPr>
          <a:xfrm>
            <a:off x="5791200" y="1371600"/>
            <a:ext cx="2894508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r="17628" b="5409"/>
          <a:stretch/>
        </p:blipFill>
        <p:spPr>
          <a:xfrm>
            <a:off x="228600" y="1447800"/>
            <a:ext cx="2955701" cy="292608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Vortex, Temperature, Ozone Relationship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704" b="2222"/>
          <a:stretch/>
        </p:blipFill>
        <p:spPr>
          <a:xfrm>
            <a:off x="2993619" y="3581400"/>
            <a:ext cx="315676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4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SH Polar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Temperatues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48" y="20574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43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3120"/>
            <a:ext cx="4572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628" y="1738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2006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31628" y="17055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2012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Volume of Cold Air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12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89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14400"/>
            <a:ext cx="821213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of 2012 PSC Area with Previous Years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4"/>
          <a:stretch/>
        </p:blipFill>
        <p:spPr>
          <a:xfrm>
            <a:off x="465139" y="5448300"/>
            <a:ext cx="8145462" cy="1409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5257800"/>
            <a:ext cx="349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Zonal Mean Temperature Anomaly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0766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400800" cy="3200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SH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Poleward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Heat Flux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43648"/>
            <a:ext cx="6400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59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0588"/>
            <a:ext cx="6804025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1010" y="6172200"/>
            <a:ext cx="29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Heat Flux [</a:t>
            </a:r>
            <a:r>
              <a:rPr lang="en-US" b="1" dirty="0" err="1" smtClean="0"/>
              <a:t>v’T</a:t>
            </a:r>
            <a:r>
              <a:rPr lang="en-US" b="1" dirty="0" smtClean="0"/>
              <a:t>’] (</a:t>
            </a:r>
            <a:r>
              <a:rPr lang="en-US" b="1" dirty="0" err="1" smtClean="0"/>
              <a:t>deg</a:t>
            </a:r>
            <a:r>
              <a:rPr lang="en-US" b="1" dirty="0" smtClean="0"/>
              <a:t> m sec</a:t>
            </a:r>
            <a:r>
              <a:rPr lang="en-US" b="1" baseline="30000" dirty="0" smtClean="0"/>
              <a:t>-1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0532" y="3443405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hPa Temperature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Jul/Aug 100mb Heat Flux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Aug/Sep 50mb Temps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9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“Life” Cycle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755650"/>
            <a:ext cx="6937375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918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895350"/>
            <a:ext cx="6804025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1010" y="6172200"/>
            <a:ext cx="29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Heat Flux [</a:t>
            </a:r>
            <a:r>
              <a:rPr lang="en-US" b="1" dirty="0" err="1" smtClean="0"/>
              <a:t>v’T</a:t>
            </a:r>
            <a:r>
              <a:rPr lang="en-US" b="1" dirty="0" smtClean="0"/>
              <a:t>’] (</a:t>
            </a:r>
            <a:r>
              <a:rPr lang="en-US" b="1" dirty="0" err="1" smtClean="0"/>
              <a:t>deg</a:t>
            </a:r>
            <a:r>
              <a:rPr lang="en-US" b="1" dirty="0" smtClean="0"/>
              <a:t> m sec</a:t>
            </a:r>
            <a:r>
              <a:rPr lang="en-US" b="1" baseline="30000" dirty="0" smtClean="0"/>
              <a:t>-1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0532" y="3443405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hPa Temperature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819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of Heat Flux/Temp Relationship between MERRA and CFSR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3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0756"/>
            <a:ext cx="6400800" cy="32004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6400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182" y="1702327"/>
            <a:ext cx="2438400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Wave 1 and 2 activity transports heat towards polar region.</a:t>
            </a:r>
          </a:p>
          <a:p>
            <a:endParaRPr lang="en-US" b="1" dirty="0"/>
          </a:p>
          <a:p>
            <a:r>
              <a:rPr lang="en-US" b="1" dirty="0" smtClean="0"/>
              <a:t>Increases the temperature in the polar vortex.  Shrinks the area of PSCs.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97594" y="4800600"/>
            <a:ext cx="117606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39467" y="4406900"/>
            <a:ext cx="169333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83867" y="4216400"/>
            <a:ext cx="105833" cy="673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09449" y="4025900"/>
            <a:ext cx="73851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5400" y="3962400"/>
            <a:ext cx="139700" cy="596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05400" y="1359427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04649" y="1542315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84900" y="1658056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71922" y="1658056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951597" y="2513589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Heat Flux Impacts on Polar Temperatures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42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12111" r="16972" b="19666"/>
          <a:stretch/>
        </p:blipFill>
        <p:spPr bwMode="auto">
          <a:xfrm>
            <a:off x="1568450" y="1479550"/>
            <a:ext cx="6007099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3112" y="2057400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Descending </a:t>
            </a:r>
          </a:p>
          <a:p>
            <a:r>
              <a:rPr lang="en-US" b="1" dirty="0" smtClean="0"/>
              <a:t>easterlies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 of QBO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162800" y="2703731"/>
            <a:ext cx="762000" cy="1918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82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7" b="10557"/>
          <a:stretch/>
        </p:blipFill>
        <p:spPr>
          <a:xfrm>
            <a:off x="1371600" y="2103120"/>
            <a:ext cx="6400800" cy="3892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380" y="1644134"/>
            <a:ext cx="203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Low Tropical Ozone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713" y="1751568"/>
            <a:ext cx="179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Polar Ozone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0906" y="1088223"/>
            <a:ext cx="259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BD Circulation Speeds Up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51568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High Polar Ozone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Descending Easterlies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1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840480"/>
            <a:ext cx="4443984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"/>
            <a:ext cx="4443984" cy="2468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9240"/>
            <a:ext cx="4443984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4443984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19600"/>
            <a:ext cx="4443984" cy="24688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628845" y="1197735"/>
            <a:ext cx="141668" cy="4468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2468880"/>
            <a:ext cx="3482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Descending cold </a:t>
            </a:r>
            <a:r>
              <a:rPr lang="en-US" sz="2800" dirty="0" err="1" smtClean="0"/>
              <a:t>anom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611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 Ozone in Tropics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53400" y="3048000"/>
            <a:ext cx="533400" cy="685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7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9442"/>
            <a:ext cx="6400800" cy="62323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4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SP August Ozone Levels are well above mean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72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SH Polar temperatures were warm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Heat Flux activity was great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PSC area was small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Ozone Hole size is extremely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small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Wave activity and temperatures don’t necessarily explain why the ozone hole size was so small.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South Pole ozonesondes imply ozone levels were well above normal.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Perhaps ozone depletion was equivalent to other years yet due to higher starting point the area below 240 DU threshold was smaller than those same years.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Strong wave activity in Oct resulted in early end of ozone hole</a:t>
            </a:r>
          </a:p>
        </p:txBody>
      </p:sp>
    </p:spTree>
    <p:extLst>
      <p:ext uri="{BB962C8B-B14F-4D97-AF65-F5344CB8AC3E}">
        <p14:creationId xmlns:p14="http://schemas.microsoft.com/office/powerpoint/2010/main" val="5726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07" y="990600"/>
            <a:ext cx="6477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Destruction Cycle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9746" y="6197797"/>
            <a:ext cx="2374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2010 Ozone Assessment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667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4" y="533400"/>
            <a:ext cx="7945192" cy="495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38600" y="167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4567870"/>
            <a:ext cx="2070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Reservoir molecules</a:t>
            </a:r>
          </a:p>
          <a:p>
            <a:r>
              <a:rPr lang="en-US" dirty="0" err="1" smtClean="0"/>
              <a:t>DeNitrification</a:t>
            </a:r>
            <a:endParaRPr lang="en-US" dirty="0" smtClean="0"/>
          </a:p>
          <a:p>
            <a:r>
              <a:rPr lang="en-US" dirty="0" smtClean="0"/>
              <a:t>Activation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5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Ozone Holes form over Antarctica and Not the Arctic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6482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9746" y="6197797"/>
            <a:ext cx="2374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2010 Ozone Assessment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309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Recovery Protocols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57350"/>
            <a:ext cx="42957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9746" y="6197797"/>
            <a:ext cx="2374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2010 Ozone Assessment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942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419225"/>
            <a:ext cx="40290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Recovery Expectations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9746" y="6197797"/>
            <a:ext cx="2374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2010 Ozone Assessment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056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5431"/>
            <a:ext cx="6400800" cy="569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9746" y="6324600"/>
            <a:ext cx="2374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2010 Ozone Assessment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Ozone Recovery Expectations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8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484</Words>
  <Application>Microsoft Office PowerPoint</Application>
  <PresentationFormat>On-screen Show (4:3)</PresentationFormat>
  <Paragraphs>96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Antarctic Ozone “Hole” Review 2012</vt:lpstr>
      <vt:lpstr>PowerPoint Presentation</vt:lpstr>
      <vt:lpstr>Ozone “Life” Cycle</vt:lpstr>
      <vt:lpstr>Ozone Destruction Cycle</vt:lpstr>
      <vt:lpstr>PowerPoint Presentation</vt:lpstr>
      <vt:lpstr>Why Ozone Holes form over Antarctica and Not the Arctic</vt:lpstr>
      <vt:lpstr>Ozone Recovery Protocols</vt:lpstr>
      <vt:lpstr>Ozone Recovery Expectations</vt:lpstr>
      <vt:lpstr>Ozone Recovery Expectations</vt:lpstr>
      <vt:lpstr>2012 Antarctic Ozone “Hole”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Meteorological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Long</dc:creator>
  <cp:lastModifiedBy>Joe Harrison</cp:lastModifiedBy>
  <cp:revision>42</cp:revision>
  <dcterms:created xsi:type="dcterms:W3CDTF">2012-12-21T20:22:22Z</dcterms:created>
  <dcterms:modified xsi:type="dcterms:W3CDTF">2013-01-15T15:35:06Z</dcterms:modified>
</cp:coreProperties>
</file>