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28"/>
  </p:notesMasterIdLst>
  <p:sldIdLst>
    <p:sldId id="256" r:id="rId2"/>
    <p:sldId id="259" r:id="rId3"/>
    <p:sldId id="258" r:id="rId4"/>
    <p:sldId id="260" r:id="rId5"/>
    <p:sldId id="284" r:id="rId6"/>
    <p:sldId id="280" r:id="rId7"/>
    <p:sldId id="285" r:id="rId8"/>
    <p:sldId id="281" r:id="rId9"/>
    <p:sldId id="263" r:id="rId10"/>
    <p:sldId id="278" r:id="rId11"/>
    <p:sldId id="289" r:id="rId12"/>
    <p:sldId id="262" r:id="rId13"/>
    <p:sldId id="265" r:id="rId14"/>
    <p:sldId id="286" r:id="rId15"/>
    <p:sldId id="299" r:id="rId16"/>
    <p:sldId id="300" r:id="rId17"/>
    <p:sldId id="287" r:id="rId18"/>
    <p:sldId id="297" r:id="rId19"/>
    <p:sldId id="288" r:id="rId20"/>
    <p:sldId id="292" r:id="rId21"/>
    <p:sldId id="293" r:id="rId22"/>
    <p:sldId id="294" r:id="rId23"/>
    <p:sldId id="296" r:id="rId24"/>
    <p:sldId id="291" r:id="rId25"/>
    <p:sldId id="271" r:id="rId26"/>
    <p:sldId id="276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620F61A-3864-4617-B395-1EED7ED23247}" type="datetimeFigureOut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1A94B06-D47F-4F9F-A0FC-64F5F9BAE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98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27946C-CE10-4706-9838-FF3569BC533E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46535-115A-49FA-BC92-971DEFFB31AC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84F807-A95A-48C9-AE5E-BBF3BDCC803B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25E89B-07A9-4157-B716-B440DDA28214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583E-2588-4D28-B0DE-72B8F8980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21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83F8E-880D-4B44-B194-8C37038AD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17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E93AC-8590-4653-9FDD-B2183532C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22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5DCCD-3C7F-4BBE-B644-7B54CE1B7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07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27A7-5B9A-4F08-886C-0C1C1ACC2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76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7FB34-A0A2-40E7-BCB5-788AFFB322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01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C0FE9-F928-4141-9422-B20FD1F11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03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271AC-4A2C-43DB-B07E-20FDF6B0F1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61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58D7B-7291-4585-8230-AB9303494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08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5CAA4-BFDC-4410-A4B1-E91B37F4B4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26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0547-6AF9-4FFD-8F43-1DE014A881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07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9471606-1B8E-4D87-B787-C8BF2903F1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frican_desk/cpc_int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90600"/>
            <a:ext cx="8066087" cy="21336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CPC / NOAA: Satellite Rainfall Estimation and Applications for FEWS-NET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048000"/>
            <a:ext cx="7162800" cy="2514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b="1" dirty="0" smtClean="0"/>
              <a:t>Nick Novella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1800" dirty="0" smtClean="0"/>
              <a:t>CPC / NCEP /NOAA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1800" i="1" dirty="0" smtClean="0"/>
              <a:t>Nicholas.Novella@noaa.gov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sz="13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800" dirty="0" smtClean="0">
                <a:solidFill>
                  <a:srgbClr val="000099"/>
                </a:solidFill>
              </a:rPr>
              <a:t>NOAA / FEWS / </a:t>
            </a:r>
            <a:r>
              <a:rPr lang="en-US" altLang="en-US" sz="1800" dirty="0" err="1" smtClean="0">
                <a:solidFill>
                  <a:srgbClr val="000099"/>
                </a:solidFill>
              </a:rPr>
              <a:t>Chemonics</a:t>
            </a:r>
            <a:r>
              <a:rPr lang="en-US" altLang="en-US" sz="1800" dirty="0" smtClean="0">
                <a:solidFill>
                  <a:srgbClr val="000099"/>
                </a:solidFill>
              </a:rPr>
              <a:t> Training Session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RFE vs. ARC for FEWS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800">
                <a:latin typeface="Arial" charset="0"/>
              </a:rPr>
              <a:t>Why have two?  …. First, lets compare estimators: </a:t>
            </a:r>
          </a:p>
        </p:txBody>
      </p:sp>
      <p:pic>
        <p:nvPicPr>
          <p:cNvPr id="11269" name="Picture 12" descr="C:\Users\nicholas.novella\Documents\ARCpaper_figs\Pictur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8" t="5742" r="7462" b="63008"/>
          <a:stretch>
            <a:fillRect/>
          </a:stretch>
        </p:blipFill>
        <p:spPr bwMode="auto">
          <a:xfrm>
            <a:off x="228600" y="1533525"/>
            <a:ext cx="41846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C:\Users\nicholas.novella\Documents\ARCpaper_figs\Pictur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67067" r="7349"/>
          <a:stretch>
            <a:fillRect/>
          </a:stretch>
        </p:blipFill>
        <p:spPr bwMode="auto">
          <a:xfrm>
            <a:off x="1143000" y="4186238"/>
            <a:ext cx="45974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C:\Users\nicholas.novella\Documents\ARCpaper_figs\Pictur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1" t="37276" r="7938" b="32886"/>
          <a:stretch>
            <a:fillRect/>
          </a:stretch>
        </p:blipFill>
        <p:spPr bwMode="auto">
          <a:xfrm>
            <a:off x="4648200" y="1703388"/>
            <a:ext cx="42989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5740400" y="4440238"/>
            <a:ext cx="320675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en-US" altLang="en-US" sz="1300" dirty="0" smtClean="0">
                <a:latin typeface="Arial" charset="0"/>
              </a:rPr>
              <a:t>ARC well captures the spatial distribution of precipitation, but misses locally, intense rainfall due to the absence of PO MW inputs.</a:t>
            </a:r>
          </a:p>
          <a:p>
            <a:pPr marL="0" indent="0" eaLnBrk="1" hangingPunct="1">
              <a:spcBef>
                <a:spcPct val="50000"/>
              </a:spcBef>
              <a:buClrTx/>
              <a:buSzTx/>
              <a:buFont typeface="Wingdings 3" pitchFamily="18" charset="2"/>
              <a:buNone/>
              <a:defRPr/>
            </a:pPr>
            <a:endParaRPr lang="en-US" altLang="en-US" sz="1300" dirty="0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en-US" altLang="en-US" sz="1300" b="1" dirty="0" smtClean="0">
                <a:solidFill>
                  <a:srgbClr val="FF0000"/>
                </a:solidFill>
                <a:latin typeface="Arial" charset="0"/>
              </a:rPr>
              <a:t>Question: If ARC is always drier than RFE, then why do we use it?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52400" y="3810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FF0000"/>
                </a:solidFill>
                <a:latin typeface="Arial" charset="0"/>
              </a:rPr>
              <a:t>Answer</a:t>
            </a:r>
            <a:r>
              <a:rPr lang="en-US" altLang="en-US" sz="1800">
                <a:solidFill>
                  <a:srgbClr val="FF0000"/>
                </a:solidFill>
                <a:latin typeface="Arial" charset="0"/>
              </a:rPr>
              <a:t>:  Because ARC2 is consistently dry, which lends itself to </a:t>
            </a:r>
            <a:r>
              <a:rPr lang="en-US" altLang="en-US" sz="1800" b="1" i="1">
                <a:solidFill>
                  <a:srgbClr val="FF0000"/>
                </a:solidFill>
                <a:latin typeface="Arial" charset="0"/>
              </a:rPr>
              <a:t>homogeneity</a:t>
            </a:r>
            <a:r>
              <a:rPr lang="en-US" altLang="en-US" sz="1800">
                <a:solidFill>
                  <a:srgbClr val="FF0000"/>
                </a:solidFill>
                <a:latin typeface="Arial" charset="0"/>
              </a:rPr>
              <a:t> in the long term precipitation time series.  Attributed to the (GTS and IR) inputs.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62849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209800" y="5400675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Rain</a:t>
            </a:r>
            <a:r>
              <a:rPr lang="en-US" altLang="en-US" sz="1800" baseline="-25000">
                <a:latin typeface="Arial" charset="0"/>
              </a:rPr>
              <a:t>current   </a:t>
            </a:r>
            <a:r>
              <a:rPr lang="en-US" altLang="en-US" sz="1800">
                <a:latin typeface="Arial" charset="0"/>
              </a:rPr>
              <a:t>–   Rain</a:t>
            </a:r>
            <a:r>
              <a:rPr lang="en-US" altLang="en-US" sz="1800" baseline="-25000">
                <a:latin typeface="Arial" charset="0"/>
              </a:rPr>
              <a:t>normal</a:t>
            </a:r>
            <a:r>
              <a:rPr lang="en-US" altLang="en-US" sz="1800">
                <a:latin typeface="Arial" charset="0"/>
              </a:rPr>
              <a:t>   =   Anomaly 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2438400" y="5786438"/>
            <a:ext cx="60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Dry bias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810000" y="5791200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Dry bias</a:t>
            </a: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5181600" y="57912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No Dry Bias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0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5750" r="7491" b="2496"/>
          <a:stretch>
            <a:fillRect/>
          </a:stretch>
        </p:blipFill>
        <p:spPr bwMode="auto">
          <a:xfrm>
            <a:off x="5562600" y="2286000"/>
            <a:ext cx="35687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Products: Satellite Rainfall Estimator Analyses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28600" y="1219200"/>
            <a:ext cx="7848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High resolution, daily rainfall data are easily aggregated into (totals / means) : 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4003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09600" y="1752600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600">
                <a:latin typeface="Arial" charset="0"/>
              </a:rPr>
              <a:t>  Dekadal (10-Day)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505200" y="1752600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600">
                <a:latin typeface="Arial" charset="0"/>
              </a:rPr>
              <a:t>  Monthly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371600" y="5664200"/>
            <a:ext cx="7391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These analyses are instrumental in illustrating short-term and long-term </a:t>
            </a:r>
            <a:r>
              <a:rPr lang="en-US" altLang="en-US" sz="1600">
                <a:solidFill>
                  <a:srgbClr val="FF3300"/>
                </a:solidFill>
                <a:latin typeface="Arial" charset="0"/>
              </a:rPr>
              <a:t>cycles</a:t>
            </a:r>
            <a:r>
              <a:rPr lang="en-US" altLang="en-US" sz="1600">
                <a:latin typeface="Arial" charset="0"/>
              </a:rPr>
              <a:t> of precipitation (e.g. ITCZ fluctuations, special event / monsoon totals) 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6172200" y="1752600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600">
                <a:latin typeface="Arial" charset="0"/>
              </a:rPr>
              <a:t>  Seasonal / Annual</a:t>
            </a:r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4688"/>
          <a:stretch>
            <a:fillRect/>
          </a:stretch>
        </p:blipFill>
        <p:spPr bwMode="auto">
          <a:xfrm>
            <a:off x="2514600" y="2286000"/>
            <a:ext cx="31305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1752600" y="1752600"/>
            <a:ext cx="205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Weekly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724400" y="1676400"/>
            <a:ext cx="3429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Arial" charset="0"/>
              </a:rPr>
              <a:t>Running Intervals (7,10,30,60,90,180-Day)</a:t>
            </a:r>
          </a:p>
        </p:txBody>
      </p:sp>
      <p:pic>
        <p:nvPicPr>
          <p:cNvPr id="2459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38375"/>
            <a:ext cx="2808288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  <p:bldP spid="24586" grpId="0"/>
      <p:bldP spid="24597" grpId="0"/>
      <p:bldP spid="245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Products: Satellite Rainfall Estimator Analyses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121920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800">
                <a:latin typeface="Arial" charset="0"/>
              </a:rPr>
              <a:t>If a </a:t>
            </a:r>
            <a:r>
              <a:rPr lang="en-US" altLang="en-US" sz="1800" i="1">
                <a:latin typeface="Arial" charset="0"/>
              </a:rPr>
              <a:t>sufficient</a:t>
            </a:r>
            <a:r>
              <a:rPr lang="en-US" altLang="en-US" sz="1800">
                <a:latin typeface="Arial" charset="0"/>
              </a:rPr>
              <a:t> record length exists for satellite rainfall products, a rainfall climatology may be computed (e.g. ARC, almost RFE): 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228600" y="1981200"/>
            <a:ext cx="853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>
                <a:latin typeface="Arial" charset="0"/>
              </a:rPr>
              <a:t>Anomaly</a:t>
            </a:r>
            <a:r>
              <a:rPr lang="en-US" altLang="en-US" sz="1600">
                <a:latin typeface="Arial" charset="0"/>
              </a:rPr>
              <a:t> = </a:t>
            </a:r>
            <a:r>
              <a:rPr lang="en-US" altLang="en-US" sz="1600">
                <a:solidFill>
                  <a:srgbClr val="000099"/>
                </a:solidFill>
                <a:latin typeface="Arial" charset="0"/>
              </a:rPr>
              <a:t>Observed Rainfall</a:t>
            </a:r>
            <a:r>
              <a:rPr lang="en-US" altLang="en-US" sz="1600">
                <a:latin typeface="Arial" charset="0"/>
              </a:rPr>
              <a:t> ( for x period) minus </a:t>
            </a:r>
            <a:r>
              <a:rPr lang="en-US" altLang="en-US" sz="1600">
                <a:solidFill>
                  <a:srgbClr val="FF3300"/>
                </a:solidFill>
                <a:latin typeface="Arial" charset="0"/>
              </a:rPr>
              <a:t>Climatological Rainfall</a:t>
            </a:r>
            <a:r>
              <a:rPr lang="en-US" altLang="en-US" sz="1600">
                <a:latin typeface="Arial" charset="0"/>
              </a:rPr>
              <a:t> ( for x period)  </a:t>
            </a:r>
          </a:p>
        </p:txBody>
      </p:sp>
      <p:sp>
        <p:nvSpPr>
          <p:cNvPr id="14342" name="Text Box 16"/>
          <p:cNvSpPr txBox="1">
            <a:spLocks noChangeArrowheads="1"/>
          </p:cNvSpPr>
          <p:nvPr/>
        </p:nvSpPr>
        <p:spPr bwMode="auto">
          <a:xfrm>
            <a:off x="381000" y="5664200"/>
            <a:ext cx="8229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These analyses are instrumental in illustrating both short-term / long-term </a:t>
            </a:r>
            <a:r>
              <a:rPr lang="en-US" altLang="en-US" sz="1600">
                <a:solidFill>
                  <a:srgbClr val="FF3300"/>
                </a:solidFill>
                <a:latin typeface="Arial" charset="0"/>
              </a:rPr>
              <a:t>trends</a:t>
            </a:r>
            <a:r>
              <a:rPr lang="en-US" altLang="en-US" sz="1600">
                <a:latin typeface="Arial" charset="0"/>
              </a:rPr>
              <a:t> of precipitation (e.g. flooding / drought) : </a:t>
            </a:r>
          </a:p>
        </p:txBody>
      </p:sp>
      <p:pic>
        <p:nvPicPr>
          <p:cNvPr id="1434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2590800" y="3581400"/>
            <a:ext cx="685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</p:txBody>
      </p:sp>
      <p:pic>
        <p:nvPicPr>
          <p:cNvPr id="14345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5181600" y="3611563"/>
            <a:ext cx="685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effectLst>
                  <a:outerShdw blurRad="38100" dist="38100" dir="2700000" algn="tl">
                    <a:srgbClr val="C0C0C0"/>
                  </a:outerShdw>
                </a:effectLst>
              </a:rPr>
              <a:t>=</a:t>
            </a:r>
          </a:p>
        </p:txBody>
      </p:sp>
      <p:pic>
        <p:nvPicPr>
          <p:cNvPr id="29717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228600" y="2057400"/>
            <a:ext cx="853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 b="1">
                <a:latin typeface="Arial" charset="0"/>
              </a:rPr>
              <a:t>Percent of Normal</a:t>
            </a:r>
            <a:r>
              <a:rPr lang="en-US" altLang="en-US" sz="1400">
                <a:latin typeface="Arial" charset="0"/>
              </a:rPr>
              <a:t> = </a:t>
            </a:r>
            <a:r>
              <a:rPr lang="en-US" altLang="en-US" sz="1400">
                <a:solidFill>
                  <a:srgbClr val="000099"/>
                </a:solidFill>
                <a:latin typeface="Arial" charset="0"/>
              </a:rPr>
              <a:t>Observed Rainfall</a:t>
            </a:r>
            <a:r>
              <a:rPr lang="en-US" altLang="en-US" sz="1400">
                <a:latin typeface="Arial" charset="0"/>
              </a:rPr>
              <a:t> ( for x period) / </a:t>
            </a:r>
            <a:r>
              <a:rPr lang="en-US" altLang="en-US" sz="1400">
                <a:solidFill>
                  <a:srgbClr val="FF3300"/>
                </a:solidFill>
                <a:latin typeface="Arial" charset="0"/>
              </a:rPr>
              <a:t>Climatological Rainfall</a:t>
            </a:r>
            <a:r>
              <a:rPr lang="en-US" altLang="en-US" sz="1400">
                <a:latin typeface="Arial" charset="0"/>
              </a:rPr>
              <a:t> ( for x period)  * 100</a:t>
            </a:r>
          </a:p>
        </p:txBody>
      </p:sp>
      <p:pic>
        <p:nvPicPr>
          <p:cNvPr id="29719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2590800" y="3581400"/>
            <a:ext cx="685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1" grpId="0"/>
      <p:bldP spid="29714" grpId="0"/>
      <p:bldP spid="29718" grpId="0"/>
      <p:bldP spid="297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Percentile Anomaly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84582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>
                <a:latin typeface="Arial" charset="0"/>
              </a:rPr>
              <a:t>Rainfall percentile analyses place current anomaly fields in an historical context</a:t>
            </a:r>
            <a:r>
              <a:rPr lang="en-US" altLang="en-US" sz="1600">
                <a:latin typeface="Arial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Suppose for a given gridpoint (i,j) during some period…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2015 = 150mm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2014 = 430mm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2013 = 560mm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2012 = 210mm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….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1983 = 440mm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913188"/>
            <a:ext cx="44958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1600" dirty="0"/>
              <a:t>These values are then ranked (sorted) to determine where 2015 falls with respect to all previous year’s rainfall. </a:t>
            </a:r>
          </a:p>
          <a:p>
            <a:pPr>
              <a:defRPr/>
            </a:pPr>
            <a:endParaRPr lang="en-US" altLang="en-US" sz="16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1600" dirty="0"/>
              <a:t>perc(</a:t>
            </a:r>
            <a:r>
              <a:rPr lang="en-US" altLang="en-US" sz="1600" dirty="0" err="1"/>
              <a:t>i,j</a:t>
            </a:r>
            <a:r>
              <a:rPr lang="en-US" altLang="en-US" sz="1600" dirty="0"/>
              <a:t>) = (100/(nyr-0.5))*((nyr-rank+1)-0.5)                                     </a:t>
            </a:r>
            <a:r>
              <a:rPr lang="en-US" altLang="en-US" sz="1600" dirty="0"/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altLang="en-US" sz="1600" dirty="0"/>
          </a:p>
          <a:p>
            <a:pPr>
              <a:defRPr/>
            </a:pPr>
            <a:r>
              <a:rPr lang="en-US" altLang="en-US" sz="1600" dirty="0"/>
              <a:t>     perc(</a:t>
            </a:r>
            <a:r>
              <a:rPr lang="en-US" altLang="en-US" sz="1600" dirty="0" err="1"/>
              <a:t>i,j</a:t>
            </a:r>
            <a:r>
              <a:rPr lang="en-US" altLang="en-US" sz="1600" dirty="0"/>
              <a:t>) = </a:t>
            </a:r>
            <a:r>
              <a:rPr lang="en-US" altLang="en-US" sz="1600" dirty="0"/>
              <a:t>1.67 %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Point and Areal Average (Box) Time Series </a:t>
            </a:r>
            <a:endParaRPr lang="en-US" sz="20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2874963"/>
            <a:ext cx="5121275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6976" r="63333" b="2815"/>
          <a:stretch>
            <a:fillRect/>
          </a:stretch>
        </p:blipFill>
        <p:spPr bwMode="auto">
          <a:xfrm>
            <a:off x="0" y="2693988"/>
            <a:ext cx="3984625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16388" idx="1"/>
          </p:cNvCxnSpPr>
          <p:nvPr/>
        </p:nvCxnSpPr>
        <p:spPr>
          <a:xfrm flipH="1" flipV="1">
            <a:off x="1371600" y="3760788"/>
            <a:ext cx="2651125" cy="11064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8392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Although maps are useful for analyzing </a:t>
            </a:r>
            <a:r>
              <a:rPr lang="en-US" altLang="en-US" sz="1600" b="1">
                <a:latin typeface="Arial" charset="0"/>
              </a:rPr>
              <a:t>spatial</a:t>
            </a:r>
            <a:r>
              <a:rPr lang="en-US" altLang="en-US" sz="1600">
                <a:latin typeface="Arial" charset="0"/>
              </a:rPr>
              <a:t> distribution of rainfall, the </a:t>
            </a:r>
            <a:r>
              <a:rPr lang="en-US" altLang="en-US" sz="1600" b="1">
                <a:latin typeface="Arial" charset="0"/>
              </a:rPr>
              <a:t>temporal</a:t>
            </a:r>
            <a:r>
              <a:rPr lang="en-US" altLang="en-US" sz="1600">
                <a:latin typeface="Arial" charset="0"/>
              </a:rPr>
              <a:t> distribution is just as important for operational climate monitoring.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Weather and climate datasets are often 3 dimensional: X, Y, T, for some variable.  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200">
                <a:latin typeface="Arial" charset="0"/>
              </a:rPr>
              <a:t> Maps are X and Y </a:t>
            </a:r>
            <a:r>
              <a:rPr lang="en-US" altLang="en-US" sz="1200">
                <a:solidFill>
                  <a:schemeClr val="accent1"/>
                </a:solidFill>
                <a:latin typeface="Arial" charset="0"/>
              </a:rPr>
              <a:t>varying</a:t>
            </a:r>
            <a:r>
              <a:rPr lang="en-US" altLang="en-US" sz="1200">
                <a:latin typeface="Arial" charset="0"/>
              </a:rPr>
              <a:t> with T </a:t>
            </a: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fixed</a:t>
            </a:r>
            <a:r>
              <a:rPr lang="en-US" altLang="en-US" sz="1200">
                <a:latin typeface="Arial" charset="0"/>
              </a:rPr>
              <a:t>, whereas 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200">
                <a:latin typeface="Arial" charset="0"/>
              </a:rPr>
              <a:t> Time series are X and Y </a:t>
            </a: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fixed</a:t>
            </a:r>
            <a:r>
              <a:rPr lang="en-US" altLang="en-US" sz="1200">
                <a:latin typeface="Arial" charset="0"/>
              </a:rPr>
              <a:t> with T </a:t>
            </a:r>
            <a:r>
              <a:rPr lang="en-US" altLang="en-US" sz="1200">
                <a:solidFill>
                  <a:schemeClr val="accent1"/>
                </a:solidFill>
                <a:latin typeface="Arial" charset="0"/>
              </a:rPr>
              <a:t>varying</a:t>
            </a:r>
            <a:r>
              <a:rPr lang="en-US" altLang="en-US" sz="1200">
                <a:latin typeface="Arial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Point and Areal Average (Box) Time Series </a:t>
            </a:r>
            <a:endParaRPr lang="en-US" sz="20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8392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Although maps are useful for analyzing </a:t>
            </a:r>
            <a:r>
              <a:rPr lang="en-US" altLang="en-US" sz="1600" b="1">
                <a:latin typeface="Arial" charset="0"/>
              </a:rPr>
              <a:t>spatial</a:t>
            </a:r>
            <a:r>
              <a:rPr lang="en-US" altLang="en-US" sz="1600">
                <a:latin typeface="Arial" charset="0"/>
              </a:rPr>
              <a:t> distribution of rainfall, the </a:t>
            </a:r>
            <a:r>
              <a:rPr lang="en-US" altLang="en-US" sz="1600" b="1">
                <a:latin typeface="Arial" charset="0"/>
              </a:rPr>
              <a:t>temporal</a:t>
            </a:r>
            <a:r>
              <a:rPr lang="en-US" altLang="en-US" sz="1600">
                <a:latin typeface="Arial" charset="0"/>
              </a:rPr>
              <a:t> distribution is just as important for operational climate monitoring.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Weather and climate datasets are often 3 dimensional: X, Y, T, for some variable.  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200">
                <a:latin typeface="Arial" charset="0"/>
              </a:rPr>
              <a:t> Maps are X and Y </a:t>
            </a:r>
            <a:r>
              <a:rPr lang="en-US" altLang="en-US" sz="1200">
                <a:solidFill>
                  <a:schemeClr val="accent1"/>
                </a:solidFill>
                <a:latin typeface="Arial" charset="0"/>
              </a:rPr>
              <a:t>varying</a:t>
            </a:r>
            <a:r>
              <a:rPr lang="en-US" altLang="en-US" sz="1200">
                <a:latin typeface="Arial" charset="0"/>
              </a:rPr>
              <a:t> with T </a:t>
            </a: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fixed</a:t>
            </a:r>
            <a:r>
              <a:rPr lang="en-US" altLang="en-US" sz="1200">
                <a:latin typeface="Arial" charset="0"/>
              </a:rPr>
              <a:t>, whereas 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200">
                <a:latin typeface="Arial" charset="0"/>
              </a:rPr>
              <a:t> Time series are X and Y </a:t>
            </a: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fixed</a:t>
            </a:r>
            <a:r>
              <a:rPr lang="en-US" altLang="en-US" sz="1200">
                <a:latin typeface="Arial" charset="0"/>
              </a:rPr>
              <a:t> with T </a:t>
            </a:r>
            <a:r>
              <a:rPr lang="en-US" altLang="en-US" sz="1200">
                <a:solidFill>
                  <a:schemeClr val="accent1"/>
                </a:solidFill>
                <a:latin typeface="Arial" charset="0"/>
              </a:rPr>
              <a:t>varying</a:t>
            </a:r>
            <a:r>
              <a:rPr lang="en-US" altLang="en-US" sz="1200">
                <a:latin typeface="Arial" charset="0"/>
              </a:rPr>
              <a:t>.  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6976" r="63333" b="2815"/>
          <a:stretch>
            <a:fillRect/>
          </a:stretch>
        </p:blipFill>
        <p:spPr bwMode="auto">
          <a:xfrm>
            <a:off x="0" y="2693988"/>
            <a:ext cx="3984625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17415" idx="1"/>
          </p:cNvCxnSpPr>
          <p:nvPr/>
        </p:nvCxnSpPr>
        <p:spPr>
          <a:xfrm flipH="1">
            <a:off x="1066800" y="4867275"/>
            <a:ext cx="2955925" cy="9239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2874963"/>
            <a:ext cx="5121275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Rainfall Frequency: “Rain Days”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86868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All rainfall estimate discussion has been based on the estimating/calculating the “magnitude” of rainfall (i.e. continuous quantity </a:t>
            </a:r>
            <a:r>
              <a:rPr lang="en-US" altLang="en-US" sz="1400">
                <a:latin typeface="Arial" charset="0"/>
                <a:sym typeface="Wingdings" pitchFamily="2" charset="2"/>
              </a:rPr>
              <a:t> [0:Inf] </a:t>
            </a:r>
            <a:r>
              <a:rPr lang="en-US" altLang="en-US" sz="1400">
                <a:latin typeface="Arial" charset="0"/>
              </a:rPr>
              <a:t>)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But what about the temporal behavior of rainfall? 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200">
                <a:latin typeface="Arial" charset="0"/>
              </a:rPr>
              <a:t>Consider a hypothetical situation where a monsoonal area experiences nearly all of their normal total by early in the season.  Following this extreme rainfall event, monsoonal rain virtually ceases causing a dry spell to negatively impact ground conditions for the remainder of the season.  </a:t>
            </a: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This may lead to misleading anomaly analyses.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We can define a “rain day” as some gridpoint (i,j) having received &gt;= 1mm/day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200">
                <a:latin typeface="Arial" charset="0"/>
              </a:rPr>
              <a:t>Doing so for all of ARC2 will result in essentially a binary [0,1] dataset from represented simply as either </a:t>
            </a: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rain</a:t>
            </a:r>
            <a:r>
              <a:rPr lang="en-US" altLang="en-US" sz="1200">
                <a:latin typeface="Arial" charset="0"/>
              </a:rPr>
              <a:t>, or, </a:t>
            </a:r>
            <a:r>
              <a:rPr lang="en-US" altLang="en-US" sz="1200">
                <a:solidFill>
                  <a:srgbClr val="FF0000"/>
                </a:solidFill>
                <a:latin typeface="Arial" charset="0"/>
              </a:rPr>
              <a:t>non rain </a:t>
            </a:r>
            <a:r>
              <a:rPr lang="en-US" altLang="en-US" sz="1200">
                <a:latin typeface="Arial" charset="0"/>
              </a:rPr>
              <a:t>events for every gridpoint and for all days.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We can then go back and compute current totals and climatology on this converted data to depict rain frequency totals and anomalies. 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43325"/>
            <a:ext cx="31146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43325"/>
            <a:ext cx="31146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Rainfall Frequency: “Rain Days”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8600" y="1152525"/>
            <a:ext cx="8686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While rainfall frequency and magnitude often go hand-in-hand, some active cropping areas can benefit more from a sufficient number of rain days (frequency), rather than total deficits during the season. 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990600" y="3657600"/>
            <a:ext cx="4419600" cy="0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Rainfall Frequency: “Consecutiveness”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84582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A Discrete ARC2  [0,1] record may be used to determine “consecutiveness” of either wet/dry conditions.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Time scale may also be lengthened to weeks.  This becomes useful for hazard criteria. 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8"/>
            <a:ext cx="31083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357438"/>
            <a:ext cx="31083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76488"/>
            <a:ext cx="3108325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14400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Satellite Rainfall Estimation</a:t>
            </a:r>
          </a:p>
        </p:txBody>
      </p:sp>
      <p:sp>
        <p:nvSpPr>
          <p:cNvPr id="3075" name="Rectangle 8"/>
          <p:cNvSpPr>
            <a:spLocks noRot="1" noChangeArrowheads="1"/>
          </p:cNvSpPr>
          <p:nvPr/>
        </p:nvSpPr>
        <p:spPr bwMode="auto">
          <a:xfrm>
            <a:off x="301625" y="1295400"/>
            <a:ext cx="556577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92150" indent="-3476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r>
              <a:rPr lang="en-US" altLang="en-US" sz="2100">
                <a:latin typeface="Arial" charset="0"/>
              </a:rPr>
              <a:t>Purpose: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For a more complete spatial and temporal coverage for the monitoring of precipitation over the globe.  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en-US" sz="120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r>
              <a:rPr lang="en-US" altLang="en-US" sz="2100">
                <a:latin typeface="Arial" charset="0"/>
              </a:rPr>
              <a:t>Implications: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It is germane for the monitoring of variability of weather and climate (operations &amp; research)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endParaRPr lang="en-US" altLang="en-US" sz="120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r>
              <a:rPr lang="en-US" altLang="en-US" sz="2100">
                <a:latin typeface="Arial" charset="0"/>
              </a:rPr>
              <a:t>Common Products within Community: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GPCP (NASA), CMAP (CPC)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TRMM (NASA)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CMORPH (CPC)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HydroEstimator (NESDIS)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TAMSAT (University of Reading, UK)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600">
                <a:latin typeface="Arial" charset="0"/>
              </a:rPr>
              <a:t>CHIRPS (USGS / UCSB)</a:t>
            </a:r>
          </a:p>
        </p:txBody>
      </p:sp>
      <p:pic>
        <p:nvPicPr>
          <p:cNvPr id="307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3581400"/>
            <a:ext cx="31019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96963"/>
            <a:ext cx="3124200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0"/>
            <a:ext cx="7162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Seasonal Rainfall Performance Probability (SPP)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04800" y="1165225"/>
            <a:ext cx="5383213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Consider an active rainfall region, where the behavior of rainfall exhibits an increase (onset), peak (max), then decrease (cessation) of rainfall over some period.</a:t>
            </a:r>
          </a:p>
          <a:p>
            <a:pPr eaLnBrk="1" hangingPunct="1">
              <a:spcBef>
                <a:spcPct val="0"/>
              </a:spcBef>
            </a:pP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From this classic monsoonal cycle, the certainty of a seasonal outcome (BA, A, AA) invariably increases as the remaining monsoon season grows shorter (e.g. probability of winning a baseball game when leading 10-0 in the 4</a:t>
            </a:r>
            <a:r>
              <a:rPr lang="en-US" altLang="en-US" sz="1400" baseline="30000">
                <a:latin typeface="Arial" charset="0"/>
              </a:rPr>
              <a:t>th</a:t>
            </a:r>
            <a:r>
              <a:rPr lang="en-US" altLang="en-US" sz="1400">
                <a:latin typeface="Arial" charset="0"/>
              </a:rPr>
              <a:t> vs. the 9</a:t>
            </a:r>
            <a:r>
              <a:rPr lang="en-US" altLang="en-US" sz="1400" baseline="30000">
                <a:latin typeface="Arial" charset="0"/>
              </a:rPr>
              <a:t>th</a:t>
            </a:r>
            <a:r>
              <a:rPr lang="en-US" altLang="en-US" sz="1400">
                <a:latin typeface="Arial" charset="0"/>
              </a:rPr>
              <a:t> inning). </a:t>
            </a:r>
          </a:p>
          <a:p>
            <a:pPr eaLnBrk="1" hangingPunct="1">
              <a:spcBef>
                <a:spcPct val="0"/>
              </a:spcBef>
            </a:pP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SPP quantifies the probability of seasonal / sub-seasonal precipitation to finish at pre-defined anomaly thresholds over Africa. 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70C0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70C0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70C0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70C0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70C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SPP uses Kernel Density Estimate (KDE) methods to generate PDF’s of projected rainfall for the season based on ARC2 data by utilizing a daily long-term (1983-present) historical record of precipitation performances.  </a:t>
            </a:r>
          </a:p>
          <a:p>
            <a:pPr eaLnBrk="1" hangingPunct="1">
              <a:spcBef>
                <a:spcPct val="0"/>
              </a:spcBef>
            </a:pP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SPP is processed daily, and produces probability maps and point time series at a 0.1 degree resolution. </a:t>
            </a:r>
          </a:p>
          <a:p>
            <a:pPr eaLnBrk="1" hangingPunct="1">
              <a:spcBef>
                <a:spcPct val="0"/>
              </a:spcBef>
            </a:pPr>
            <a:endParaRPr lang="en-US" altLang="en-US" sz="1400">
              <a:latin typeface="Arial" charset="0"/>
            </a:endParaRP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-304800" y="3800475"/>
            <a:ext cx="640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00150" indent="-28575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C00000"/>
                </a:solidFill>
                <a:latin typeface="Arial" charset="0"/>
              </a:rPr>
              <a:t>&lt; 25% of normal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FF0000"/>
                </a:solidFill>
                <a:latin typeface="Arial" charset="0"/>
              </a:rPr>
              <a:t>&lt; 50% of normal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FFC000"/>
                </a:solidFill>
                <a:latin typeface="Arial" charset="0"/>
              </a:rPr>
              <a:t>&lt; 80% of normal</a:t>
            </a: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1828800" y="3962400"/>
            <a:ext cx="640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00150" indent="-28575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B050"/>
                </a:solidFill>
                <a:latin typeface="Arial" charset="0"/>
              </a:rPr>
              <a:t>80% - 120% of normal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70C0"/>
                </a:solidFill>
                <a:latin typeface="Arial" charset="0"/>
              </a:rPr>
              <a:t>&gt; 120% of normal</a:t>
            </a: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1673225"/>
            <a:ext cx="342582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609600" y="236538"/>
            <a:ext cx="4191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Observed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latin typeface="Arial" charset="0"/>
              </a:rPr>
              <a:t> = </a:t>
            </a:r>
            <a:r>
              <a:rPr lang="en-US" altLang="en-US" sz="1400" b="1">
                <a:latin typeface="Arial" charset="0"/>
              </a:rPr>
              <a:t>100mm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Climatological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 </a:t>
            </a:r>
            <a:r>
              <a:rPr lang="en-US" altLang="en-US" sz="1400">
                <a:latin typeface="Arial" charset="0"/>
              </a:rPr>
              <a:t>= </a:t>
            </a:r>
            <a:r>
              <a:rPr lang="en-US" altLang="en-US" sz="1400" b="1">
                <a:latin typeface="Arial" charset="0"/>
              </a:rPr>
              <a:t>150mm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% of Normal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latin typeface="Arial" charset="0"/>
              </a:rPr>
              <a:t> = </a:t>
            </a:r>
            <a:r>
              <a:rPr lang="en-US" altLang="en-US" sz="1400" b="1">
                <a:latin typeface="Arial" charset="0"/>
              </a:rPr>
              <a:t>66%</a:t>
            </a:r>
          </a:p>
        </p:txBody>
      </p:sp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3886200" y="330200"/>
            <a:ext cx="441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Climatological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400">
                <a:latin typeface="Arial" charset="0"/>
              </a:rPr>
              <a:t>= </a:t>
            </a:r>
            <a:r>
              <a:rPr lang="en-US" altLang="en-US" sz="1400" b="1">
                <a:latin typeface="Arial" charset="0"/>
              </a:rPr>
              <a:t>500mm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Days Remaining in Season = </a:t>
            </a:r>
            <a:r>
              <a:rPr lang="en-US" altLang="en-US" sz="1400" b="1">
                <a:latin typeface="Arial" charset="0"/>
              </a:rPr>
              <a:t>60 days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981200"/>
            <a:ext cx="4419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Well.., 400mm of rain in 60 days is required for seasonal rains to reach “normal”, which works out to be a future prate of </a:t>
            </a:r>
            <a:r>
              <a:rPr lang="en-US" altLang="en-US" sz="1400" b="1">
                <a:latin typeface="Arial" charset="0"/>
              </a:rPr>
              <a:t>6.66 mm/day</a:t>
            </a:r>
            <a:r>
              <a:rPr lang="en-US" altLang="en-US" sz="1400">
                <a:latin typeface="Arial" charset="0"/>
              </a:rPr>
              <a:t> from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400">
                <a:latin typeface="Arial" charset="0"/>
              </a:rPr>
              <a:t>to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  <a:r>
              <a:rPr lang="en-US" altLang="en-US" sz="1400">
                <a:latin typeface="Arial" charset="0"/>
              </a:rPr>
              <a:t>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450975"/>
            <a:ext cx="7162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457200" y="15240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Mar 1, 2016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03288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77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8" name="TextBox 17"/>
          <p:cNvSpPr txBox="1">
            <a:spLocks noChangeArrowheads="1"/>
          </p:cNvSpPr>
          <p:nvPr/>
        </p:nvSpPr>
        <p:spPr bwMode="auto">
          <a:xfrm>
            <a:off x="3048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Apr 1, 2016</a:t>
            </a:r>
          </a:p>
        </p:txBody>
      </p:sp>
      <p:sp>
        <p:nvSpPr>
          <p:cNvPr id="22539" name="TextBox 18"/>
          <p:cNvSpPr txBox="1">
            <a:spLocks noChangeArrowheads="1"/>
          </p:cNvSpPr>
          <p:nvPr/>
        </p:nvSpPr>
        <p:spPr bwMode="auto">
          <a:xfrm>
            <a:off x="5334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May 1, 2016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791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Box 21"/>
          <p:cNvSpPr txBox="1">
            <a:spLocks noChangeArrowheads="1"/>
          </p:cNvSpPr>
          <p:nvPr/>
        </p:nvSpPr>
        <p:spPr bwMode="auto">
          <a:xfrm>
            <a:off x="3314700" y="1066800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</a:p>
        </p:txBody>
      </p:sp>
      <p:sp>
        <p:nvSpPr>
          <p:cNvPr id="22542" name="TextBox 22"/>
          <p:cNvSpPr txBox="1">
            <a:spLocks noChangeArrowheads="1"/>
          </p:cNvSpPr>
          <p:nvPr/>
        </p:nvSpPr>
        <p:spPr bwMode="auto">
          <a:xfrm>
            <a:off x="7620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May 31, 2016</a:t>
            </a:r>
          </a:p>
        </p:txBody>
      </p:sp>
      <p:sp>
        <p:nvSpPr>
          <p:cNvPr id="22543" name="TextBox 23"/>
          <p:cNvSpPr txBox="1">
            <a:spLocks noChangeArrowheads="1"/>
          </p:cNvSpPr>
          <p:nvPr/>
        </p:nvSpPr>
        <p:spPr bwMode="auto">
          <a:xfrm>
            <a:off x="7886700" y="1069975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0" y="4352925"/>
            <a:ext cx="434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Based on the 30+ year history of observed prates,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x(i) </a:t>
            </a:r>
            <a:r>
              <a:rPr lang="en-US" altLang="en-US" sz="1400">
                <a:latin typeface="Arial" charset="0"/>
              </a:rPr>
              <a:t>from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400">
                <a:latin typeface="Arial" charset="0"/>
              </a:rPr>
              <a:t>to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  <a:r>
              <a:rPr lang="en-US" altLang="en-US" sz="1400">
                <a:latin typeface="Arial" charset="0"/>
              </a:rPr>
              <a:t>, how likely are these hypothetical prates,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</a:t>
            </a:r>
            <a:r>
              <a:rPr lang="en-US" altLang="en-US" sz="1400" b="1">
                <a:latin typeface="Arial" charset="0"/>
              </a:rPr>
              <a:t>,</a:t>
            </a:r>
            <a:r>
              <a:rPr lang="en-US" altLang="en-US" sz="1400">
                <a:latin typeface="Arial" charset="0"/>
              </a:rPr>
              <a:t> to happen in the future?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2743200"/>
            <a:ext cx="46482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742950" indent="-28575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Similarly, future prates,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</a:t>
            </a:r>
            <a:r>
              <a:rPr lang="en-US" altLang="en-US" sz="1400">
                <a:latin typeface="Arial" charset="0"/>
              </a:rPr>
              <a:t>, consisting of: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100">
                <a:latin typeface="Arial" charset="0"/>
              </a:rPr>
              <a:t>0.42 mm/day is required to be at least 25%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2.50 mm/day is required to be at least 50%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5.00 mm/day is required to be at least 80% of normal 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 b="1">
                <a:latin typeface="Arial" charset="0"/>
              </a:rPr>
              <a:t>6.66 mm/day</a:t>
            </a:r>
            <a:r>
              <a:rPr lang="en-US" altLang="en-US" sz="1100">
                <a:latin typeface="Arial" charset="0"/>
              </a:rPr>
              <a:t> is required to be at least 100%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8.33 mm/day is required to be at least 120%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10.8 mm/day is required to be at least 150%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15.0 mm/day is required to be at least 200% of normal   </a:t>
            </a:r>
          </a:p>
        </p:txBody>
      </p:sp>
      <p:sp>
        <p:nvSpPr>
          <p:cNvPr id="21" name="Oval 20"/>
          <p:cNvSpPr/>
          <p:nvPr/>
        </p:nvSpPr>
        <p:spPr>
          <a:xfrm>
            <a:off x="3505200" y="1295400"/>
            <a:ext cx="4572000" cy="3079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47" name="TextBox 27"/>
          <p:cNvSpPr txBox="1">
            <a:spLocks noChangeArrowheads="1"/>
          </p:cNvSpPr>
          <p:nvPr/>
        </p:nvSpPr>
        <p:spPr bwMode="auto">
          <a:xfrm>
            <a:off x="723900" y="1069975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0" y="5102225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Solve KDE using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</a:t>
            </a:r>
            <a:r>
              <a:rPr lang="en-US" altLang="en-US" sz="1400">
                <a:latin typeface="Arial" charset="0"/>
              </a:rPr>
              <a:t> and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x(i)</a:t>
            </a:r>
            <a:r>
              <a:rPr lang="en-US" altLang="en-US" sz="1400" b="1">
                <a:latin typeface="Arial" charset="0"/>
              </a:rPr>
              <a:t> </a:t>
            </a:r>
            <a:r>
              <a:rPr lang="en-US" altLang="en-US" sz="1400">
                <a:latin typeface="Arial" charset="0"/>
              </a:rPr>
              <a:t>to yield </a:t>
            </a:r>
            <a:r>
              <a:rPr lang="en-US" altLang="en-US" sz="1400" b="1">
                <a:latin typeface="Arial" charset="0"/>
              </a:rPr>
              <a:t>f(x)</a:t>
            </a:r>
            <a:r>
              <a:rPr lang="en-US" altLang="en-US" sz="1400">
                <a:latin typeface="Arial" charset="0"/>
              </a:rPr>
              <a:t>. 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5407025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Take integral to get CDF </a:t>
            </a:r>
          </a:p>
        </p:txBody>
      </p:sp>
      <p:pic>
        <p:nvPicPr>
          <p:cNvPr id="2062" name="Picture 14" descr="C:\Users\NICHOL~1.NOV\AppData\Local\Temp\1\scp21459\cpc\home\nnovella\analysis\spp\reproc\figure2_par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 b="50000"/>
          <a:stretch>
            <a:fillRect/>
          </a:stretch>
        </p:blipFill>
        <p:spPr bwMode="auto">
          <a:xfrm>
            <a:off x="4572000" y="2133600"/>
            <a:ext cx="4572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C:\Users\NICHOL~1.NOV\AppData\Local\Temp\1\scp21707\cpc\home\nnovella\analysis\spp\reproc\figure2_par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 b="50003"/>
          <a:stretch>
            <a:fillRect/>
          </a:stretch>
        </p:blipFill>
        <p:spPr bwMode="auto">
          <a:xfrm>
            <a:off x="4572000" y="2133600"/>
            <a:ext cx="4572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C:\Users\NICHOL~1.NOV\AppData\Local\Temp\1\scp21683\cpc\home\nnovella\analysis\spp\reproc\figure2_part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/>
          <a:stretch>
            <a:fillRect/>
          </a:stretch>
        </p:blipFill>
        <p:spPr bwMode="auto">
          <a:xfrm>
            <a:off x="4572000" y="2133600"/>
            <a:ext cx="4572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9"/>
          <p:cNvSpPr txBox="1">
            <a:spLocks noChangeArrowheads="1"/>
          </p:cNvSpPr>
          <p:nvPr/>
        </p:nvSpPr>
        <p:spPr bwMode="auto">
          <a:xfrm>
            <a:off x="0" y="19812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Well.., 400mm of rain in 60 days is required for seasonal rains to reach “normal”, which works out to be a future prate of </a:t>
            </a:r>
            <a:r>
              <a:rPr lang="en-US" altLang="en-US" sz="1400" b="1">
                <a:latin typeface="Arial" charset="0"/>
              </a:rPr>
              <a:t>6.66 mm/day</a:t>
            </a:r>
            <a:r>
              <a:rPr lang="en-US" altLang="en-US" sz="1400">
                <a:latin typeface="Arial" charset="0"/>
              </a:rPr>
              <a:t> from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latin typeface="Arial" charset="0"/>
              </a:rPr>
              <a:t> to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  <a:r>
              <a:rPr lang="en-US" altLang="en-US" sz="1400">
                <a:latin typeface="Arial" charset="0"/>
              </a:rPr>
              <a:t>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450975"/>
            <a:ext cx="7162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57200" y="15240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Mar 1, 2016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03288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77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TextBox 17"/>
          <p:cNvSpPr txBox="1">
            <a:spLocks noChangeArrowheads="1"/>
          </p:cNvSpPr>
          <p:nvPr/>
        </p:nvSpPr>
        <p:spPr bwMode="auto">
          <a:xfrm>
            <a:off x="3048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Apr 1, 2016</a:t>
            </a:r>
          </a:p>
        </p:txBody>
      </p:sp>
      <p:sp>
        <p:nvSpPr>
          <p:cNvPr id="23561" name="TextBox 18"/>
          <p:cNvSpPr txBox="1">
            <a:spLocks noChangeArrowheads="1"/>
          </p:cNvSpPr>
          <p:nvPr/>
        </p:nvSpPr>
        <p:spPr bwMode="auto">
          <a:xfrm>
            <a:off x="5334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May 1, 2016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791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TextBox 21"/>
          <p:cNvSpPr txBox="1">
            <a:spLocks noChangeArrowheads="1"/>
          </p:cNvSpPr>
          <p:nvPr/>
        </p:nvSpPr>
        <p:spPr bwMode="auto">
          <a:xfrm>
            <a:off x="3314700" y="1066800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</a:p>
        </p:txBody>
      </p:sp>
      <p:sp>
        <p:nvSpPr>
          <p:cNvPr id="23564" name="TextBox 22"/>
          <p:cNvSpPr txBox="1">
            <a:spLocks noChangeArrowheads="1"/>
          </p:cNvSpPr>
          <p:nvPr/>
        </p:nvSpPr>
        <p:spPr bwMode="auto">
          <a:xfrm>
            <a:off x="7620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May 31, 2016</a:t>
            </a:r>
          </a:p>
        </p:txBody>
      </p:sp>
      <p:sp>
        <p:nvSpPr>
          <p:cNvPr id="23565" name="TextBox 23"/>
          <p:cNvSpPr txBox="1">
            <a:spLocks noChangeArrowheads="1"/>
          </p:cNvSpPr>
          <p:nvPr/>
        </p:nvSpPr>
        <p:spPr bwMode="auto">
          <a:xfrm>
            <a:off x="7886700" y="1069975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</a:p>
        </p:txBody>
      </p:sp>
      <p:sp>
        <p:nvSpPr>
          <p:cNvPr id="21" name="Oval 20"/>
          <p:cNvSpPr/>
          <p:nvPr/>
        </p:nvSpPr>
        <p:spPr>
          <a:xfrm>
            <a:off x="3505200" y="1295400"/>
            <a:ext cx="4572000" cy="3079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67" name="TextBox 27"/>
          <p:cNvSpPr txBox="1">
            <a:spLocks noChangeArrowheads="1"/>
          </p:cNvSpPr>
          <p:nvPr/>
        </p:nvSpPr>
        <p:spPr bwMode="auto">
          <a:xfrm>
            <a:off x="723900" y="1069975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T0</a:t>
            </a:r>
          </a:p>
        </p:txBody>
      </p:sp>
      <p:sp>
        <p:nvSpPr>
          <p:cNvPr id="23568" name="TextBox 30"/>
          <p:cNvSpPr txBox="1">
            <a:spLocks noChangeArrowheads="1"/>
          </p:cNvSpPr>
          <p:nvPr/>
        </p:nvSpPr>
        <p:spPr bwMode="auto">
          <a:xfrm>
            <a:off x="0" y="5102225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Solve KDE using </a:t>
            </a:r>
            <a:r>
              <a:rPr lang="en-US" altLang="en-US" sz="1400" b="1">
                <a:latin typeface="Arial" charset="0"/>
              </a:rPr>
              <a:t>x</a:t>
            </a:r>
            <a:r>
              <a:rPr lang="en-US" altLang="en-US" sz="1400">
                <a:latin typeface="Arial" charset="0"/>
              </a:rPr>
              <a:t> and </a:t>
            </a:r>
            <a:r>
              <a:rPr lang="en-US" altLang="en-US" sz="1400" b="1">
                <a:latin typeface="Arial" charset="0"/>
              </a:rPr>
              <a:t>x(i) </a:t>
            </a:r>
            <a:r>
              <a:rPr lang="en-US" altLang="en-US" sz="1400">
                <a:latin typeface="Arial" charset="0"/>
              </a:rPr>
              <a:t>to yield f(x). </a:t>
            </a:r>
          </a:p>
        </p:txBody>
      </p:sp>
      <p:sp>
        <p:nvSpPr>
          <p:cNvPr id="23569" name="TextBox 31"/>
          <p:cNvSpPr txBox="1">
            <a:spLocks noChangeArrowheads="1"/>
          </p:cNvSpPr>
          <p:nvPr/>
        </p:nvSpPr>
        <p:spPr bwMode="auto">
          <a:xfrm>
            <a:off x="0" y="5407025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Take integral to get CDF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0" y="5691188"/>
            <a:ext cx="42672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Plot critical prates for: 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200" b="1">
                <a:solidFill>
                  <a:srgbClr val="996633"/>
                </a:solidFill>
                <a:latin typeface="Arial" charset="0"/>
              </a:rPr>
              <a:t>Below-Normal</a:t>
            </a:r>
            <a:r>
              <a:rPr lang="en-US" altLang="en-US" sz="1200" b="1">
                <a:latin typeface="Arial" charset="0"/>
              </a:rPr>
              <a:t> (&lt;80% of normal)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200" b="1">
                <a:latin typeface="Arial" charset="0"/>
              </a:rPr>
              <a:t>Normal (80-120% of normal)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200" b="1">
                <a:solidFill>
                  <a:srgbClr val="00B050"/>
                </a:solidFill>
                <a:latin typeface="Arial" charset="0"/>
              </a:rPr>
              <a:t>Above-Normal </a:t>
            </a:r>
            <a:r>
              <a:rPr lang="en-US" altLang="en-US" sz="1200" b="1">
                <a:latin typeface="Arial" charset="0"/>
              </a:rPr>
              <a:t>(&gt;120% of normal) 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24400" y="6029325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This will then yield the respective probabilities for these anomaly categories by the end of the season.</a:t>
            </a:r>
          </a:p>
        </p:txBody>
      </p:sp>
      <p:pic>
        <p:nvPicPr>
          <p:cNvPr id="23572" name="Picture 14" descr="C:\Users\NICHOL~1.NOV\AppData\Local\Temp\1\scp21459\cpc\home\nnovella\analysis\spp\reproc\figure2_par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 b="50000"/>
          <a:stretch>
            <a:fillRect/>
          </a:stretch>
        </p:blipFill>
        <p:spPr bwMode="auto">
          <a:xfrm>
            <a:off x="4572000" y="2133600"/>
            <a:ext cx="4572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15" descr="C:\Users\NICHOL~1.NOV\AppData\Local\Temp\1\scp21707\cpc\home\nnovella\analysis\spp\reproc\figure2_par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 b="50003"/>
          <a:stretch>
            <a:fillRect/>
          </a:stretch>
        </p:blipFill>
        <p:spPr bwMode="auto">
          <a:xfrm>
            <a:off x="4572000" y="2133600"/>
            <a:ext cx="4572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16" descr="C:\Users\NICHOL~1.NOV\AppData\Local\Temp\1\scp21683\cpc\home\nnovella\analysis\spp\reproc\figure2_part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/>
          <a:stretch>
            <a:fillRect/>
          </a:stretch>
        </p:blipFill>
        <p:spPr bwMode="auto">
          <a:xfrm>
            <a:off x="4572000" y="2133600"/>
            <a:ext cx="4572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C:\Users\NICHOL~1.NOV\AppData\Local\Temp\1\scp47525\cpc\home\nnovella\analysis\spp\reproc\figure2_part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5000"/>
          <a:stretch>
            <a:fillRect/>
          </a:stretch>
        </p:blipFill>
        <p:spPr bwMode="auto">
          <a:xfrm>
            <a:off x="4572000" y="2133600"/>
            <a:ext cx="45720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0" y="2743200"/>
            <a:ext cx="48768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742950" indent="-28575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Similarly, future prates,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</a:t>
            </a:r>
            <a:r>
              <a:rPr lang="en-US" altLang="en-US" sz="1400">
                <a:latin typeface="Arial" charset="0"/>
              </a:rPr>
              <a:t>, consisting of: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1100">
                <a:latin typeface="Arial" charset="0"/>
              </a:rPr>
              <a:t>0.42 mm/day is required to be at least 25%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2.50 mm/day is required to be at least 50%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 b="1">
                <a:solidFill>
                  <a:srgbClr val="996633"/>
                </a:solidFill>
                <a:latin typeface="Arial" charset="0"/>
              </a:rPr>
              <a:t>5.00 mm/day is required to be at least 80% of normal 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 b="1">
                <a:latin typeface="Arial" charset="0"/>
              </a:rPr>
              <a:t>6.66 mm/day is required to be at least 100%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 b="1">
                <a:solidFill>
                  <a:srgbClr val="33CC33"/>
                </a:solidFill>
                <a:latin typeface="Arial" charset="0"/>
              </a:rPr>
              <a:t>8.33 mm/day is required to be at least 120%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10.8 mm/day is required to be at least 150% of normal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1100">
                <a:latin typeface="Arial" charset="0"/>
              </a:rPr>
              <a:t>15.0 mm/day is required to be at least 200% of normal   </a:t>
            </a:r>
          </a:p>
        </p:txBody>
      </p:sp>
      <p:pic>
        <p:nvPicPr>
          <p:cNvPr id="3074" name="Picture 2" descr="C:\Users\NICHOL~1.NOV\AppData\Local\Temp\1\scp48577\cpc\home\nnovella\analysis\spp\reproc\figure2_par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5000"/>
          <a:stretch>
            <a:fillRect/>
          </a:stretch>
        </p:blipFill>
        <p:spPr bwMode="auto">
          <a:xfrm>
            <a:off x="4572000" y="2133600"/>
            <a:ext cx="45720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80" name="Rectangle 34"/>
          <p:cNvSpPr>
            <a:spLocks noChangeArrowheads="1"/>
          </p:cNvSpPr>
          <p:nvPr/>
        </p:nvSpPr>
        <p:spPr bwMode="auto">
          <a:xfrm>
            <a:off x="609600" y="236538"/>
            <a:ext cx="4191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Observed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latin typeface="Arial" charset="0"/>
              </a:rPr>
              <a:t> = </a:t>
            </a:r>
            <a:r>
              <a:rPr lang="en-US" altLang="en-US" sz="1400" b="1">
                <a:latin typeface="Arial" charset="0"/>
              </a:rPr>
              <a:t>100mm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Climatological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 </a:t>
            </a:r>
            <a:r>
              <a:rPr lang="en-US" altLang="en-US" sz="1400">
                <a:latin typeface="Arial" charset="0"/>
              </a:rPr>
              <a:t>= </a:t>
            </a:r>
            <a:r>
              <a:rPr lang="en-US" altLang="en-US" sz="1400" b="1">
                <a:latin typeface="Arial" charset="0"/>
              </a:rPr>
              <a:t>150mm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% of Normal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latin typeface="Arial" charset="0"/>
              </a:rPr>
              <a:t> = </a:t>
            </a:r>
            <a:r>
              <a:rPr lang="en-US" altLang="en-US" sz="1400" b="1">
                <a:latin typeface="Arial" charset="0"/>
              </a:rPr>
              <a:t>66%</a:t>
            </a:r>
          </a:p>
        </p:txBody>
      </p:sp>
      <p:sp>
        <p:nvSpPr>
          <p:cNvPr id="23581" name="Rectangle 35"/>
          <p:cNvSpPr>
            <a:spLocks noChangeArrowheads="1"/>
          </p:cNvSpPr>
          <p:nvPr/>
        </p:nvSpPr>
        <p:spPr bwMode="auto">
          <a:xfrm>
            <a:off x="3886200" y="330200"/>
            <a:ext cx="441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Climatological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400">
                <a:latin typeface="Arial" charset="0"/>
              </a:rPr>
              <a:t>= </a:t>
            </a:r>
            <a:r>
              <a:rPr lang="en-US" altLang="en-US" sz="1400" b="1">
                <a:latin typeface="Arial" charset="0"/>
              </a:rPr>
              <a:t>500mm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Days Remaining in Season = </a:t>
            </a:r>
            <a:r>
              <a:rPr lang="en-US" altLang="en-US" sz="1400" b="1">
                <a:latin typeface="Arial" charset="0"/>
              </a:rPr>
              <a:t>60 days </a:t>
            </a:r>
          </a:p>
        </p:txBody>
      </p:sp>
      <p:sp>
        <p:nvSpPr>
          <p:cNvPr id="23582" name="TextBox 38"/>
          <p:cNvSpPr txBox="1">
            <a:spLocks noChangeArrowheads="1"/>
          </p:cNvSpPr>
          <p:nvPr/>
        </p:nvSpPr>
        <p:spPr bwMode="auto">
          <a:xfrm>
            <a:off x="0" y="4352925"/>
            <a:ext cx="434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</a:rPr>
              <a:t>Based on the 30+ year history of observed prates,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x(i) </a:t>
            </a:r>
            <a:r>
              <a:rPr lang="en-US" altLang="en-US" sz="1400">
                <a:latin typeface="Arial" charset="0"/>
              </a:rPr>
              <a:t>from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400">
                <a:latin typeface="Arial" charset="0"/>
              </a:rPr>
              <a:t>to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  <a:r>
              <a:rPr lang="en-US" altLang="en-US" sz="1400">
                <a:latin typeface="Arial" charset="0"/>
              </a:rPr>
              <a:t>, how likely are these hypothetical prates, </a:t>
            </a:r>
            <a:r>
              <a:rPr lang="en-US" altLang="en-US" sz="1400" b="1">
                <a:solidFill>
                  <a:srgbClr val="7030A0"/>
                </a:solidFill>
                <a:latin typeface="Arial" charset="0"/>
              </a:rPr>
              <a:t>x</a:t>
            </a:r>
            <a:r>
              <a:rPr lang="en-US" altLang="en-US" sz="1400" b="1">
                <a:latin typeface="Arial" charset="0"/>
              </a:rPr>
              <a:t>,</a:t>
            </a:r>
            <a:r>
              <a:rPr lang="en-US" altLang="en-US" sz="1400">
                <a:latin typeface="Arial" charset="0"/>
              </a:rPr>
              <a:t> to happen in the future?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" y="1450975"/>
            <a:ext cx="7162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457200" y="15240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Mar 1, 2016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03288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77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extBox 17"/>
          <p:cNvSpPr txBox="1">
            <a:spLocks noChangeArrowheads="1"/>
          </p:cNvSpPr>
          <p:nvPr/>
        </p:nvSpPr>
        <p:spPr bwMode="auto">
          <a:xfrm>
            <a:off x="3048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Apr 1, 2016</a:t>
            </a:r>
          </a:p>
        </p:txBody>
      </p:sp>
      <p:sp>
        <p:nvSpPr>
          <p:cNvPr id="24584" name="TextBox 18"/>
          <p:cNvSpPr txBox="1">
            <a:spLocks noChangeArrowheads="1"/>
          </p:cNvSpPr>
          <p:nvPr/>
        </p:nvSpPr>
        <p:spPr bwMode="auto">
          <a:xfrm>
            <a:off x="5334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May 1, 2016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791200" y="13716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Box 21"/>
          <p:cNvSpPr txBox="1">
            <a:spLocks noChangeArrowheads="1"/>
          </p:cNvSpPr>
          <p:nvPr/>
        </p:nvSpPr>
        <p:spPr bwMode="auto">
          <a:xfrm>
            <a:off x="3314700" y="1066800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</a:p>
        </p:txBody>
      </p:sp>
      <p:sp>
        <p:nvSpPr>
          <p:cNvPr id="24587" name="TextBox 22"/>
          <p:cNvSpPr txBox="1">
            <a:spLocks noChangeArrowheads="1"/>
          </p:cNvSpPr>
          <p:nvPr/>
        </p:nvSpPr>
        <p:spPr bwMode="auto">
          <a:xfrm>
            <a:off x="7620000" y="15271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May 31, 2016</a:t>
            </a:r>
          </a:p>
        </p:txBody>
      </p:sp>
      <p:sp>
        <p:nvSpPr>
          <p:cNvPr id="24588" name="TextBox 23"/>
          <p:cNvSpPr txBox="1">
            <a:spLocks noChangeArrowheads="1"/>
          </p:cNvSpPr>
          <p:nvPr/>
        </p:nvSpPr>
        <p:spPr bwMode="auto">
          <a:xfrm>
            <a:off x="7886700" y="1069975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</a:p>
        </p:txBody>
      </p:sp>
      <p:sp>
        <p:nvSpPr>
          <p:cNvPr id="21" name="Oval 20"/>
          <p:cNvSpPr/>
          <p:nvPr/>
        </p:nvSpPr>
        <p:spPr>
          <a:xfrm>
            <a:off x="3505200" y="1295400"/>
            <a:ext cx="4572000" cy="3079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90" name="TextBox 27"/>
          <p:cNvSpPr txBox="1">
            <a:spLocks noChangeArrowheads="1"/>
          </p:cNvSpPr>
          <p:nvPr/>
        </p:nvSpPr>
        <p:spPr bwMode="auto">
          <a:xfrm>
            <a:off x="723900" y="1069975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T0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52400" y="1981200"/>
            <a:ext cx="41148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In this example, the persistence of below-normal rainfall is climatologically favored (</a:t>
            </a:r>
            <a:r>
              <a:rPr lang="en-US" altLang="en-US" sz="1400" b="1">
                <a:latin typeface="Arial" charset="0"/>
              </a:rPr>
              <a:t>~51%</a:t>
            </a:r>
            <a:r>
              <a:rPr lang="en-US" altLang="en-US" sz="1400">
                <a:latin typeface="Arial" charset="0"/>
              </a:rPr>
              <a:t>) over a seasonal recovery according to ARC2.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Historical precipitation exhibits a bimodal distribution, with greater density located in the 1</a:t>
            </a:r>
            <a:r>
              <a:rPr lang="en-US" altLang="en-US" sz="1400" baseline="30000">
                <a:latin typeface="Arial" charset="0"/>
              </a:rPr>
              <a:t>st</a:t>
            </a:r>
            <a:r>
              <a:rPr lang="en-US" altLang="en-US" sz="1400">
                <a:latin typeface="Arial" charset="0"/>
              </a:rPr>
              <a:t> mode, and lesser density in the 2</a:t>
            </a:r>
            <a:r>
              <a:rPr lang="en-US" altLang="en-US" sz="1400" baseline="30000">
                <a:latin typeface="Arial" charset="0"/>
              </a:rPr>
              <a:t>nd</a:t>
            </a:r>
            <a:r>
              <a:rPr lang="en-US" altLang="en-US" sz="1400">
                <a:latin typeface="Arial" charset="0"/>
              </a:rPr>
              <a:t> mode, for the remainder of the season. 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charset="0"/>
                <a:sym typeface="Wingdings" pitchFamily="2" charset="2"/>
              </a:rPr>
              <a:t>Interestingly, the historical mean (</a:t>
            </a:r>
            <a:r>
              <a:rPr lang="en-US" altLang="en-US" sz="1400" b="1">
                <a:latin typeface="Arial" charset="0"/>
                <a:sym typeface="Wingdings" pitchFamily="2" charset="2"/>
              </a:rPr>
              <a:t>5.83 mm/day </a:t>
            </a:r>
            <a:r>
              <a:rPr lang="en-US" altLang="en-US" sz="1400">
                <a:latin typeface="Arial" charset="0"/>
                <a:sym typeface="Wingdings" pitchFamily="2" charset="2"/>
              </a:rPr>
              <a:t> 90% of Norm) is actually centered between the two modes in a PDF minima, suggesting either a wet/dry anomaly is more likely by end of season. </a:t>
            </a: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This example demonstrates how the rainfall climatology can create a more insightful outlook, rather than using the simple mean as a projection.  </a:t>
            </a:r>
          </a:p>
        </p:txBody>
      </p:sp>
      <p:pic>
        <p:nvPicPr>
          <p:cNvPr id="24592" name="Picture 14" descr="C:\Users\NICHOL~1.NOV\AppData\Local\Temp\1\scp21459\cpc\home\nnovella\analysis\spp\reproc\figure2_par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 b="50000"/>
          <a:stretch>
            <a:fillRect/>
          </a:stretch>
        </p:blipFill>
        <p:spPr bwMode="auto">
          <a:xfrm>
            <a:off x="4572000" y="2133600"/>
            <a:ext cx="4572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5" descr="C:\Users\NICHOL~1.NOV\AppData\Local\Temp\1\scp21707\cpc\home\nnovella\analysis\spp\reproc\figure2_par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 b="50003"/>
          <a:stretch>
            <a:fillRect/>
          </a:stretch>
        </p:blipFill>
        <p:spPr bwMode="auto">
          <a:xfrm>
            <a:off x="4572000" y="2133600"/>
            <a:ext cx="4572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6" descr="C:\Users\NICHOL~1.NOV\AppData\Local\Temp\1\scp21683\cpc\home\nnovella\analysis\spp\reproc\figure2_part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000"/>
          <a:stretch>
            <a:fillRect/>
          </a:stretch>
        </p:blipFill>
        <p:spPr bwMode="auto">
          <a:xfrm>
            <a:off x="4572000" y="2133600"/>
            <a:ext cx="4572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7" descr="C:\Users\NICHOL~1.NOV\AppData\Local\Temp\1\scp47525\cpc\home\nnovella\analysis\spp\reproc\figure2_part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5000"/>
          <a:stretch>
            <a:fillRect/>
          </a:stretch>
        </p:blipFill>
        <p:spPr bwMode="auto">
          <a:xfrm>
            <a:off x="4572000" y="2133600"/>
            <a:ext cx="45720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" descr="C:\Users\NICHOL~1.NOV\AppData\Local\Temp\1\scp48577\cpc\home\nnovella\analysis\spp\reproc\figure2_par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5000"/>
          <a:stretch>
            <a:fillRect/>
          </a:stretch>
        </p:blipFill>
        <p:spPr bwMode="auto">
          <a:xfrm>
            <a:off x="4572000" y="2133600"/>
            <a:ext cx="45720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99" name="Rectangle 26"/>
          <p:cNvSpPr>
            <a:spLocks noChangeArrowheads="1"/>
          </p:cNvSpPr>
          <p:nvPr/>
        </p:nvSpPr>
        <p:spPr bwMode="auto">
          <a:xfrm>
            <a:off x="609600" y="236538"/>
            <a:ext cx="4191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Observed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latin typeface="Arial" charset="0"/>
              </a:rPr>
              <a:t> = </a:t>
            </a:r>
            <a:r>
              <a:rPr lang="en-US" altLang="en-US" sz="1400" b="1">
                <a:latin typeface="Arial" charset="0"/>
              </a:rPr>
              <a:t>100mm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Climatological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 </a:t>
            </a:r>
            <a:r>
              <a:rPr lang="en-US" altLang="en-US" sz="1400">
                <a:latin typeface="Arial" charset="0"/>
              </a:rPr>
              <a:t>= </a:t>
            </a:r>
            <a:r>
              <a:rPr lang="en-US" altLang="en-US" sz="1400" b="1">
                <a:latin typeface="Arial" charset="0"/>
              </a:rPr>
              <a:t>150mm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% of Normal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Tc</a:t>
            </a:r>
            <a:r>
              <a:rPr lang="en-US" altLang="en-US" sz="1400">
                <a:latin typeface="Arial" charset="0"/>
              </a:rPr>
              <a:t> = </a:t>
            </a:r>
            <a:r>
              <a:rPr lang="en-US" altLang="en-US" sz="1400" b="1">
                <a:latin typeface="Arial" charset="0"/>
              </a:rPr>
              <a:t>66%</a:t>
            </a:r>
          </a:p>
        </p:txBody>
      </p:sp>
      <p:sp>
        <p:nvSpPr>
          <p:cNvPr id="24600" name="Rectangle 28"/>
          <p:cNvSpPr>
            <a:spLocks noChangeArrowheads="1"/>
          </p:cNvSpPr>
          <p:nvPr/>
        </p:nvSpPr>
        <p:spPr bwMode="auto">
          <a:xfrm>
            <a:off x="3886200" y="330200"/>
            <a:ext cx="441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Climatological Total @ </a:t>
            </a: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Tf</a:t>
            </a:r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1400">
                <a:latin typeface="Arial" charset="0"/>
              </a:rPr>
              <a:t>= </a:t>
            </a:r>
            <a:r>
              <a:rPr lang="en-US" altLang="en-US" sz="1400" b="1">
                <a:latin typeface="Arial" charset="0"/>
              </a:rPr>
              <a:t>500mm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400">
                <a:latin typeface="Arial" charset="0"/>
              </a:rPr>
              <a:t>Days Remaining in Season = </a:t>
            </a:r>
            <a:r>
              <a:rPr lang="en-US" altLang="en-US" sz="1400" b="1">
                <a:latin typeface="Arial" charset="0"/>
              </a:rPr>
              <a:t>60 days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533400" y="1066800"/>
            <a:ext cx="403225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905000" y="3657600"/>
            <a:ext cx="266065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 and Dissemination of NOAA products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8600" y="1219200"/>
            <a:ext cx="7696200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en-US" altLang="en-US" sz="1800" dirty="0" smtClean="0">
                <a:latin typeface="Arial" charset="0"/>
              </a:rPr>
              <a:t>Product Staging (http): </a:t>
            </a:r>
            <a:r>
              <a:rPr lang="en-US" altLang="en-US" sz="1800" dirty="0" smtClean="0">
                <a:latin typeface="Arial" charset="0"/>
                <a:hlinkClick r:id="rId3"/>
              </a:rPr>
              <a:t>http://www.cpc.ncep.noaa.gov/products/international/</a:t>
            </a:r>
            <a:endParaRPr lang="en-US" altLang="en-US" sz="1800" dirty="0" smtClean="0">
              <a:latin typeface="Arial" charset="0"/>
            </a:endParaRPr>
          </a:p>
          <a:p>
            <a:pPr marL="0" indent="0" eaLnBrk="1" hangingPunct="1">
              <a:spcBef>
                <a:spcPct val="50000"/>
              </a:spcBef>
              <a:buClrTx/>
              <a:buSzTx/>
              <a:buFont typeface="Wingdings 3" pitchFamily="18" charset="2"/>
              <a:buNone/>
              <a:defRPr/>
            </a:pPr>
            <a:endParaRPr lang="en-US" altLang="en-US" sz="1800" dirty="0" smtClean="0">
              <a:latin typeface="Arial" charset="0"/>
            </a:endParaRPr>
          </a:p>
        </p:txBody>
      </p:sp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333"/>
          <a:stretch>
            <a:fillRect/>
          </a:stretch>
        </p:blipFill>
        <p:spPr bwMode="auto">
          <a:xfrm>
            <a:off x="990600" y="2133600"/>
            <a:ext cx="7315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057400" y="1295400"/>
            <a:ext cx="510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>
                <a:latin typeface="Arial" charset="0"/>
              </a:rPr>
              <a:t>Questions / Comments …?</a:t>
            </a:r>
            <a:r>
              <a:rPr lang="en-US" altLang="en-US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990600"/>
            <a:ext cx="4427537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3533775"/>
            <a:ext cx="4427537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Why is remote sensing needed??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4343400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001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Station / gauge (in-situ) data:</a:t>
            </a:r>
          </a:p>
          <a:p>
            <a:pPr marL="576263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200" dirty="0" smtClean="0"/>
              <a:t>Can be unreliable, inconsistent, poorly maintained. </a:t>
            </a:r>
          </a:p>
          <a:p>
            <a:pPr marL="576263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200" dirty="0" smtClean="0"/>
              <a:t>Is subject to local quality control methods that can contribute to heterogeneity in dataset</a:t>
            </a:r>
          </a:p>
          <a:p>
            <a:pPr marL="576263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200" dirty="0" smtClean="0"/>
              <a:t>Can not represent long-range spatial distribution of meteorological properties.</a:t>
            </a:r>
          </a:p>
          <a:p>
            <a:pPr marL="576263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200" dirty="0" smtClean="0"/>
              <a:t>Is limited to land masses.  </a:t>
            </a:r>
          </a:p>
          <a:p>
            <a:pPr indent="0" eaLnBrk="1" hangingPunct="1">
              <a:spcBef>
                <a:spcPct val="50000"/>
              </a:spcBef>
              <a:defRPr/>
            </a:pPr>
            <a:endParaRPr lang="en-US" sz="800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Understanding the behavior of precipitation is difficult ,and it differs greatly compared to other observations in meteorology </a:t>
            </a:r>
          </a:p>
          <a:p>
            <a:pPr marL="576263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200" dirty="0" smtClean="0"/>
              <a:t>Discontinuous and Episodic (bounded quantity), and does not follow a normal distribution, except in some mean annual cycles.  </a:t>
            </a:r>
          </a:p>
          <a:p>
            <a:pPr marL="576263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200" dirty="0" smtClean="0"/>
              <a:t>Greater need for constant coverage with consistent accuracy!</a:t>
            </a:r>
          </a:p>
          <a:p>
            <a:pPr indent="0" eaLnBrk="1" hangingPunct="1">
              <a:spcBef>
                <a:spcPct val="50000"/>
              </a:spcBef>
              <a:defRPr/>
            </a:pPr>
            <a:endParaRPr lang="en-US" sz="800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Offers insight to the shape/structure of meteorological disturbances that can produce significant rainfall. This is achieved by two fundamental classes of remote sensing:</a:t>
            </a:r>
          </a:p>
          <a:p>
            <a:pPr marL="742950" lvl="1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Geostationary platform</a:t>
            </a:r>
          </a:p>
          <a:p>
            <a:pPr marL="742950" lvl="1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Polar Orbiting platform</a:t>
            </a:r>
          </a:p>
        </p:txBody>
      </p:sp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8" t="9601" r="17998" b="9601"/>
          <a:stretch>
            <a:fillRect/>
          </a:stretch>
        </p:blipFill>
        <p:spPr bwMode="auto">
          <a:xfrm>
            <a:off x="4648200" y="1066800"/>
            <a:ext cx="4419600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381500"/>
            <a:ext cx="26638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4333875"/>
            <a:ext cx="19050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545013" y="1343025"/>
            <a:ext cx="4576762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7" b="4776"/>
          <a:stretch>
            <a:fillRect/>
          </a:stretch>
        </p:blipFill>
        <p:spPr bwMode="auto">
          <a:xfrm>
            <a:off x="4552950" y="4419600"/>
            <a:ext cx="4576763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RFE : Rainfall Estimator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Rectangle 6"/>
          <p:cNvSpPr>
            <a:spLocks noRot="1" noChangeArrowheads="1"/>
          </p:cNvSpPr>
          <p:nvPr/>
        </p:nvSpPr>
        <p:spPr bwMode="auto">
          <a:xfrm>
            <a:off x="301625" y="914400"/>
            <a:ext cx="335597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en-US" sz="2000" dirty="0"/>
          </a:p>
          <a:p>
            <a:pPr marL="344487"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1700" dirty="0"/>
              <a:t>Inputs: 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/>
              <a:t>Gauge (GTS)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/>
              <a:t>IR (GPI)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/>
              <a:t>SSM / I (PM)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/>
              <a:t>AMSU –B (PM)</a:t>
            </a:r>
          </a:p>
          <a:p>
            <a:pPr marL="344487"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1600" dirty="0"/>
              <a:t>Resolution: 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/>
              <a:t>Daily Analysis (06Z-06Z)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/>
              <a:t>0.1</a:t>
            </a:r>
            <a:r>
              <a:rPr lang="en-US" sz="1300" dirty="0">
                <a:cs typeface="Arial" charset="0"/>
              </a:rPr>
              <a:t>˚ gridded spatial resolution from 40S to 40N / -20W to 55E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>
                <a:cs typeface="Arial" charset="0"/>
              </a:rPr>
              <a:t>2001-present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1600" dirty="0"/>
              <a:t>Domains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r>
              <a:rPr lang="en-US" sz="1300" dirty="0"/>
              <a:t>Africa / SE Asia / Afghanistan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Tx/>
              <a:buChar char="•"/>
              <a:defRPr/>
            </a:pPr>
            <a:endParaRPr lang="en-US" sz="1600" dirty="0"/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endParaRPr lang="en-US" dirty="0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97050"/>
            <a:ext cx="2819400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r="9038"/>
          <a:stretch>
            <a:fillRect/>
          </a:stretch>
        </p:blipFill>
        <p:spPr bwMode="auto">
          <a:xfrm>
            <a:off x="6172200" y="914400"/>
            <a:ext cx="289242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r="7184"/>
          <a:stretch>
            <a:fillRect/>
          </a:stretch>
        </p:blipFill>
        <p:spPr bwMode="auto">
          <a:xfrm>
            <a:off x="6172200" y="4095750"/>
            <a:ext cx="2947988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28600" y="1533525"/>
            <a:ext cx="44196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500">
                <a:latin typeface="Arial" charset="0"/>
              </a:rPr>
              <a:t>Data collected from rain gauges from a global network system of synoptic observations (GTS). 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Provided by the World Meteorological Organization (WMO)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500">
                <a:latin typeface="Arial" charset="0"/>
              </a:rPr>
              <a:t>Data ingestion at CPC consists of: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Station extraction within each domain, routine QC methods, gridding via “Shepard” interpolation.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500">
                <a:latin typeface="Arial" charset="0"/>
              </a:rPr>
              <a:t>Approx. 2000 stations available for RFE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A variable number report daily (200-1000 stations) from 06Z – 06Z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46163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RFE Inputs: GTS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228600" y="4616450"/>
            <a:ext cx="43529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500">
                <a:latin typeface="Arial" charset="0"/>
              </a:rPr>
              <a:t>Gauge data is the most accurate and “true” form of rainfall measurement, but suffers from aforementioned weaknesses... 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Sparse coverage (e.g. 1 in 23,300 km</a:t>
            </a:r>
            <a:r>
              <a:rPr lang="en-US" altLang="en-US" sz="1300" baseline="30000">
                <a:latin typeface="Arial" charset="0"/>
              </a:rPr>
              <a:t>2</a:t>
            </a:r>
            <a:r>
              <a:rPr lang="en-US" altLang="en-US" sz="1300">
                <a:latin typeface="Arial" charset="0"/>
              </a:rPr>
              <a:t> gauge to area ratio across the African continent)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Errors / bias resulting from spatial interpolation </a:t>
            </a: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52400" y="1125538"/>
            <a:ext cx="43227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GOES Precipitation Index (GPI) based on IR temperatures from Geostationary satellites.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METEOSAT’s 2- 9 : centered at 0° Longitude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Imagery taken every ½ hour, with 48 snapshots daily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Spatial resolution of 0.05° / ~4km.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Given these attributes, GPI is the best capturer of the spatial distribution of rainfall.  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46163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RFE Inputs: Infra-Red (GPI)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52400" y="3117850"/>
            <a:ext cx="4495800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Cloud Top Temperatures used as proxy to derive rainfall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en-US" sz="1200">
                <a:latin typeface="Arial" charset="0"/>
              </a:rPr>
              <a:t>  Assumes monotonic relationship where rain intensity is proportional to the duration cloud top temperatures over a 24hr period.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Threshold temperature to define a cold cloud &lt;= 235°K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None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 typeface="Arial" charset="0"/>
              <a:buNone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Thus, the longer a cloud having temps below a threshold, the greater the rainfall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52400" y="5491163"/>
            <a:ext cx="4191000" cy="13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Caveats</a:t>
            </a:r>
            <a:r>
              <a:rPr lang="en-US" altLang="en-US" sz="1500">
                <a:latin typeface="Arial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GPI poor in mid and higher latitudes,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Underestimates rainfall from convective processes on fine scales.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Jet Streaks (cirrus)</a:t>
            </a:r>
          </a:p>
        </p:txBody>
      </p:sp>
      <p:graphicFrame>
        <p:nvGraphicFramePr>
          <p:cNvPr id="7174" name="Object 8"/>
          <p:cNvGraphicFramePr>
            <a:graphicFrameLocks noChangeAspect="1"/>
          </p:cNvGraphicFramePr>
          <p:nvPr/>
        </p:nvGraphicFramePr>
        <p:xfrm>
          <a:off x="1219200" y="4562475"/>
          <a:ext cx="2590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3" imgW="2425700" imgH="508000" progId="Equation.3">
                  <p:embed/>
                </p:oleObj>
              </mc:Choice>
              <mc:Fallback>
                <p:oleObj name="Equation" r:id="rId3" imgW="2425700" imgH="508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562475"/>
                        <a:ext cx="2590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5791200" y="3810000"/>
            <a:ext cx="3276600" cy="147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05800" y="3702050"/>
            <a:ext cx="838200" cy="147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228600" y="1141413"/>
            <a:ext cx="4333875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500">
                <a:latin typeface="Arial" charset="0"/>
              </a:rPr>
              <a:t>Special Sensor Microwave Imager (SSM/I), and Advanced Microwave Sounding Unit (AMSU-B) 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en-US" sz="1300">
                <a:latin typeface="Arial" charset="0"/>
              </a:rPr>
              <a:t> Both derive daily rainfall totals from detecting upward scattering / emission of radiation associated with atmospheric water/ice.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Unlike IR, passive microwave (PM) sensors onboard polar-orbiting satellites (lower altitude ~1000km, orbital period ~100minutes)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Translates into decreased sampling frequency (poorer temporal &amp; spatial coverage)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None/>
            </a:pPr>
            <a:endParaRPr lang="en-US" altLang="en-US" sz="1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The tradeoff, however, is a more accurate, high resolution rainfall estimate, with exceptional performance associated with locally, intense convective rainfall.  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35050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RFE Inputs: SSM/I and AMSU-B</a:t>
            </a:r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833813"/>
            <a:ext cx="3448050" cy="170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1413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35050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RFE Inputs: Merging of all 4 inputs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209800" y="3562350"/>
            <a:ext cx="381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209800" y="5508625"/>
            <a:ext cx="381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4648200" y="4572000"/>
            <a:ext cx="381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228600" y="1143000"/>
            <a:ext cx="84582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400">
                <a:latin typeface="Arial" charset="0"/>
              </a:rPr>
              <a:t>Gridded GPI, SSM/I, AMSU-B and rain gauge analyses are computed to ascertain random error fields, and then reduced by maximum likelihood estimation methods (Xie &amp; Arkin,1996).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300">
                <a:latin typeface="Arial" charset="0"/>
              </a:rPr>
              <a:t> </a:t>
            </a:r>
            <a:r>
              <a:rPr lang="en-US" altLang="en-US" sz="1200">
                <a:latin typeface="Arial" charset="0"/>
              </a:rPr>
              <a:t>In short, satellite-based estimates primarily are used to determine the “</a:t>
            </a:r>
            <a:r>
              <a:rPr lang="en-US" altLang="en-US" sz="1200" i="1">
                <a:latin typeface="Arial" charset="0"/>
              </a:rPr>
              <a:t>shape</a:t>
            </a:r>
            <a:r>
              <a:rPr lang="en-US" altLang="en-US" sz="1200">
                <a:latin typeface="Arial" charset="0"/>
              </a:rPr>
              <a:t>” of the rainfall distribution, while gauge-based estimates are used to quantify the “</a:t>
            </a:r>
            <a:r>
              <a:rPr lang="en-US" altLang="en-US" sz="1200" i="1">
                <a:latin typeface="Arial" charset="0"/>
              </a:rPr>
              <a:t>magnitude</a:t>
            </a:r>
            <a:r>
              <a:rPr lang="en-US" altLang="en-US" sz="1200">
                <a:latin typeface="Arial" charset="0"/>
              </a:rPr>
              <a:t>” of the rainfall distribution.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Arial" charset="0"/>
              </a:rPr>
              <a:t> By doing so, final RFE estimates in close proximity to a station retain the value of the gauge report, and increasingly relies more on the satellite estimate as distance increases from that station.  </a:t>
            </a:r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006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505200" y="4572000"/>
            <a:ext cx="381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066800" y="4572000"/>
            <a:ext cx="381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pic>
        <p:nvPicPr>
          <p:cNvPr id="9230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7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ARC2 : African Rainfall Climatology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9"/>
          <p:cNvSpPr>
            <a:spLocks noRot="1" noChangeArrowheads="1"/>
          </p:cNvSpPr>
          <p:nvPr/>
        </p:nvSpPr>
        <p:spPr bwMode="auto">
          <a:xfrm>
            <a:off x="301625" y="987425"/>
            <a:ext cx="427037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69913" indent="-2254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en-US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Synopsis (CPC):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300">
                <a:latin typeface="Arial" charset="0"/>
              </a:rPr>
              <a:t>Used specifically for operational climate monitoring with meaningful anomalies based on a long-term satellite record.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endParaRPr lang="en-US" altLang="en-US" sz="160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Inputs: (a subset of the RFE)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300">
                <a:latin typeface="Arial" charset="0"/>
              </a:rPr>
              <a:t>Gauge (GTS)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300">
                <a:latin typeface="Arial" charset="0"/>
              </a:rPr>
              <a:t>IR (GPI)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endParaRPr lang="en-US" altLang="en-US" sz="160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Resolution: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300">
                <a:latin typeface="Arial" charset="0"/>
              </a:rPr>
              <a:t>Daily Analysis (06Z-06Z)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300">
                <a:latin typeface="Arial" charset="0"/>
              </a:rPr>
              <a:t>0.1</a:t>
            </a:r>
            <a:r>
              <a:rPr lang="en-US" altLang="en-US" sz="1300">
                <a:latin typeface="Arial" charset="0"/>
                <a:cs typeface="Arial" charset="0"/>
              </a:rPr>
              <a:t>˚ gridded spatial resolution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300">
                <a:latin typeface="Arial" charset="0"/>
                <a:cs typeface="Arial" charset="0"/>
              </a:rPr>
              <a:t>1983-present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endParaRPr lang="en-US" altLang="en-US" sz="1600" i="1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Ø"/>
            </a:pPr>
            <a:r>
              <a:rPr lang="en-US" altLang="en-US" sz="1600">
                <a:latin typeface="Arial" charset="0"/>
              </a:rPr>
              <a:t>Domains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Char char="•"/>
            </a:pPr>
            <a:r>
              <a:rPr lang="en-US" altLang="en-US" sz="1300">
                <a:latin typeface="Arial" charset="0"/>
              </a:rPr>
              <a:t>Africa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None/>
            </a:pPr>
            <a:endParaRPr lang="en-US" altLang="en-US" sz="160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19842</TotalTime>
  <Words>2473</Words>
  <Application>Microsoft Office PowerPoint</Application>
  <PresentationFormat>On-screen Show (4:3)</PresentationFormat>
  <Paragraphs>274</Paragraphs>
  <Slides>26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Wingdings</vt:lpstr>
      <vt:lpstr>Wingdings 3</vt:lpstr>
      <vt:lpstr>Times New Roman</vt:lpstr>
      <vt:lpstr>Office Theme</vt:lpstr>
      <vt:lpstr>Microsoft Equation 3.0</vt:lpstr>
      <vt:lpstr>CPC / NOAA: Satellite Rainfall Estimation and Applications for FEWS-NET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NOAA: An Introduction to satellite rainfall estimators and their applications to FEWS-NET</dc:title>
  <dc:creator>nnovella</dc:creator>
  <cp:lastModifiedBy>Wassila Thiaw</cp:lastModifiedBy>
  <cp:revision>161</cp:revision>
  <dcterms:created xsi:type="dcterms:W3CDTF">2009-08-18T18:29:32Z</dcterms:created>
  <dcterms:modified xsi:type="dcterms:W3CDTF">2018-06-20T14:51:25Z</dcterms:modified>
</cp:coreProperties>
</file>