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1803D-6AAC-41E5-B30B-3BFB21A96E30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3E257-4D91-4373-A180-C478899CF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6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D3F7-6870-4190-B050-95FE6B66D3BE}" type="datetime1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6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5450-142C-465D-9228-DC4978265E85}" type="datetime1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0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5078-33A3-4B0F-B1E7-0EA87830EC5D}" type="datetime1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2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06F1-BE00-43D4-BEDA-C474C29C8E74}" type="datetime1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4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D8A6-55B1-43B2-9420-79C6E8C4236B}" type="datetime1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3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EB5C-654F-4886-902C-EEF6D1C185BB}" type="datetime1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0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9394-78D5-44E6-940E-6E27DB9AE6BB}" type="datetime1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8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418A-3AFD-4833-86F8-1351CD2C2C0C}" type="datetime1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7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6E2-3B3D-461D-A413-6BAF6D126560}" type="datetime1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4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EA9B-5BD3-4DAF-B2B1-A98BA18BF77B}" type="datetime1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0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B022-BA0E-4619-9480-68E31034AA6D}" type="datetime1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5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9E58-A812-4823-84F0-4ABD32FF76E3}" type="datetime1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8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57200"/>
            <a:ext cx="762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Reanalysis R2</a:t>
            </a:r>
          </a:p>
          <a:p>
            <a:r>
              <a:rPr lang="en-US" dirty="0" smtClean="0"/>
              <a:t>WCOSS: It takes about 3 days for 1-year R2.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Years completed for two 5-year runs</a:t>
            </a:r>
          </a:p>
          <a:p>
            <a:r>
              <a:rPr lang="en-US" b="1" dirty="0" smtClean="0"/>
              <a:t>ALL:</a:t>
            </a:r>
            <a:r>
              <a:rPr lang="en-US" dirty="0" smtClean="0"/>
              <a:t> 	2004, 2005, 2006, 2007	(with TAO)</a:t>
            </a:r>
          </a:p>
          <a:p>
            <a:r>
              <a:rPr lang="en-US" b="1" dirty="0" err="1" smtClean="0"/>
              <a:t>noTAO</a:t>
            </a:r>
            <a:r>
              <a:rPr lang="en-US" b="1" dirty="0" smtClean="0"/>
              <a:t>:</a:t>
            </a:r>
            <a:r>
              <a:rPr lang="en-US" dirty="0" smtClean="0"/>
              <a:t>	2004, 2005, </a:t>
            </a:r>
            <a:r>
              <a:rPr lang="en-US" dirty="0" smtClean="0"/>
              <a:t>2006, 2007</a:t>
            </a: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smtClean="0"/>
              <a:t>without TAO)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How to know if an observation is used in data assimilations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For observational data, their values of </a:t>
            </a:r>
            <a:r>
              <a:rPr lang="en-US" b="1" dirty="0" smtClean="0">
                <a:solidFill>
                  <a:srgbClr val="0070C0"/>
                </a:solidFill>
              </a:rPr>
              <a:t>quality </a:t>
            </a:r>
            <a:r>
              <a:rPr lang="en-US" b="1" dirty="0">
                <a:solidFill>
                  <a:srgbClr val="0070C0"/>
                </a:solidFill>
              </a:rPr>
              <a:t>m</a:t>
            </a:r>
            <a:r>
              <a:rPr lang="en-US" b="1" dirty="0" smtClean="0">
                <a:solidFill>
                  <a:srgbClr val="0070C0"/>
                </a:solidFill>
              </a:rPr>
              <a:t>ark (</a:t>
            </a:r>
            <a:r>
              <a:rPr lang="en-US" b="1" dirty="0" err="1" smtClean="0">
                <a:solidFill>
                  <a:srgbClr val="0070C0"/>
                </a:solidFill>
              </a:rPr>
              <a:t>qm</a:t>
            </a:r>
            <a:r>
              <a:rPr lang="en-US" b="1" dirty="0" smtClean="0">
                <a:solidFill>
                  <a:srgbClr val="0070C0"/>
                </a:solidFill>
              </a:rPr>
              <a:t>) </a:t>
            </a:r>
            <a:r>
              <a:rPr lang="en-US" dirty="0" smtClean="0"/>
              <a:t>determine whether the observations in BUFR files are used in data assimilations or not. </a:t>
            </a:r>
          </a:p>
          <a:p>
            <a:endParaRPr lang="en-US" dirty="0"/>
          </a:p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q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uality_mark_threshold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= 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Observations with a </a:t>
            </a:r>
            <a:r>
              <a:rPr lang="en-US" dirty="0" err="1" smtClean="0"/>
              <a:t>qm</a:t>
            </a:r>
            <a:r>
              <a:rPr lang="en-US" dirty="0" smtClean="0"/>
              <a:t> </a:t>
            </a:r>
            <a:r>
              <a:rPr lang="en-US" dirty="0"/>
              <a:t>equal to or </a:t>
            </a:r>
            <a:r>
              <a:rPr lang="en-US" dirty="0" smtClean="0"/>
              <a:t>less than this </a:t>
            </a:r>
            <a:r>
              <a:rPr lang="en-US" dirty="0"/>
              <a:t>threshold </a:t>
            </a:r>
            <a:r>
              <a:rPr lang="en-US" dirty="0" smtClean="0"/>
              <a:t>will </a:t>
            </a:r>
            <a:r>
              <a:rPr lang="en-US" dirty="0"/>
              <a:t>be </a:t>
            </a:r>
            <a:r>
              <a:rPr lang="en-US" dirty="0" smtClean="0"/>
              <a:t>retained.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Observations </a:t>
            </a:r>
            <a:r>
              <a:rPr lang="en-US" dirty="0"/>
              <a:t>with a </a:t>
            </a:r>
            <a:r>
              <a:rPr lang="en-US" dirty="0" err="1" smtClean="0"/>
              <a:t>qm</a:t>
            </a:r>
            <a:r>
              <a:rPr lang="en-US" dirty="0" smtClean="0"/>
              <a:t> greater than this </a:t>
            </a:r>
            <a:r>
              <a:rPr lang="en-US" dirty="0"/>
              <a:t>threshold will be discarded.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How to exclude TAO surface wind observations from R2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Set the related observation error to be a missing value (10</a:t>
            </a:r>
            <a:r>
              <a:rPr lang="en-US" baseline="30000" dirty="0" smtClean="0"/>
              <a:t>9</a:t>
            </a:r>
            <a:r>
              <a:rPr lang="en-US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New quality mark = 9 for TAO wind observations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PREBUFR files don’t include </a:t>
            </a:r>
            <a:r>
              <a:rPr lang="en-US" b="1" dirty="0" err="1" smtClean="0">
                <a:solidFill>
                  <a:srgbClr val="7030A0"/>
                </a:solidFill>
              </a:rPr>
              <a:t>QuikSCAT</a:t>
            </a:r>
            <a:r>
              <a:rPr lang="en-US" b="1" dirty="0" smtClean="0">
                <a:solidFill>
                  <a:srgbClr val="7030A0"/>
                </a:solidFill>
              </a:rPr>
              <a:t> wind data.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6550968"/>
            <a:ext cx="37529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/sss/cpc/shared/Hui.Wang/home/data/Ana_5yr/s3_diff_wnd10m.annual.gs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6096000"/>
            <a:ext cx="5937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Unlike the ECMWF result (next slide), ALL has weaker winds.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2" y="152400"/>
            <a:ext cx="8792718" cy="6613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543800" y="2286000"/>
            <a:ext cx="12954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541" y="76200"/>
            <a:ext cx="1050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3-yr mean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4385846"/>
            <a:ext cx="1068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Difference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2241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/sss/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cpc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/shared/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Hui.Wang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/home/data/Ana_5yr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s3_diff_wnd10m.uv.gs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77827" y="3014246"/>
            <a:ext cx="1774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Stronger easterlies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many observational data from ocean platforms are used in the data assimilations for R2?</a:t>
            </a:r>
          </a:p>
          <a:p>
            <a:endParaRPr lang="en-US" dirty="0"/>
          </a:p>
          <a:p>
            <a:r>
              <a:rPr lang="en-US" b="1" dirty="0" smtClean="0"/>
              <a:t>Ocean platforms:</a:t>
            </a:r>
            <a:r>
              <a:rPr lang="en-US" dirty="0" smtClean="0"/>
              <a:t>		SHIP, BUOY, C-MAN(C</a:t>
            </a:r>
            <a:r>
              <a:rPr lang="en-US" sz="1200" dirty="0" smtClean="0"/>
              <a:t>oastal </a:t>
            </a:r>
            <a:r>
              <a:rPr lang="en-US" dirty="0" smtClean="0"/>
              <a:t>M</a:t>
            </a:r>
            <a:r>
              <a:rPr lang="en-US" sz="1200" dirty="0" smtClean="0"/>
              <a:t>arine </a:t>
            </a:r>
            <a:r>
              <a:rPr lang="en-US" dirty="0" smtClean="0"/>
              <a:t>A</a:t>
            </a:r>
            <a:r>
              <a:rPr lang="en-US" sz="1200" dirty="0" smtClean="0"/>
              <a:t>utomated </a:t>
            </a:r>
            <a:r>
              <a:rPr lang="en-US" dirty="0" smtClean="0"/>
              <a:t>N</a:t>
            </a:r>
            <a:r>
              <a:rPr lang="en-US" sz="1200" dirty="0" smtClean="0"/>
              <a:t>etwork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BUFR message type: </a:t>
            </a:r>
            <a:r>
              <a:rPr lang="en-US" dirty="0" smtClean="0"/>
              <a:t>	SFCSHP</a:t>
            </a:r>
          </a:p>
          <a:p>
            <a:r>
              <a:rPr lang="en-US" b="1" dirty="0" smtClean="0"/>
              <a:t>Variables:	</a:t>
            </a:r>
            <a:r>
              <a:rPr lang="en-US" dirty="0" smtClean="0"/>
              <a:t>	P, Q, T, Z, U, V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76200" y="2514600"/>
            <a:ext cx="935224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oiqc.anl.2004010600.bufr </a:t>
            </a:r>
            <a:r>
              <a:rPr lang="en-US" sz="12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12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SFCSHP.2004010600</a:t>
            </a:r>
          </a:p>
          <a:p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BUFR file                Text file</a:t>
            </a:r>
            <a:endParaRPr lang="en-US" sz="1200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#------------------------------------------------------------------------------------------------------------------------------------</a:t>
            </a: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#SID         </a:t>
            </a:r>
            <a:r>
              <a:rPr lang="en-US" sz="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XOB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YOB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DHR      ELV     </a:t>
            </a:r>
            <a:r>
              <a:rPr lang="en-US" sz="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T29    ITP lev </a:t>
            </a:r>
            <a:r>
              <a:rPr lang="en-US" sz="9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9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qm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pc      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an      cat</a:t>
            </a:r>
          </a:p>
          <a:p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#------------------------------------------------------------------------------------------------------------------------------------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51304     189.99  -4.99   0.000      0.0   282.0   562.0   99.0   1  P   1013.0      3.0      1.0 99999999 99999999 99999999      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6.0</a:t>
            </a:r>
          </a:p>
          <a:p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51304     189.99  -4.99   0.000      0.0   282.0   562.0   99.0   1  Q 99999999 99999999 99999999 99999999 99999999 99999999      </a:t>
            </a:r>
            <a:r>
              <a:rPr lang="fr-F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6.0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51304     189.99  -4.99   0.000      0.0   282.0   562.0   99.0   1  T 99999999 99999999 99999999 99999999 99999999 99999999      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6.0</a:t>
            </a:r>
          </a:p>
          <a:p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51304     189.99  -4.99   0.000      0.0   282.0   562.0   99.0   1  Z 99999999 99999999 99999999 99999999 99999999 99999999      </a:t>
            </a:r>
            <a:r>
              <a:rPr lang="pl-PL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6.0</a:t>
            </a: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51304     189.99  -4.99   0.000      0.0   282.0   562.0   99.0   1  U     -4.9      2.0      1.0 99999999     -5.2 99999999      </a:t>
            </a:r>
            <a:r>
              <a:rPr lang="pl-PL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6.0</a:t>
            </a: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51304     189.99  -4.99   0.000      0.0   282.0   562.0   99.0   1  V     -8.5      2.0      1.0 99999999    -11.8 99999999      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6.0</a:t>
            </a:r>
          </a:p>
          <a:p>
            <a:r>
              <a:rPr lang="en-US" sz="9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Lon     </a:t>
            </a:r>
            <a:r>
              <a:rPr lang="en-US" sz="9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sz="9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ATLAS                           OBS     Quality                  Forecast</a:t>
            </a:r>
          </a:p>
          <a:p>
            <a:r>
              <a:rPr lang="en-US" sz="9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buoy U,V                                   mark</a:t>
            </a:r>
            <a:endParaRPr lang="en-US" sz="9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4109" y="289560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Z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7576" y="35814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P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12498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658380"/>
            <a:ext cx="701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U,V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576" y="5334000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FF00"/>
                </a:solidFill>
              </a:rPr>
              <a:t>Q</a:t>
            </a:r>
            <a:endParaRPr lang="en-US" sz="2800" b="1" dirty="0">
              <a:solidFill>
                <a:srgbClr val="00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9982" y="5562600"/>
            <a:ext cx="1612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U,V (TAO)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501900" y="3193279"/>
            <a:ext cx="1311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Number of OBS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24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82774" y="685800"/>
            <a:ext cx="13372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Wind Speed</a:t>
            </a:r>
          </a:p>
          <a:p>
            <a:r>
              <a:rPr lang="en-US" b="1" dirty="0" smtClean="0">
                <a:solidFill>
                  <a:srgbClr val="FF3300"/>
                </a:solidFill>
              </a:rPr>
              <a:t>TAO OBS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FCST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343575" y="3193279"/>
            <a:ext cx="148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Wind speed [m/s]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22293" y="6412468"/>
            <a:ext cx="826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Overall, the mean first guess values (FCST) are larger than the mean TAO observations.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82774" y="685800"/>
            <a:ext cx="1274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Zonal Wind</a:t>
            </a:r>
          </a:p>
          <a:p>
            <a:r>
              <a:rPr lang="en-US" b="1" dirty="0" smtClean="0">
                <a:solidFill>
                  <a:srgbClr val="FF3300"/>
                </a:solidFill>
              </a:rPr>
              <a:t>TAO OBS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FCST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307026" y="3193279"/>
            <a:ext cx="1409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Zonal wind [m/s]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82774" y="685800"/>
            <a:ext cx="1802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Meridional Wind</a:t>
            </a:r>
          </a:p>
          <a:p>
            <a:r>
              <a:rPr lang="en-US" b="1" dirty="0" smtClean="0">
                <a:solidFill>
                  <a:srgbClr val="FF3300"/>
                </a:solidFill>
              </a:rPr>
              <a:t>TAO OBS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FCST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508683" y="3193279"/>
            <a:ext cx="181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Meridional wind [m/s]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285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Yutong Pan</dc:creator>
  <cp:lastModifiedBy>Yutong Pan</cp:lastModifiedBy>
  <cp:revision>35</cp:revision>
  <dcterms:created xsi:type="dcterms:W3CDTF">2016-08-03T15:06:24Z</dcterms:created>
  <dcterms:modified xsi:type="dcterms:W3CDTF">2016-08-05T19:00:36Z</dcterms:modified>
</cp:coreProperties>
</file>