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DE8C3-7001-42DA-ACA5-79B67C0388D0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32B6-2BFC-4D08-9B12-C9916810A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6EB2-B854-4D49-8EAB-2C520E06B862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9C72-3701-4495-8B04-1AF884D93D99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3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D1094-25DC-4252-995C-A42FA7833559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57B9-9877-4ED0-95CC-45931DD7D74F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6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8D92-DA27-4520-91F8-EE51A8C1FFBF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9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B73C7-937D-4B5F-B281-C19E22D4DEC8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DFBD-6277-4F98-854C-268D3FB9579B}" type="datetime1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7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2B62-CF0C-44DB-843F-38BD7A2FE163}" type="datetime1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8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DB27-253F-400F-BBF8-DD61D120E25B}" type="datetime1">
              <a:rPr lang="en-US" smtClean="0"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A06-6507-4550-A91E-06B0C3A1B715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7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75B54-4B28-4D3F-A00D-54EA71BBB94F}" type="datetime1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0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07B90-6874-4E3B-8000-2F8631E609EB}" type="datetime1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4A96E-1993-47A0-8572-3339E906F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2709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Development of Experimental Severe Weather Outlook for Weeks 2 to 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1071" y="5791200"/>
            <a:ext cx="3542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Week-2 Severe Weather Discussion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20 </a:t>
            </a:r>
            <a:r>
              <a:rPr lang="en-US" b="1" dirty="0" smtClean="0">
                <a:solidFill>
                  <a:srgbClr val="0070C0"/>
                </a:solidFill>
              </a:rPr>
              <a:t>July 2017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GEFS hindcast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5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1996 – 2012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4 days apart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Day 1 to 16 forecasts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Lead time dependence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8970" y="-91440"/>
            <a:ext cx="840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GEFS hindcast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5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1996 – 2012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4 days apart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Day 1 to 16 forecasts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Lead time dependence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Forecast skill for SCP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1" r="15626" b="48056"/>
          <a:stretch/>
        </p:blipFill>
        <p:spPr>
          <a:xfrm>
            <a:off x="3933825" y="533400"/>
            <a:ext cx="5210175" cy="5442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GEFS hindcast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5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1996 – 2012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4 days apart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Day 1 to 16 forecasts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Lead time dependence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Forecast skill for SCP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Skill for weeks 1 and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600" y="3048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between GEFS predicted SCP and observed LSR based on hindcasts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Basis of dynamical-statistical prediction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3-month shift windows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LSR3: hail + tornado + wind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Week 1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Relatively strong relationship in spring and weak in 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3048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between GEFS predicted SCP and observed LSR based on hindcasts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Basis of dynamical-statistical prediction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3-month shift windows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LSR3: hail + tornado + wind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Week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3048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Relationship between GEFS predicted SCP and observed LSR </a:t>
            </a:r>
          </a:p>
          <a:p>
            <a:r>
              <a:rPr lang="en-US" b="1" dirty="0" smtClean="0"/>
              <a:t>MAM</a:t>
            </a:r>
          </a:p>
          <a:p>
            <a:r>
              <a:rPr lang="en-US" b="1" dirty="0" smtClean="0"/>
              <a:t>Week 1 and  Week 2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LSR3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Hail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Tornado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00FF"/>
                </a:solidFill>
              </a:rPr>
              <a:t>Wind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6"/>
          <a:stretch/>
        </p:blipFill>
        <p:spPr>
          <a:xfrm>
            <a:off x="1423987" y="3048000"/>
            <a:ext cx="6881813" cy="3624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48776"/>
            <a:ext cx="68580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Linear </a:t>
            </a:r>
            <a:r>
              <a:rPr lang="en-US" sz="2800" b="1" dirty="0">
                <a:solidFill>
                  <a:srgbClr val="C00000"/>
                </a:solidFill>
              </a:rPr>
              <a:t>r</a:t>
            </a:r>
            <a:r>
              <a:rPr lang="en-US" sz="2800" b="1" dirty="0" smtClean="0">
                <a:solidFill>
                  <a:srgbClr val="C00000"/>
                </a:solidFill>
              </a:rPr>
              <a:t>egression model for forecasting LSR3</a:t>
            </a:r>
          </a:p>
          <a:p>
            <a:pPr marL="800100" lvl="1" indent="-3429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Using GEFS predicted SCP as a predictor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Week-1 and week-2 forecasts for MAM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Forecast skill assessed based cross-validation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Anomaly correlation (AC)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Hit rate (3 categories, 33% each)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Questions from Melissa</a:t>
            </a:r>
          </a:p>
          <a:p>
            <a:pPr marL="342900" indent="-34290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What </a:t>
            </a:r>
            <a:r>
              <a:rPr lang="en-US" sz="2400" b="1" dirty="0">
                <a:solidFill>
                  <a:srgbClr val="0070C0"/>
                </a:solidFill>
              </a:rPr>
              <a:t>was the major goal of the completed work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Week 2 forecast for LSR</a:t>
            </a:r>
          </a:p>
          <a:p>
            <a:pPr fontAlgn="base"/>
            <a:endParaRPr lang="en-US" sz="2400" b="1" dirty="0">
              <a:solidFill>
                <a:srgbClr val="0070C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Was verification performed for the SCP for week-2 GEFS forecasts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Climatology</a:t>
            </a:r>
          </a:p>
          <a:p>
            <a:pPr fontAlgn="base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Seasonality</a:t>
            </a:r>
          </a:p>
          <a:p>
            <a:pPr fontAlgn="base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Anomaly correlation</a:t>
            </a:r>
          </a:p>
          <a:p>
            <a:pPr fontAlgn="base"/>
            <a:endParaRPr lang="en-US" sz="2400" b="1" dirty="0">
              <a:solidFill>
                <a:srgbClr val="0070C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What do the verification results indicate in terms of skill? 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ow skill for week 2</a:t>
            </a:r>
          </a:p>
          <a:p>
            <a:pPr fontAlgn="base"/>
            <a:endParaRPr lang="en-US" sz="2400" b="1" dirty="0" smtClean="0">
              <a:solidFill>
                <a:srgbClr val="0070C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Based </a:t>
            </a:r>
            <a:r>
              <a:rPr lang="en-US" sz="2400" b="1" dirty="0">
                <a:solidFill>
                  <a:srgbClr val="0070C0"/>
                </a:solidFill>
              </a:rPr>
              <a:t>on verification should the SCP be pursued as the variable to forecast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Yes / No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Questions from Melissa</a:t>
            </a:r>
          </a:p>
          <a:p>
            <a:pPr marL="342900" indent="-342900" fontAlgn="base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Can </a:t>
            </a:r>
            <a:r>
              <a:rPr lang="en-US" sz="2400" b="1" dirty="0">
                <a:solidFill>
                  <a:srgbClr val="0070C0"/>
                </a:solidFill>
              </a:rPr>
              <a:t>we produce probabilistic formatted forecasts from the SCP that is scientifically sound? Can these be calibrated? SCP involves 3 parameters, how would this work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Yes, based the spread of ensemble members</a:t>
            </a:r>
          </a:p>
          <a:p>
            <a:pPr fontAlgn="base"/>
            <a:endParaRPr lang="en-US" sz="2400" b="1" dirty="0">
              <a:solidFill>
                <a:srgbClr val="0070C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Based on discussion involving the potential use of SCP to produce calibrated, probabilistic forecasts, should we try to think of a different methodology? Would that be able to be scaled to weeks 3/4</a:t>
            </a:r>
            <a:r>
              <a:rPr lang="en-US" sz="2400" b="1" dirty="0" smtClean="0">
                <a:solidFill>
                  <a:srgbClr val="0070C0"/>
                </a:solidFill>
              </a:rPr>
              <a:t>?</a:t>
            </a: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Yes</a:t>
            </a:r>
          </a:p>
          <a:p>
            <a:pPr fontAlgn="base"/>
            <a:endParaRPr lang="en-US" sz="2400" b="1" dirty="0">
              <a:solidFill>
                <a:srgbClr val="0070C0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What </a:t>
            </a:r>
            <a:r>
              <a:rPr lang="en-US" sz="2400" b="1" dirty="0">
                <a:solidFill>
                  <a:srgbClr val="0070C0"/>
                </a:solidFill>
              </a:rPr>
              <a:t>should the time aggregation be?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992" y="533400"/>
            <a:ext cx="7024102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Year 1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Week 2 forecast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Model data: 	Variables from GEFS forecasts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OBS data: 	CFSR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		SW: LSR (Local </a:t>
            </a:r>
            <a:r>
              <a:rPr lang="en-US" sz="2400" b="1" dirty="0">
                <a:solidFill>
                  <a:srgbClr val="0070C0"/>
                </a:solidFill>
              </a:rPr>
              <a:t>S</a:t>
            </a:r>
            <a:r>
              <a:rPr lang="en-US" sz="2400" b="1" dirty="0" smtClean="0">
                <a:solidFill>
                  <a:srgbClr val="0070C0"/>
                </a:solidFill>
              </a:rPr>
              <a:t>torm </a:t>
            </a:r>
            <a:r>
              <a:rPr lang="en-US" sz="2400" b="1" dirty="0">
                <a:solidFill>
                  <a:srgbClr val="0070C0"/>
                </a:solidFill>
              </a:rPr>
              <a:t>R</a:t>
            </a:r>
            <a:r>
              <a:rPr lang="en-US" sz="2400" b="1" dirty="0" smtClean="0">
                <a:solidFill>
                  <a:srgbClr val="0070C0"/>
                </a:solidFill>
              </a:rPr>
              <a:t>eport)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Hail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Tornado</a:t>
            </a:r>
          </a:p>
          <a:p>
            <a:pPr marL="2628900" lvl="5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Damaging wind</a:t>
            </a:r>
          </a:p>
          <a:p>
            <a:endParaRPr lang="en-US" sz="2400" b="1" dirty="0"/>
          </a:p>
          <a:p>
            <a:r>
              <a:rPr lang="en-US" sz="3200" b="1" dirty="0" smtClean="0">
                <a:solidFill>
                  <a:srgbClr val="C00000"/>
                </a:solidFill>
              </a:rPr>
              <a:t>SCP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: Supercell Composite Parameter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SCP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= 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CAPE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/1000 J kg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)×(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SRH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/50 m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 s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)×(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BWD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/20 m s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  <a:sym typeface="Symbol"/>
              </a:rPr>
              <a:t>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CAPE: 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convective available potential energy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BWD: 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bulk wind difference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SRH: 	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storm-relative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helicity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4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5750"/>
            <a:ext cx="3914775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90912"/>
            <a:ext cx="3919538" cy="3138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78352"/>
            <a:ext cx="3914775" cy="3133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385" y="304800"/>
            <a:ext cx="42226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Storm Prediction Center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Severe Weather Outlook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Probabilistic forecast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Tornado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Hail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dirty="0" smtClean="0"/>
              <a:t>Damaging wind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5020" y="314980"/>
            <a:ext cx="1407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Tornado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020" y="3515380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Wind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020" y="35153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Hail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580" y="3200400"/>
            <a:ext cx="41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Day 1 Outlook Valid: 17/1300Z–18/1200Z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SCP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SCP in CFSR is the proxy for OBS.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4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LSR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Hail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 rot="1971271">
            <a:off x="5410200" y="4953000"/>
            <a:ext cx="304800" cy="45720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3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LSR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Tornado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 rot="1971271">
            <a:off x="7795842" y="2789314"/>
            <a:ext cx="304800" cy="45720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33400"/>
            <a:ext cx="3886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Characteristics of LSR in OBS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Wind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sp>
        <p:nvSpPr>
          <p:cNvPr id="4" name="Oval 3"/>
          <p:cNvSpPr/>
          <p:nvPr/>
        </p:nvSpPr>
        <p:spPr>
          <a:xfrm rot="1971271">
            <a:off x="7649741" y="495089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1971271">
            <a:off x="5284707" y="5962358"/>
            <a:ext cx="506133" cy="529334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60" y="2819400"/>
            <a:ext cx="3641905" cy="3428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9364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990600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LSR3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5572780"/>
            <a:ext cx="1380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Tornado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2905780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Hail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81000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Wind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762000" y="609600"/>
            <a:ext cx="304800" cy="5638372"/>
          </a:xfrm>
          <a:prstGeom prst="rect">
            <a:avLst/>
          </a:prstGeom>
          <a:noFill/>
          <a:ln w="127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0" y="60787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Relationship between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observed SCP and LSR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How does LSR vary with SCP?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Are there thresholds of SCP for LSR?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67133" y="34290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?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7133" y="49530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?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3810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GEFS Prediction of SCP</a:t>
            </a:r>
          </a:p>
          <a:p>
            <a:pPr marL="800100" lvl="1" indent="-3429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GEFS hindcast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5 members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1996 – 2012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4 days apart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Day 1 to 16 forecasts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Monthly climatology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Spatial pattern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b="1" dirty="0" smtClean="0"/>
              <a:t>Seasonality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6" y="0"/>
            <a:ext cx="5299364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4A96E-1993-47A0-8572-3339E906FF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429</Words>
  <Application>Microsoft Office PowerPoint</Application>
  <PresentationFormat>On-screen Show (4:3)</PresentationFormat>
  <Paragraphs>165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Wang</dc:creator>
  <cp:lastModifiedBy>Hui Wang</cp:lastModifiedBy>
  <cp:revision>36</cp:revision>
  <dcterms:created xsi:type="dcterms:W3CDTF">2017-07-17T15:44:52Z</dcterms:created>
  <dcterms:modified xsi:type="dcterms:W3CDTF">2017-07-20T15:48:11Z</dcterms:modified>
</cp:coreProperties>
</file>