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78" r:id="rId5"/>
    <p:sldId id="260" r:id="rId6"/>
    <p:sldId id="261" r:id="rId7"/>
    <p:sldId id="286" r:id="rId8"/>
    <p:sldId id="264" r:id="rId9"/>
    <p:sldId id="265" r:id="rId10"/>
    <p:sldId id="287" r:id="rId11"/>
    <p:sldId id="269" r:id="rId12"/>
    <p:sldId id="270" r:id="rId13"/>
    <p:sldId id="271" r:id="rId14"/>
    <p:sldId id="273" r:id="rId15"/>
    <p:sldId id="282" r:id="rId16"/>
    <p:sldId id="283" r:id="rId17"/>
    <p:sldId id="284" r:id="rId18"/>
    <p:sldId id="285" r:id="rId19"/>
    <p:sldId id="281" r:id="rId20"/>
    <p:sldId id="280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7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E8C3-7001-42DA-ACA5-79B67C0388D0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32B6-2BFC-4D08-9B12-C9916810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8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F813-EAF6-4008-BF40-D7815BF39312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53E-4DD5-4D20-A6D5-DF7949B43D6C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B73-4A41-4BFB-A775-48C3F342A017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C516-20F7-4F33-8375-2FCBE777B81D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67AD-FC68-46F3-B2A0-F9E9D728BCCE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3572-CB5B-40D9-91CE-77635DEE32F3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250F-5EBD-4813-B86D-970D92C30C4F}" type="datetime1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BF96-8B26-497F-8288-41E781EDB43A}" type="datetime1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6471-1ABE-403D-A387-CD1EFE93141E}" type="datetime1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CC93-D5D6-471B-A599-77DE68143F45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9B4-9F9F-4F41-94BC-5D51212C613A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A532-C5FA-4B5E-921F-1BDFB2138D52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7093"/>
            <a:ext cx="7924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Summary of Week 3–4 Severe Weather Project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Hui Wang, </a:t>
            </a:r>
            <a:r>
              <a:rPr lang="en-US" sz="2000" dirty="0" err="1" smtClean="0">
                <a:solidFill>
                  <a:srgbClr val="0070C0"/>
                </a:solidFill>
              </a:rPr>
              <a:t>Alima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Diwara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Arun</a:t>
            </a:r>
            <a:r>
              <a:rPr lang="en-US" sz="2000" dirty="0" smtClean="0">
                <a:solidFill>
                  <a:srgbClr val="0070C0"/>
                </a:solidFill>
              </a:rPr>
              <a:t> Kumar, David DeWitt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174" y="5791200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12 September 2017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505200"/>
            <a:ext cx="680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Acknowledgment:</a:t>
            </a:r>
            <a:r>
              <a:rPr lang="en-US" sz="2000" dirty="0" smtClean="0">
                <a:solidFill>
                  <a:srgbClr val="0070C0"/>
                </a:solidFill>
              </a:rPr>
              <a:t> Brad Pugh, Daniel </a:t>
            </a:r>
            <a:r>
              <a:rPr lang="en-US" sz="2000" dirty="0" err="1" smtClean="0">
                <a:solidFill>
                  <a:srgbClr val="0070C0"/>
                </a:solidFill>
              </a:rPr>
              <a:t>Harnos</a:t>
            </a:r>
            <a:r>
              <a:rPr lang="en-US" sz="2000" dirty="0" smtClean="0">
                <a:solidFill>
                  <a:srgbClr val="0070C0"/>
                </a:solidFill>
              </a:rPr>
              <a:t>, Melissa </a:t>
            </a:r>
            <a:r>
              <a:rPr lang="en-US" sz="2000" dirty="0" err="1" smtClean="0">
                <a:solidFill>
                  <a:srgbClr val="0070C0"/>
                </a:solidFill>
              </a:rPr>
              <a:t>Ou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          Jon </a:t>
            </a:r>
            <a:r>
              <a:rPr lang="en-US" sz="2000" dirty="0" err="1" smtClean="0">
                <a:solidFill>
                  <a:srgbClr val="0070C0"/>
                </a:solidFill>
              </a:rPr>
              <a:t>Gottschalck</a:t>
            </a:r>
            <a:r>
              <a:rPr lang="en-US" sz="2000" dirty="0" smtClean="0">
                <a:solidFill>
                  <a:srgbClr val="0070C0"/>
                </a:solidFill>
              </a:rPr>
              <a:t>, Stephen Baxter, Matthew </a:t>
            </a:r>
            <a:r>
              <a:rPr lang="en-US" sz="2000" dirty="0" err="1" smtClean="0">
                <a:solidFill>
                  <a:srgbClr val="0070C0"/>
                </a:solidFill>
              </a:rPr>
              <a:t>Rosencrans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1050"/>
            <a:ext cx="4695825" cy="607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"/>
          <a:stretch/>
        </p:blipFill>
        <p:spPr>
          <a:xfrm>
            <a:off x="4572000" y="781050"/>
            <a:ext cx="4543425" cy="607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/>
              <a:t>Lead </a:t>
            </a:r>
            <a:r>
              <a:rPr lang="en-US" sz="2400" b="1" dirty="0"/>
              <a:t>T</a:t>
            </a:r>
            <a:r>
              <a:rPr lang="en-US" sz="2400" b="1" dirty="0" smtClean="0"/>
              <a:t>ime </a:t>
            </a:r>
            <a:r>
              <a:rPr lang="en-US" sz="2400" b="1" dirty="0"/>
              <a:t>D</a:t>
            </a:r>
            <a:r>
              <a:rPr lang="en-US" sz="2400" b="1" dirty="0" smtClean="0"/>
              <a:t>ependence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Forecast </a:t>
            </a:r>
            <a:r>
              <a:rPr lang="en-US" sz="2400" b="1" dirty="0"/>
              <a:t>S</a:t>
            </a:r>
            <a:r>
              <a:rPr lang="en-US" sz="2400" b="1" dirty="0" smtClean="0"/>
              <a:t>kill for SCP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264" y="685800"/>
            <a:ext cx="652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2464" y="381000"/>
            <a:ext cx="729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Daily data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r="15626" b="48056"/>
          <a:stretch/>
        </p:blipFill>
        <p:spPr>
          <a:xfrm>
            <a:off x="2209800" y="1143000"/>
            <a:ext cx="5210175" cy="544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Skill for Weeks 1 and 2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Anomaly Correlation (AC)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304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between GEFS predicted SCP and observed LSR based on hindcasts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Basis of dynamical-statistical prediction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3-month shift windows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LSR3: hail + tornado + wind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Week 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Relatively strong relationship in spring and weak in late fall/early winter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3048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between GEFS predicted SCP and observed LSR based on hindcasts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Basis of dynamical-statistical prediction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3-month shift windows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LSR3: hail + tornado + wind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Week 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Weak relationship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6"/>
          <a:stretch/>
        </p:blipFill>
        <p:spPr>
          <a:xfrm>
            <a:off x="1323975" y="2971800"/>
            <a:ext cx="7286625" cy="3837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858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Linear </a:t>
            </a:r>
            <a:r>
              <a:rPr lang="en-US" sz="2800" b="1" dirty="0">
                <a:solidFill>
                  <a:srgbClr val="C00000"/>
                </a:solidFill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</a:rPr>
              <a:t>egression model for forecasting LSR3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Using GEFS predicted SCP as a predictor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Week-1 and week-2 forecasts for MAM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Forecast skill assessed based cross-validation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Anomaly correlation (AC)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Hit rate (3 categories, 33% each)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52925"/>
          <a:stretch/>
        </p:blipFill>
        <p:spPr>
          <a:xfrm>
            <a:off x="4285397" y="0"/>
            <a:ext cx="4020403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644" y="6153090"/>
            <a:ext cx="378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Significantly increased correlation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OBS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4857750" cy="628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"/>
          <a:stretch/>
        </p:blipFill>
        <p:spPr>
          <a:xfrm>
            <a:off x="4398264" y="342900"/>
            <a:ext cx="4745736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2668" y="87868"/>
            <a:ext cx="550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Week 1                                                                       Week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0.5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</a:rPr>
              <a:t>×0.5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o</a:t>
            </a:r>
            <a:endParaRPr lang="en-US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87868"/>
            <a:ext cx="18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3-month Window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4857750" cy="628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"/>
          <a:stretch/>
        </p:blipFill>
        <p:spPr>
          <a:xfrm>
            <a:off x="4398264" y="342900"/>
            <a:ext cx="4745736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2668" y="87868"/>
            <a:ext cx="550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Week 1                                                                       Week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</a:rPr>
              <a:t>×5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o</a:t>
            </a:r>
            <a:endParaRPr lang="en-US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87868"/>
            <a:ext cx="18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3-month Window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0" b="59445"/>
          <a:stretch/>
        </p:blipFill>
        <p:spPr>
          <a:xfrm>
            <a:off x="1489329" y="0"/>
            <a:ext cx="5978271" cy="339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×5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o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" b="59445"/>
          <a:stretch/>
        </p:blipFill>
        <p:spPr>
          <a:xfrm>
            <a:off x="1490472" y="3458680"/>
            <a:ext cx="5992132" cy="339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34825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0.5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×0.5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o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8077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Goals</a:t>
            </a:r>
            <a:r>
              <a:rPr lang="en-US" sz="2400" dirty="0" smtClean="0">
                <a:solidFill>
                  <a:srgbClr val="0070C0"/>
                </a:solidFill>
              </a:rPr>
              <a:t>	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To expand development and perform additional evaluation of Week-2 severe weather potential model guidance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To explore the potential and develop experimental forecast tools for severe weather at Week 3 – 4 time range</a:t>
            </a:r>
          </a:p>
          <a:p>
            <a:endParaRPr lang="en-US" sz="1200" b="1" dirty="0" smtClean="0"/>
          </a:p>
          <a:p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Year 1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Week-2 forecast (hybrid model)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Model predicted environmental condition (SCP)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Empirical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elationship between model SCP and OBS SW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To support Week-2 U.S. Hazard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610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0070C0"/>
                </a:solidFill>
              </a:rPr>
              <a:t>Summary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Following </a:t>
            </a:r>
            <a:r>
              <a:rPr lang="en-US" sz="3200" dirty="0" err="1" smtClean="0">
                <a:solidFill>
                  <a:srgbClr val="0070C0"/>
                </a:solidFill>
              </a:rPr>
              <a:t>Carbin</a:t>
            </a:r>
            <a:r>
              <a:rPr lang="en-US" sz="3200" dirty="0" smtClean="0">
                <a:solidFill>
                  <a:srgbClr val="0070C0"/>
                </a:solidFill>
              </a:rPr>
              <a:t> et al. (2016), SCP was selected as a variable to represent the large-scale environment and link the model forecast to severe weather.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The hybrid model forecasts suggest a low skill for week-2 severe weather.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The forecast skill can be improved by using 5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70C0"/>
                </a:solidFill>
              </a:rPr>
              <a:t>×5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70C0"/>
                </a:solidFill>
              </a:rPr>
              <a:t> area-averaged anomalies.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053167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Future Work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To extend the analysis for Weeks 3 – 4 using the CFSv2 45-day hindcast.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To explore potential predictors for Week 3 – 4 severe weather, such as SST.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498" y="381000"/>
            <a:ext cx="7024102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SCP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(Supercell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Composite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Parameter)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SCP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=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CAPE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/1000 J kg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)×(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SRH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/50 m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s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)×(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BWD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/20 m s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CAPE: 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convective available potential energy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BWD: 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bulk wind difference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SRH: 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storm-relative helicity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</a:rPr>
              <a:t>Data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Model data: 	GEFS </a:t>
            </a:r>
            <a:r>
              <a:rPr lang="en-US" sz="2400" b="1" dirty="0" smtClean="0">
                <a:solidFill>
                  <a:srgbClr val="0070C0"/>
                </a:solidFill>
              </a:rPr>
              <a:t>hindcast/forecast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OBS data: 	CFSR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	SW: LSR (Local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torm 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</a:rPr>
              <a:t>eport)</a:t>
            </a:r>
          </a:p>
          <a:p>
            <a:pPr marL="2628900" lvl="5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Hail</a:t>
            </a:r>
          </a:p>
          <a:p>
            <a:pPr marL="2628900" lvl="5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Tornado</a:t>
            </a:r>
          </a:p>
          <a:p>
            <a:pPr marL="2628900" lvl="5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Damaging wind</a:t>
            </a:r>
            <a:endParaRPr lang="en-US" sz="2400" b="1" dirty="0">
              <a:solidFill>
                <a:srgbClr val="0070C0"/>
              </a:solidFill>
            </a:endParaRPr>
          </a:p>
          <a:p>
            <a:pPr lvl="4"/>
            <a:r>
              <a:rPr lang="en-US" sz="2400" b="1" dirty="0" smtClean="0">
                <a:solidFill>
                  <a:srgbClr val="0070C0"/>
                </a:solidFill>
              </a:rPr>
              <a:t>LSR </a:t>
            </a:r>
            <a:r>
              <a:rPr lang="en-US" sz="2400" b="1" dirty="0" err="1" smtClean="0">
                <a:solidFill>
                  <a:srgbClr val="0070C0"/>
                </a:solidFill>
              </a:rPr>
              <a:t>regrided</a:t>
            </a:r>
            <a:r>
              <a:rPr lang="en-US" sz="2400" b="1" dirty="0" smtClean="0">
                <a:solidFill>
                  <a:srgbClr val="0070C0"/>
                </a:solidFill>
              </a:rPr>
              <a:t> --- 0.5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</a:rPr>
              <a:t>×0.5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16" y="612648"/>
            <a:ext cx="3910013" cy="2662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16" y="3508895"/>
            <a:ext cx="3910013" cy="266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3508895"/>
            <a:ext cx="3910013" cy="26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978" y="609600"/>
            <a:ext cx="381662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Storm Prediction Center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Example 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Severe Weather Outlook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Probabilistic forecast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Tornado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Hail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Damaging wind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620" y="848380"/>
            <a:ext cx="1407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Tornado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839" y="37439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Wind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47" y="374398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Hail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580" y="3200400"/>
            <a:ext cx="412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Day 1 Outlook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Valid: 10/2000Z–11/1200Z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SCP in OBS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SCP in CFSR is the proxy for OBS.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LSR in OBS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Hail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 rot="1971271">
            <a:off x="5410200" y="4953000"/>
            <a:ext cx="304800" cy="457200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71271">
            <a:off x="7748958" y="563486"/>
            <a:ext cx="304800" cy="457200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971271">
            <a:off x="5433642" y="5989714"/>
            <a:ext cx="304800" cy="457200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" y="571500"/>
            <a:ext cx="4857750" cy="628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"/>
          <a:stretch/>
        </p:blipFill>
        <p:spPr>
          <a:xfrm>
            <a:off x="4419600" y="571500"/>
            <a:ext cx="4724400" cy="628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76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LSR in OBS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7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Tornado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0" y="152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8" name="Oval 7"/>
          <p:cNvSpPr/>
          <p:nvPr/>
        </p:nvSpPr>
        <p:spPr>
          <a:xfrm rot="1971271">
            <a:off x="3532557" y="3053850"/>
            <a:ext cx="444076" cy="615852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1271">
            <a:off x="7875507" y="1009358"/>
            <a:ext cx="506133" cy="5293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1271">
            <a:off x="5715360" y="6038558"/>
            <a:ext cx="506133" cy="5293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632575">
            <a:off x="3446368" y="4103476"/>
            <a:ext cx="332052" cy="604613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632575">
            <a:off x="3413762" y="5074396"/>
            <a:ext cx="350132" cy="604613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71271">
            <a:off x="5741907" y="4971758"/>
            <a:ext cx="506133" cy="5293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71271">
            <a:off x="7875507" y="1999958"/>
            <a:ext cx="506133" cy="5293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60" y="2819400"/>
            <a:ext cx="3641905" cy="342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990600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LSR3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5572780"/>
            <a:ext cx="138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Tornado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290578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Hail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381000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000" y="609600"/>
            <a:ext cx="304800" cy="5638372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60787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Relationship between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b="1" dirty="0" smtClean="0">
                <a:solidFill>
                  <a:srgbClr val="C00000"/>
                </a:solidFill>
              </a:rPr>
              <a:t>bserved SCP and LSR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How does LSR vary with SCP?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Are there thresholds of SCP for LSR?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381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GEFS hindcast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5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1996 – 2012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4 days apart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Day 1 to 16 forecasts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243935"/>
            <a:ext cx="205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Day-1 Forecast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447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Wang</dc:creator>
  <cp:lastModifiedBy>Hui Wang</cp:lastModifiedBy>
  <cp:revision>71</cp:revision>
  <dcterms:created xsi:type="dcterms:W3CDTF">2017-07-17T15:44:52Z</dcterms:created>
  <dcterms:modified xsi:type="dcterms:W3CDTF">2017-09-11T20:28:38Z</dcterms:modified>
</cp:coreProperties>
</file>