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7079-D6F2-4F2F-95C6-4299C34CA650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884B-5025-4441-99A1-D02509988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1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7079-D6F2-4F2F-95C6-4299C34CA650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884B-5025-4441-99A1-D02509988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4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7079-D6F2-4F2F-95C6-4299C34CA650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884B-5025-4441-99A1-D02509988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7079-D6F2-4F2F-95C6-4299C34CA650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884B-5025-4441-99A1-D02509988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38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7079-D6F2-4F2F-95C6-4299C34CA650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884B-5025-4441-99A1-D02509988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44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7079-D6F2-4F2F-95C6-4299C34CA650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884B-5025-4441-99A1-D02509988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7079-D6F2-4F2F-95C6-4299C34CA650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884B-5025-4441-99A1-D02509988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7079-D6F2-4F2F-95C6-4299C34CA650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884B-5025-4441-99A1-D02509988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93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7079-D6F2-4F2F-95C6-4299C34CA650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884B-5025-4441-99A1-D02509988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3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7079-D6F2-4F2F-95C6-4299C34CA650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884B-5025-4441-99A1-D02509988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92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7079-D6F2-4F2F-95C6-4299C34CA650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884B-5025-4441-99A1-D02509988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5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C7079-D6F2-4F2F-95C6-4299C34CA650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D884B-5025-4441-99A1-D02509988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3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467380"/>
            <a:ext cx="5117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Week-2 Severe Weather Forecast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204317"/>
            <a:ext cx="78486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u="sng" dirty="0" smtClean="0">
                <a:solidFill>
                  <a:srgbClr val="0070C0"/>
                </a:solidFill>
              </a:rPr>
              <a:t>Forecast product: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LSR3 (weekly total storm reports)</a:t>
            </a:r>
          </a:p>
          <a:p>
            <a:r>
              <a:rPr lang="en-US" sz="2800" b="1" u="sng" dirty="0" smtClean="0">
                <a:solidFill>
                  <a:srgbClr val="0070C0"/>
                </a:solidFill>
              </a:rPr>
              <a:t>LSR3:</a:t>
            </a:r>
            <a:r>
              <a:rPr lang="en-US" sz="2800" dirty="0" smtClean="0">
                <a:solidFill>
                  <a:srgbClr val="0070C0"/>
                </a:solidFill>
              </a:rPr>
              <a:t> tornadoes, hail and damaging wind events</a:t>
            </a:r>
          </a:p>
          <a:p>
            <a:r>
              <a:rPr lang="en-US" sz="2800" dirty="0">
                <a:solidFill>
                  <a:srgbClr val="0070C0"/>
                </a:solidFill>
              </a:rPr>
              <a:t>	</a:t>
            </a:r>
            <a:r>
              <a:rPr lang="en-US" sz="2800" dirty="0" smtClean="0">
                <a:solidFill>
                  <a:srgbClr val="0070C0"/>
                </a:solidFill>
              </a:rPr>
              <a:t>EF1–EF5     ≥ 1’ 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"/>
          <a:stretch/>
        </p:blipFill>
        <p:spPr>
          <a:xfrm>
            <a:off x="2057400" y="2895600"/>
            <a:ext cx="5029200" cy="35687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28823" y="4038600"/>
            <a:ext cx="9909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LSR3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1265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27" y="39469"/>
            <a:ext cx="190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Methodology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609600"/>
            <a:ext cx="6821291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u="sng" dirty="0" smtClean="0">
                <a:solidFill>
                  <a:schemeClr val="accent2"/>
                </a:solidFill>
              </a:rPr>
              <a:t>Model: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Hybrid </a:t>
            </a:r>
            <a:r>
              <a:rPr lang="en-US" sz="2400" dirty="0" smtClean="0">
                <a:solidFill>
                  <a:schemeClr val="accent2"/>
                </a:solidFill>
              </a:rPr>
              <a:t>dynamical–statistical model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2"/>
                </a:solidFill>
              </a:rPr>
              <a:t>Using </a:t>
            </a:r>
            <a:r>
              <a:rPr lang="en-US" sz="2000" dirty="0" smtClean="0">
                <a:solidFill>
                  <a:schemeClr val="accent2"/>
                </a:solidFill>
              </a:rPr>
              <a:t>GEFS </a:t>
            </a:r>
            <a:r>
              <a:rPr lang="en-US" sz="2000" dirty="0" smtClean="0">
                <a:solidFill>
                  <a:schemeClr val="accent2"/>
                </a:solidFill>
              </a:rPr>
              <a:t>predicted </a:t>
            </a:r>
            <a:r>
              <a:rPr lang="en-US" sz="2000" dirty="0" smtClean="0">
                <a:solidFill>
                  <a:schemeClr val="accent2"/>
                </a:solidFill>
              </a:rPr>
              <a:t>environmental variables </a:t>
            </a:r>
            <a:r>
              <a:rPr lang="en-US" sz="2000" dirty="0" smtClean="0">
                <a:solidFill>
                  <a:schemeClr val="accent2"/>
                </a:solidFill>
              </a:rPr>
              <a:t>as a predictor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2"/>
                </a:solidFill>
              </a:rPr>
              <a:t>Based on statistical </a:t>
            </a:r>
            <a:r>
              <a:rPr lang="en-US" sz="2000" dirty="0" smtClean="0">
                <a:solidFill>
                  <a:schemeClr val="accent2"/>
                </a:solidFill>
              </a:rPr>
              <a:t>relationship between </a:t>
            </a:r>
            <a:r>
              <a:rPr lang="en-US" sz="2000" u="sng" dirty="0" smtClean="0">
                <a:solidFill>
                  <a:schemeClr val="accent2"/>
                </a:solidFill>
              </a:rPr>
              <a:t>predictor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and </a:t>
            </a:r>
            <a:r>
              <a:rPr lang="en-US" sz="2000" u="sng" dirty="0" smtClean="0">
                <a:solidFill>
                  <a:schemeClr val="accent2"/>
                </a:solidFill>
              </a:rPr>
              <a:t>LSR3</a:t>
            </a:r>
            <a:endParaRPr lang="en-US" sz="2000" u="sng" dirty="0" smtClean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9600" y="1676400"/>
            <a:ext cx="335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GEFS Hindcast     Historical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OBS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216414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accent3">
                    <a:lumMod val="50000"/>
                  </a:schemeClr>
                </a:solidFill>
              </a:rPr>
              <a:t>Predictor: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SCP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(Supercell Composite Parameter)</a:t>
            </a:r>
          </a:p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SCP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= (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CAPE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/1000 J kg</a:t>
            </a:r>
            <a:r>
              <a:rPr lang="en-US" baseline="300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</a:t>
            </a:r>
            <a:r>
              <a:rPr lang="en-US" baseline="30000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)×(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SRH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/50 m</a:t>
            </a:r>
            <a:r>
              <a:rPr lang="en-US" baseline="300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</a:t>
            </a:r>
            <a:r>
              <a:rPr lang="en-US" baseline="30000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s</a:t>
            </a:r>
            <a:r>
              <a:rPr lang="en-US" baseline="300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</a:t>
            </a:r>
            <a:r>
              <a:rPr lang="en-US" baseline="30000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)×(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BWD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/20 m s</a:t>
            </a:r>
            <a:r>
              <a:rPr lang="en-US" baseline="300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</a:t>
            </a:r>
            <a:r>
              <a:rPr lang="en-US" baseline="30000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CAPE: C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onvective 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available potential energy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SRH: 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torm-relative 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helicity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BWD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B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ulk 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wind 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difference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9200" y="3087469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When SCP &gt; 1, the chance for severe weather to occur is high.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22150"/>
            <a:ext cx="9144000" cy="23358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2334" y="4110335"/>
            <a:ext cx="8749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002060"/>
                </a:solidFill>
              </a:rPr>
              <a:t>Forecast </a:t>
            </a:r>
            <a:r>
              <a:rPr lang="en-US" sz="2400" b="1" u="sng" dirty="0" smtClean="0">
                <a:solidFill>
                  <a:srgbClr val="002060"/>
                </a:solidFill>
              </a:rPr>
              <a:t>Skill</a:t>
            </a:r>
            <a:r>
              <a:rPr lang="en-US" sz="2400" b="1" dirty="0" smtClean="0">
                <a:solidFill>
                  <a:srgbClr val="002060"/>
                </a:solidFill>
              </a:rPr>
              <a:t>:</a:t>
            </a:r>
            <a:r>
              <a:rPr lang="en-US" sz="2400" dirty="0" smtClean="0">
                <a:solidFill>
                  <a:srgbClr val="002060"/>
                </a:solidFill>
              </a:rPr>
              <a:t> Week-2 LSR3 </a:t>
            </a:r>
            <a:r>
              <a:rPr lang="en-US" dirty="0" smtClean="0">
                <a:solidFill>
                  <a:srgbClr val="002060"/>
                </a:solidFill>
              </a:rPr>
              <a:t>(Cross-validated </a:t>
            </a:r>
            <a:r>
              <a:rPr lang="en-US" dirty="0" smtClean="0">
                <a:solidFill>
                  <a:srgbClr val="002060"/>
                </a:solidFill>
              </a:rPr>
              <a:t>over MAM </a:t>
            </a:r>
            <a:r>
              <a:rPr lang="en-US" dirty="0" smtClean="0">
                <a:solidFill>
                  <a:srgbClr val="002060"/>
                </a:solidFill>
              </a:rPr>
              <a:t>1996–2012)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99922" y="5602069"/>
            <a:ext cx="900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Linear regression model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183880" y="5786735"/>
            <a:ext cx="900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SVD-based model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257800" y="5602069"/>
            <a:ext cx="900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Linear regression model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53662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4868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Extreme Severe Weather Event: 04/19/2019</a:t>
            </a:r>
            <a:endParaRPr lang="en-US" sz="20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"/>
          <a:stretch/>
        </p:blipFill>
        <p:spPr>
          <a:xfrm>
            <a:off x="4495800" y="2507478"/>
            <a:ext cx="4306825" cy="30551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1676400" y="1600200"/>
            <a:ext cx="1524000" cy="0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" y="1905000"/>
            <a:ext cx="3581400" cy="0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91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138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Climate</dc:creator>
  <cp:lastModifiedBy>Climate</cp:lastModifiedBy>
  <cp:revision>6</cp:revision>
  <dcterms:created xsi:type="dcterms:W3CDTF">2019-04-25T14:07:38Z</dcterms:created>
  <dcterms:modified xsi:type="dcterms:W3CDTF">2019-04-25T15:11:36Z</dcterms:modified>
</cp:coreProperties>
</file>