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8" r:id="rId4"/>
    <p:sldId id="287" r:id="rId5"/>
    <p:sldId id="311" r:id="rId6"/>
    <p:sldId id="309" r:id="rId7"/>
    <p:sldId id="312" r:id="rId8"/>
    <p:sldId id="310" r:id="rId9"/>
    <p:sldId id="313" r:id="rId10"/>
    <p:sldId id="265" r:id="rId11"/>
    <p:sldId id="314" r:id="rId1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7" autoAdjust="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462CF-F0DF-42AC-80F9-1F79A2969A12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A38F8-89A2-404F-B807-9E8CBA28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10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8DD294B-E8AC-4E9F-BA51-4297F3DB8F80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CA7742E-C4C6-4BF7-96D1-211C316EA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7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D381-FD06-4DFB-B046-D0AF218BC375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5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71BB-E198-4790-817C-307763F0F060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8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0AD7-22D1-4BC2-B82A-365E6A37C21B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0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EC96-1515-47DB-8875-428157E92F2D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6950-F53C-46C2-AB9F-C329AF079B02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9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28E6-F8BB-4CDB-9C4E-7897D11E6E44}" type="datetime1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1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2BF-302A-4E07-949A-BAA3D7337041}" type="datetime1">
              <a:rPr lang="en-US" smtClean="0"/>
              <a:t>7/20/2017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D15F-4C2A-449C-81A1-1BF0FE1B9ADA}" type="datetime1">
              <a:rPr lang="en-US" smtClean="0"/>
              <a:t>7/20/2017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3759-D63C-4D68-9FD1-FCE3A18D15B4}" type="datetime1">
              <a:rPr lang="en-US" smtClean="0"/>
              <a:t>7/20/2017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4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09-979A-4671-9EF5-72D0FE5C18D6}" type="datetime1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5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CCE3-317E-4B35-883D-EB24C9CD095E}" type="datetime1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0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8F46-B6DC-4F9E-9A75-9A56278DF45F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7A88-E641-480F-A640-9A86A195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2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4"/>
          <p:cNvSpPr txBox="1">
            <a:spLocks noChangeArrowheads="1"/>
          </p:cNvSpPr>
          <p:nvPr/>
        </p:nvSpPr>
        <p:spPr bwMode="auto">
          <a:xfrm>
            <a:off x="838200" y="607600"/>
            <a:ext cx="7543800" cy="55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CFSv2-based Dynamical–Statistical </a:t>
            </a:r>
            <a:r>
              <a:rPr lang="en-US" sz="2400" b="1" dirty="0">
                <a:solidFill>
                  <a:srgbClr val="0070C0"/>
                </a:solidFill>
              </a:rPr>
              <a:t>Forecast for the</a:t>
            </a:r>
          </a:p>
          <a:p>
            <a:pPr algn="ctr">
              <a:spcAft>
                <a:spcPct val="1500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2017 </a:t>
            </a:r>
            <a:r>
              <a:rPr lang="en-US" sz="2400" b="1" dirty="0">
                <a:solidFill>
                  <a:srgbClr val="0070C0"/>
                </a:solidFill>
              </a:rPr>
              <a:t>Hurricane Season</a:t>
            </a:r>
          </a:p>
          <a:p>
            <a:pPr algn="ctr">
              <a:defRPr/>
            </a:pPr>
            <a:r>
              <a:rPr lang="en-US" sz="2000" dirty="0">
                <a:solidFill>
                  <a:srgbClr val="C00000"/>
                </a:solidFill>
              </a:rPr>
              <a:t>Date: </a:t>
            </a:r>
            <a:r>
              <a:rPr lang="en-US" sz="2000" dirty="0" smtClean="0">
                <a:solidFill>
                  <a:srgbClr val="C00000"/>
                </a:solidFill>
              </a:rPr>
              <a:t>07/21/2017</a:t>
            </a:r>
            <a:r>
              <a:rPr lang="en-US" sz="2000" b="1" dirty="0" smtClean="0">
                <a:solidFill>
                  <a:srgbClr val="C00000"/>
                </a:solidFill>
              </a:rPr>
              <a:t>    </a:t>
            </a:r>
            <a:r>
              <a:rPr lang="en-US" sz="2000" dirty="0">
                <a:solidFill>
                  <a:srgbClr val="C00000"/>
                </a:solidFill>
              </a:rPr>
              <a:t>CFS ICs: </a:t>
            </a:r>
            <a:r>
              <a:rPr lang="en-US" sz="2000" dirty="0" smtClean="0">
                <a:solidFill>
                  <a:srgbClr val="C00000"/>
                </a:solidFill>
              </a:rPr>
              <a:t>07/05 </a:t>
            </a:r>
            <a:r>
              <a:rPr lang="en-US" sz="2000" dirty="0">
                <a:solidFill>
                  <a:srgbClr val="C00000"/>
                </a:solidFill>
              </a:rPr>
              <a:t>– </a:t>
            </a:r>
            <a:r>
              <a:rPr lang="en-US" sz="2000" dirty="0" smtClean="0">
                <a:solidFill>
                  <a:srgbClr val="C00000"/>
                </a:solidFill>
              </a:rPr>
              <a:t>07/19/2017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8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000" b="1" dirty="0">
                <a:solidFill>
                  <a:srgbClr val="0070C0"/>
                </a:solidFill>
              </a:rPr>
              <a:t>Background Information</a:t>
            </a:r>
          </a:p>
          <a:p>
            <a:pPr>
              <a:buFontTx/>
              <a:buChar char="•"/>
              <a:defRPr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Prediction methodology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Tx/>
              <a:buChar char="•"/>
              <a:defRPr/>
            </a:pPr>
            <a:r>
              <a:rPr lang="en-US" sz="2000" dirty="0">
                <a:solidFill>
                  <a:srgbClr val="0070C0"/>
                </a:solidFill>
              </a:rPr>
              <a:t> Hurricane climatology (entire season)</a:t>
            </a:r>
          </a:p>
          <a:p>
            <a:pPr>
              <a:buFontTx/>
              <a:buChar char="•"/>
              <a:defRPr/>
            </a:pPr>
            <a:r>
              <a:rPr lang="en-US" sz="2000" dirty="0">
                <a:solidFill>
                  <a:srgbClr val="0070C0"/>
                </a:solidFill>
              </a:rPr>
              <a:t> Definitions of above-, near-, &amp; below-normal seasons</a:t>
            </a:r>
          </a:p>
          <a:p>
            <a:pPr>
              <a:defRPr/>
            </a:pPr>
            <a:endParaRPr lang="en-US" sz="20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000" b="1" dirty="0">
                <a:solidFill>
                  <a:srgbClr val="0070C0"/>
                </a:solidFill>
              </a:rPr>
              <a:t>Forecasts</a:t>
            </a:r>
          </a:p>
          <a:p>
            <a:pPr>
              <a:buFontTx/>
              <a:buChar char="•"/>
              <a:defRPr/>
            </a:pPr>
            <a:r>
              <a:rPr lang="en-US" sz="2000" dirty="0">
                <a:solidFill>
                  <a:srgbClr val="0070C0"/>
                </a:solidFill>
              </a:rPr>
              <a:t> ASO SST and wind shear anomaly (</a:t>
            </a:r>
            <a:r>
              <a:rPr lang="en-US" sz="2000" dirty="0" smtClean="0">
                <a:solidFill>
                  <a:srgbClr val="0070C0"/>
                </a:solidFill>
              </a:rPr>
              <a:t>CFSv2 </a:t>
            </a:r>
            <a:r>
              <a:rPr lang="en-US" sz="2000" dirty="0">
                <a:solidFill>
                  <a:srgbClr val="0070C0"/>
                </a:solidFill>
              </a:rPr>
              <a:t>ensemble forecast) </a:t>
            </a:r>
          </a:p>
          <a:p>
            <a:pPr>
              <a:buFontTx/>
              <a:buChar char="•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 Hurricane season </a:t>
            </a:r>
            <a:r>
              <a:rPr lang="en-US" sz="2000" dirty="0">
                <a:solidFill>
                  <a:srgbClr val="0070C0"/>
                </a:solidFill>
              </a:rPr>
              <a:t>f</a:t>
            </a:r>
            <a:r>
              <a:rPr lang="en-US" sz="2000" dirty="0" smtClean="0">
                <a:solidFill>
                  <a:srgbClr val="0070C0"/>
                </a:solidFill>
              </a:rPr>
              <a:t>orecast </a:t>
            </a:r>
            <a:r>
              <a:rPr lang="en-US" sz="2000" dirty="0">
                <a:solidFill>
                  <a:srgbClr val="0070C0"/>
                </a:solidFill>
              </a:rPr>
              <a:t>for the Atlantic </a:t>
            </a:r>
            <a:r>
              <a:rPr lang="en-US" sz="2000" dirty="0" smtClean="0">
                <a:solidFill>
                  <a:srgbClr val="0070C0"/>
                </a:solidFill>
              </a:rPr>
              <a:t>basin</a:t>
            </a:r>
          </a:p>
          <a:p>
            <a:pPr>
              <a:buFontTx/>
              <a:buChar char="•"/>
              <a:defRPr/>
            </a:pP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Hurricane season forecast </a:t>
            </a:r>
            <a:r>
              <a:rPr lang="en-US" sz="2000" dirty="0">
                <a:solidFill>
                  <a:srgbClr val="0070C0"/>
                </a:solidFill>
              </a:rPr>
              <a:t>for the Eastern Pacific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US" sz="800" dirty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Forecast range </a:t>
            </a:r>
            <a:r>
              <a:rPr lang="en-US" sz="2000" dirty="0">
                <a:solidFill>
                  <a:srgbClr val="0070C0"/>
                </a:solidFill>
              </a:rPr>
              <a:t>is determined by forecast </a:t>
            </a:r>
            <a:r>
              <a:rPr lang="en-US" sz="2000" dirty="0">
                <a:solidFill>
                  <a:srgbClr val="0070C0"/>
                </a:solidFill>
                <a:sym typeface="Symbol" pitchFamily="18" charset="2"/>
              </a:rPr>
              <a:t> </a:t>
            </a:r>
            <a:r>
              <a:rPr lang="en-US" sz="2000" dirty="0">
                <a:solidFill>
                  <a:srgbClr val="0070C0"/>
                </a:solidFill>
              </a:rPr>
              <a:t>one standard deviation of inter-member spreads.</a:t>
            </a:r>
          </a:p>
          <a:p>
            <a:endParaRPr lang="en-US" sz="800" dirty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Probability forecast </a:t>
            </a:r>
            <a:r>
              <a:rPr lang="en-US" sz="2000" dirty="0">
                <a:solidFill>
                  <a:srgbClr val="0070C0"/>
                </a:solidFill>
              </a:rPr>
              <a:t>is based on 60 members of </a:t>
            </a:r>
            <a:r>
              <a:rPr lang="en-US" sz="2000" dirty="0" smtClean="0">
                <a:solidFill>
                  <a:srgbClr val="0070C0"/>
                </a:solidFill>
              </a:rPr>
              <a:t>CFSv2 </a:t>
            </a:r>
            <a:r>
              <a:rPr lang="en-US" sz="2000" dirty="0">
                <a:solidFill>
                  <a:srgbClr val="0070C0"/>
                </a:solidFill>
              </a:rPr>
              <a:t>forecasts and NOAA’s definitions of below-, near- and above-normal </a:t>
            </a:r>
            <a:r>
              <a:rPr lang="en-US" sz="2000" dirty="0" smtClean="0">
                <a:solidFill>
                  <a:srgbClr val="0070C0"/>
                </a:solidFill>
              </a:rPr>
              <a:t>criteria.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015414"/>
              </p:ext>
            </p:extLst>
          </p:nvPr>
        </p:nvGraphicFramePr>
        <p:xfrm>
          <a:off x="1714500" y="685799"/>
          <a:ext cx="5829300" cy="5867401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CFSv2 ICs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April ICs: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04/13 – 04/27/2017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July ICs: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07/05 – 07/19/2017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Hurricanes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Probability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5 – 7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 17% 57% 26%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– 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0%  25% 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Named Storms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Probability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9 –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  6% 69% 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– 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0% 42% 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Major 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Probability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2 –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   1% 54% 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–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0% 19% 81%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Probability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101%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 74% – 129%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 16% 59% 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104% – 154%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0% 35% 65%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3771900" y="2270124"/>
            <a:ext cx="174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Below       Near       Above </a:t>
            </a:r>
          </a:p>
          <a:p>
            <a:r>
              <a:rPr lang="en-US" sz="1000" b="1" dirty="0">
                <a:solidFill>
                  <a:srgbClr val="FF6600"/>
                </a:solidFill>
              </a:rPr>
              <a:t>                Normal</a:t>
            </a:r>
          </a:p>
        </p:txBody>
      </p:sp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1714500" y="2346324"/>
            <a:ext cx="19288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Below, Near &amp; Above Normal</a:t>
            </a: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5715000" y="2346324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 dirty="0"/>
              <a:t>Below       Near       Above</a:t>
            </a:r>
          </a:p>
        </p:txBody>
      </p:sp>
      <p:sp>
        <p:nvSpPr>
          <p:cNvPr id="8" name="Text Box 48"/>
          <p:cNvSpPr txBox="1">
            <a:spLocks noChangeArrowheads="1"/>
          </p:cNvSpPr>
          <p:nvPr/>
        </p:nvSpPr>
        <p:spPr bwMode="auto">
          <a:xfrm>
            <a:off x="5715000" y="3641724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 dirty="0"/>
              <a:t>Below       Near       Above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3771900" y="3641724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/>
              <a:t>Below       Near       Above</a:t>
            </a:r>
          </a:p>
        </p:txBody>
      </p:sp>
      <p:sp>
        <p:nvSpPr>
          <p:cNvPr id="12" name="Text Box 52"/>
          <p:cNvSpPr txBox="1">
            <a:spLocks noChangeArrowheads="1"/>
          </p:cNvSpPr>
          <p:nvPr/>
        </p:nvSpPr>
        <p:spPr bwMode="auto">
          <a:xfrm>
            <a:off x="5715000" y="4952999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/>
              <a:t>Below       Near       Above</a:t>
            </a:r>
          </a:p>
        </p:txBody>
      </p:sp>
      <p:sp>
        <p:nvSpPr>
          <p:cNvPr id="14" name="Text Box 54"/>
          <p:cNvSpPr txBox="1">
            <a:spLocks noChangeArrowheads="1"/>
          </p:cNvSpPr>
          <p:nvPr/>
        </p:nvSpPr>
        <p:spPr bwMode="auto">
          <a:xfrm>
            <a:off x="3771900" y="4952999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/>
              <a:t>Below       Near       Above</a:t>
            </a:r>
          </a:p>
        </p:txBody>
      </p:sp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3771900" y="6248399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/>
              <a:t>Below       Near       Above</a:t>
            </a:r>
          </a:p>
        </p:txBody>
      </p:sp>
      <p:sp>
        <p:nvSpPr>
          <p:cNvPr id="16" name="Text Box 56"/>
          <p:cNvSpPr txBox="1">
            <a:spLocks noChangeArrowheads="1"/>
          </p:cNvSpPr>
          <p:nvPr/>
        </p:nvSpPr>
        <p:spPr bwMode="auto">
          <a:xfrm>
            <a:off x="5715000" y="6248399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/>
              <a:t>Below       Near       Above</a:t>
            </a:r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2971800" y="209490"/>
            <a:ext cx="31647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smtClean="0"/>
              <a:t>Forecasts of the Atlantic</a:t>
            </a:r>
            <a:endParaRPr lang="en-US" sz="2000" b="1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054657"/>
              </p:ext>
            </p:extLst>
          </p:nvPr>
        </p:nvGraphicFramePr>
        <p:xfrm>
          <a:off x="1714500" y="685799"/>
          <a:ext cx="5829300" cy="5867401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CFSv2 ICs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April ICs: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04/13 – 04/27/2017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July ICs: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07/05 – 07/19/2017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Hurricanes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Probability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  9 – 11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  0%  7% 93%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– 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8%  81% 11%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Named Storms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Probability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16 – 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  0% 45% 55%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– 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3% 92%  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Major 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Probability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4 –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  7% 32% 61%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–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85% 14% 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Probability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93%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  75% – 111%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 21% 66% 13%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54% – 82%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81% 19%  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3771900" y="2270124"/>
            <a:ext cx="174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Below       Near       Above </a:t>
            </a:r>
          </a:p>
          <a:p>
            <a:r>
              <a:rPr lang="en-US" sz="1000" b="1" dirty="0">
                <a:solidFill>
                  <a:srgbClr val="FF6600"/>
                </a:solidFill>
              </a:rPr>
              <a:t>                Normal</a:t>
            </a:r>
          </a:p>
        </p:txBody>
      </p:sp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1714500" y="2346324"/>
            <a:ext cx="19288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Below, Near &amp; Above Normal</a:t>
            </a: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5715000" y="2346324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 dirty="0"/>
              <a:t>Below       Near       Above</a:t>
            </a:r>
          </a:p>
        </p:txBody>
      </p:sp>
      <p:sp>
        <p:nvSpPr>
          <p:cNvPr id="8" name="Text Box 48"/>
          <p:cNvSpPr txBox="1">
            <a:spLocks noChangeArrowheads="1"/>
          </p:cNvSpPr>
          <p:nvPr/>
        </p:nvSpPr>
        <p:spPr bwMode="auto">
          <a:xfrm>
            <a:off x="5715000" y="3641724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 dirty="0"/>
              <a:t>Below       Near       Above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3771900" y="3641724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/>
              <a:t>Below       Near       Above</a:t>
            </a:r>
          </a:p>
        </p:txBody>
      </p:sp>
      <p:sp>
        <p:nvSpPr>
          <p:cNvPr id="12" name="Text Box 52"/>
          <p:cNvSpPr txBox="1">
            <a:spLocks noChangeArrowheads="1"/>
          </p:cNvSpPr>
          <p:nvPr/>
        </p:nvSpPr>
        <p:spPr bwMode="auto">
          <a:xfrm>
            <a:off x="5715000" y="4952999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/>
              <a:t>Below       Near       Above</a:t>
            </a:r>
          </a:p>
        </p:txBody>
      </p:sp>
      <p:sp>
        <p:nvSpPr>
          <p:cNvPr id="14" name="Text Box 54"/>
          <p:cNvSpPr txBox="1">
            <a:spLocks noChangeArrowheads="1"/>
          </p:cNvSpPr>
          <p:nvPr/>
        </p:nvSpPr>
        <p:spPr bwMode="auto">
          <a:xfrm>
            <a:off x="3771900" y="4952999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/>
              <a:t>Below       Near       Above</a:t>
            </a:r>
          </a:p>
        </p:txBody>
      </p:sp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3771900" y="6248399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/>
              <a:t>Below       Near       Above</a:t>
            </a:r>
          </a:p>
        </p:txBody>
      </p:sp>
      <p:sp>
        <p:nvSpPr>
          <p:cNvPr id="16" name="Text Box 56"/>
          <p:cNvSpPr txBox="1">
            <a:spLocks noChangeArrowheads="1"/>
          </p:cNvSpPr>
          <p:nvPr/>
        </p:nvSpPr>
        <p:spPr bwMode="auto">
          <a:xfrm>
            <a:off x="5715000" y="6248399"/>
            <a:ext cx="171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/>
              <a:t>Below       Near       Above</a:t>
            </a:r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2875361" y="209490"/>
            <a:ext cx="33730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smtClean="0"/>
              <a:t>Forecasts of the E. Pacific</a:t>
            </a:r>
            <a:endParaRPr lang="en-US" sz="2000" b="1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5615" y="24825"/>
            <a:ext cx="4317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Prediction Methodology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295400" y="1155918"/>
            <a:ext cx="6934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solidFill>
                  <a:srgbClr val="C00000"/>
                </a:solidFill>
              </a:rPr>
              <a:t>2 predictors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	Regression period: </a:t>
            </a:r>
            <a:r>
              <a:rPr lang="en-US" sz="2000" dirty="0" smtClean="0">
                <a:solidFill>
                  <a:srgbClr val="C00000"/>
                </a:solidFill>
              </a:rPr>
              <a:t>1982–2016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CFS ASO MDR U200–U850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		</a:t>
            </a:r>
            <a:r>
              <a:rPr lang="en-US" sz="2000" dirty="0" smtClean="0">
                <a:solidFill>
                  <a:srgbClr val="0070C0"/>
                </a:solidFill>
              </a:rPr>
              <a:t>Observed </a:t>
            </a:r>
            <a:r>
              <a:rPr lang="en-US" sz="2000" dirty="0">
                <a:solidFill>
                  <a:srgbClr val="0070C0"/>
                </a:solidFill>
              </a:rPr>
              <a:t>preseason NATL SST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MDR:</a:t>
            </a:r>
            <a:r>
              <a:rPr lang="en-US" sz="1600" dirty="0" smtClean="0">
                <a:solidFill>
                  <a:srgbClr val="0070C0"/>
                </a:solidFill>
              </a:rPr>
              <a:t> 20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W – 80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W, 10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N – 20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N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NATL:</a:t>
            </a:r>
            <a:r>
              <a:rPr lang="en-US" sz="1600" dirty="0" smtClean="0">
                <a:solidFill>
                  <a:srgbClr val="0070C0"/>
                </a:solidFill>
              </a:rPr>
              <a:t> 30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W – 60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W, 55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N – 65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N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95400" y="4114800"/>
            <a:ext cx="6858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solidFill>
                  <a:srgbClr val="C00000"/>
                </a:solidFill>
              </a:rPr>
              <a:t>2 predictors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	Regression period: </a:t>
            </a:r>
            <a:r>
              <a:rPr lang="en-US" sz="2000" dirty="0" smtClean="0">
                <a:solidFill>
                  <a:srgbClr val="C00000"/>
                </a:solidFill>
              </a:rPr>
              <a:t>1982–2016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CFS </a:t>
            </a:r>
            <a:r>
              <a:rPr lang="en-US" sz="2000" dirty="0" err="1" smtClean="0">
                <a:solidFill>
                  <a:srgbClr val="0070C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ug</a:t>
            </a:r>
            <a:r>
              <a:rPr lang="en-US" sz="2000" dirty="0" err="1" smtClean="0">
                <a:solidFill>
                  <a:srgbClr val="0070C0"/>
                </a:solidFill>
              </a:rPr>
              <a:t>S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ep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CTP U200–U850</a:t>
            </a:r>
          </a:p>
          <a:p>
            <a:r>
              <a:rPr lang="en-US" sz="2000" dirty="0">
                <a:solidFill>
                  <a:srgbClr val="0070C0"/>
                </a:solidFill>
              </a:rPr>
              <a:t>		CFS </a:t>
            </a:r>
            <a:r>
              <a:rPr lang="en-US" sz="2000" dirty="0" err="1" smtClean="0">
                <a:solidFill>
                  <a:srgbClr val="0070C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ug</a:t>
            </a:r>
            <a:r>
              <a:rPr lang="en-US" sz="2000" dirty="0" err="1" smtClean="0">
                <a:solidFill>
                  <a:srgbClr val="0070C0"/>
                </a:solidFill>
              </a:rPr>
              <a:t>S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ep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CNP SST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CTP:</a:t>
            </a:r>
            <a:r>
              <a:rPr lang="en-US" sz="1600" dirty="0" smtClean="0">
                <a:solidFill>
                  <a:srgbClr val="0070C0"/>
                </a:solidFill>
              </a:rPr>
              <a:t> 165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E </a:t>
            </a:r>
            <a:r>
              <a:rPr lang="en-US" sz="1600" dirty="0">
                <a:solidFill>
                  <a:srgbClr val="0070C0"/>
                </a:solidFill>
              </a:rPr>
              <a:t>– </a:t>
            </a:r>
            <a:r>
              <a:rPr lang="en-US" sz="1600" dirty="0" smtClean="0">
                <a:solidFill>
                  <a:srgbClr val="0070C0"/>
                </a:solidFill>
              </a:rPr>
              <a:t>135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W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smtClean="0">
                <a:solidFill>
                  <a:srgbClr val="0070C0"/>
                </a:solidFill>
              </a:rPr>
              <a:t>10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S </a:t>
            </a:r>
            <a:r>
              <a:rPr lang="en-US" sz="1600" dirty="0">
                <a:solidFill>
                  <a:srgbClr val="0070C0"/>
                </a:solidFill>
              </a:rPr>
              <a:t>– </a:t>
            </a:r>
            <a:r>
              <a:rPr lang="en-US" sz="1600" dirty="0" smtClean="0">
                <a:solidFill>
                  <a:srgbClr val="0070C0"/>
                </a:solidFill>
              </a:rPr>
              <a:t>7.5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N</a:t>
            </a: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CNP:</a:t>
            </a:r>
            <a:r>
              <a:rPr lang="en-US" sz="1600" dirty="0" smtClean="0">
                <a:solidFill>
                  <a:srgbClr val="0070C0"/>
                </a:solidFill>
              </a:rPr>
              <a:t> 165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E </a:t>
            </a:r>
            <a:r>
              <a:rPr lang="en-US" sz="1600" dirty="0">
                <a:solidFill>
                  <a:srgbClr val="0070C0"/>
                </a:solidFill>
              </a:rPr>
              <a:t>– </a:t>
            </a:r>
            <a:r>
              <a:rPr lang="en-US" sz="1600" dirty="0" smtClean="0">
                <a:solidFill>
                  <a:srgbClr val="0070C0"/>
                </a:solidFill>
              </a:rPr>
              <a:t>135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W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smtClean="0">
                <a:solidFill>
                  <a:srgbClr val="0070C0"/>
                </a:solidFill>
              </a:rPr>
              <a:t>20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N </a:t>
            </a:r>
            <a:r>
              <a:rPr lang="en-US" sz="1600" dirty="0">
                <a:solidFill>
                  <a:srgbClr val="0070C0"/>
                </a:solidFill>
              </a:rPr>
              <a:t>– </a:t>
            </a:r>
            <a:r>
              <a:rPr lang="en-US" sz="1600" dirty="0" smtClean="0">
                <a:solidFill>
                  <a:srgbClr val="0070C0"/>
                </a:solidFill>
              </a:rPr>
              <a:t>36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N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438400" y="3594318"/>
            <a:ext cx="4865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u="sng" dirty="0" smtClean="0">
                <a:solidFill>
                  <a:srgbClr val="0070C0"/>
                </a:solidFill>
              </a:rPr>
              <a:t>E</a:t>
            </a:r>
            <a:r>
              <a:rPr lang="en-US" sz="2400" b="1" u="sng" dirty="0">
                <a:solidFill>
                  <a:srgbClr val="0070C0"/>
                </a:solidFill>
              </a:rPr>
              <a:t>. Pacific Seasonal Hurricane Activity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28554" y="685800"/>
            <a:ext cx="47342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u="sng" dirty="0" smtClean="0">
                <a:solidFill>
                  <a:srgbClr val="0070C0"/>
                </a:solidFill>
              </a:rPr>
              <a:t>Atlantic </a:t>
            </a:r>
            <a:r>
              <a:rPr lang="en-US" sz="2400" b="1" u="sng" dirty="0">
                <a:solidFill>
                  <a:srgbClr val="0070C0"/>
                </a:solidFill>
              </a:rPr>
              <a:t>Seasonal Hurricane Activity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4114800" y="533400"/>
            <a:ext cx="1335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Atlantic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137209"/>
              </p:ext>
            </p:extLst>
          </p:nvPr>
        </p:nvGraphicFramePr>
        <p:xfrm>
          <a:off x="685800" y="1066800"/>
          <a:ext cx="7696200" cy="2239963"/>
        </p:xfrm>
        <a:graphic>
          <a:graphicData uri="http://schemas.openxmlformats.org/drawingml/2006/table">
            <a:tbl>
              <a:tblPr/>
              <a:tblGrid>
                <a:gridCol w="2308225"/>
                <a:gridCol w="1797050"/>
                <a:gridCol w="1795463"/>
                <a:gridCol w="1795462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Period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1982 –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1982 – 1994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1995 –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Hurricane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Named Storm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Major Hurricane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63"/>
          <p:cNvSpPr txBox="1">
            <a:spLocks noChangeArrowheads="1"/>
          </p:cNvSpPr>
          <p:nvPr/>
        </p:nvSpPr>
        <p:spPr bwMode="auto">
          <a:xfrm>
            <a:off x="0" y="0"/>
            <a:ext cx="25431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Climatology</a:t>
            </a:r>
          </a:p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</a:rPr>
              <a:t>Entire Hurricane Season</a:t>
            </a: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3626759" y="3515380"/>
            <a:ext cx="23285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Eastern Pacific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639704"/>
              </p:ext>
            </p:extLst>
          </p:nvPr>
        </p:nvGraphicFramePr>
        <p:xfrm>
          <a:off x="685800" y="4008437"/>
          <a:ext cx="7696200" cy="2239963"/>
        </p:xfrm>
        <a:graphic>
          <a:graphicData uri="http://schemas.openxmlformats.org/drawingml/2006/table">
            <a:tbl>
              <a:tblPr/>
              <a:tblGrid>
                <a:gridCol w="2308225"/>
                <a:gridCol w="1797050"/>
                <a:gridCol w="1795463"/>
                <a:gridCol w="1795462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Period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1982 –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1982 – 1994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1995 –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Hurricane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Named Storm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Major Hurricane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73972" y="209490"/>
            <a:ext cx="6198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</a:rPr>
              <a:t>Definitions </a:t>
            </a:r>
            <a:r>
              <a:rPr lang="en-US" sz="2000" b="1" dirty="0" smtClean="0">
                <a:solidFill>
                  <a:srgbClr val="0070C0"/>
                </a:solidFill>
              </a:rPr>
              <a:t>of  Above-</a:t>
            </a:r>
            <a:r>
              <a:rPr lang="en-US" sz="2000" b="1" dirty="0">
                <a:solidFill>
                  <a:srgbClr val="0070C0"/>
                </a:solidFill>
              </a:rPr>
              <a:t>, Near-, and Below-Normal Seasons</a:t>
            </a:r>
          </a:p>
        </p:txBody>
      </p:sp>
      <p:graphicFrame>
        <p:nvGraphicFramePr>
          <p:cNvPr id="4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62517"/>
              </p:ext>
            </p:extLst>
          </p:nvPr>
        </p:nvGraphicFramePr>
        <p:xfrm>
          <a:off x="228600" y="752475"/>
          <a:ext cx="8686800" cy="2524125"/>
        </p:xfrm>
        <a:graphic>
          <a:graphicData uri="http://schemas.openxmlformats.org/drawingml/2006/table">
            <a:tbl>
              <a:tblPr/>
              <a:tblGrid>
                <a:gridCol w="1738313"/>
                <a:gridCol w="1735137"/>
                <a:gridCol w="1739900"/>
                <a:gridCol w="1735138"/>
                <a:gridCol w="1738312"/>
              </a:tblGrid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ATLANTIC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Season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 of Hurricanes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 of Named Storms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 of Major Hurricanes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 of 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Above-Normal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Near-Normal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5–6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9–12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71.4–120%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Below-Normal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71.4%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858126"/>
              </p:ext>
            </p:extLst>
          </p:nvPr>
        </p:nvGraphicFramePr>
        <p:xfrm>
          <a:off x="228600" y="3581400"/>
          <a:ext cx="8686800" cy="2524125"/>
        </p:xfrm>
        <a:graphic>
          <a:graphicData uri="http://schemas.openxmlformats.org/drawingml/2006/table">
            <a:tbl>
              <a:tblPr/>
              <a:tblGrid>
                <a:gridCol w="1738313"/>
                <a:gridCol w="1735137"/>
                <a:gridCol w="1739900"/>
                <a:gridCol w="1735138"/>
                <a:gridCol w="1738312"/>
              </a:tblGrid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E. PACIFIC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Season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 of Hurricanes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 of Named Storms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 of Major Hurricanes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Range of 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Above-Normal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+mn-cs"/>
                        </a:rPr>
                        <a:t>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+mn-cs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Near-Normal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7–8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13–16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80–115%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Below-Normal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+mn-cs"/>
                        </a:rPr>
                        <a:t>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+mn-cs"/>
                        </a:rPr>
                        <a:t>12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+mn-cs"/>
                        </a:rPr>
                        <a:t>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172200"/>
            <a:ext cx="6951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ACE median:  	92.5 (Atlantic)		100.4 (E. Pacific)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5000" y="2057400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MDR</a:t>
            </a:r>
            <a:endParaRPr lang="en-US" sz="1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112" y="24825"/>
            <a:ext cx="1584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April ICs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12" y="24825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July ICs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057400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MDR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62845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5637" y="2283023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MDR</a:t>
            </a:r>
            <a:endParaRPr lang="en-US" sz="1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112" y="24825"/>
            <a:ext cx="1584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April ICs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7A88-E641-480F-A640-9A86A195E3F7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12" y="24825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July ICs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5637" y="2283023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MDR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18827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7403</TotalTime>
  <Words>630</Words>
  <Application>Microsoft Office PowerPoint</Application>
  <PresentationFormat>On-screen Show (4:3)</PresentationFormat>
  <Paragraphs>243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163</cp:revision>
  <cp:lastPrinted>2017-04-19T20:02:43Z</cp:lastPrinted>
  <dcterms:created xsi:type="dcterms:W3CDTF">2013-04-10T19:25:55Z</dcterms:created>
  <dcterms:modified xsi:type="dcterms:W3CDTF">2017-07-20T19:36:58Z</dcterms:modified>
</cp:coreProperties>
</file>