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2" r:id="rId11"/>
    <p:sldId id="265" r:id="rId12"/>
    <p:sldId id="266" r:id="rId13"/>
    <p:sldId id="267" r:id="rId14"/>
    <p:sldId id="268" r:id="rId15"/>
    <p:sldId id="269" r:id="rId16"/>
    <p:sldId id="270" r:id="rId17"/>
    <p:sldId id="271" r:id="rId18"/>
    <p:sldId id="273" r:id="rId19"/>
    <p:sldId id="274" r:id="rId20"/>
    <p:sldId id="276" r:id="rId21"/>
    <p:sldId id="277" r:id="rId22"/>
    <p:sldId id="278" r:id="rId23"/>
    <p:sldId id="279" r:id="rId24"/>
    <p:sldId id="280" r:id="rId25"/>
    <p:sldId id="281" r:id="rId26"/>
    <p:sldId id="282" r:id="rId27"/>
    <p:sldId id="283" r:id="rId28"/>
    <p:sldId id="275" r:id="rId29"/>
    <p:sldId id="285" r:id="rId30"/>
    <p:sldId id="286" r:id="rId31"/>
    <p:sldId id="288" r:id="rId32"/>
    <p:sldId id="287" r:id="rId33"/>
    <p:sldId id="289" r:id="rId34"/>
    <p:sldId id="290" r:id="rId35"/>
    <p:sldId id="291" r:id="rId36"/>
    <p:sldId id="294" r:id="rId37"/>
    <p:sldId id="292" r:id="rId38"/>
    <p:sldId id="293" r:id="rId39"/>
    <p:sldId id="295" r:id="rId40"/>
    <p:sldId id="296" r:id="rId41"/>
    <p:sldId id="297" r:id="rId42"/>
    <p:sldId id="300" r:id="rId43"/>
    <p:sldId id="301" r:id="rId44"/>
    <p:sldId id="302" r:id="rId45"/>
    <p:sldId id="303" r:id="rId46"/>
    <p:sldId id="304" r:id="rId47"/>
    <p:sldId id="305" r:id="rId48"/>
    <p:sldId id="306" r:id="rId49"/>
    <p:sldId id="307" r:id="rId50"/>
    <p:sldId id="310" r:id="rId51"/>
    <p:sldId id="311" r:id="rId52"/>
    <p:sldId id="313" r:id="rId53"/>
    <p:sldId id="314" r:id="rId54"/>
    <p:sldId id="315" r:id="rId55"/>
    <p:sldId id="316" r:id="rId56"/>
    <p:sldId id="317" r:id="rId57"/>
    <p:sldId id="318" r:id="rId58"/>
    <p:sldId id="298" r:id="rId59"/>
    <p:sldId id="299" r:id="rId60"/>
    <p:sldId id="308" r:id="rId61"/>
    <p:sldId id="309" r:id="rId62"/>
    <p:sldId id="31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5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0E13D8-1AA6-4BAB-BCE4-D0A544A0F11A}"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91356-3521-4132-ADA5-3205BFC368BD}" type="slidenum">
              <a:rPr lang="en-US" smtClean="0"/>
              <a:t>‹#›</a:t>
            </a:fld>
            <a:endParaRPr lang="en-US"/>
          </a:p>
        </p:txBody>
      </p:sp>
    </p:spTree>
    <p:extLst>
      <p:ext uri="{BB962C8B-B14F-4D97-AF65-F5344CB8AC3E}">
        <p14:creationId xmlns:p14="http://schemas.microsoft.com/office/powerpoint/2010/main" val="306082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E13D8-1AA6-4BAB-BCE4-D0A544A0F11A}"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91356-3521-4132-ADA5-3205BFC368BD}" type="slidenum">
              <a:rPr lang="en-US" smtClean="0"/>
              <a:t>‹#›</a:t>
            </a:fld>
            <a:endParaRPr lang="en-US"/>
          </a:p>
        </p:txBody>
      </p:sp>
    </p:spTree>
    <p:extLst>
      <p:ext uri="{BB962C8B-B14F-4D97-AF65-F5344CB8AC3E}">
        <p14:creationId xmlns:p14="http://schemas.microsoft.com/office/powerpoint/2010/main" val="275265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E13D8-1AA6-4BAB-BCE4-D0A544A0F11A}"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91356-3521-4132-ADA5-3205BFC368BD}" type="slidenum">
              <a:rPr lang="en-US" smtClean="0"/>
              <a:t>‹#›</a:t>
            </a:fld>
            <a:endParaRPr lang="en-US"/>
          </a:p>
        </p:txBody>
      </p:sp>
    </p:spTree>
    <p:extLst>
      <p:ext uri="{BB962C8B-B14F-4D97-AF65-F5344CB8AC3E}">
        <p14:creationId xmlns:p14="http://schemas.microsoft.com/office/powerpoint/2010/main" val="204276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E13D8-1AA6-4BAB-BCE4-D0A544A0F11A}"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91356-3521-4132-ADA5-3205BFC368BD}" type="slidenum">
              <a:rPr lang="en-US" smtClean="0"/>
              <a:t>‹#›</a:t>
            </a:fld>
            <a:endParaRPr lang="en-US"/>
          </a:p>
        </p:txBody>
      </p:sp>
    </p:spTree>
    <p:extLst>
      <p:ext uri="{BB962C8B-B14F-4D97-AF65-F5344CB8AC3E}">
        <p14:creationId xmlns:p14="http://schemas.microsoft.com/office/powerpoint/2010/main" val="3999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E13D8-1AA6-4BAB-BCE4-D0A544A0F11A}"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91356-3521-4132-ADA5-3205BFC368BD}" type="slidenum">
              <a:rPr lang="en-US" smtClean="0"/>
              <a:t>‹#›</a:t>
            </a:fld>
            <a:endParaRPr lang="en-US"/>
          </a:p>
        </p:txBody>
      </p:sp>
    </p:spTree>
    <p:extLst>
      <p:ext uri="{BB962C8B-B14F-4D97-AF65-F5344CB8AC3E}">
        <p14:creationId xmlns:p14="http://schemas.microsoft.com/office/powerpoint/2010/main" val="157425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E13D8-1AA6-4BAB-BCE4-D0A544A0F11A}"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91356-3521-4132-ADA5-3205BFC368BD}" type="slidenum">
              <a:rPr lang="en-US" smtClean="0"/>
              <a:t>‹#›</a:t>
            </a:fld>
            <a:endParaRPr lang="en-US"/>
          </a:p>
        </p:txBody>
      </p:sp>
    </p:spTree>
    <p:extLst>
      <p:ext uri="{BB962C8B-B14F-4D97-AF65-F5344CB8AC3E}">
        <p14:creationId xmlns:p14="http://schemas.microsoft.com/office/powerpoint/2010/main" val="130095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E13D8-1AA6-4BAB-BCE4-D0A544A0F11A}" type="datetimeFigureOut">
              <a:rPr lang="en-US" smtClean="0"/>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91356-3521-4132-ADA5-3205BFC368BD}" type="slidenum">
              <a:rPr lang="en-US" smtClean="0"/>
              <a:t>‹#›</a:t>
            </a:fld>
            <a:endParaRPr lang="en-US"/>
          </a:p>
        </p:txBody>
      </p:sp>
    </p:spTree>
    <p:extLst>
      <p:ext uri="{BB962C8B-B14F-4D97-AF65-F5344CB8AC3E}">
        <p14:creationId xmlns:p14="http://schemas.microsoft.com/office/powerpoint/2010/main" val="349436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E13D8-1AA6-4BAB-BCE4-D0A544A0F11A}" type="datetimeFigureOut">
              <a:rPr lang="en-US" smtClean="0"/>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91356-3521-4132-ADA5-3205BFC368BD}" type="slidenum">
              <a:rPr lang="en-US" smtClean="0"/>
              <a:t>‹#›</a:t>
            </a:fld>
            <a:endParaRPr lang="en-US"/>
          </a:p>
        </p:txBody>
      </p:sp>
    </p:spTree>
    <p:extLst>
      <p:ext uri="{BB962C8B-B14F-4D97-AF65-F5344CB8AC3E}">
        <p14:creationId xmlns:p14="http://schemas.microsoft.com/office/powerpoint/2010/main" val="348428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E13D8-1AA6-4BAB-BCE4-D0A544A0F11A}" type="datetimeFigureOut">
              <a:rPr lang="en-US" smtClean="0"/>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91356-3521-4132-ADA5-3205BFC368BD}" type="slidenum">
              <a:rPr lang="en-US" smtClean="0"/>
              <a:t>‹#›</a:t>
            </a:fld>
            <a:endParaRPr lang="en-US"/>
          </a:p>
        </p:txBody>
      </p:sp>
    </p:spTree>
    <p:extLst>
      <p:ext uri="{BB962C8B-B14F-4D97-AF65-F5344CB8AC3E}">
        <p14:creationId xmlns:p14="http://schemas.microsoft.com/office/powerpoint/2010/main" val="198933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E13D8-1AA6-4BAB-BCE4-D0A544A0F11A}"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91356-3521-4132-ADA5-3205BFC368BD}" type="slidenum">
              <a:rPr lang="en-US" smtClean="0"/>
              <a:t>‹#›</a:t>
            </a:fld>
            <a:endParaRPr lang="en-US"/>
          </a:p>
        </p:txBody>
      </p:sp>
    </p:spTree>
    <p:extLst>
      <p:ext uri="{BB962C8B-B14F-4D97-AF65-F5344CB8AC3E}">
        <p14:creationId xmlns:p14="http://schemas.microsoft.com/office/powerpoint/2010/main" val="174960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E13D8-1AA6-4BAB-BCE4-D0A544A0F11A}"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91356-3521-4132-ADA5-3205BFC368BD}" type="slidenum">
              <a:rPr lang="en-US" smtClean="0"/>
              <a:t>‹#›</a:t>
            </a:fld>
            <a:endParaRPr lang="en-US"/>
          </a:p>
        </p:txBody>
      </p:sp>
    </p:spTree>
    <p:extLst>
      <p:ext uri="{BB962C8B-B14F-4D97-AF65-F5344CB8AC3E}">
        <p14:creationId xmlns:p14="http://schemas.microsoft.com/office/powerpoint/2010/main" val="303799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E13D8-1AA6-4BAB-BCE4-D0A544A0F11A}" type="datetimeFigureOut">
              <a:rPr lang="en-US" smtClean="0"/>
              <a:t>11/10/2016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91356-3521-4132-ADA5-3205BFC368BD}" type="slidenum">
              <a:rPr lang="en-US" smtClean="0"/>
              <a:t>‹#›</a:t>
            </a:fld>
            <a:endParaRPr lang="en-US"/>
          </a:p>
        </p:txBody>
      </p:sp>
    </p:spTree>
    <p:extLst>
      <p:ext uri="{BB962C8B-B14F-4D97-AF65-F5344CB8AC3E}">
        <p14:creationId xmlns:p14="http://schemas.microsoft.com/office/powerpoint/2010/main" val="1259023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un_gdas.interactive.sh/" TargetMode="External"/><Relationship Id="rId2" Type="http://schemas.openxmlformats.org/officeDocument/2006/relationships/hyperlink" Target="http://r2.dump.sh/"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dtcenter.org/com-GSI/users/doc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ncdc.noaa.gov/data-access/model-data/model-datasets/global-data-assimilation-system-gda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dc.noaa.gov/data-access/model-data/model-datasets/global-data-assimilation-system-gdas"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nco.ncep.noaa.gov/sib/restricted_data/restricted_data_sib/register/" TargetMode="External"/><Relationship Id="rId2" Type="http://schemas.openxmlformats.org/officeDocument/2006/relationships/hyperlink" Target="http://www.nco.ncep.noaa.gov/sib/restricted_data/restricted_data_sib/"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emc.ncep.noaa.gov/mmb/data_processing/prepbufr.doc/document.htm" TargetMode="External"/><Relationship Id="rId2" Type="http://schemas.openxmlformats.org/officeDocument/2006/relationships/hyperlink" Target="http://www.emc.ncep.noaa.gov/mmb/data_processing/prepbufr.doc/table_3.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mc.ncep.noaa.gov/mmb/data_processing/data_processing/" TargetMode="External"/><Relationship Id="rId2" Type="http://schemas.openxmlformats.org/officeDocument/2006/relationships/hyperlink" Target="http://www.nco.ncep.noaa.gov/sib/decoders/BUFRLIB/toc/" TargetMode="External"/><Relationship Id="rId1" Type="http://schemas.openxmlformats.org/officeDocument/2006/relationships/slideLayout" Target="../slideLayouts/slideLayout7.xml"/><Relationship Id="rId4" Type="http://schemas.openxmlformats.org/officeDocument/2006/relationships/hyperlink" Target="http://www.nco.ncep.noaa.gov/sib/decoders/mail_bufrlib/"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agu.confex.com/agu/fm16/preliminaryview.cgi/start.html"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emc.ncep.noaa.gov/mmb/data_processing/prepbufr.doc/table_7.htm" TargetMode="External"/><Relationship Id="rId2" Type="http://schemas.openxmlformats.org/officeDocument/2006/relationships/hyperlink" Target="http://www.caps.ou.edu/~kzhu/control/config/PB2NCConfig_OKC"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www.emc.ncep.noaa.gov/mmb/data_processing/prepbufr.doc/table_7.htm"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6076600" cy="2523768"/>
          </a:xfrm>
          <a:prstGeom prst="rect">
            <a:avLst/>
          </a:prstGeom>
          <a:noFill/>
        </p:spPr>
        <p:txBody>
          <a:bodyPr wrap="none" rtlCol="0">
            <a:spAutoFit/>
          </a:bodyPr>
          <a:lstStyle/>
          <a:p>
            <a:pPr>
              <a:spcAft>
                <a:spcPts val="1200"/>
              </a:spcAft>
            </a:pPr>
            <a:r>
              <a:rPr lang="en-US" dirty="0" smtClean="0"/>
              <a:t>2015.10.22</a:t>
            </a:r>
          </a:p>
          <a:p>
            <a:pPr>
              <a:spcAft>
                <a:spcPts val="1200"/>
              </a:spcAft>
            </a:pPr>
            <a:r>
              <a:rPr lang="en-US" dirty="0" smtClean="0"/>
              <a:t>Set home directory to avoid potential change of directory later.</a:t>
            </a:r>
          </a:p>
          <a:p>
            <a:pPr>
              <a:spcAft>
                <a:spcPts val="1200"/>
              </a:spcAft>
            </a:pPr>
            <a:r>
              <a:rPr lang="en-US" dirty="0" smtClean="0"/>
              <a:t>For real-time run, do </a:t>
            </a:r>
            <a:r>
              <a:rPr lang="en-US" dirty="0" smtClean="0">
                <a:solidFill>
                  <a:srgbClr val="00B050"/>
                </a:solidFill>
              </a:rPr>
              <a:t>r2.dump.sh</a:t>
            </a:r>
            <a:r>
              <a:rPr lang="en-US" dirty="0" smtClean="0"/>
              <a:t> first</a:t>
            </a:r>
          </a:p>
          <a:p>
            <a:pPr>
              <a:spcAft>
                <a:spcPts val="1200"/>
              </a:spcAft>
            </a:pPr>
            <a:r>
              <a:rPr lang="en-US" dirty="0" smtClean="0"/>
              <a:t>Two versions of </a:t>
            </a:r>
            <a:r>
              <a:rPr lang="en-US" dirty="0" smtClean="0">
                <a:solidFill>
                  <a:srgbClr val="00B050"/>
                </a:solidFill>
              </a:rPr>
              <a:t>run_gdas.sh</a:t>
            </a:r>
            <a:r>
              <a:rPr lang="en-US" dirty="0" smtClean="0"/>
              <a:t> and </a:t>
            </a:r>
            <a:r>
              <a:rPr lang="en-US" dirty="0" smtClean="0">
                <a:solidFill>
                  <a:srgbClr val="00B050"/>
                </a:solidFill>
              </a:rPr>
              <a:t>run_gdas.interactive.sh</a:t>
            </a:r>
          </a:p>
          <a:p>
            <a:pPr>
              <a:spcAft>
                <a:spcPts val="1200"/>
              </a:spcAft>
            </a:pPr>
            <a:r>
              <a:rPr lang="en-US" dirty="0" smtClean="0"/>
              <a:t>Where is the source codes?</a:t>
            </a:r>
          </a:p>
          <a:p>
            <a:pPr>
              <a:spcAft>
                <a:spcPts val="1200"/>
              </a:spcAft>
            </a:pPr>
            <a:r>
              <a:rPr lang="en-US" dirty="0">
                <a:solidFill>
                  <a:srgbClr val="00B050"/>
                </a:solidFill>
              </a:rPr>
              <a:t>g</a:t>
            </a:r>
            <a:r>
              <a:rPr lang="en-US" dirty="0" smtClean="0">
                <a:solidFill>
                  <a:srgbClr val="00B050"/>
                </a:solidFill>
              </a:rPr>
              <a:t>das1</a:t>
            </a:r>
            <a:r>
              <a:rPr lang="en-US" dirty="0" smtClean="0"/>
              <a:t>: 12 steps for </a:t>
            </a:r>
            <a:r>
              <a:rPr lang="en-US" dirty="0" err="1" smtClean="0"/>
              <a:t>runing</a:t>
            </a:r>
            <a:r>
              <a:rPr lang="en-US" dirty="0" smtClean="0"/>
              <a:t> R2</a:t>
            </a:r>
          </a:p>
        </p:txBody>
      </p:sp>
      <p:sp>
        <p:nvSpPr>
          <p:cNvPr id="5" name="TextBox 4"/>
          <p:cNvSpPr txBox="1"/>
          <p:nvPr/>
        </p:nvSpPr>
        <p:spPr>
          <a:xfrm>
            <a:off x="161300" y="3124200"/>
            <a:ext cx="5553700" cy="3416320"/>
          </a:xfrm>
          <a:prstGeom prst="rect">
            <a:avLst/>
          </a:prstGeom>
          <a:noFill/>
        </p:spPr>
        <p:txBody>
          <a:bodyPr wrap="none" rtlCol="0">
            <a:spAutoFit/>
          </a:bodyPr>
          <a:lstStyle/>
          <a:p>
            <a:r>
              <a:rPr lang="en-US" dirty="0" smtClean="0"/>
              <a:t>E-mail:</a:t>
            </a:r>
          </a:p>
          <a:p>
            <a:endParaRPr lang="en-US" dirty="0"/>
          </a:p>
          <a:p>
            <a:r>
              <a:rPr lang="en-US" dirty="0" smtClean="0"/>
              <a:t>/u/</a:t>
            </a:r>
            <a:r>
              <a:rPr lang="en-US" dirty="0" err="1" smtClean="0"/>
              <a:t>Wesley.Ebisuzaki</a:t>
            </a:r>
            <a:r>
              <a:rPr lang="en-US" dirty="0" smtClean="0"/>
              <a:t>/home/r2/scripts</a:t>
            </a:r>
          </a:p>
          <a:p>
            <a:r>
              <a:rPr lang="en-US" dirty="0" smtClean="0"/>
              <a:t>   </a:t>
            </a:r>
            <a:r>
              <a:rPr lang="en-US" dirty="0" smtClean="0">
                <a:hlinkClick r:id="rId2"/>
              </a:rPr>
              <a:t>r2.dump.sh</a:t>
            </a:r>
            <a:r>
              <a:rPr lang="en-US" dirty="0" smtClean="0"/>
              <a:t> is real-time update of </a:t>
            </a:r>
            <a:r>
              <a:rPr lang="en-US" dirty="0" err="1" smtClean="0"/>
              <a:t>init</a:t>
            </a:r>
            <a:r>
              <a:rPr lang="en-US" dirty="0" smtClean="0"/>
              <a:t> </a:t>
            </a:r>
            <a:r>
              <a:rPr lang="en-US" dirty="0" err="1" smtClean="0"/>
              <a:t>cond</a:t>
            </a:r>
            <a:r>
              <a:rPr lang="en-US" dirty="0" smtClean="0"/>
              <a:t> </a:t>
            </a:r>
          </a:p>
          <a:p>
            <a:r>
              <a:rPr lang="en-US" dirty="0" smtClean="0"/>
              <a:t>   </a:t>
            </a:r>
            <a:r>
              <a:rPr lang="en-US" dirty="0" smtClean="0">
                <a:hlinkClick r:id="rId3"/>
              </a:rPr>
              <a:t>run_gdas.interactive.sh</a:t>
            </a:r>
            <a:r>
              <a:rPr lang="en-US" dirty="0" smtClean="0"/>
              <a:t> to run</a:t>
            </a:r>
            <a:br>
              <a:rPr lang="en-US" dirty="0" smtClean="0"/>
            </a:br>
            <a:endParaRPr lang="en-US" dirty="0" smtClean="0"/>
          </a:p>
          <a:p>
            <a:r>
              <a:rPr lang="en-US" dirty="0" err="1" smtClean="0"/>
              <a:t>hpss</a:t>
            </a:r>
            <a:r>
              <a:rPr lang="en-US" dirty="0" smtClean="0"/>
              <a:t> files:</a:t>
            </a:r>
            <a:br>
              <a:rPr lang="en-US" dirty="0" smtClean="0"/>
            </a:br>
            <a:r>
              <a:rPr lang="en-US" dirty="0" smtClean="0"/>
              <a:t>/5year/NCEPDEV/</a:t>
            </a:r>
            <a:r>
              <a:rPr lang="en-US" dirty="0" err="1" smtClean="0"/>
              <a:t>cpc</a:t>
            </a:r>
            <a:r>
              <a:rPr lang="en-US" dirty="0" smtClean="0"/>
              <a:t>-om/</a:t>
            </a:r>
            <a:r>
              <a:rPr lang="en-US" dirty="0" err="1" smtClean="0"/>
              <a:t>Wesley.Ebisuzaki</a:t>
            </a:r>
            <a:r>
              <a:rPr lang="en-US" dirty="0" smtClean="0"/>
              <a:t>/r2/sp1/2015/</a:t>
            </a:r>
            <a:br>
              <a:rPr lang="en-US" dirty="0" smtClean="0"/>
            </a:br>
            <a:r>
              <a:rPr lang="en-US" dirty="0" smtClean="0"/>
              <a:t>/NCEPDEV/</a:t>
            </a:r>
            <a:r>
              <a:rPr lang="en-US" dirty="0" err="1" smtClean="0"/>
              <a:t>hpssuser</a:t>
            </a:r>
            <a:r>
              <a:rPr lang="en-US" dirty="0" smtClean="0"/>
              <a:t>/g03/wx51we/r2/sp1/2013/</a:t>
            </a:r>
            <a:br>
              <a:rPr lang="en-US" dirty="0" smtClean="0"/>
            </a:br>
            <a:r>
              <a:rPr lang="en-US" dirty="0" smtClean="0"/>
              <a:t/>
            </a:r>
            <a:br>
              <a:rPr lang="en-US" dirty="0" smtClean="0"/>
            </a:br>
            <a:r>
              <a:rPr lang="en-US" dirty="0" smtClean="0"/>
              <a:t>operational version .. includes source codes</a:t>
            </a:r>
            <a:br>
              <a:rPr lang="en-US" dirty="0" smtClean="0"/>
            </a:br>
            <a:r>
              <a:rPr lang="en-US" dirty="0" smtClean="0"/>
              <a:t>/</a:t>
            </a:r>
            <a:r>
              <a:rPr lang="en-US" dirty="0" err="1" smtClean="0"/>
              <a:t>nwprod</a:t>
            </a:r>
            <a:r>
              <a:rPr lang="en-US" dirty="0" smtClean="0"/>
              <a:t>/cdas2.v1.0.2</a:t>
            </a:r>
          </a:p>
        </p:txBody>
      </p:sp>
      <p:sp>
        <p:nvSpPr>
          <p:cNvPr id="6" name="TextBox 5"/>
          <p:cNvSpPr txBox="1"/>
          <p:nvPr/>
        </p:nvSpPr>
        <p:spPr>
          <a:xfrm>
            <a:off x="4953000" y="2332672"/>
            <a:ext cx="3822072" cy="1477328"/>
          </a:xfrm>
          <a:prstGeom prst="rect">
            <a:avLst/>
          </a:prstGeom>
          <a:noFill/>
        </p:spPr>
        <p:txBody>
          <a:bodyPr wrap="none" rtlCol="0">
            <a:spAutoFit/>
          </a:bodyPr>
          <a:lstStyle/>
          <a:p>
            <a:r>
              <a:rPr lang="en-US" dirty="0"/>
              <a:t>r</a:t>
            </a:r>
            <a:r>
              <a:rPr lang="en-US" dirty="0" smtClean="0"/>
              <a:t>2.dump.sh</a:t>
            </a:r>
          </a:p>
          <a:p>
            <a:r>
              <a:rPr lang="en-US" dirty="0" smtClean="0">
                <a:solidFill>
                  <a:srgbClr val="0070C0"/>
                </a:solidFill>
              </a:rPr>
              <a:t>Replace directories with </a:t>
            </a:r>
            <a:r>
              <a:rPr lang="en-US" dirty="0" err="1" smtClean="0">
                <a:solidFill>
                  <a:srgbClr val="0070C0"/>
                </a:solidFill>
              </a:rPr>
              <a:t>Hui.Wang</a:t>
            </a:r>
            <a:endParaRPr lang="en-US" dirty="0" smtClean="0">
              <a:solidFill>
                <a:srgbClr val="0070C0"/>
              </a:solidFill>
            </a:endParaRPr>
          </a:p>
          <a:p>
            <a:r>
              <a:rPr lang="en-US" dirty="0" smtClean="0"/>
              <a:t>/u/</a:t>
            </a:r>
            <a:r>
              <a:rPr lang="en-US" dirty="0" err="1" smtClean="0"/>
              <a:t>Hui.Wang</a:t>
            </a:r>
            <a:r>
              <a:rPr lang="en-US" dirty="0" smtClean="0"/>
              <a:t>/home/data/monthdir.r2/</a:t>
            </a:r>
          </a:p>
          <a:p>
            <a:r>
              <a:rPr lang="en-US" dirty="0" smtClean="0"/>
              <a:t>/u/</a:t>
            </a:r>
            <a:r>
              <a:rPr lang="en-US" dirty="0" err="1" smtClean="0"/>
              <a:t>Hui.Wang</a:t>
            </a:r>
            <a:r>
              <a:rPr lang="en-US" dirty="0" smtClean="0"/>
              <a:t>/home/data/</a:t>
            </a:r>
            <a:r>
              <a:rPr lang="en-US" dirty="0" err="1" smtClean="0"/>
              <a:t>cdas</a:t>
            </a:r>
            <a:r>
              <a:rPr lang="en-US" dirty="0" smtClean="0"/>
              <a:t>/prod/</a:t>
            </a:r>
          </a:p>
          <a:p>
            <a:r>
              <a:rPr lang="en-US" dirty="0" smtClean="0"/>
              <a:t>/u/</a:t>
            </a:r>
            <a:r>
              <a:rPr lang="en-US" dirty="0" err="1" smtClean="0"/>
              <a:t>Hui.Wang</a:t>
            </a:r>
            <a:r>
              <a:rPr lang="en-US" dirty="0" smtClean="0"/>
              <a:t>/home/data/</a:t>
            </a:r>
            <a:r>
              <a:rPr lang="en-US" dirty="0" err="1" smtClean="0"/>
              <a:t>monthdir</a:t>
            </a:r>
            <a:r>
              <a:rPr lang="en-US" dirty="0" smtClean="0"/>
              <a:t>/</a:t>
            </a:r>
          </a:p>
        </p:txBody>
      </p:sp>
    </p:spTree>
    <p:extLst>
      <p:ext uri="{BB962C8B-B14F-4D97-AF65-F5344CB8AC3E}">
        <p14:creationId xmlns:p14="http://schemas.microsoft.com/office/powerpoint/2010/main" val="2897669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662" y="228600"/>
            <a:ext cx="7444538" cy="1169551"/>
          </a:xfrm>
          <a:prstGeom prst="rect">
            <a:avLst/>
          </a:prstGeom>
          <a:noFill/>
        </p:spPr>
        <p:txBody>
          <a:bodyPr wrap="none" rtlCol="0">
            <a:spAutoFit/>
          </a:bodyPr>
          <a:lstStyle/>
          <a:p>
            <a:r>
              <a:rPr lang="en-US" dirty="0"/>
              <a:t> 1.  PREVENTS -- compute increments and split the </a:t>
            </a:r>
            <a:r>
              <a:rPr lang="en-US" dirty="0" err="1"/>
              <a:t>bufr</a:t>
            </a:r>
            <a:r>
              <a:rPr lang="en-US" dirty="0"/>
              <a:t> </a:t>
            </a:r>
            <a:r>
              <a:rPr lang="en-US" dirty="0" smtClean="0"/>
              <a:t>file</a:t>
            </a:r>
          </a:p>
          <a:p>
            <a:r>
              <a:rPr lang="en-US" dirty="0" smtClean="0"/>
              <a:t>Source codes:</a:t>
            </a:r>
          </a:p>
          <a:p>
            <a:r>
              <a:rPr lang="en-US" dirty="0"/>
              <a:t>/</a:t>
            </a:r>
            <a:r>
              <a:rPr lang="en-US" dirty="0" smtClean="0"/>
              <a:t>u/</a:t>
            </a:r>
            <a:r>
              <a:rPr lang="en-US" dirty="0" err="1" smtClean="0"/>
              <a:t>Wesley.Ebisuzaki</a:t>
            </a:r>
            <a:r>
              <a:rPr lang="en-US" dirty="0" smtClean="0"/>
              <a:t>/home/</a:t>
            </a:r>
            <a:r>
              <a:rPr lang="en-US" dirty="0" err="1" smtClean="0"/>
              <a:t>nwprod</a:t>
            </a:r>
            <a:r>
              <a:rPr lang="en-US" dirty="0" smtClean="0"/>
              <a:t>/cdas2.v1.0.5/</a:t>
            </a:r>
            <a:r>
              <a:rPr lang="en-US" dirty="0" err="1" smtClean="0"/>
              <a:t>sorc</a:t>
            </a:r>
            <a:r>
              <a:rPr lang="en-US" dirty="0" smtClean="0"/>
              <a:t>/cdas2_v1_prevents.fd/</a:t>
            </a:r>
          </a:p>
          <a:p>
            <a:r>
              <a:rPr lang="en-US" sz="1600" dirty="0"/>
              <a:t>cdas2_v1_prevents  </a:t>
            </a:r>
            <a:r>
              <a:rPr lang="en-US" sz="1600" dirty="0" smtClean="0"/>
              <a:t>	        </a:t>
            </a:r>
            <a:r>
              <a:rPr lang="en-US" sz="1600" dirty="0" err="1" smtClean="0"/>
              <a:t>makefile</a:t>
            </a:r>
            <a:r>
              <a:rPr lang="en-US" sz="1600" dirty="0" smtClean="0"/>
              <a:t>  	</a:t>
            </a:r>
            <a:r>
              <a:rPr lang="en-US" sz="1600" b="1" dirty="0" smtClean="0">
                <a:solidFill>
                  <a:srgbClr val="FF0000"/>
                </a:solidFill>
              </a:rPr>
              <a:t>r2_prevents.f  </a:t>
            </a:r>
            <a:r>
              <a:rPr lang="en-US" sz="1600" dirty="0" smtClean="0"/>
              <a:t>	r2_prevents.f.stratus</a:t>
            </a:r>
          </a:p>
        </p:txBody>
      </p:sp>
      <p:sp>
        <p:nvSpPr>
          <p:cNvPr id="3" name="TextBox 2"/>
          <p:cNvSpPr txBox="1"/>
          <p:nvPr/>
        </p:nvSpPr>
        <p:spPr>
          <a:xfrm>
            <a:off x="381000" y="1752600"/>
            <a:ext cx="6760505" cy="3693319"/>
          </a:xfrm>
          <a:prstGeom prst="rect">
            <a:avLst/>
          </a:prstGeom>
          <a:noFill/>
        </p:spPr>
        <p:txBody>
          <a:bodyPr wrap="none" rtlCol="0">
            <a:spAutoFit/>
          </a:bodyPr>
          <a:lstStyle/>
          <a:p>
            <a:r>
              <a:rPr lang="en-US" dirty="0"/>
              <a:t>C  OPEN I/O DATA FILES AND CHECK </a:t>
            </a:r>
            <a:r>
              <a:rPr lang="en-US" dirty="0" smtClean="0"/>
              <a:t>DATES</a:t>
            </a:r>
          </a:p>
          <a:p>
            <a:endParaRPr lang="en-US" dirty="0"/>
          </a:p>
          <a:p>
            <a:r>
              <a:rPr lang="en-US" dirty="0"/>
              <a:t>C  OBTAIN THE FIRST </a:t>
            </a:r>
            <a:r>
              <a:rPr lang="en-US" dirty="0" smtClean="0"/>
              <a:t>GUESS</a:t>
            </a:r>
          </a:p>
          <a:p>
            <a:r>
              <a:rPr lang="en-US" dirty="0" smtClean="0"/>
              <a:t>First guess from sigma file</a:t>
            </a:r>
          </a:p>
          <a:p>
            <a:endParaRPr lang="en-US" dirty="0"/>
          </a:p>
          <a:p>
            <a:r>
              <a:rPr lang="en-US" dirty="0"/>
              <a:t>C  READ ERROR FILES AND SET INTERPOLATION </a:t>
            </a:r>
            <a:r>
              <a:rPr lang="en-US" dirty="0" smtClean="0"/>
              <a:t>FACTORS</a:t>
            </a:r>
          </a:p>
          <a:p>
            <a:endParaRPr lang="en-US" dirty="0"/>
          </a:p>
          <a:p>
            <a:r>
              <a:rPr lang="en-US" dirty="0"/>
              <a:t>C  OPEN THE FILES AND GET THE QC </a:t>
            </a:r>
            <a:r>
              <a:rPr lang="en-US" dirty="0" smtClean="0"/>
              <a:t>CODES</a:t>
            </a:r>
          </a:p>
          <a:p>
            <a:endParaRPr lang="en-US" dirty="0"/>
          </a:p>
          <a:p>
            <a:r>
              <a:rPr lang="en-US" dirty="0"/>
              <a:t>C  LOOP THROUGH THE INPUT </a:t>
            </a:r>
            <a:r>
              <a:rPr lang="en-US" dirty="0" smtClean="0"/>
              <a:t>MESSAGES</a:t>
            </a:r>
          </a:p>
          <a:p>
            <a:r>
              <a:rPr lang="en-US" dirty="0"/>
              <a:t>BUFR data:  </a:t>
            </a:r>
            <a:r>
              <a:rPr lang="en-US" dirty="0" smtClean="0"/>
              <a:t>	</a:t>
            </a:r>
            <a:r>
              <a:rPr lang="en-US" dirty="0" err="1" smtClean="0">
                <a:solidFill>
                  <a:srgbClr val="0070C0"/>
                </a:solidFill>
              </a:rPr>
              <a:t>bufr_adpupa</a:t>
            </a:r>
            <a:r>
              <a:rPr lang="en-US" dirty="0" smtClean="0">
                <a:solidFill>
                  <a:srgbClr val="0070C0"/>
                </a:solidFill>
              </a:rPr>
              <a:t> </a:t>
            </a:r>
            <a:r>
              <a:rPr lang="en-US" dirty="0">
                <a:solidFill>
                  <a:srgbClr val="0070C0"/>
                </a:solidFill>
              </a:rPr>
              <a:t>	</a:t>
            </a:r>
            <a:r>
              <a:rPr lang="en-US" dirty="0" err="1" smtClean="0">
                <a:solidFill>
                  <a:srgbClr val="0070C0"/>
                </a:solidFill>
              </a:rPr>
              <a:t>bufr_aircft</a:t>
            </a:r>
            <a:r>
              <a:rPr lang="en-US" dirty="0" smtClean="0">
                <a:solidFill>
                  <a:srgbClr val="0070C0"/>
                </a:solidFill>
              </a:rPr>
              <a:t> 	</a:t>
            </a:r>
            <a:r>
              <a:rPr lang="en-US" dirty="0" err="1" smtClean="0">
                <a:solidFill>
                  <a:srgbClr val="0070C0"/>
                </a:solidFill>
              </a:rPr>
              <a:t>bufr_sfcsat</a:t>
            </a:r>
            <a:endParaRPr lang="en-US" dirty="0">
              <a:solidFill>
                <a:srgbClr val="0070C0"/>
              </a:solidFill>
            </a:endParaRPr>
          </a:p>
          <a:p>
            <a:r>
              <a:rPr lang="en-US" dirty="0" smtClean="0"/>
              <a:t>(Split the </a:t>
            </a:r>
            <a:r>
              <a:rPr lang="en-US" dirty="0" err="1" smtClean="0"/>
              <a:t>bufr</a:t>
            </a:r>
            <a:r>
              <a:rPr lang="en-US" dirty="0" smtClean="0"/>
              <a:t> file)</a:t>
            </a:r>
          </a:p>
          <a:p>
            <a:endParaRPr lang="en-US" dirty="0"/>
          </a:p>
        </p:txBody>
      </p:sp>
    </p:spTree>
    <p:extLst>
      <p:ext uri="{BB962C8B-B14F-4D97-AF65-F5344CB8AC3E}">
        <p14:creationId xmlns:p14="http://schemas.microsoft.com/office/powerpoint/2010/main" val="4253343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1242648" cy="369332"/>
          </a:xfrm>
          <a:prstGeom prst="rect">
            <a:avLst/>
          </a:prstGeom>
          <a:noFill/>
        </p:spPr>
        <p:txBody>
          <a:bodyPr wrap="none" rtlCol="0">
            <a:spAutoFit/>
          </a:bodyPr>
          <a:lstStyle/>
          <a:p>
            <a:r>
              <a:rPr lang="en-US" b="1" dirty="0" smtClean="0">
                <a:solidFill>
                  <a:srgbClr val="00B050"/>
                </a:solidFill>
              </a:rPr>
              <a:t>2015.11.25</a:t>
            </a:r>
            <a:endParaRPr lang="en-US" b="1" dirty="0">
              <a:solidFill>
                <a:srgbClr val="00B050"/>
              </a:solidFill>
            </a:endParaRPr>
          </a:p>
        </p:txBody>
      </p:sp>
      <p:sp>
        <p:nvSpPr>
          <p:cNvPr id="3" name="TextBox 2"/>
          <p:cNvSpPr txBox="1"/>
          <p:nvPr/>
        </p:nvSpPr>
        <p:spPr>
          <a:xfrm>
            <a:off x="228600" y="457200"/>
            <a:ext cx="7440307" cy="5216813"/>
          </a:xfrm>
          <a:prstGeom prst="rect">
            <a:avLst/>
          </a:prstGeom>
          <a:noFill/>
        </p:spPr>
        <p:txBody>
          <a:bodyPr wrap="none" rtlCol="0">
            <a:spAutoFit/>
          </a:bodyPr>
          <a:lstStyle/>
          <a:p>
            <a:r>
              <a:rPr lang="en-US" dirty="0" smtClean="0"/>
              <a:t>What is </a:t>
            </a:r>
            <a:r>
              <a:rPr lang="en-US" dirty="0"/>
              <a:t>gdas0 for? /</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/home/r2/scripts/gdas0</a:t>
            </a:r>
          </a:p>
          <a:p>
            <a:endParaRPr lang="en-US" sz="900" dirty="0"/>
          </a:p>
          <a:p>
            <a:r>
              <a:rPr lang="en-US" dirty="0"/>
              <a:t>The output:  /</a:t>
            </a:r>
            <a:r>
              <a:rPr lang="en-US" dirty="0" err="1" smtClean="0"/>
              <a:t>cpc</a:t>
            </a:r>
            <a:r>
              <a:rPr lang="en-US" dirty="0" smtClean="0"/>
              <a:t>/</a:t>
            </a:r>
            <a:r>
              <a:rPr lang="en-US" dirty="0" err="1" smtClean="0"/>
              <a:t>noscrub</a:t>
            </a:r>
            <a:r>
              <a:rPr lang="en-US" dirty="0" smtClean="0"/>
              <a:t>/</a:t>
            </a:r>
            <a:r>
              <a:rPr lang="en-US" dirty="0" err="1" smtClean="0"/>
              <a:t>Hui.Wang</a:t>
            </a:r>
            <a:r>
              <a:rPr lang="en-US" dirty="0" smtClean="0"/>
              <a:t>/gdas1/stdout0.anl.ascii.tmp</a:t>
            </a:r>
          </a:p>
          <a:p>
            <a:r>
              <a:rPr lang="en-US" sz="1200" dirty="0">
                <a:solidFill>
                  <a:srgbClr val="0070C0"/>
                </a:solidFill>
              </a:rPr>
              <a:t>-------------- </a:t>
            </a:r>
            <a:r>
              <a:rPr lang="en-US" sz="1200" dirty="0" err="1">
                <a:solidFill>
                  <a:srgbClr val="0070C0"/>
                </a:solidFill>
              </a:rPr>
              <a:t>grepsat</a:t>
            </a:r>
            <a:r>
              <a:rPr lang="en-US" sz="1200" dirty="0">
                <a:solidFill>
                  <a:srgbClr val="0070C0"/>
                </a:solidFill>
              </a:rPr>
              <a:t> ------------</a:t>
            </a:r>
          </a:p>
          <a:p>
            <a:r>
              <a:rPr lang="en-US" sz="1200" dirty="0" err="1">
                <a:solidFill>
                  <a:srgbClr val="0070C0"/>
                </a:solidFill>
              </a:rPr>
              <a:t>grepsat</a:t>
            </a:r>
            <a:r>
              <a:rPr lang="en-US" sz="1200" dirty="0">
                <a:solidFill>
                  <a:srgbClr val="0070C0"/>
                </a:solidFill>
              </a:rPr>
              <a:t> not run</a:t>
            </a:r>
          </a:p>
          <a:p>
            <a:r>
              <a:rPr lang="en-US" sz="1200" dirty="0">
                <a:solidFill>
                  <a:srgbClr val="0070C0"/>
                </a:solidFill>
              </a:rPr>
              <a:t>-------------- </a:t>
            </a:r>
            <a:r>
              <a:rPr lang="en-US" sz="1200" dirty="0" err="1">
                <a:solidFill>
                  <a:srgbClr val="0070C0"/>
                </a:solidFill>
              </a:rPr>
              <a:t>edupat</a:t>
            </a:r>
            <a:r>
              <a:rPr lang="en-US" sz="1200" dirty="0">
                <a:solidFill>
                  <a:srgbClr val="0070C0"/>
                </a:solidFill>
              </a:rPr>
              <a:t> ------------</a:t>
            </a:r>
          </a:p>
          <a:p>
            <a:r>
              <a:rPr lang="en-US" sz="1200" dirty="0" err="1">
                <a:solidFill>
                  <a:srgbClr val="0070C0"/>
                </a:solidFill>
              </a:rPr>
              <a:t>edupat</a:t>
            </a:r>
            <a:r>
              <a:rPr lang="en-US" sz="1200" dirty="0">
                <a:solidFill>
                  <a:srgbClr val="0070C0"/>
                </a:solidFill>
              </a:rPr>
              <a:t> not run</a:t>
            </a:r>
          </a:p>
          <a:p>
            <a:r>
              <a:rPr lang="en-US" sz="1200" dirty="0">
                <a:solidFill>
                  <a:srgbClr val="0070C0"/>
                </a:solidFill>
              </a:rPr>
              <a:t>-------------- </a:t>
            </a:r>
            <a:r>
              <a:rPr lang="en-US" sz="1200" dirty="0" err="1">
                <a:solidFill>
                  <a:srgbClr val="0070C0"/>
                </a:solidFill>
              </a:rPr>
              <a:t>fixpaobs</a:t>
            </a:r>
            <a:r>
              <a:rPr lang="en-US" sz="1200" dirty="0">
                <a:solidFill>
                  <a:srgbClr val="0070C0"/>
                </a:solidFill>
              </a:rPr>
              <a:t> ------------</a:t>
            </a:r>
          </a:p>
          <a:p>
            <a:r>
              <a:rPr lang="en-US" sz="1200" dirty="0" err="1">
                <a:solidFill>
                  <a:srgbClr val="0070C0"/>
                </a:solidFill>
              </a:rPr>
              <a:t>fixpaobs</a:t>
            </a:r>
            <a:r>
              <a:rPr lang="en-US" sz="1200" dirty="0">
                <a:solidFill>
                  <a:srgbClr val="0070C0"/>
                </a:solidFill>
              </a:rPr>
              <a:t> not run</a:t>
            </a:r>
          </a:p>
          <a:p>
            <a:r>
              <a:rPr lang="en-US" sz="1200" dirty="0">
                <a:solidFill>
                  <a:srgbClr val="0070C0"/>
                </a:solidFill>
              </a:rPr>
              <a:t>-------------- </a:t>
            </a:r>
            <a:r>
              <a:rPr lang="en-US" sz="1200" dirty="0" err="1">
                <a:solidFill>
                  <a:srgbClr val="0070C0"/>
                </a:solidFill>
              </a:rPr>
              <a:t>edsatw</a:t>
            </a:r>
            <a:r>
              <a:rPr lang="en-US" sz="1200" dirty="0">
                <a:solidFill>
                  <a:srgbClr val="0070C0"/>
                </a:solidFill>
              </a:rPr>
              <a:t> ------------</a:t>
            </a:r>
          </a:p>
          <a:p>
            <a:r>
              <a:rPr lang="en-US" sz="1200" dirty="0" err="1">
                <a:solidFill>
                  <a:srgbClr val="0070C0"/>
                </a:solidFill>
              </a:rPr>
              <a:t>edsatw</a:t>
            </a:r>
            <a:r>
              <a:rPr lang="en-US" sz="1200" dirty="0">
                <a:solidFill>
                  <a:srgbClr val="0070C0"/>
                </a:solidFill>
              </a:rPr>
              <a:t> not run</a:t>
            </a:r>
          </a:p>
          <a:p>
            <a:r>
              <a:rPr lang="en-US" sz="1200" dirty="0">
                <a:solidFill>
                  <a:srgbClr val="0070C0"/>
                </a:solidFill>
              </a:rPr>
              <a:t>-------------- </a:t>
            </a:r>
            <a:r>
              <a:rPr lang="en-US" sz="1200" dirty="0" err="1">
                <a:solidFill>
                  <a:srgbClr val="0070C0"/>
                </a:solidFill>
              </a:rPr>
              <a:t>edswnd</a:t>
            </a:r>
            <a:r>
              <a:rPr lang="en-US" sz="1200" dirty="0">
                <a:solidFill>
                  <a:srgbClr val="0070C0"/>
                </a:solidFill>
              </a:rPr>
              <a:t> ------------</a:t>
            </a:r>
          </a:p>
          <a:p>
            <a:r>
              <a:rPr lang="en-US" sz="1200" dirty="0" err="1">
                <a:solidFill>
                  <a:srgbClr val="0070C0"/>
                </a:solidFill>
              </a:rPr>
              <a:t>edswnd</a:t>
            </a:r>
            <a:r>
              <a:rPr lang="en-US" sz="1200" dirty="0">
                <a:solidFill>
                  <a:srgbClr val="0070C0"/>
                </a:solidFill>
              </a:rPr>
              <a:t> not run</a:t>
            </a:r>
          </a:p>
          <a:p>
            <a:r>
              <a:rPr lang="en-US" sz="1200" dirty="0">
                <a:solidFill>
                  <a:srgbClr val="0070C0"/>
                </a:solidFill>
              </a:rPr>
              <a:t>-------------- </a:t>
            </a:r>
            <a:r>
              <a:rPr lang="en-US" sz="1200" dirty="0" err="1">
                <a:solidFill>
                  <a:srgbClr val="0070C0"/>
                </a:solidFill>
              </a:rPr>
              <a:t>eddrib</a:t>
            </a:r>
            <a:r>
              <a:rPr lang="en-US" sz="1200" dirty="0">
                <a:solidFill>
                  <a:srgbClr val="0070C0"/>
                </a:solidFill>
              </a:rPr>
              <a:t> ------------</a:t>
            </a:r>
          </a:p>
          <a:p>
            <a:r>
              <a:rPr lang="en-US" sz="1200" dirty="0" err="1">
                <a:solidFill>
                  <a:srgbClr val="0070C0"/>
                </a:solidFill>
              </a:rPr>
              <a:t>eddrib</a:t>
            </a:r>
            <a:r>
              <a:rPr lang="en-US" sz="1200" dirty="0">
                <a:solidFill>
                  <a:srgbClr val="0070C0"/>
                </a:solidFill>
              </a:rPr>
              <a:t> not run</a:t>
            </a:r>
          </a:p>
          <a:p>
            <a:r>
              <a:rPr lang="en-US" sz="1200" dirty="0">
                <a:solidFill>
                  <a:srgbClr val="0070C0"/>
                </a:solidFill>
              </a:rPr>
              <a:t>-------------- </a:t>
            </a:r>
            <a:r>
              <a:rPr lang="en-US" sz="1200" dirty="0" err="1">
                <a:solidFill>
                  <a:srgbClr val="0070C0"/>
                </a:solidFill>
              </a:rPr>
              <a:t>ednosat</a:t>
            </a:r>
            <a:r>
              <a:rPr lang="en-US" sz="1200" dirty="0">
                <a:solidFill>
                  <a:srgbClr val="0070C0"/>
                </a:solidFill>
              </a:rPr>
              <a:t> ------------</a:t>
            </a:r>
          </a:p>
          <a:p>
            <a:r>
              <a:rPr lang="en-US" sz="1200" dirty="0" err="1">
                <a:solidFill>
                  <a:srgbClr val="0070C0"/>
                </a:solidFill>
              </a:rPr>
              <a:t>ednosat</a:t>
            </a:r>
            <a:r>
              <a:rPr lang="en-US" sz="1200" dirty="0">
                <a:solidFill>
                  <a:srgbClr val="0070C0"/>
                </a:solidFill>
              </a:rPr>
              <a:t> not run		 </a:t>
            </a:r>
            <a:r>
              <a:rPr lang="en-US" sz="1200" dirty="0">
                <a:solidFill>
                  <a:srgbClr val="FF0000"/>
                </a:solidFill>
              </a:rPr>
              <a:t>7.  </a:t>
            </a:r>
            <a:r>
              <a:rPr lang="en-US" sz="1200" dirty="0" err="1">
                <a:solidFill>
                  <a:srgbClr val="FF0000"/>
                </a:solidFill>
              </a:rPr>
              <a:t>ednosat</a:t>
            </a:r>
            <a:r>
              <a:rPr lang="en-US" sz="1200" dirty="0">
                <a:solidFill>
                  <a:srgbClr val="FF0000"/>
                </a:solidFill>
              </a:rPr>
              <a:t>  -- NOSAT experiment (no satellite based data)</a:t>
            </a:r>
          </a:p>
          <a:p>
            <a:r>
              <a:rPr lang="en-US" sz="1200" dirty="0">
                <a:solidFill>
                  <a:srgbClr val="0070C0"/>
                </a:solidFill>
              </a:rPr>
              <a:t>-------------- </a:t>
            </a:r>
            <a:r>
              <a:rPr lang="en-US" sz="1200" dirty="0" err="1">
                <a:solidFill>
                  <a:srgbClr val="0070C0"/>
                </a:solidFill>
              </a:rPr>
              <a:t>edbuoy</a:t>
            </a:r>
            <a:r>
              <a:rPr lang="en-US" sz="1200" dirty="0">
                <a:solidFill>
                  <a:srgbClr val="0070C0"/>
                </a:solidFill>
              </a:rPr>
              <a:t> ------------</a:t>
            </a:r>
          </a:p>
          <a:p>
            <a:r>
              <a:rPr lang="en-US" sz="1200" dirty="0" err="1">
                <a:solidFill>
                  <a:srgbClr val="0070C0"/>
                </a:solidFill>
              </a:rPr>
              <a:t>edbuoy</a:t>
            </a:r>
            <a:r>
              <a:rPr lang="en-US" sz="1200" dirty="0">
                <a:solidFill>
                  <a:srgbClr val="0070C0"/>
                </a:solidFill>
              </a:rPr>
              <a:t> not </a:t>
            </a:r>
            <a:r>
              <a:rPr lang="en-US" sz="1200" dirty="0" smtClean="0">
                <a:solidFill>
                  <a:srgbClr val="0070C0"/>
                </a:solidFill>
              </a:rPr>
              <a:t>run</a:t>
            </a:r>
          </a:p>
          <a:p>
            <a:endParaRPr lang="en-US" sz="1200" dirty="0"/>
          </a:p>
          <a:p>
            <a:endParaRPr lang="en-US" sz="1200" dirty="0"/>
          </a:p>
          <a:p>
            <a:r>
              <a:rPr lang="en-US" b="1" dirty="0" smtClean="0"/>
              <a:t>BUFRLIB library</a:t>
            </a:r>
            <a:r>
              <a:rPr lang="en-US" dirty="0" smtClean="0"/>
              <a:t>: (</a:t>
            </a:r>
            <a:r>
              <a:rPr lang="en-US" dirty="0" err="1" smtClean="0"/>
              <a:t>wcoss</a:t>
            </a:r>
            <a:r>
              <a:rPr lang="en-US" dirty="0" smtClean="0"/>
              <a:t>)		</a:t>
            </a:r>
            <a:r>
              <a:rPr lang="en-US" b="1" dirty="0" smtClean="0">
                <a:solidFill>
                  <a:srgbClr val="FF0000"/>
                </a:solidFill>
              </a:rPr>
              <a:t>Where is the BUFRLIB in WCORR?</a:t>
            </a:r>
          </a:p>
          <a:p>
            <a:r>
              <a:rPr lang="en-US" dirty="0">
                <a:solidFill>
                  <a:srgbClr val="FF0000"/>
                </a:solidFill>
              </a:rPr>
              <a:t>/</a:t>
            </a:r>
            <a:r>
              <a:rPr lang="en-US" dirty="0" err="1" smtClean="0">
                <a:solidFill>
                  <a:srgbClr val="FF0000"/>
                </a:solidFill>
              </a:rPr>
              <a:t>nwprod</a:t>
            </a:r>
            <a:r>
              <a:rPr lang="en-US" dirty="0">
                <a:solidFill>
                  <a:srgbClr val="FF0000"/>
                </a:solidFill>
              </a:rPr>
              <a:t>/lib/ </a:t>
            </a:r>
            <a:r>
              <a:rPr lang="en-US" dirty="0" smtClean="0"/>
              <a:t>libbufr_d_64.a (? Which one?)</a:t>
            </a:r>
          </a:p>
          <a:p>
            <a:r>
              <a:rPr lang="en-US" dirty="0" smtClean="0"/>
              <a:t>(can be find in </a:t>
            </a:r>
            <a:r>
              <a:rPr lang="en-US" dirty="0" err="1" smtClean="0"/>
              <a:t>makefile</a:t>
            </a:r>
            <a:r>
              <a:rPr lang="en-US" dirty="0" smtClean="0"/>
              <a:t>: </a:t>
            </a:r>
          </a:p>
          <a:p>
            <a:r>
              <a:rPr lang="en-US" dirty="0"/>
              <a:t>/</a:t>
            </a:r>
            <a:r>
              <a:rPr lang="en-US" dirty="0" smtClean="0"/>
              <a:t>u/</a:t>
            </a:r>
            <a:r>
              <a:rPr lang="en-US" dirty="0" err="1" smtClean="0"/>
              <a:t>Wesley.Ebisuzaki</a:t>
            </a:r>
            <a:r>
              <a:rPr lang="en-US" dirty="0" smtClean="0"/>
              <a:t>/home/</a:t>
            </a:r>
            <a:r>
              <a:rPr lang="en-US" dirty="0" err="1" smtClean="0"/>
              <a:t>nwprod</a:t>
            </a:r>
            <a:r>
              <a:rPr lang="en-US" dirty="0" smtClean="0"/>
              <a:t>/cdas2.v1.0.5/</a:t>
            </a:r>
            <a:r>
              <a:rPr lang="en-US" dirty="0" err="1" smtClean="0"/>
              <a:t>sorc</a:t>
            </a:r>
            <a:r>
              <a:rPr lang="en-US" dirty="0" smtClean="0"/>
              <a:t>/cdas2_v1_prevents.fd/</a:t>
            </a:r>
            <a:endParaRPr lang="en-US" dirty="0"/>
          </a:p>
        </p:txBody>
      </p:sp>
    </p:spTree>
    <p:extLst>
      <p:ext uri="{BB962C8B-B14F-4D97-AF65-F5344CB8AC3E}">
        <p14:creationId xmlns:p14="http://schemas.microsoft.com/office/powerpoint/2010/main" val="2002579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1242648" cy="369332"/>
          </a:xfrm>
          <a:prstGeom prst="rect">
            <a:avLst/>
          </a:prstGeom>
          <a:noFill/>
        </p:spPr>
        <p:txBody>
          <a:bodyPr wrap="none" rtlCol="0">
            <a:spAutoFit/>
          </a:bodyPr>
          <a:lstStyle/>
          <a:p>
            <a:r>
              <a:rPr lang="en-US" b="1" dirty="0" smtClean="0">
                <a:solidFill>
                  <a:srgbClr val="00B050"/>
                </a:solidFill>
              </a:rPr>
              <a:t>2015.11.30</a:t>
            </a:r>
            <a:endParaRPr lang="en-US" b="1" dirty="0">
              <a:solidFill>
                <a:srgbClr val="00B050"/>
              </a:solidFill>
            </a:endParaRPr>
          </a:p>
        </p:txBody>
      </p:sp>
      <p:sp>
        <p:nvSpPr>
          <p:cNvPr id="3" name="TextBox 2"/>
          <p:cNvSpPr txBox="1"/>
          <p:nvPr/>
        </p:nvSpPr>
        <p:spPr>
          <a:xfrm>
            <a:off x="228600" y="457200"/>
            <a:ext cx="7488204" cy="646331"/>
          </a:xfrm>
          <a:prstGeom prst="rect">
            <a:avLst/>
          </a:prstGeom>
          <a:noFill/>
        </p:spPr>
        <p:txBody>
          <a:bodyPr wrap="none" rtlCol="0">
            <a:spAutoFit/>
          </a:bodyPr>
          <a:lstStyle/>
          <a:p>
            <a:r>
              <a:rPr lang="en-US" b="1" dirty="0" smtClean="0">
                <a:solidFill>
                  <a:srgbClr val="0070C0"/>
                </a:solidFill>
              </a:rPr>
              <a:t>Cray Training Materials</a:t>
            </a:r>
          </a:p>
          <a:p>
            <a:r>
              <a:rPr lang="en-US" dirty="0" smtClean="0"/>
              <a:t>http</a:t>
            </a:r>
            <a:r>
              <a:rPr lang="en-US" dirty="0"/>
              <a:t>://wcossdocs.ncep.noaa.gov/userwiki/index.php/Cray_Training_Materials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83742"/>
            <a:ext cx="5924550" cy="5410200"/>
          </a:xfrm>
          <a:prstGeom prst="rect">
            <a:avLst/>
          </a:prstGeom>
          <a:ln>
            <a:solidFill>
              <a:schemeClr val="tx2"/>
            </a:solidFill>
          </a:ln>
        </p:spPr>
      </p:pic>
    </p:spTree>
    <p:extLst>
      <p:ext uri="{BB962C8B-B14F-4D97-AF65-F5344CB8AC3E}">
        <p14:creationId xmlns:p14="http://schemas.microsoft.com/office/powerpoint/2010/main" val="4089894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1242648" cy="369332"/>
          </a:xfrm>
          <a:prstGeom prst="rect">
            <a:avLst/>
          </a:prstGeom>
          <a:noFill/>
        </p:spPr>
        <p:txBody>
          <a:bodyPr wrap="none" rtlCol="0">
            <a:spAutoFit/>
          </a:bodyPr>
          <a:lstStyle/>
          <a:p>
            <a:r>
              <a:rPr lang="en-US" b="1" dirty="0" smtClean="0">
                <a:solidFill>
                  <a:srgbClr val="00B050"/>
                </a:solidFill>
              </a:rPr>
              <a:t>2015.11.30</a:t>
            </a:r>
            <a:endParaRPr lang="en-US" b="1"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33400"/>
            <a:ext cx="8277225" cy="3162300"/>
          </a:xfrm>
          <a:prstGeom prst="rect">
            <a:avLst/>
          </a:prstGeom>
        </p:spPr>
      </p:pic>
      <p:sp>
        <p:nvSpPr>
          <p:cNvPr id="4" name="TextBox 3"/>
          <p:cNvSpPr txBox="1"/>
          <p:nvPr/>
        </p:nvSpPr>
        <p:spPr>
          <a:xfrm>
            <a:off x="4953000" y="1992868"/>
            <a:ext cx="2563522" cy="369332"/>
          </a:xfrm>
          <a:prstGeom prst="rect">
            <a:avLst/>
          </a:prstGeom>
          <a:noFill/>
        </p:spPr>
        <p:txBody>
          <a:bodyPr wrap="none" rtlCol="0">
            <a:spAutoFit/>
          </a:bodyPr>
          <a:lstStyle/>
          <a:p>
            <a:r>
              <a:rPr lang="en-US" dirty="0" smtClean="0">
                <a:solidFill>
                  <a:srgbClr val="C00000"/>
                </a:solidFill>
              </a:rPr>
              <a:t>The actual lib file name is</a:t>
            </a:r>
            <a:endParaRPr lang="en-US" dirty="0">
              <a:solidFill>
                <a:srgbClr val="C00000"/>
              </a:solidFill>
            </a:endParaRPr>
          </a:p>
        </p:txBody>
      </p:sp>
      <p:sp>
        <p:nvSpPr>
          <p:cNvPr id="5" name="Rounded Rectangle 4"/>
          <p:cNvSpPr/>
          <p:nvPr/>
        </p:nvSpPr>
        <p:spPr>
          <a:xfrm>
            <a:off x="5715000" y="2362200"/>
            <a:ext cx="1066800" cy="228600"/>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962400"/>
            <a:ext cx="8442055" cy="2585323"/>
          </a:xfrm>
          <a:prstGeom prst="rect">
            <a:avLst/>
          </a:prstGeom>
          <a:noFill/>
        </p:spPr>
        <p:txBody>
          <a:bodyPr wrap="none" rtlCol="0">
            <a:spAutoFit/>
          </a:bodyPr>
          <a:lstStyle/>
          <a:p>
            <a:r>
              <a:rPr lang="en-US" dirty="0" smtClean="0"/>
              <a:t>Compiling and linking to BUFRLIB:</a:t>
            </a:r>
          </a:p>
          <a:p>
            <a:r>
              <a:rPr lang="en-US" dirty="0" err="1"/>
              <a:t>ifort</a:t>
            </a:r>
            <a:r>
              <a:rPr lang="en-US" dirty="0"/>
              <a:t> -o decode_t.exe </a:t>
            </a:r>
            <a:r>
              <a:rPr lang="en-US" dirty="0" err="1"/>
              <a:t>decode_t.o</a:t>
            </a:r>
            <a:r>
              <a:rPr lang="en-US" dirty="0"/>
              <a:t> -L</a:t>
            </a:r>
            <a:r>
              <a:rPr lang="en-US" dirty="0">
                <a:solidFill>
                  <a:srgbClr val="7030A0"/>
                </a:solidFill>
              </a:rPr>
              <a:t>/u/</a:t>
            </a:r>
            <a:r>
              <a:rPr lang="en-US" dirty="0" err="1">
                <a:solidFill>
                  <a:srgbClr val="7030A0"/>
                </a:solidFill>
              </a:rPr>
              <a:t>Wesley.Ebisuzaki</a:t>
            </a:r>
            <a:r>
              <a:rPr lang="en-US" dirty="0">
                <a:solidFill>
                  <a:srgbClr val="7030A0"/>
                </a:solidFill>
              </a:rPr>
              <a:t>/</a:t>
            </a:r>
            <a:r>
              <a:rPr lang="en-US" dirty="0" err="1">
                <a:solidFill>
                  <a:srgbClr val="7030A0"/>
                </a:solidFill>
              </a:rPr>
              <a:t>nwprod</a:t>
            </a:r>
            <a:r>
              <a:rPr lang="en-US" dirty="0">
                <a:solidFill>
                  <a:srgbClr val="7030A0"/>
                </a:solidFill>
              </a:rPr>
              <a:t>/lib</a:t>
            </a:r>
            <a:r>
              <a:rPr lang="en-US" dirty="0"/>
              <a:t> -</a:t>
            </a:r>
            <a:r>
              <a:rPr lang="en-US" dirty="0" smtClean="0"/>
              <a:t>l</a:t>
            </a:r>
            <a:r>
              <a:rPr lang="en-US" dirty="0" smtClean="0">
                <a:solidFill>
                  <a:srgbClr val="7030A0"/>
                </a:solidFill>
              </a:rPr>
              <a:t>bufr_v10.2.3_4_64</a:t>
            </a:r>
          </a:p>
          <a:p>
            <a:endParaRPr lang="en-US" dirty="0"/>
          </a:p>
          <a:p>
            <a:r>
              <a:rPr lang="pt-BR" dirty="0"/>
              <a:t>[Hui.Wang@t10a1 lib]$ pwd</a:t>
            </a:r>
          </a:p>
          <a:p>
            <a:r>
              <a:rPr lang="pt-BR" dirty="0">
                <a:solidFill>
                  <a:srgbClr val="7030A0"/>
                </a:solidFill>
              </a:rPr>
              <a:t>/u/Wesley.Ebisuzaki/nwprod/lib</a:t>
            </a:r>
          </a:p>
          <a:p>
            <a:r>
              <a:rPr lang="pt-BR" dirty="0"/>
              <a:t>[Hui.Wang@t10a1 lib]$ ls</a:t>
            </a:r>
          </a:p>
          <a:p>
            <a:r>
              <a:rPr lang="pt-BR" dirty="0">
                <a:solidFill>
                  <a:srgbClr val="7030A0"/>
                </a:solidFill>
              </a:rPr>
              <a:t>libbufr_v10.2.3_4_64.a</a:t>
            </a:r>
            <a:r>
              <a:rPr lang="pt-BR" dirty="0"/>
              <a:t>  libsp_4.a  libw3emc_4.a  libw3nco_4.a  sorc</a:t>
            </a:r>
          </a:p>
          <a:p>
            <a:endParaRPr lang="pt-BR" dirty="0"/>
          </a:p>
          <a:p>
            <a:r>
              <a:rPr lang="pt-BR" dirty="0" smtClean="0"/>
              <a:t>Only </a:t>
            </a:r>
            <a:r>
              <a:rPr lang="pt-BR" dirty="0" smtClean="0">
                <a:solidFill>
                  <a:srgbClr val="7030A0"/>
                </a:solidFill>
              </a:rPr>
              <a:t>lib</a:t>
            </a:r>
            <a:r>
              <a:rPr lang="pt-BR" dirty="0" smtClean="0">
                <a:solidFill>
                  <a:srgbClr val="C00000"/>
                </a:solidFill>
              </a:rPr>
              <a:t>bufr_v10.2.3_4_64</a:t>
            </a:r>
            <a:r>
              <a:rPr lang="pt-BR" dirty="0" smtClean="0">
                <a:solidFill>
                  <a:srgbClr val="7030A0"/>
                </a:solidFill>
              </a:rPr>
              <a:t>.a </a:t>
            </a:r>
            <a:r>
              <a:rPr lang="pt-BR" dirty="0" smtClean="0"/>
              <a:t>is used</a:t>
            </a:r>
            <a:endParaRPr lang="pt-BR" dirty="0"/>
          </a:p>
        </p:txBody>
      </p:sp>
      <p:cxnSp>
        <p:nvCxnSpPr>
          <p:cNvPr id="8" name="Straight Arrow Connector 7"/>
          <p:cNvCxnSpPr/>
          <p:nvPr/>
        </p:nvCxnSpPr>
        <p:spPr>
          <a:xfrm flipV="1">
            <a:off x="3505200" y="4572000"/>
            <a:ext cx="1219200" cy="6830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086600" y="4572000"/>
            <a:ext cx="685800" cy="1371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57400" y="5943600"/>
            <a:ext cx="502920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476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1242648" cy="369332"/>
          </a:xfrm>
          <a:prstGeom prst="rect">
            <a:avLst/>
          </a:prstGeom>
          <a:noFill/>
        </p:spPr>
        <p:txBody>
          <a:bodyPr wrap="none" rtlCol="0">
            <a:spAutoFit/>
          </a:bodyPr>
          <a:lstStyle/>
          <a:p>
            <a:r>
              <a:rPr lang="en-US" b="1" dirty="0" smtClean="0">
                <a:solidFill>
                  <a:srgbClr val="00B050"/>
                </a:solidFill>
              </a:rPr>
              <a:t>2015.12.02</a:t>
            </a:r>
            <a:endParaRPr lang="en-US" b="1" dirty="0">
              <a:solidFill>
                <a:srgbClr val="00B050"/>
              </a:solidFill>
            </a:endParaRPr>
          </a:p>
        </p:txBody>
      </p:sp>
      <p:sp>
        <p:nvSpPr>
          <p:cNvPr id="3" name="TextBox 2"/>
          <p:cNvSpPr txBox="1"/>
          <p:nvPr/>
        </p:nvSpPr>
        <p:spPr>
          <a:xfrm>
            <a:off x="307561" y="457200"/>
            <a:ext cx="4645439" cy="1200329"/>
          </a:xfrm>
          <a:prstGeom prst="rect">
            <a:avLst/>
          </a:prstGeom>
          <a:noFill/>
        </p:spPr>
        <p:txBody>
          <a:bodyPr wrap="none" rtlCol="0">
            <a:spAutoFit/>
          </a:bodyPr>
          <a:lstStyle/>
          <a:p>
            <a:r>
              <a:rPr lang="en-US" dirty="0" smtClean="0"/>
              <a:t>BUFR data structure:</a:t>
            </a:r>
          </a:p>
          <a:p>
            <a:r>
              <a:rPr lang="en-US" dirty="0" smtClean="0"/>
              <a:t>File level, message level, subset level, data level</a:t>
            </a:r>
          </a:p>
          <a:p>
            <a:endParaRPr lang="en-US" dirty="0"/>
          </a:p>
          <a:p>
            <a:r>
              <a:rPr lang="en-US" dirty="0" smtClean="0"/>
              <a:t>Encode, decode, append the </a:t>
            </a:r>
            <a:r>
              <a:rPr lang="en-US" dirty="0" err="1" smtClean="0"/>
              <a:t>PrepBUFR</a:t>
            </a:r>
            <a:r>
              <a:rPr lang="en-US" dirty="0" smtClean="0"/>
              <a:t> file</a:t>
            </a:r>
            <a:endParaRPr lang="en-US" dirty="0"/>
          </a:p>
        </p:txBody>
      </p:sp>
      <p:sp>
        <p:nvSpPr>
          <p:cNvPr id="4" name="TextBox 3"/>
          <p:cNvSpPr txBox="1"/>
          <p:nvPr/>
        </p:nvSpPr>
        <p:spPr>
          <a:xfrm>
            <a:off x="76200" y="1764268"/>
            <a:ext cx="1242648" cy="369332"/>
          </a:xfrm>
          <a:prstGeom prst="rect">
            <a:avLst/>
          </a:prstGeom>
          <a:noFill/>
        </p:spPr>
        <p:txBody>
          <a:bodyPr wrap="none" rtlCol="0">
            <a:spAutoFit/>
          </a:bodyPr>
          <a:lstStyle/>
          <a:p>
            <a:r>
              <a:rPr lang="en-US" b="1" dirty="0" smtClean="0">
                <a:solidFill>
                  <a:srgbClr val="00B050"/>
                </a:solidFill>
              </a:rPr>
              <a:t>2015.12.18</a:t>
            </a:r>
            <a:endParaRPr lang="en-US" b="1" dirty="0">
              <a:solidFill>
                <a:srgbClr val="00B050"/>
              </a:solidFill>
            </a:endParaRPr>
          </a:p>
        </p:txBody>
      </p:sp>
      <p:sp>
        <p:nvSpPr>
          <p:cNvPr id="5" name="TextBox 4"/>
          <p:cNvSpPr txBox="1"/>
          <p:nvPr/>
        </p:nvSpPr>
        <p:spPr>
          <a:xfrm>
            <a:off x="304800" y="2133600"/>
            <a:ext cx="5492722" cy="646331"/>
          </a:xfrm>
          <a:prstGeom prst="rect">
            <a:avLst/>
          </a:prstGeom>
          <a:noFill/>
        </p:spPr>
        <p:txBody>
          <a:bodyPr wrap="none" rtlCol="0">
            <a:spAutoFit/>
          </a:bodyPr>
          <a:lstStyle/>
          <a:p>
            <a:r>
              <a:rPr lang="en-US" dirty="0" smtClean="0"/>
              <a:t>GSI: </a:t>
            </a:r>
            <a:r>
              <a:rPr lang="en-US" dirty="0" err="1" smtClean="0"/>
              <a:t>Gridpoint</a:t>
            </a:r>
            <a:r>
              <a:rPr lang="en-US" dirty="0" smtClean="0"/>
              <a:t> Statistical Interpolation</a:t>
            </a:r>
          </a:p>
          <a:p>
            <a:r>
              <a:rPr lang="en-US" dirty="0" smtClean="0"/>
              <a:t>	</a:t>
            </a:r>
            <a:r>
              <a:rPr lang="en-US" dirty="0" smtClean="0">
                <a:hlinkClick r:id="rId2"/>
              </a:rPr>
              <a:t>http</a:t>
            </a:r>
            <a:r>
              <a:rPr lang="en-US" dirty="0">
                <a:hlinkClick r:id="rId2"/>
              </a:rPr>
              <a:t>://www.dtcenter.org/com-GSI/users/docs</a:t>
            </a:r>
            <a:r>
              <a:rPr lang="en-US" dirty="0" smtClean="0">
                <a:hlinkClick r:id="rId2"/>
              </a:rPr>
              <a:t>/</a:t>
            </a:r>
            <a:endParaRPr lang="en-US" dirty="0" smtClean="0"/>
          </a:p>
        </p:txBody>
      </p:sp>
      <p:sp>
        <p:nvSpPr>
          <p:cNvPr id="6" name="TextBox 5"/>
          <p:cNvSpPr txBox="1"/>
          <p:nvPr/>
        </p:nvSpPr>
        <p:spPr>
          <a:xfrm>
            <a:off x="76200" y="2831068"/>
            <a:ext cx="1242648" cy="369332"/>
          </a:xfrm>
          <a:prstGeom prst="rect">
            <a:avLst/>
          </a:prstGeom>
          <a:noFill/>
        </p:spPr>
        <p:txBody>
          <a:bodyPr wrap="none" rtlCol="0">
            <a:spAutoFit/>
          </a:bodyPr>
          <a:lstStyle/>
          <a:p>
            <a:r>
              <a:rPr lang="en-US" b="1" dirty="0" smtClean="0">
                <a:solidFill>
                  <a:srgbClr val="00B050"/>
                </a:solidFill>
              </a:rPr>
              <a:t>2015.12.22</a:t>
            </a:r>
            <a:endParaRPr lang="en-US" b="1" dirty="0">
              <a:solidFill>
                <a:srgbClr val="00B050"/>
              </a:solidFill>
            </a:endParaRPr>
          </a:p>
        </p:txBody>
      </p:sp>
      <p:sp>
        <p:nvSpPr>
          <p:cNvPr id="7" name="TextBox 6"/>
          <p:cNvSpPr txBox="1"/>
          <p:nvPr/>
        </p:nvSpPr>
        <p:spPr>
          <a:xfrm>
            <a:off x="411940" y="3200400"/>
            <a:ext cx="6446060" cy="3170099"/>
          </a:xfrm>
          <a:prstGeom prst="rect">
            <a:avLst/>
          </a:prstGeom>
          <a:noFill/>
        </p:spPr>
        <p:txBody>
          <a:bodyPr wrap="none" rtlCol="0">
            <a:spAutoFit/>
          </a:bodyPr>
          <a:lstStyle/>
          <a:p>
            <a:r>
              <a:rPr lang="en-US" sz="2000" b="1" dirty="0"/>
              <a:t>g</a:t>
            </a:r>
            <a:r>
              <a:rPr lang="en-US" sz="2000" b="1" dirty="0" smtClean="0"/>
              <a:t>das1</a:t>
            </a:r>
          </a:p>
          <a:p>
            <a:endParaRPr lang="en-US" dirty="0"/>
          </a:p>
          <a:p>
            <a:r>
              <a:rPr lang="en-US" dirty="0" smtClean="0"/>
              <a:t>./r2.dump.TRY5.sh </a:t>
            </a:r>
            <a:r>
              <a:rPr lang="en-US" dirty="0" smtClean="0">
                <a:solidFill>
                  <a:srgbClr val="7030A0"/>
                </a:solidFill>
              </a:rPr>
              <a:t>2008011000</a:t>
            </a:r>
          </a:p>
          <a:p>
            <a:r>
              <a:rPr lang="en-US" dirty="0"/>
              <a:t>./</a:t>
            </a:r>
            <a:r>
              <a:rPr lang="en-US" dirty="0" smtClean="0"/>
              <a:t>run_gdas.interactive.TRY2.sh </a:t>
            </a:r>
            <a:r>
              <a:rPr lang="en-US" dirty="0" smtClean="0">
                <a:solidFill>
                  <a:srgbClr val="7030A0"/>
                </a:solidFill>
              </a:rPr>
              <a:t>2008011000</a:t>
            </a:r>
            <a:r>
              <a:rPr lang="en-US" dirty="0" smtClean="0"/>
              <a:t> </a:t>
            </a:r>
            <a:r>
              <a:rPr lang="en-US" dirty="0" smtClean="0">
                <a:solidFill>
                  <a:srgbClr val="00B0F0"/>
                </a:solidFill>
              </a:rPr>
              <a:t>2008013100</a:t>
            </a:r>
          </a:p>
          <a:p>
            <a:r>
              <a:rPr lang="en-US" dirty="0"/>
              <a:t> </a:t>
            </a:r>
            <a:r>
              <a:rPr lang="en-US" dirty="0" smtClean="0"/>
              <a:t>                                                             </a:t>
            </a:r>
            <a:r>
              <a:rPr lang="en-US" dirty="0" smtClean="0">
                <a:solidFill>
                  <a:srgbClr val="7030A0"/>
                </a:solidFill>
              </a:rPr>
              <a:t>date</a:t>
            </a:r>
            <a:r>
              <a:rPr lang="en-US" dirty="0" smtClean="0"/>
              <a:t>             </a:t>
            </a:r>
            <a:r>
              <a:rPr lang="en-US" dirty="0" err="1" smtClean="0">
                <a:solidFill>
                  <a:srgbClr val="00B0F0"/>
                </a:solidFill>
              </a:rPr>
              <a:t>enddate</a:t>
            </a:r>
            <a:endParaRPr lang="en-US" dirty="0" smtClean="0">
              <a:solidFill>
                <a:srgbClr val="00B0F0"/>
              </a:solidFill>
            </a:endParaRPr>
          </a:p>
          <a:p>
            <a:endParaRPr lang="en-US" dirty="0" smtClean="0"/>
          </a:p>
          <a:p>
            <a:r>
              <a:rPr lang="en-US" dirty="0"/>
              <a:t>In “</a:t>
            </a:r>
            <a:r>
              <a:rPr lang="en-US" dirty="0" smtClean="0"/>
              <a:t>run_gdas.interactive.TRY2.sh”:</a:t>
            </a:r>
          </a:p>
          <a:p>
            <a:r>
              <a:rPr lang="en-US" dirty="0"/>
              <a:t>/</a:t>
            </a:r>
            <a:r>
              <a:rPr lang="en-US" dirty="0" err="1"/>
              <a:t>sss</a:t>
            </a:r>
            <a:r>
              <a:rPr lang="en-US" dirty="0"/>
              <a:t>/</a:t>
            </a:r>
            <a:r>
              <a:rPr lang="en-US" dirty="0" err="1"/>
              <a:t>cpc</a:t>
            </a:r>
            <a:r>
              <a:rPr lang="en-US" dirty="0"/>
              <a:t>/shared/</a:t>
            </a:r>
            <a:r>
              <a:rPr lang="en-US" dirty="0" err="1"/>
              <a:t>Hui.Wang</a:t>
            </a:r>
            <a:r>
              <a:rPr lang="en-US" dirty="0"/>
              <a:t>/home/r2/scripts/</a:t>
            </a:r>
            <a:r>
              <a:rPr lang="en-US" dirty="0">
                <a:solidFill>
                  <a:srgbClr val="00B050"/>
                </a:solidFill>
              </a:rPr>
              <a:t>gdas1</a:t>
            </a:r>
            <a:r>
              <a:rPr lang="en-US" dirty="0"/>
              <a:t> </a:t>
            </a:r>
            <a:r>
              <a:rPr lang="en-US" dirty="0">
                <a:solidFill>
                  <a:srgbClr val="7030A0"/>
                </a:solidFill>
              </a:rPr>
              <a:t>$date </a:t>
            </a:r>
            <a:r>
              <a:rPr lang="en-US" dirty="0">
                <a:solidFill>
                  <a:srgbClr val="00B0F0"/>
                </a:solidFill>
              </a:rPr>
              <a:t>$</a:t>
            </a:r>
            <a:r>
              <a:rPr lang="en-US" dirty="0" err="1" smtClean="0">
                <a:solidFill>
                  <a:srgbClr val="00B0F0"/>
                </a:solidFill>
              </a:rPr>
              <a:t>enddate</a:t>
            </a:r>
            <a:endParaRPr lang="en-US" dirty="0" smtClean="0">
              <a:solidFill>
                <a:srgbClr val="00B0F0"/>
              </a:solidFill>
            </a:endParaRPr>
          </a:p>
          <a:p>
            <a:endParaRPr lang="en-US" dirty="0" smtClean="0"/>
          </a:p>
          <a:p>
            <a:endParaRPr lang="en-US" dirty="0"/>
          </a:p>
          <a:p>
            <a:endParaRPr lang="en-US" dirty="0"/>
          </a:p>
        </p:txBody>
      </p:sp>
    </p:spTree>
    <p:extLst>
      <p:ext uri="{BB962C8B-B14F-4D97-AF65-F5344CB8AC3E}">
        <p14:creationId xmlns:p14="http://schemas.microsoft.com/office/powerpoint/2010/main" val="3493836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868"/>
            <a:ext cx="1242648" cy="369332"/>
          </a:xfrm>
          <a:prstGeom prst="rect">
            <a:avLst/>
          </a:prstGeom>
          <a:noFill/>
        </p:spPr>
        <p:txBody>
          <a:bodyPr wrap="none" rtlCol="0">
            <a:spAutoFit/>
          </a:bodyPr>
          <a:lstStyle/>
          <a:p>
            <a:r>
              <a:rPr lang="en-US" b="1" dirty="0" smtClean="0">
                <a:solidFill>
                  <a:srgbClr val="00B050"/>
                </a:solidFill>
              </a:rPr>
              <a:t>2015.12.22</a:t>
            </a:r>
            <a:endParaRPr lang="en-US" b="1" dirty="0">
              <a:solidFill>
                <a:srgbClr val="00B050"/>
              </a:solidFill>
            </a:endParaRPr>
          </a:p>
        </p:txBody>
      </p:sp>
      <p:sp>
        <p:nvSpPr>
          <p:cNvPr id="3" name="TextBox 2"/>
          <p:cNvSpPr txBox="1"/>
          <p:nvPr/>
        </p:nvSpPr>
        <p:spPr>
          <a:xfrm>
            <a:off x="76200" y="381000"/>
            <a:ext cx="8016554" cy="861774"/>
          </a:xfrm>
          <a:prstGeom prst="rect">
            <a:avLst/>
          </a:prstGeom>
          <a:noFill/>
        </p:spPr>
        <p:txBody>
          <a:bodyPr wrap="none" rtlCol="0">
            <a:spAutoFit/>
          </a:bodyPr>
          <a:lstStyle/>
          <a:p>
            <a:r>
              <a:rPr lang="en-US" dirty="0" smtClean="0"/>
              <a:t>Global Data Assimilation System (GDAS)</a:t>
            </a:r>
          </a:p>
          <a:p>
            <a:r>
              <a:rPr lang="en-US" sz="1400" dirty="0">
                <a:hlinkClick r:id="rId2"/>
              </a:rPr>
              <a:t>https://</a:t>
            </a:r>
            <a:r>
              <a:rPr lang="en-US" sz="1400" dirty="0" smtClean="0">
                <a:hlinkClick r:id="rId2"/>
              </a:rPr>
              <a:t>www.ncdc.noaa.gov/data-access/model-data/model-datasets/global-data-assimilation-system-gdas</a:t>
            </a:r>
            <a:endParaRPr lang="en-US" sz="14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50" y="1200150"/>
            <a:ext cx="7448550" cy="5353050"/>
          </a:xfrm>
          <a:prstGeom prst="rect">
            <a:avLst/>
          </a:prstGeom>
        </p:spPr>
      </p:pic>
      <p:sp>
        <p:nvSpPr>
          <p:cNvPr id="5" name="Rectangle 4"/>
          <p:cNvSpPr/>
          <p:nvPr/>
        </p:nvSpPr>
        <p:spPr>
          <a:xfrm>
            <a:off x="781050" y="2952750"/>
            <a:ext cx="3200400" cy="1371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035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1333500"/>
            <a:ext cx="7429500" cy="5067300"/>
          </a:xfrm>
          <a:prstGeom prst="rect">
            <a:avLst/>
          </a:prstGeom>
        </p:spPr>
      </p:pic>
      <p:sp>
        <p:nvSpPr>
          <p:cNvPr id="3" name="TextBox 2"/>
          <p:cNvSpPr txBox="1"/>
          <p:nvPr/>
        </p:nvSpPr>
        <p:spPr>
          <a:xfrm>
            <a:off x="76200" y="381000"/>
            <a:ext cx="8016554" cy="861774"/>
          </a:xfrm>
          <a:prstGeom prst="rect">
            <a:avLst/>
          </a:prstGeom>
          <a:noFill/>
        </p:spPr>
        <p:txBody>
          <a:bodyPr wrap="none" rtlCol="0">
            <a:spAutoFit/>
          </a:bodyPr>
          <a:lstStyle/>
          <a:p>
            <a:r>
              <a:rPr lang="en-US" dirty="0" smtClean="0"/>
              <a:t>Global Data Assimilation System (GDAS)</a:t>
            </a:r>
          </a:p>
          <a:p>
            <a:r>
              <a:rPr lang="en-US" sz="1400" dirty="0">
                <a:hlinkClick r:id="rId3"/>
              </a:rPr>
              <a:t>https://</a:t>
            </a:r>
            <a:r>
              <a:rPr lang="en-US" sz="1400" dirty="0" smtClean="0">
                <a:hlinkClick r:id="rId3"/>
              </a:rPr>
              <a:t>www.ncdc.noaa.gov/data-access/model-data/model-datasets/global-data-assimilation-system-gdas</a:t>
            </a:r>
            <a:endParaRPr lang="en-US" sz="1400" dirty="0" smtClean="0"/>
          </a:p>
          <a:p>
            <a:endParaRPr lang="en-US" dirty="0"/>
          </a:p>
        </p:txBody>
      </p:sp>
    </p:spTree>
    <p:extLst>
      <p:ext uri="{BB962C8B-B14F-4D97-AF65-F5344CB8AC3E}">
        <p14:creationId xmlns:p14="http://schemas.microsoft.com/office/powerpoint/2010/main" val="1905742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6858000" cy="4893647"/>
          </a:xfrm>
          <a:prstGeom prst="rect">
            <a:avLst/>
          </a:prstGeom>
          <a:noFill/>
        </p:spPr>
        <p:txBody>
          <a:bodyPr wrap="square" rtlCol="0">
            <a:spAutoFit/>
          </a:bodyPr>
          <a:lstStyle/>
          <a:p>
            <a:r>
              <a:rPr lang="en-US" sz="1200" dirty="0"/>
              <a:t>SUBROUTINE </a:t>
            </a:r>
            <a:r>
              <a:rPr lang="en-US" sz="1200" dirty="0">
                <a:solidFill>
                  <a:srgbClr val="C00000"/>
                </a:solidFill>
              </a:rPr>
              <a:t>DATEBF</a:t>
            </a:r>
            <a:r>
              <a:rPr lang="en-US" sz="1200" dirty="0"/>
              <a:t>(LUNIT,MEAR,MMON,MDAY,MOUR,IDATE) </a:t>
            </a:r>
            <a:endParaRPr lang="en-US" sz="1200" dirty="0" smtClean="0"/>
          </a:p>
          <a:p>
            <a:r>
              <a:rPr lang="en-US" sz="1200" dirty="0" smtClean="0"/>
              <a:t>C</a:t>
            </a:r>
            <a:r>
              <a:rPr lang="en-US" sz="1200" dirty="0"/>
              <a:t>$$$ SUBPROGRAM DOCUMENTATION BLOCK </a:t>
            </a:r>
            <a:endParaRPr lang="en-US" sz="1200" dirty="0" smtClean="0"/>
          </a:p>
          <a:p>
            <a:r>
              <a:rPr lang="en-US" sz="1200" dirty="0" smtClean="0"/>
              <a:t>C </a:t>
            </a:r>
          </a:p>
          <a:p>
            <a:r>
              <a:rPr lang="en-US" sz="1200" dirty="0" smtClean="0"/>
              <a:t>C </a:t>
            </a:r>
            <a:r>
              <a:rPr lang="en-US" sz="1200" dirty="0"/>
              <a:t>SUBPROGRAM: </a:t>
            </a:r>
            <a:r>
              <a:rPr lang="en-US" sz="1200" dirty="0" smtClean="0"/>
              <a:t>	DATEBF </a:t>
            </a:r>
          </a:p>
          <a:p>
            <a:r>
              <a:rPr lang="en-US" sz="1200" dirty="0" smtClean="0"/>
              <a:t>C </a:t>
            </a:r>
            <a:r>
              <a:rPr lang="en-US" sz="1200" dirty="0"/>
              <a:t>PRGMMR: WOOLLEN </a:t>
            </a:r>
            <a:r>
              <a:rPr lang="en-US" sz="1200" dirty="0" smtClean="0"/>
              <a:t>	ORG</a:t>
            </a:r>
            <a:r>
              <a:rPr lang="en-US" sz="1200" dirty="0"/>
              <a:t>: NP20 </a:t>
            </a:r>
            <a:r>
              <a:rPr lang="en-US" sz="1200" dirty="0" smtClean="0"/>
              <a:t>	DATE</a:t>
            </a:r>
            <a:r>
              <a:rPr lang="en-US" sz="1200" dirty="0"/>
              <a:t>: 1994-01-06 </a:t>
            </a:r>
            <a:endParaRPr lang="en-US" sz="1200" dirty="0" smtClean="0"/>
          </a:p>
          <a:p>
            <a:r>
              <a:rPr lang="en-US" sz="1200" dirty="0" smtClean="0"/>
              <a:t>C </a:t>
            </a:r>
          </a:p>
          <a:p>
            <a:r>
              <a:rPr lang="en-US" sz="1200" dirty="0" smtClean="0"/>
              <a:t>C </a:t>
            </a:r>
            <a:r>
              <a:rPr lang="en-US" sz="1200" dirty="0"/>
              <a:t>ABSTRACT: </a:t>
            </a:r>
            <a:r>
              <a:rPr lang="en-US" sz="1200" dirty="0" smtClean="0"/>
              <a:t>	THIS </a:t>
            </a:r>
            <a:r>
              <a:rPr lang="en-US" sz="1200" dirty="0"/>
              <a:t>SUBROUTINE RETURNS THE SECTION 1 DATE IN THE FIRST </a:t>
            </a:r>
            <a:endParaRPr lang="en-US" sz="1200" dirty="0" smtClean="0"/>
          </a:p>
          <a:p>
            <a:r>
              <a:rPr lang="en-US" sz="1200" dirty="0" smtClean="0"/>
              <a:t>C 	NON-DICTIONARY </a:t>
            </a:r>
            <a:r>
              <a:rPr lang="en-US" sz="1200" dirty="0"/>
              <a:t>BUFR MESSAGE IN LOGICAL UNIT LUNIT, REGARDLESS OF </a:t>
            </a:r>
            <a:endParaRPr lang="en-US" sz="1200" dirty="0" smtClean="0"/>
          </a:p>
          <a:p>
            <a:r>
              <a:rPr lang="en-US" sz="1200" dirty="0" smtClean="0"/>
              <a:t>C 	THE </a:t>
            </a:r>
            <a:r>
              <a:rPr lang="en-US" sz="1200" dirty="0"/>
              <a:t>NUMBER OF SUBSETS IN THE MESSAGE. LUNIT SHOULD NOT BE </a:t>
            </a:r>
            <a:endParaRPr lang="en-US" sz="1200" dirty="0" smtClean="0"/>
          </a:p>
          <a:p>
            <a:r>
              <a:rPr lang="en-US" sz="1200" dirty="0" smtClean="0"/>
              <a:t>C 	PREVIOUSLY </a:t>
            </a:r>
            <a:r>
              <a:rPr lang="en-US" sz="1200" dirty="0"/>
              <a:t>OPENED TO THE BUFR INTERFACE</a:t>
            </a:r>
            <a:r>
              <a:rPr lang="en-US" sz="1200" dirty="0" smtClean="0"/>
              <a:t>.</a:t>
            </a:r>
          </a:p>
          <a:p>
            <a:endParaRPr lang="en-US" sz="1200" dirty="0"/>
          </a:p>
          <a:p>
            <a:endParaRPr lang="en-US" sz="1200" dirty="0" smtClean="0"/>
          </a:p>
          <a:p>
            <a:r>
              <a:rPr lang="en-US" sz="1200" dirty="0"/>
              <a:t>C USAGE: </a:t>
            </a:r>
            <a:r>
              <a:rPr lang="en-US" sz="1200" dirty="0" smtClean="0"/>
              <a:t>	CALL </a:t>
            </a:r>
            <a:r>
              <a:rPr lang="en-US" sz="1200" dirty="0"/>
              <a:t>DATEBF (LUNIT, MEAR, MMON, MDAY, MOUR, IDATE) </a:t>
            </a:r>
            <a:endParaRPr lang="en-US" sz="1200" dirty="0" smtClean="0"/>
          </a:p>
          <a:p>
            <a:r>
              <a:rPr lang="en-US" sz="1200" dirty="0" smtClean="0"/>
              <a:t>C 	INPUT </a:t>
            </a:r>
            <a:r>
              <a:rPr lang="en-US" sz="1200" dirty="0"/>
              <a:t>ARGUMENT LIST: </a:t>
            </a:r>
            <a:endParaRPr lang="en-US" sz="1200" dirty="0" smtClean="0"/>
          </a:p>
          <a:p>
            <a:r>
              <a:rPr lang="en-US" sz="1200" dirty="0" smtClean="0"/>
              <a:t>C 	LUNIT </a:t>
            </a:r>
            <a:r>
              <a:rPr lang="en-US" sz="1200" dirty="0"/>
              <a:t>- INTEGER: FORTRAN LOGICAL UNIT NUMBER FOR BUFR FILE </a:t>
            </a:r>
            <a:endParaRPr lang="en-US" sz="1200" dirty="0" smtClean="0"/>
          </a:p>
          <a:p>
            <a:r>
              <a:rPr lang="en-US" sz="1200" dirty="0" smtClean="0"/>
              <a:t>C </a:t>
            </a:r>
          </a:p>
          <a:p>
            <a:r>
              <a:rPr lang="en-US" sz="1200" dirty="0" smtClean="0"/>
              <a:t>C </a:t>
            </a:r>
            <a:r>
              <a:rPr lang="en-US" sz="1200" dirty="0"/>
              <a:t>OUTPUT ARGUMENT LIST: </a:t>
            </a:r>
            <a:endParaRPr lang="en-US" sz="1200" dirty="0" smtClean="0"/>
          </a:p>
          <a:p>
            <a:r>
              <a:rPr lang="en-US" sz="1200" dirty="0" smtClean="0"/>
              <a:t>C 	MEAR 	- </a:t>
            </a:r>
            <a:r>
              <a:rPr lang="en-US" sz="1200" dirty="0"/>
              <a:t>INTEGER: SECTION 1 YEAR (YYYY OR YY, DEPENDING ON </a:t>
            </a:r>
            <a:endParaRPr lang="en-US" sz="1200" dirty="0" smtClean="0"/>
          </a:p>
          <a:p>
            <a:r>
              <a:rPr lang="en-US" sz="1200" dirty="0" smtClean="0"/>
              <a:t>C 		DATELEN</a:t>
            </a:r>
            <a:r>
              <a:rPr lang="en-US" sz="1200" dirty="0"/>
              <a:t>() VALUE </a:t>
            </a:r>
            <a:endParaRPr lang="en-US" sz="1200" dirty="0" smtClean="0"/>
          </a:p>
          <a:p>
            <a:r>
              <a:rPr lang="en-US" sz="1200" dirty="0" smtClean="0"/>
              <a:t>C 	MMON 	- </a:t>
            </a:r>
            <a:r>
              <a:rPr lang="en-US" sz="1200" dirty="0"/>
              <a:t>INTEGER: SECTION 1 MONTH MM </a:t>
            </a:r>
            <a:endParaRPr lang="en-US" sz="1200" dirty="0" smtClean="0"/>
          </a:p>
          <a:p>
            <a:r>
              <a:rPr lang="en-US" sz="1200" dirty="0" smtClean="0"/>
              <a:t>C 	MDAY 	- </a:t>
            </a:r>
            <a:r>
              <a:rPr lang="en-US" sz="1200" dirty="0"/>
              <a:t>INTEGER: SECTION 1 DAY DD </a:t>
            </a:r>
            <a:endParaRPr lang="en-US" sz="1200" dirty="0" smtClean="0"/>
          </a:p>
          <a:p>
            <a:r>
              <a:rPr lang="en-US" sz="1200" dirty="0" smtClean="0"/>
              <a:t>C 	MOUR 	- </a:t>
            </a:r>
            <a:r>
              <a:rPr lang="en-US" sz="1200" dirty="0"/>
              <a:t>INTEGER: SECTION 1 HOUR HH </a:t>
            </a:r>
            <a:endParaRPr lang="en-US" sz="1200" dirty="0" smtClean="0"/>
          </a:p>
          <a:p>
            <a:r>
              <a:rPr lang="en-US" sz="1200" dirty="0" smtClean="0"/>
              <a:t>C 	IDATE 	- </a:t>
            </a:r>
            <a:r>
              <a:rPr lang="en-US" sz="1200" dirty="0"/>
              <a:t>INTEGER: DATE-TIME FROM SECTION 1 OF BUFR MESSAGE IN </a:t>
            </a:r>
            <a:endParaRPr lang="en-US" sz="1200" dirty="0" smtClean="0"/>
          </a:p>
          <a:p>
            <a:r>
              <a:rPr lang="en-US" sz="1200" dirty="0" smtClean="0"/>
              <a:t>C 		FORMAT </a:t>
            </a:r>
            <a:r>
              <a:rPr lang="en-US" sz="1200" dirty="0"/>
              <a:t>OF EITHER YYMMDDHH OR YYYYMMDDHH, DEPENDING ON </a:t>
            </a:r>
            <a:endParaRPr lang="en-US" sz="1200" dirty="0" smtClean="0"/>
          </a:p>
          <a:p>
            <a:r>
              <a:rPr lang="en-US" sz="1200" dirty="0" smtClean="0"/>
              <a:t>C 		DATELEN</a:t>
            </a:r>
            <a:r>
              <a:rPr lang="en-US" sz="1200" dirty="0"/>
              <a:t>() VALUE; OR -1 IF SECTION 1 DATE COULD NOT BE </a:t>
            </a:r>
            <a:endParaRPr lang="en-US" sz="1200" dirty="0" smtClean="0"/>
          </a:p>
          <a:p>
            <a:r>
              <a:rPr lang="en-US" sz="1200" dirty="0" smtClean="0"/>
              <a:t>C 		LOCATED</a:t>
            </a:r>
            <a:endParaRPr lang="en-US" sz="1200" dirty="0"/>
          </a:p>
        </p:txBody>
      </p:sp>
    </p:spTree>
    <p:extLst>
      <p:ext uri="{BB962C8B-B14F-4D97-AF65-F5344CB8AC3E}">
        <p14:creationId xmlns:p14="http://schemas.microsoft.com/office/powerpoint/2010/main" val="162971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2708434"/>
          </a:xfrm>
          <a:prstGeom prst="rect">
            <a:avLst/>
          </a:prstGeom>
          <a:noFill/>
        </p:spPr>
        <p:txBody>
          <a:bodyPr wrap="square" rtlCol="0">
            <a:spAutoFit/>
          </a:bodyPr>
          <a:lstStyle/>
          <a:p>
            <a:pPr marL="342900" indent="-342900">
              <a:buAutoNum type="arabicPeriod" startAt="2"/>
            </a:pPr>
            <a:r>
              <a:rPr lang="en-US" dirty="0" smtClean="0"/>
              <a:t>CQC      </a:t>
            </a:r>
            <a:r>
              <a:rPr lang="en-US" dirty="0"/>
              <a:t>-- complex quality </a:t>
            </a:r>
            <a:r>
              <a:rPr lang="en-US" dirty="0" smtClean="0"/>
              <a:t>control</a:t>
            </a:r>
          </a:p>
          <a:p>
            <a:endParaRPr lang="en-US" sz="800" dirty="0"/>
          </a:p>
          <a:p>
            <a:r>
              <a:rPr lang="en-US" dirty="0" smtClean="0"/>
              <a:t>Quality control is based on a comparison between observations and some kind of expected value (which could be based on climatology, an average of nearby observations, or the first guess).</a:t>
            </a:r>
          </a:p>
          <a:p>
            <a:r>
              <a:rPr lang="en-US" dirty="0" smtClean="0"/>
              <a:t>“complex” means that it uses several tests simultaneously rather than in series.</a:t>
            </a:r>
          </a:p>
          <a:p>
            <a:pPr marL="342900" indent="-342900">
              <a:buAutoNum type="arabicPeriod" startAt="2"/>
            </a:pPr>
            <a:endParaRPr lang="en-US" dirty="0"/>
          </a:p>
          <a:p>
            <a:r>
              <a:rPr lang="en-US" dirty="0"/>
              <a:t>/</a:t>
            </a:r>
            <a:r>
              <a:rPr lang="en-US" dirty="0" smtClean="0"/>
              <a:t>u/</a:t>
            </a:r>
            <a:r>
              <a:rPr lang="en-US" dirty="0" err="1" smtClean="0"/>
              <a:t>Wesley.Ebisuzaki</a:t>
            </a:r>
            <a:r>
              <a:rPr lang="en-US" dirty="0" smtClean="0"/>
              <a:t>/home/</a:t>
            </a:r>
            <a:r>
              <a:rPr lang="en-US" dirty="0" err="1" smtClean="0"/>
              <a:t>nwprod</a:t>
            </a:r>
            <a:r>
              <a:rPr lang="en-US" dirty="0" smtClean="0"/>
              <a:t>/cdas2.v1.0.5/</a:t>
            </a:r>
            <a:r>
              <a:rPr lang="en-US" dirty="0" err="1" smtClean="0"/>
              <a:t>sorc</a:t>
            </a:r>
            <a:r>
              <a:rPr lang="en-US" dirty="0" smtClean="0"/>
              <a:t>/cdas2_v1_cqc.fd/</a:t>
            </a:r>
          </a:p>
          <a:p>
            <a:r>
              <a:rPr lang="en-US" dirty="0" smtClean="0">
                <a:solidFill>
                  <a:srgbClr val="C00000"/>
                </a:solidFill>
              </a:rPr>
              <a:t>r2_cqc.f</a:t>
            </a:r>
            <a:endParaRPr lang="en-US" dirty="0" smtClean="0"/>
          </a:p>
          <a:p>
            <a:endParaRPr lang="en-US" dirty="0"/>
          </a:p>
        </p:txBody>
      </p:sp>
      <p:sp>
        <p:nvSpPr>
          <p:cNvPr id="3" name="TextBox 2"/>
          <p:cNvSpPr txBox="1"/>
          <p:nvPr/>
        </p:nvSpPr>
        <p:spPr>
          <a:xfrm>
            <a:off x="76200" y="87868"/>
            <a:ext cx="1242648" cy="369332"/>
          </a:xfrm>
          <a:prstGeom prst="rect">
            <a:avLst/>
          </a:prstGeom>
          <a:noFill/>
        </p:spPr>
        <p:txBody>
          <a:bodyPr wrap="none" rtlCol="0">
            <a:spAutoFit/>
          </a:bodyPr>
          <a:lstStyle/>
          <a:p>
            <a:r>
              <a:rPr lang="en-US" b="1" dirty="0" smtClean="0">
                <a:solidFill>
                  <a:srgbClr val="00B050"/>
                </a:solidFill>
              </a:rPr>
              <a:t>2015.12.22</a:t>
            </a:r>
            <a:endParaRPr lang="en-US" b="1" dirty="0">
              <a:solidFill>
                <a:srgbClr val="00B050"/>
              </a:solidFill>
            </a:endParaRPr>
          </a:p>
        </p:txBody>
      </p:sp>
      <p:sp>
        <p:nvSpPr>
          <p:cNvPr id="4" name="TextBox 3"/>
          <p:cNvSpPr txBox="1"/>
          <p:nvPr/>
        </p:nvSpPr>
        <p:spPr>
          <a:xfrm>
            <a:off x="381000" y="4284583"/>
            <a:ext cx="7055073" cy="1354217"/>
          </a:xfrm>
          <a:prstGeom prst="rect">
            <a:avLst/>
          </a:prstGeom>
          <a:noFill/>
        </p:spPr>
        <p:txBody>
          <a:bodyPr wrap="none" rtlCol="0">
            <a:spAutoFit/>
          </a:bodyPr>
          <a:lstStyle/>
          <a:p>
            <a:r>
              <a:rPr lang="en-US" sz="1600" dirty="0"/>
              <a:t>C </a:t>
            </a:r>
            <a:r>
              <a:rPr lang="en-US" sz="1600" dirty="0" smtClean="0"/>
              <a:t>ABSTRACT</a:t>
            </a:r>
            <a:r>
              <a:rPr lang="en-US" sz="1600" dirty="0"/>
              <a:t>: PERFORM COMPLEX QUALITY CONTROL OF </a:t>
            </a:r>
            <a:r>
              <a:rPr lang="en-US" sz="1600" dirty="0">
                <a:solidFill>
                  <a:schemeClr val="accent6">
                    <a:lumMod val="75000"/>
                  </a:schemeClr>
                </a:solidFill>
              </a:rPr>
              <a:t>RAWINSONDE HEIGHTS</a:t>
            </a:r>
          </a:p>
          <a:p>
            <a:r>
              <a:rPr lang="en-US" sz="1600" dirty="0"/>
              <a:t>C   </a:t>
            </a:r>
            <a:r>
              <a:rPr lang="en-US" sz="1600" dirty="0" smtClean="0"/>
              <a:t>	</a:t>
            </a:r>
            <a:r>
              <a:rPr lang="en-US" sz="1600" dirty="0" smtClean="0">
                <a:solidFill>
                  <a:schemeClr val="accent6">
                    <a:lumMod val="75000"/>
                  </a:schemeClr>
                </a:solidFill>
              </a:rPr>
              <a:t>AND </a:t>
            </a:r>
            <a:r>
              <a:rPr lang="en-US" sz="1600" dirty="0">
                <a:solidFill>
                  <a:schemeClr val="accent6">
                    <a:lumMod val="75000"/>
                  </a:schemeClr>
                </a:solidFill>
              </a:rPr>
              <a:t>TEMPERATURES</a:t>
            </a:r>
            <a:r>
              <a:rPr lang="en-US" sz="1600" dirty="0"/>
              <a:t>.  ERRORS ARE DETECTED AND MANY CORRECTED.</a:t>
            </a:r>
          </a:p>
          <a:p>
            <a:r>
              <a:rPr lang="en-US" sz="1600" dirty="0"/>
              <a:t>C   </a:t>
            </a:r>
            <a:r>
              <a:rPr lang="en-US" sz="1600" dirty="0" smtClean="0"/>
              <a:t>	</a:t>
            </a:r>
            <a:r>
              <a:rPr lang="en-US" sz="1600" dirty="0" smtClean="0">
                <a:solidFill>
                  <a:srgbClr val="C00000"/>
                </a:solidFill>
              </a:rPr>
              <a:t>CHECKS </a:t>
            </a:r>
            <a:r>
              <a:rPr lang="en-US" sz="1600" dirty="0">
                <a:solidFill>
                  <a:srgbClr val="C00000"/>
                </a:solidFill>
              </a:rPr>
              <a:t>USED: HYDROSTATIC, INCREMENT, HORIZONTAL STATISTICAL,</a:t>
            </a:r>
          </a:p>
          <a:p>
            <a:r>
              <a:rPr lang="en-US" sz="1600" dirty="0"/>
              <a:t>C   </a:t>
            </a:r>
            <a:r>
              <a:rPr lang="en-US" sz="1600" dirty="0" smtClean="0"/>
              <a:t>	</a:t>
            </a:r>
            <a:r>
              <a:rPr lang="en-US" sz="1600" dirty="0" smtClean="0">
                <a:solidFill>
                  <a:srgbClr val="C00000"/>
                </a:solidFill>
              </a:rPr>
              <a:t>VERTICAL </a:t>
            </a:r>
            <a:r>
              <a:rPr lang="en-US" sz="1600" dirty="0">
                <a:solidFill>
                  <a:srgbClr val="C00000"/>
                </a:solidFill>
              </a:rPr>
              <a:t>STATISTICAL, (TEMPORAL,) AND BASELINE.</a:t>
            </a:r>
          </a:p>
          <a:p>
            <a:endParaRPr lang="en-US" dirty="0"/>
          </a:p>
        </p:txBody>
      </p:sp>
    </p:spTree>
    <p:extLst>
      <p:ext uri="{BB962C8B-B14F-4D97-AF65-F5344CB8AC3E}">
        <p14:creationId xmlns:p14="http://schemas.microsoft.com/office/powerpoint/2010/main" val="2854999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01" t="23915" r="17881" b="12382"/>
          <a:stretch/>
        </p:blipFill>
        <p:spPr bwMode="auto">
          <a:xfrm>
            <a:off x="1020417" y="609600"/>
            <a:ext cx="7056783" cy="590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240268"/>
            <a:ext cx="3307444" cy="369332"/>
          </a:xfrm>
          <a:prstGeom prst="rect">
            <a:avLst/>
          </a:prstGeom>
          <a:noFill/>
        </p:spPr>
        <p:txBody>
          <a:bodyPr wrap="none" rtlCol="0">
            <a:spAutoFit/>
          </a:bodyPr>
          <a:lstStyle/>
          <a:p>
            <a:r>
              <a:rPr lang="en-US" dirty="0" smtClean="0">
                <a:solidFill>
                  <a:srgbClr val="7030A0"/>
                </a:solidFill>
              </a:rPr>
              <a:t>Eugenia </a:t>
            </a:r>
            <a:r>
              <a:rPr lang="en-US" dirty="0" err="1" smtClean="0">
                <a:solidFill>
                  <a:srgbClr val="7030A0"/>
                </a:solidFill>
              </a:rPr>
              <a:t>Kalnay’s</a:t>
            </a:r>
            <a:r>
              <a:rPr lang="en-US" dirty="0" smtClean="0">
                <a:solidFill>
                  <a:srgbClr val="7030A0"/>
                </a:solidFill>
              </a:rPr>
              <a:t> book (page 200)</a:t>
            </a:r>
            <a:endParaRPr lang="en-US" dirty="0">
              <a:solidFill>
                <a:srgbClr val="7030A0"/>
              </a:solidFill>
            </a:endParaRPr>
          </a:p>
        </p:txBody>
      </p:sp>
    </p:spTree>
    <p:extLst>
      <p:ext uri="{BB962C8B-B14F-4D97-AF65-F5344CB8AC3E}">
        <p14:creationId xmlns:p14="http://schemas.microsoft.com/office/powerpoint/2010/main" val="152989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1236236" cy="369332"/>
          </a:xfrm>
          <a:prstGeom prst="rect">
            <a:avLst/>
          </a:prstGeom>
          <a:noFill/>
        </p:spPr>
        <p:txBody>
          <a:bodyPr wrap="none" rtlCol="0">
            <a:spAutoFit/>
          </a:bodyPr>
          <a:lstStyle/>
          <a:p>
            <a:r>
              <a:rPr lang="en-US" b="1" dirty="0" smtClean="0">
                <a:solidFill>
                  <a:srgbClr val="0070C0"/>
                </a:solidFill>
              </a:rPr>
              <a:t>2015.10.23</a:t>
            </a:r>
            <a:endParaRPr lang="en-US" b="1" dirty="0">
              <a:solidFill>
                <a:srgbClr val="0070C0"/>
              </a:solidFill>
            </a:endParaRPr>
          </a:p>
        </p:txBody>
      </p:sp>
      <p:sp>
        <p:nvSpPr>
          <p:cNvPr id="4" name="TextBox 3"/>
          <p:cNvSpPr txBox="1"/>
          <p:nvPr/>
        </p:nvSpPr>
        <p:spPr>
          <a:xfrm>
            <a:off x="1752600" y="152400"/>
            <a:ext cx="6248400" cy="954107"/>
          </a:xfrm>
          <a:prstGeom prst="rect">
            <a:avLst/>
          </a:prstGeom>
          <a:noFill/>
        </p:spPr>
        <p:txBody>
          <a:bodyPr wrap="square" rtlCol="0">
            <a:spAutoFit/>
          </a:bodyPr>
          <a:lstStyle/>
          <a:p>
            <a:r>
              <a:rPr lang="en-US" sz="1400" dirty="0" smtClean="0"/>
              <a:t>Restricted data information</a:t>
            </a:r>
          </a:p>
          <a:p>
            <a:r>
              <a:rPr lang="en-US" sz="1400" dirty="0">
                <a:hlinkClick r:id="rId2"/>
              </a:rPr>
              <a:t>http://www.nco.ncep.noaa.gov/sib/restricted_data/restricted_data_sib</a:t>
            </a:r>
            <a:r>
              <a:rPr lang="en-US" sz="1400" dirty="0" smtClean="0">
                <a:hlinkClick r:id="rId2"/>
              </a:rPr>
              <a:t>/</a:t>
            </a:r>
            <a:endParaRPr lang="en-US" sz="1400" dirty="0"/>
          </a:p>
          <a:p>
            <a:r>
              <a:rPr lang="en-US" sz="1400" dirty="0" smtClean="0"/>
              <a:t>Form to submit online:</a:t>
            </a:r>
          </a:p>
          <a:p>
            <a:r>
              <a:rPr lang="en-US" sz="1400" dirty="0">
                <a:hlinkClick r:id="rId3"/>
              </a:rPr>
              <a:t>http://www.nco.ncep.noaa.gov/sib/restricted_data/restricted_data_sib/register</a:t>
            </a:r>
            <a:r>
              <a:rPr lang="en-US" sz="1400" dirty="0" smtClean="0">
                <a:hlinkClick r:id="rId3"/>
              </a:rPr>
              <a:t>/</a:t>
            </a:r>
            <a:r>
              <a:rPr lang="en-US" sz="1400" dirty="0" smtClean="0"/>
              <a:t> </a:t>
            </a:r>
          </a:p>
        </p:txBody>
      </p:sp>
      <p:sp>
        <p:nvSpPr>
          <p:cNvPr id="5" name="TextBox 4"/>
          <p:cNvSpPr txBox="1"/>
          <p:nvPr/>
        </p:nvSpPr>
        <p:spPr>
          <a:xfrm>
            <a:off x="457199" y="1235521"/>
            <a:ext cx="7023269" cy="5324535"/>
          </a:xfrm>
          <a:prstGeom prst="rect">
            <a:avLst/>
          </a:prstGeom>
          <a:noFill/>
        </p:spPr>
        <p:txBody>
          <a:bodyPr wrap="none" rtlCol="0">
            <a:spAutoFit/>
          </a:bodyPr>
          <a:lstStyle/>
          <a:p>
            <a:r>
              <a:rPr lang="en-US" b="1" u="sng" dirty="0">
                <a:solidFill>
                  <a:srgbClr val="00B0F0"/>
                </a:solidFill>
              </a:rPr>
              <a:t>Old </a:t>
            </a:r>
            <a:r>
              <a:rPr lang="en-US" b="1" u="sng" dirty="0" smtClean="0">
                <a:solidFill>
                  <a:srgbClr val="00B0F0"/>
                </a:solidFill>
              </a:rPr>
              <a:t>PREPBUFR files to run R2 for old dates</a:t>
            </a:r>
            <a:endParaRPr lang="en-US" b="1" u="sng" dirty="0">
              <a:solidFill>
                <a:srgbClr val="00B0F0"/>
              </a:solidFill>
            </a:endParaRPr>
          </a:p>
          <a:p>
            <a:r>
              <a:rPr lang="en-US" dirty="0" smtClean="0">
                <a:solidFill>
                  <a:srgbClr val="00B0F0"/>
                </a:solidFill>
              </a:rPr>
              <a:t>HPSS:   /</a:t>
            </a:r>
            <a:r>
              <a:rPr lang="en-US" dirty="0">
                <a:solidFill>
                  <a:srgbClr val="00B0F0"/>
                </a:solidFill>
              </a:rPr>
              <a:t>NCEPDEV-</a:t>
            </a:r>
            <a:r>
              <a:rPr lang="en-US" dirty="0" err="1">
                <a:solidFill>
                  <a:srgbClr val="00B0F0"/>
                </a:solidFill>
              </a:rPr>
              <a:t>ReadOnly</a:t>
            </a:r>
            <a:r>
              <a:rPr lang="en-US" dirty="0">
                <a:solidFill>
                  <a:srgbClr val="00B0F0"/>
                </a:solidFill>
              </a:rPr>
              <a:t>/</a:t>
            </a:r>
            <a:r>
              <a:rPr lang="en-US" dirty="0" err="1">
                <a:solidFill>
                  <a:srgbClr val="00B0F0"/>
                </a:solidFill>
              </a:rPr>
              <a:t>hpssuser</a:t>
            </a:r>
            <a:r>
              <a:rPr lang="en-US" dirty="0">
                <a:solidFill>
                  <a:srgbClr val="00B0F0"/>
                </a:solidFill>
              </a:rPr>
              <a:t>/g03/wx51we/</a:t>
            </a:r>
            <a:r>
              <a:rPr lang="en-US" dirty="0" err="1">
                <a:solidFill>
                  <a:srgbClr val="00B0F0"/>
                </a:solidFill>
              </a:rPr>
              <a:t>cdas</a:t>
            </a:r>
            <a:r>
              <a:rPr lang="en-US" dirty="0">
                <a:solidFill>
                  <a:srgbClr val="00B0F0"/>
                </a:solidFill>
              </a:rPr>
              <a:t>/2010</a:t>
            </a:r>
          </a:p>
          <a:p>
            <a:r>
              <a:rPr lang="en-US" dirty="0" smtClean="0">
                <a:solidFill>
                  <a:srgbClr val="00B0F0"/>
                </a:solidFill>
              </a:rPr>
              <a:t>From the directory used to save data</a:t>
            </a:r>
          </a:p>
          <a:p>
            <a:pPr marL="285750" indent="-285750">
              <a:buFont typeface="Wingdings" panose="05000000000000000000" pitchFamily="2" charset="2"/>
              <a:buChar char="§"/>
            </a:pPr>
            <a:r>
              <a:rPr lang="en-US" dirty="0" err="1" smtClean="0">
                <a:solidFill>
                  <a:srgbClr val="00B050"/>
                </a:solidFill>
              </a:rPr>
              <a:t>hsi</a:t>
            </a:r>
            <a:endParaRPr lang="en-US" dirty="0" smtClean="0">
              <a:solidFill>
                <a:srgbClr val="00B050"/>
              </a:solidFill>
            </a:endParaRPr>
          </a:p>
          <a:p>
            <a:pPr marL="285750" indent="-285750">
              <a:buFont typeface="Wingdings" panose="05000000000000000000" pitchFamily="2" charset="2"/>
              <a:buChar char="§"/>
            </a:pPr>
            <a:r>
              <a:rPr lang="en-US" dirty="0">
                <a:solidFill>
                  <a:srgbClr val="00B050"/>
                </a:solidFill>
              </a:rPr>
              <a:t>cd /</a:t>
            </a:r>
            <a:r>
              <a:rPr lang="en-US" dirty="0" smtClean="0">
                <a:solidFill>
                  <a:srgbClr val="00B050"/>
                </a:solidFill>
              </a:rPr>
              <a:t>NCEPDEV-</a:t>
            </a:r>
            <a:r>
              <a:rPr lang="en-US" dirty="0" err="1" smtClean="0">
                <a:solidFill>
                  <a:srgbClr val="00B050"/>
                </a:solidFill>
              </a:rPr>
              <a:t>ReadOnly</a:t>
            </a:r>
            <a:r>
              <a:rPr lang="en-US" dirty="0" smtClean="0">
                <a:solidFill>
                  <a:srgbClr val="00B050"/>
                </a:solidFill>
              </a:rPr>
              <a:t>/</a:t>
            </a:r>
            <a:r>
              <a:rPr lang="en-US" dirty="0" err="1" smtClean="0">
                <a:solidFill>
                  <a:srgbClr val="00B050"/>
                </a:solidFill>
              </a:rPr>
              <a:t>hpssuser</a:t>
            </a:r>
            <a:r>
              <a:rPr lang="en-US" dirty="0" smtClean="0">
                <a:solidFill>
                  <a:srgbClr val="00B050"/>
                </a:solidFill>
              </a:rPr>
              <a:t>/g03/wx51we/</a:t>
            </a:r>
            <a:r>
              <a:rPr lang="en-US" dirty="0" err="1" smtClean="0">
                <a:solidFill>
                  <a:srgbClr val="00B050"/>
                </a:solidFill>
              </a:rPr>
              <a:t>cdas</a:t>
            </a:r>
            <a:r>
              <a:rPr lang="en-US" dirty="0" smtClean="0">
                <a:solidFill>
                  <a:srgbClr val="00B050"/>
                </a:solidFill>
              </a:rPr>
              <a:t>/2010</a:t>
            </a:r>
          </a:p>
          <a:p>
            <a:pPr marL="285750" indent="-285750">
              <a:buFont typeface="Wingdings" panose="05000000000000000000" pitchFamily="2" charset="2"/>
              <a:buChar char="§"/>
            </a:pPr>
            <a:r>
              <a:rPr lang="en-US" dirty="0">
                <a:solidFill>
                  <a:srgbClr val="00B050"/>
                </a:solidFill>
              </a:rPr>
              <a:t>get </a:t>
            </a:r>
            <a:r>
              <a:rPr lang="en-US" dirty="0" smtClean="0">
                <a:solidFill>
                  <a:srgbClr val="00B050"/>
                </a:solidFill>
              </a:rPr>
              <a:t>PREPBUFR1001</a:t>
            </a:r>
            <a:r>
              <a:rPr lang="en-US" dirty="0" smtClean="0"/>
              <a:t>  (which is a tar file with two digits for year)</a:t>
            </a:r>
          </a:p>
          <a:p>
            <a:pPr marL="285750" indent="-285750">
              <a:buFont typeface="Wingdings" panose="05000000000000000000" pitchFamily="2" charset="2"/>
              <a:buChar char="§"/>
            </a:pPr>
            <a:r>
              <a:rPr lang="en-US" dirty="0" smtClean="0">
                <a:solidFill>
                  <a:srgbClr val="00B050"/>
                </a:solidFill>
              </a:rPr>
              <a:t>tar –</a:t>
            </a:r>
            <a:r>
              <a:rPr lang="en-US" dirty="0" err="1" smtClean="0">
                <a:solidFill>
                  <a:srgbClr val="00B050"/>
                </a:solidFill>
              </a:rPr>
              <a:t>tf</a:t>
            </a:r>
            <a:r>
              <a:rPr lang="en-US" dirty="0" smtClean="0">
                <a:solidFill>
                  <a:srgbClr val="00B050"/>
                </a:solidFill>
              </a:rPr>
              <a:t> PREPBUFR1001 </a:t>
            </a:r>
            <a:r>
              <a:rPr lang="en-US" dirty="0" smtClean="0"/>
              <a:t>(To list all files in the tar file)</a:t>
            </a:r>
          </a:p>
          <a:p>
            <a:endParaRPr lang="en-US" sz="800" dirty="0"/>
          </a:p>
          <a:p>
            <a:r>
              <a:rPr lang="en-US" dirty="0" smtClean="0">
                <a:solidFill>
                  <a:srgbClr val="7030A0"/>
                </a:solidFill>
              </a:rPr>
              <a:t>To change file name from 2 to 4 digits for year, run script:</a:t>
            </a:r>
          </a:p>
          <a:p>
            <a:r>
              <a:rPr lang="en-US" dirty="0">
                <a:solidFill>
                  <a:srgbClr val="7030A0"/>
                </a:solidFill>
              </a:rPr>
              <a:t>/</a:t>
            </a:r>
            <a:r>
              <a:rPr lang="en-US" dirty="0" smtClean="0">
                <a:solidFill>
                  <a:srgbClr val="7030A0"/>
                </a:solidFill>
              </a:rPr>
              <a:t>u/Wesley.Ebisuzaki/bin/y2k_names.sh</a:t>
            </a:r>
          </a:p>
          <a:p>
            <a:r>
              <a:rPr lang="en-US" b="1" dirty="0" smtClean="0">
                <a:solidFill>
                  <a:srgbClr val="00B050"/>
                </a:solidFill>
              </a:rPr>
              <a:t>./y2k_names.sh </a:t>
            </a:r>
            <a:r>
              <a:rPr lang="en-US" b="1" dirty="0" err="1" smtClean="0">
                <a:solidFill>
                  <a:srgbClr val="00B050"/>
                </a:solidFill>
              </a:rPr>
              <a:t>prepbufr</a:t>
            </a:r>
            <a:r>
              <a:rPr lang="en-US" b="1" dirty="0" smtClean="0">
                <a:solidFill>
                  <a:srgbClr val="00B050"/>
                </a:solidFill>
              </a:rPr>
              <a:t>*</a:t>
            </a:r>
            <a:endParaRPr lang="en-US" dirty="0" smtClean="0">
              <a:solidFill>
                <a:srgbClr val="7030A0"/>
              </a:solidFill>
            </a:endParaRPr>
          </a:p>
          <a:p>
            <a:endParaRPr lang="en-US" sz="800" dirty="0"/>
          </a:p>
          <a:p>
            <a:r>
              <a:rPr lang="en-US" b="1" u="sng" dirty="0" smtClean="0">
                <a:solidFill>
                  <a:schemeClr val="accent6">
                    <a:lumMod val="50000"/>
                  </a:schemeClr>
                </a:solidFill>
              </a:rPr>
              <a:t>Data needed for running R2</a:t>
            </a:r>
          </a:p>
          <a:p>
            <a:r>
              <a:rPr lang="en-US" dirty="0" smtClean="0">
                <a:solidFill>
                  <a:schemeClr val="accent6">
                    <a:lumMod val="50000"/>
                  </a:schemeClr>
                </a:solidFill>
              </a:rPr>
              <a:t>BC1010: </a:t>
            </a:r>
            <a:r>
              <a:rPr lang="en-US" dirty="0" smtClean="0">
                <a:solidFill>
                  <a:schemeClr val="accent5">
                    <a:lumMod val="50000"/>
                  </a:schemeClr>
                </a:solidFill>
              </a:rPr>
              <a:t>boundary conditions, SST, </a:t>
            </a:r>
            <a:r>
              <a:rPr lang="en-US" dirty="0" err="1" smtClean="0">
                <a:solidFill>
                  <a:schemeClr val="accent5">
                    <a:lumMod val="50000"/>
                  </a:schemeClr>
                </a:solidFill>
              </a:rPr>
              <a:t>Seaice</a:t>
            </a:r>
            <a:r>
              <a:rPr lang="en-US" dirty="0" smtClean="0">
                <a:solidFill>
                  <a:schemeClr val="accent5">
                    <a:lumMod val="50000"/>
                  </a:schemeClr>
                </a:solidFill>
              </a:rPr>
              <a:t>, snow, soil moisture</a:t>
            </a:r>
          </a:p>
          <a:p>
            <a:r>
              <a:rPr lang="en-US" dirty="0" smtClean="0">
                <a:solidFill>
                  <a:schemeClr val="accent6">
                    <a:lumMod val="50000"/>
                  </a:schemeClr>
                </a:solidFill>
              </a:rPr>
              <a:t>GRB2D1010: </a:t>
            </a:r>
            <a:r>
              <a:rPr lang="en-US" dirty="0" smtClean="0">
                <a:solidFill>
                  <a:schemeClr val="accent5">
                    <a:lumMod val="50000"/>
                  </a:schemeClr>
                </a:solidFill>
              </a:rPr>
              <a:t>one variable: precipitation</a:t>
            </a:r>
          </a:p>
          <a:p>
            <a:r>
              <a:rPr lang="en-US" dirty="0" smtClean="0">
                <a:solidFill>
                  <a:schemeClr val="accent6">
                    <a:lumMod val="50000"/>
                  </a:schemeClr>
                </a:solidFill>
              </a:rPr>
              <a:t>SANL1010: </a:t>
            </a:r>
            <a:r>
              <a:rPr lang="en-US" dirty="0" smtClean="0">
                <a:solidFill>
                  <a:schemeClr val="accent5">
                    <a:lumMod val="50000"/>
                  </a:schemeClr>
                </a:solidFill>
              </a:rPr>
              <a:t>sigma analysis</a:t>
            </a:r>
          </a:p>
          <a:p>
            <a:r>
              <a:rPr lang="en-US" dirty="0" smtClean="0">
                <a:solidFill>
                  <a:schemeClr val="accent6">
                    <a:lumMod val="50000"/>
                  </a:schemeClr>
                </a:solidFill>
              </a:rPr>
              <a:t>SFCANL1010: </a:t>
            </a:r>
            <a:r>
              <a:rPr lang="en-US" dirty="0" smtClean="0">
                <a:solidFill>
                  <a:schemeClr val="accent5">
                    <a:lumMod val="50000"/>
                  </a:schemeClr>
                </a:solidFill>
              </a:rPr>
              <a:t>surface analysis</a:t>
            </a:r>
          </a:p>
          <a:p>
            <a:r>
              <a:rPr lang="en-US" dirty="0" smtClean="0">
                <a:solidFill>
                  <a:schemeClr val="accent6">
                    <a:lumMod val="50000"/>
                  </a:schemeClr>
                </a:solidFill>
              </a:rPr>
              <a:t>SGES1010: </a:t>
            </a:r>
            <a:r>
              <a:rPr lang="en-US" dirty="0" smtClean="0">
                <a:solidFill>
                  <a:schemeClr val="accent5">
                    <a:lumMod val="50000"/>
                  </a:schemeClr>
                </a:solidFill>
              </a:rPr>
              <a:t>sigma guess</a:t>
            </a:r>
          </a:p>
          <a:p>
            <a:r>
              <a:rPr lang="en-US" dirty="0">
                <a:solidFill>
                  <a:schemeClr val="accent6">
                    <a:lumMod val="50000"/>
                  </a:schemeClr>
                </a:solidFill>
              </a:rPr>
              <a:t>OBS precipitation: /</a:t>
            </a:r>
            <a:r>
              <a:rPr lang="en-US" dirty="0" smtClean="0">
                <a:solidFill>
                  <a:schemeClr val="accent6">
                    <a:lumMod val="50000"/>
                  </a:schemeClr>
                </a:solidFill>
              </a:rPr>
              <a:t>export/</a:t>
            </a:r>
            <a:r>
              <a:rPr lang="en-US" dirty="0" err="1" smtClean="0">
                <a:solidFill>
                  <a:schemeClr val="accent6">
                    <a:lumMod val="50000"/>
                  </a:schemeClr>
                </a:solidFill>
              </a:rPr>
              <a:t>cpc-lw-webisuzak</a:t>
            </a:r>
            <a:r>
              <a:rPr lang="en-US" dirty="0" smtClean="0">
                <a:solidFill>
                  <a:schemeClr val="accent6">
                    <a:lumMod val="50000"/>
                  </a:schemeClr>
                </a:solidFill>
              </a:rPr>
              <a:t>/wd51we/data/</a:t>
            </a:r>
            <a:r>
              <a:rPr lang="en-US" dirty="0" err="1" smtClean="0">
                <a:solidFill>
                  <a:schemeClr val="accent6">
                    <a:lumMod val="50000"/>
                  </a:schemeClr>
                </a:solidFill>
              </a:rPr>
              <a:t>precip</a:t>
            </a:r>
            <a:r>
              <a:rPr lang="en-US" dirty="0" smtClean="0">
                <a:solidFill>
                  <a:schemeClr val="accent6">
                    <a:lumMod val="50000"/>
                  </a:schemeClr>
                </a:solidFill>
              </a:rPr>
              <a:t>/ping/</a:t>
            </a:r>
          </a:p>
          <a:p>
            <a:r>
              <a:rPr lang="en-US" dirty="0" smtClean="0">
                <a:solidFill>
                  <a:schemeClr val="accent6">
                    <a:lumMod val="50000"/>
                  </a:schemeClr>
                </a:solidFill>
              </a:rPr>
              <a:t>        pingrainT62.grb.2009 (</a:t>
            </a:r>
            <a:r>
              <a:rPr lang="en-US" dirty="0" err="1" smtClean="0">
                <a:solidFill>
                  <a:schemeClr val="accent6">
                    <a:lumMod val="50000"/>
                  </a:schemeClr>
                </a:solidFill>
              </a:rPr>
              <a:t>wgrib</a:t>
            </a:r>
            <a:r>
              <a:rPr lang="en-US" dirty="0" smtClean="0">
                <a:solidFill>
                  <a:schemeClr val="accent6">
                    <a:lumMod val="50000"/>
                  </a:schemeClr>
                </a:solidFill>
              </a:rPr>
              <a:t> file); to get </a:t>
            </a:r>
            <a:r>
              <a:rPr lang="en-US" dirty="0" err="1" smtClean="0">
                <a:solidFill>
                  <a:schemeClr val="accent6">
                    <a:lumMod val="50000"/>
                  </a:schemeClr>
                </a:solidFill>
              </a:rPr>
              <a:t>precip</a:t>
            </a:r>
            <a:r>
              <a:rPr lang="en-US" dirty="0">
                <a:solidFill>
                  <a:schemeClr val="accent6">
                    <a:lumMod val="50000"/>
                  </a:schemeClr>
                </a:solidFill>
              </a:rPr>
              <a:t> data: update_ping.sh</a:t>
            </a:r>
            <a:endParaRPr lang="en-US" dirty="0" smtClean="0">
              <a:solidFill>
                <a:schemeClr val="accent6">
                  <a:lumMod val="50000"/>
                </a:schemeClr>
              </a:solidFill>
            </a:endParaRPr>
          </a:p>
        </p:txBody>
      </p:sp>
    </p:spTree>
    <p:extLst>
      <p:ext uri="{BB962C8B-B14F-4D97-AF65-F5344CB8AC3E}">
        <p14:creationId xmlns:p14="http://schemas.microsoft.com/office/powerpoint/2010/main" val="1396713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868"/>
            <a:ext cx="1242648" cy="369332"/>
          </a:xfrm>
          <a:prstGeom prst="rect">
            <a:avLst/>
          </a:prstGeom>
          <a:noFill/>
        </p:spPr>
        <p:txBody>
          <a:bodyPr wrap="none" rtlCol="0">
            <a:spAutoFit/>
          </a:bodyPr>
          <a:lstStyle/>
          <a:p>
            <a:r>
              <a:rPr lang="en-US" b="1" dirty="0" smtClean="0">
                <a:solidFill>
                  <a:srgbClr val="00B050"/>
                </a:solidFill>
              </a:rPr>
              <a:t>2015.12.30</a:t>
            </a:r>
            <a:endParaRPr lang="en-US" b="1" dirty="0">
              <a:solidFill>
                <a:srgbClr val="00B050"/>
              </a:solidFill>
            </a:endParaRPr>
          </a:p>
        </p:txBody>
      </p:sp>
      <p:sp>
        <p:nvSpPr>
          <p:cNvPr id="3" name="TextBox 2"/>
          <p:cNvSpPr txBox="1"/>
          <p:nvPr/>
        </p:nvSpPr>
        <p:spPr>
          <a:xfrm>
            <a:off x="457200" y="457200"/>
            <a:ext cx="7051289" cy="6217087"/>
          </a:xfrm>
          <a:prstGeom prst="rect">
            <a:avLst/>
          </a:prstGeom>
          <a:noFill/>
        </p:spPr>
        <p:txBody>
          <a:bodyPr wrap="none" rtlCol="0">
            <a:spAutoFit/>
          </a:bodyPr>
          <a:lstStyle/>
          <a:p>
            <a:r>
              <a:rPr lang="en-US" dirty="0" smtClean="0"/>
              <a:t>Step. 3 </a:t>
            </a:r>
            <a:r>
              <a:rPr lang="en-US" dirty="0" err="1" smtClean="0"/>
              <a:t>acqc</a:t>
            </a:r>
            <a:r>
              <a:rPr lang="en-US" dirty="0" smtClean="0"/>
              <a:t> – aircraft quality control</a:t>
            </a:r>
          </a:p>
          <a:p>
            <a:endParaRPr lang="en-US" dirty="0"/>
          </a:p>
          <a:p>
            <a:r>
              <a:rPr lang="en-US" dirty="0"/>
              <a:t>/</a:t>
            </a:r>
            <a:r>
              <a:rPr lang="en-US" dirty="0" smtClean="0"/>
              <a:t>u/</a:t>
            </a:r>
            <a:r>
              <a:rPr lang="en-US" dirty="0" err="1" smtClean="0"/>
              <a:t>Wesley.Ebisuzaki</a:t>
            </a:r>
            <a:r>
              <a:rPr lang="en-US" dirty="0" smtClean="0"/>
              <a:t>/home/</a:t>
            </a:r>
            <a:r>
              <a:rPr lang="en-US" dirty="0" err="1" smtClean="0"/>
              <a:t>nwprod</a:t>
            </a:r>
            <a:r>
              <a:rPr lang="en-US" dirty="0" smtClean="0"/>
              <a:t>/cdas2.v1.0.5/</a:t>
            </a:r>
            <a:r>
              <a:rPr lang="en-US" dirty="0" err="1" smtClean="0"/>
              <a:t>sorc</a:t>
            </a:r>
            <a:r>
              <a:rPr lang="en-US" dirty="0" smtClean="0"/>
              <a:t>/cdas2_v1_acqc.fd/</a:t>
            </a:r>
          </a:p>
          <a:p>
            <a:r>
              <a:rPr lang="en-US" dirty="0" smtClean="0">
                <a:solidFill>
                  <a:srgbClr val="C00000"/>
                </a:solidFill>
              </a:rPr>
              <a:t>r2_acqc.f</a:t>
            </a:r>
          </a:p>
          <a:p>
            <a:endParaRPr lang="en-US" dirty="0"/>
          </a:p>
          <a:p>
            <a:r>
              <a:rPr lang="en-US" sz="1400" dirty="0"/>
              <a:t>C MAIN PROGRAM:  PREPACQC    QC'S, TRACK CHK'S  &amp; SUPEROBS AIRCFT </a:t>
            </a:r>
            <a:r>
              <a:rPr lang="en-US" sz="1400" dirty="0" smtClean="0"/>
              <a:t>RPTS</a:t>
            </a:r>
          </a:p>
          <a:p>
            <a:endParaRPr lang="en-US" sz="1400" dirty="0" smtClean="0"/>
          </a:p>
          <a:p>
            <a:r>
              <a:rPr lang="en-US" sz="1400" dirty="0"/>
              <a:t>C ABSTRACT:</a:t>
            </a:r>
          </a:p>
          <a:p>
            <a:r>
              <a:rPr lang="en-US" sz="1400" dirty="0"/>
              <a:t>C   READS IN BUFR/PREPDA FILE CONTAINING ALL PREPROCESSED DATA TYPES.</a:t>
            </a:r>
          </a:p>
          <a:p>
            <a:r>
              <a:rPr lang="en-US" sz="1400" dirty="0"/>
              <a:t>C   SORTS BY STATION ID, DOES TRACK CHECKING, AND AGGRAGATES OBS BY POSI</a:t>
            </a:r>
          </a:p>
          <a:p>
            <a:r>
              <a:rPr lang="en-US" sz="1400" dirty="0"/>
              <a:t>C   (CALLED A 'STACK').  DOES QUALITY CONTROL BY MAKING TRACK CHECKS</a:t>
            </a:r>
          </a:p>
          <a:p>
            <a:r>
              <a:rPr lang="en-US" sz="1400" dirty="0"/>
              <a:t>C   ON FLIGHTS, REMOVING DUPLICATES, COMPARING COLOCATED OBSERVATIONS,</a:t>
            </a:r>
          </a:p>
          <a:p>
            <a:r>
              <a:rPr lang="en-US" sz="1400" dirty="0"/>
              <a:t>C   AND, </a:t>
            </a:r>
            <a:r>
              <a:rPr lang="en-US" sz="1400" dirty="0">
                <a:solidFill>
                  <a:srgbClr val="C00000"/>
                </a:solidFill>
              </a:rPr>
              <a:t>IF REQUESTED, FORMING SUPEROBS OF THOSE WINDS PASSING THE</a:t>
            </a:r>
          </a:p>
          <a:p>
            <a:r>
              <a:rPr lang="en-US" sz="1400" dirty="0">
                <a:solidFill>
                  <a:srgbClr val="C00000"/>
                </a:solidFill>
              </a:rPr>
              <a:t>C   QUALITY CHECKS</a:t>
            </a:r>
            <a:r>
              <a:rPr lang="en-US" sz="1400" dirty="0"/>
              <a:t>.  A SERIES OF BUFR/PREPDA QUALITY MARKS</a:t>
            </a:r>
          </a:p>
          <a:p>
            <a:r>
              <a:rPr lang="en-US" sz="1400" dirty="0"/>
              <a:t>C   ARE ATTACHED TO EACH OBSERVATION (SEE REMARKS).  FINALLY:</a:t>
            </a:r>
          </a:p>
          <a:p>
            <a:r>
              <a:rPr lang="en-US" sz="1400" dirty="0"/>
              <a:t>C   </a:t>
            </a:r>
            <a:r>
              <a:rPr lang="en-US" sz="1400" dirty="0">
                <a:solidFill>
                  <a:srgbClr val="0070C0"/>
                </a:solidFill>
              </a:rPr>
              <a:t>WRITES</a:t>
            </a:r>
            <a:r>
              <a:rPr lang="en-US" sz="1400" dirty="0"/>
              <a:t> STACKED EVENTS (CONSISTING OF THE</a:t>
            </a:r>
          </a:p>
          <a:p>
            <a:r>
              <a:rPr lang="en-US" sz="1400" dirty="0"/>
              <a:t>C   UPDATED BUFR/PREPDA QUALITY MARKS) </a:t>
            </a:r>
            <a:r>
              <a:rPr lang="en-US" sz="1400" dirty="0">
                <a:solidFill>
                  <a:srgbClr val="0070C0"/>
                </a:solidFill>
              </a:rPr>
              <a:t>ONTO THE EXISTING BUFR/PREPDA</a:t>
            </a:r>
          </a:p>
          <a:p>
            <a:r>
              <a:rPr lang="en-US" sz="1400" dirty="0">
                <a:solidFill>
                  <a:srgbClr val="0070C0"/>
                </a:solidFill>
              </a:rPr>
              <a:t>C   DATA.  </a:t>
            </a:r>
            <a:r>
              <a:rPr lang="en-US" sz="1400" dirty="0"/>
              <a:t>THE NEW FILE CONTAINS ALL OF THE ORIGINAL</a:t>
            </a:r>
          </a:p>
          <a:p>
            <a:r>
              <a:rPr lang="en-US" sz="1400" dirty="0"/>
              <a:t>C   OBSERVATIONAL DATA (P-ALT, TEMP, WIND) MINUS THE DUPLICATES AND</a:t>
            </a:r>
          </a:p>
          <a:p>
            <a:r>
              <a:rPr lang="en-US" sz="1400" dirty="0"/>
              <a:t>C   THOSE OUTSIDE THE DESIRED TIME WINDOW.  IF APPLICABLE, ADDITIONAL</a:t>
            </a:r>
          </a:p>
          <a:p>
            <a:r>
              <a:rPr lang="en-US" sz="1400" dirty="0"/>
              <a:t>C   </a:t>
            </a:r>
            <a:r>
              <a:rPr lang="en-US" sz="1400" dirty="0">
                <a:solidFill>
                  <a:srgbClr val="C00000"/>
                </a:solidFill>
              </a:rPr>
              <a:t>SUPEROBS</a:t>
            </a:r>
            <a:r>
              <a:rPr lang="en-US" sz="1400" dirty="0"/>
              <a:t> WILL BE ADDED.  OBSERVATIONS THAT ARE USED TO GENERATE</a:t>
            </a:r>
          </a:p>
          <a:p>
            <a:r>
              <a:rPr lang="en-US" sz="1400" dirty="0"/>
              <a:t>C   </a:t>
            </a:r>
            <a:r>
              <a:rPr lang="en-US" sz="1400" dirty="0">
                <a:solidFill>
                  <a:srgbClr val="0070C0"/>
                </a:solidFill>
              </a:rPr>
              <a:t>A SUPEROB ARE FLAGGED IN THE WIND AND TEMPERATURE QUALITY MARKERS</a:t>
            </a:r>
          </a:p>
          <a:p>
            <a:r>
              <a:rPr lang="en-US" sz="1400" dirty="0"/>
              <a:t>C   </a:t>
            </a:r>
            <a:r>
              <a:rPr lang="en-US" sz="1400" dirty="0">
                <a:solidFill>
                  <a:srgbClr val="0070C0"/>
                </a:solidFill>
              </a:rPr>
              <a:t>TO ENSURE THAT THEY ARE OMITTED FROM THE ANALYSIS SCHEME.  </a:t>
            </a:r>
            <a:r>
              <a:rPr lang="en-US" sz="1400" dirty="0"/>
              <a:t>AIREP/</a:t>
            </a:r>
          </a:p>
          <a:p>
            <a:r>
              <a:rPr lang="en-US" sz="1400" dirty="0"/>
              <a:t>C   PIREP AND SUPEROB REPORTS OVER CONTINENTAL U.S. AND SURROUNDING</a:t>
            </a:r>
          </a:p>
          <a:p>
            <a:r>
              <a:rPr lang="en-US" sz="1400" dirty="0"/>
              <a:t>C   ENVIRONS MAY ALSO BE FLAGGED AND EXCLUDED FROM ANALYSIS SCHEME</a:t>
            </a:r>
          </a:p>
          <a:p>
            <a:r>
              <a:rPr lang="en-US" sz="1400" dirty="0"/>
              <a:t>C   IF REQUESTED (APPLICABLE ONLY FOR BUFR/PREPDA INPUT/OUTPUT).</a:t>
            </a:r>
          </a:p>
          <a:p>
            <a:endParaRPr lang="en-US" sz="1400" dirty="0"/>
          </a:p>
        </p:txBody>
      </p:sp>
      <p:sp>
        <p:nvSpPr>
          <p:cNvPr id="4" name="TextBox 3"/>
          <p:cNvSpPr txBox="1"/>
          <p:nvPr/>
        </p:nvSpPr>
        <p:spPr>
          <a:xfrm>
            <a:off x="7467600" y="2983468"/>
            <a:ext cx="506870" cy="369332"/>
          </a:xfrm>
          <a:prstGeom prst="rect">
            <a:avLst/>
          </a:prstGeom>
          <a:noFill/>
        </p:spPr>
        <p:txBody>
          <a:bodyPr wrap="none" rtlCol="0">
            <a:spAutoFit/>
          </a:bodyPr>
          <a:lstStyle/>
          <a:p>
            <a:r>
              <a:rPr lang="en-US" dirty="0" smtClean="0">
                <a:solidFill>
                  <a:srgbClr val="C00000"/>
                </a:solidFill>
              </a:rPr>
              <a:t>???</a:t>
            </a:r>
            <a:endParaRPr lang="en-US" dirty="0">
              <a:solidFill>
                <a:srgbClr val="C00000"/>
              </a:solidFill>
            </a:endParaRPr>
          </a:p>
        </p:txBody>
      </p:sp>
      <p:cxnSp>
        <p:nvCxnSpPr>
          <p:cNvPr id="6" name="Straight Arrow Connector 5"/>
          <p:cNvCxnSpPr>
            <a:stCxn id="4" idx="1"/>
          </p:cNvCxnSpPr>
          <p:nvPr/>
        </p:nvCxnSpPr>
        <p:spPr>
          <a:xfrm flipH="1">
            <a:off x="6096001" y="3168134"/>
            <a:ext cx="1371599" cy="3370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29495" y="3565743"/>
            <a:ext cx="1667251" cy="307777"/>
          </a:xfrm>
          <a:prstGeom prst="rect">
            <a:avLst/>
          </a:prstGeom>
          <a:noFill/>
        </p:spPr>
        <p:txBody>
          <a:bodyPr wrap="none" rtlCol="0">
            <a:spAutoFit/>
          </a:bodyPr>
          <a:lstStyle/>
          <a:p>
            <a:r>
              <a:rPr lang="en-US" sz="1400" b="1" dirty="0" smtClean="0">
                <a:solidFill>
                  <a:srgbClr val="7030A0"/>
                </a:solidFill>
              </a:rPr>
              <a:t>What is SUPEROBS?</a:t>
            </a:r>
            <a:endParaRPr lang="en-US" sz="1400" b="1" dirty="0">
              <a:solidFill>
                <a:srgbClr val="7030A0"/>
              </a:solidFill>
            </a:endParaRPr>
          </a:p>
        </p:txBody>
      </p:sp>
    </p:spTree>
    <p:extLst>
      <p:ext uri="{BB962C8B-B14F-4D97-AF65-F5344CB8AC3E}">
        <p14:creationId xmlns:p14="http://schemas.microsoft.com/office/powerpoint/2010/main" val="4254221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220" y="152400"/>
            <a:ext cx="6770380" cy="6186309"/>
          </a:xfrm>
          <a:prstGeom prst="rect">
            <a:avLst/>
          </a:prstGeom>
          <a:noFill/>
        </p:spPr>
        <p:txBody>
          <a:bodyPr wrap="none" rtlCol="0">
            <a:spAutoFit/>
          </a:bodyPr>
          <a:lstStyle/>
          <a:p>
            <a:r>
              <a:rPr lang="en-US" sz="1400" dirty="0">
                <a:solidFill>
                  <a:srgbClr val="C00000"/>
                </a:solidFill>
              </a:rPr>
              <a:t>r2_acqc.f</a:t>
            </a:r>
          </a:p>
          <a:p>
            <a:endParaRPr lang="en-US" sz="1400" dirty="0" smtClean="0"/>
          </a:p>
          <a:p>
            <a:endParaRPr lang="en-US" sz="1400" dirty="0"/>
          </a:p>
          <a:p>
            <a:r>
              <a:rPr lang="en-US" sz="1400" dirty="0" smtClean="0"/>
              <a:t>C     </a:t>
            </a:r>
            <a:r>
              <a:rPr lang="en-US" sz="1400" dirty="0"/>
              <a:t>THE NEW (UPDATED) </a:t>
            </a:r>
            <a:r>
              <a:rPr lang="en-US" sz="1400" dirty="0">
                <a:solidFill>
                  <a:srgbClr val="C00000"/>
                </a:solidFill>
              </a:rPr>
              <a:t>QUALITY MARKERS </a:t>
            </a:r>
            <a:r>
              <a:rPr lang="en-US" sz="1400" dirty="0"/>
              <a:t>ARE DEFINED AS FOLLOWS:</a:t>
            </a:r>
          </a:p>
          <a:p>
            <a:r>
              <a:rPr lang="en-US" sz="1400" dirty="0"/>
              <a:t>C      </a:t>
            </a:r>
            <a:r>
              <a:rPr lang="en-US" sz="1400" dirty="0" smtClean="0"/>
              <a:t>(</a:t>
            </a:r>
            <a:r>
              <a:rPr lang="en-US" sz="1400" dirty="0"/>
              <a:t>WHERE: 'T' IS TEMPERATURE, 'W' IS WIND; N/A IS NOT APPLICABLE)</a:t>
            </a:r>
          </a:p>
          <a:p>
            <a:r>
              <a:rPr lang="en-US" sz="1400" dirty="0"/>
              <a:t>C</a:t>
            </a:r>
          </a:p>
          <a:p>
            <a:r>
              <a:rPr lang="en-US" sz="1400" dirty="0"/>
              <a:t>C                                                      </a:t>
            </a:r>
            <a:r>
              <a:rPr lang="en-US" sz="1400" dirty="0" smtClean="0"/>
              <a:t>			</a:t>
            </a:r>
            <a:r>
              <a:rPr lang="en-US" sz="1400" dirty="0" smtClean="0">
                <a:solidFill>
                  <a:srgbClr val="0070C0"/>
                </a:solidFill>
              </a:rPr>
              <a:t>ON29</a:t>
            </a:r>
            <a:r>
              <a:rPr lang="en-US" sz="1400" dirty="0" smtClean="0"/>
              <a:t>  	</a:t>
            </a:r>
            <a:r>
              <a:rPr lang="en-US" sz="1400" dirty="0" smtClean="0">
                <a:solidFill>
                  <a:schemeClr val="accent6">
                    <a:lumMod val="75000"/>
                  </a:schemeClr>
                </a:solidFill>
              </a:rPr>
              <a:t>BUFR/PREPDA</a:t>
            </a:r>
            <a:endParaRPr lang="en-US" sz="1400" dirty="0">
              <a:solidFill>
                <a:schemeClr val="accent6">
                  <a:lumMod val="75000"/>
                </a:schemeClr>
              </a:solidFill>
            </a:endParaRPr>
          </a:p>
          <a:p>
            <a:r>
              <a:rPr lang="en-US" sz="1400" dirty="0"/>
              <a:t>C    ORIGINAL SDM KEEP FLAG MAINTAINED (T/W) </a:t>
            </a:r>
            <a:r>
              <a:rPr lang="en-US" sz="1400" dirty="0" smtClean="0"/>
              <a:t>		</a:t>
            </a:r>
            <a:r>
              <a:rPr lang="en-US" sz="1400" dirty="0" smtClean="0">
                <a:solidFill>
                  <a:srgbClr val="0070C0"/>
                </a:solidFill>
              </a:rPr>
              <a:t>'H</a:t>
            </a:r>
            <a:r>
              <a:rPr lang="en-US" sz="1400" dirty="0">
                <a:solidFill>
                  <a:srgbClr val="0070C0"/>
                </a:solidFill>
              </a:rPr>
              <a:t>'</a:t>
            </a:r>
            <a:r>
              <a:rPr lang="en-US" sz="1400" dirty="0"/>
              <a:t>      </a:t>
            </a:r>
            <a:r>
              <a:rPr lang="en-US" sz="1400" dirty="0" smtClean="0"/>
              <a:t>	</a:t>
            </a:r>
            <a:r>
              <a:rPr lang="en-US" sz="1400" dirty="0" smtClean="0">
                <a:solidFill>
                  <a:schemeClr val="accent6">
                    <a:lumMod val="75000"/>
                  </a:schemeClr>
                </a:solidFill>
              </a:rPr>
              <a:t>0</a:t>
            </a:r>
            <a:endParaRPr lang="en-US" sz="1400" dirty="0">
              <a:solidFill>
                <a:schemeClr val="accent6">
                  <a:lumMod val="75000"/>
                </a:schemeClr>
              </a:solidFill>
            </a:endParaRPr>
          </a:p>
          <a:p>
            <a:r>
              <a:rPr lang="en-US" sz="1400" dirty="0"/>
              <a:t>C    CHECKED BY THIS PROGRAM AND GOOD (T/W) </a:t>
            </a:r>
            <a:r>
              <a:rPr lang="en-US" sz="1400" dirty="0" smtClean="0"/>
              <a:t>	</a:t>
            </a:r>
            <a:r>
              <a:rPr lang="en-US" sz="1400" dirty="0" smtClean="0">
                <a:solidFill>
                  <a:srgbClr val="0070C0"/>
                </a:solidFill>
              </a:rPr>
              <a:t>'A</a:t>
            </a:r>
            <a:r>
              <a:rPr lang="en-US" sz="1400" dirty="0">
                <a:solidFill>
                  <a:srgbClr val="0070C0"/>
                </a:solidFill>
              </a:rPr>
              <a:t>'</a:t>
            </a:r>
            <a:r>
              <a:rPr lang="en-US" sz="1400" dirty="0"/>
              <a:t>       </a:t>
            </a:r>
            <a:r>
              <a:rPr lang="en-US" sz="1400" dirty="0" smtClean="0"/>
              <a:t>	</a:t>
            </a:r>
            <a:r>
              <a:rPr lang="en-US" sz="1400" dirty="0" smtClean="0">
                <a:solidFill>
                  <a:schemeClr val="accent6">
                    <a:lumMod val="75000"/>
                  </a:schemeClr>
                </a:solidFill>
              </a:rPr>
              <a:t>1</a:t>
            </a:r>
            <a:endParaRPr lang="en-US" sz="1400" dirty="0">
              <a:solidFill>
                <a:schemeClr val="accent6">
                  <a:lumMod val="75000"/>
                </a:schemeClr>
              </a:solidFill>
            </a:endParaRPr>
          </a:p>
          <a:p>
            <a:r>
              <a:rPr lang="en-US" sz="1400" dirty="0"/>
              <a:t>C    ORIGINAL DATA NOT CHECKED BY THIS PROGRAM (T/W) .  </a:t>
            </a:r>
            <a:r>
              <a:rPr lang="en-US" sz="1400" dirty="0" smtClean="0"/>
              <a:t>	</a:t>
            </a:r>
            <a:r>
              <a:rPr lang="en-US" sz="1400" dirty="0" smtClean="0">
                <a:solidFill>
                  <a:srgbClr val="0070C0"/>
                </a:solidFill>
              </a:rPr>
              <a:t>' </a:t>
            </a:r>
            <a:r>
              <a:rPr lang="en-US" sz="1400" dirty="0">
                <a:solidFill>
                  <a:srgbClr val="0070C0"/>
                </a:solidFill>
              </a:rPr>
              <a:t>'</a:t>
            </a:r>
            <a:r>
              <a:rPr lang="en-US" sz="1400" dirty="0"/>
              <a:t>       </a:t>
            </a:r>
            <a:r>
              <a:rPr lang="en-US" sz="1400" dirty="0" smtClean="0"/>
              <a:t>	</a:t>
            </a:r>
            <a:r>
              <a:rPr lang="en-US" sz="1400" dirty="0" smtClean="0">
                <a:solidFill>
                  <a:schemeClr val="accent6">
                    <a:lumMod val="75000"/>
                  </a:schemeClr>
                </a:solidFill>
              </a:rPr>
              <a:t>2</a:t>
            </a:r>
            <a:endParaRPr lang="en-US" sz="1400" dirty="0">
              <a:solidFill>
                <a:schemeClr val="accent6">
                  <a:lumMod val="75000"/>
                </a:schemeClr>
              </a:solidFill>
            </a:endParaRPr>
          </a:p>
          <a:p>
            <a:r>
              <a:rPr lang="en-US" sz="1400" dirty="0"/>
              <a:t>C    ORIGINAL DATA MISSING (T/W) </a:t>
            </a:r>
            <a:r>
              <a:rPr lang="en-US" sz="1400" dirty="0" smtClean="0"/>
              <a:t>			</a:t>
            </a:r>
            <a:r>
              <a:rPr lang="en-US" sz="1400" dirty="0" smtClean="0">
                <a:solidFill>
                  <a:srgbClr val="0070C0"/>
                </a:solidFill>
              </a:rPr>
              <a:t>' </a:t>
            </a:r>
            <a:r>
              <a:rPr lang="en-US" sz="1400" dirty="0">
                <a:solidFill>
                  <a:srgbClr val="0070C0"/>
                </a:solidFill>
              </a:rPr>
              <a:t>'</a:t>
            </a:r>
            <a:r>
              <a:rPr lang="en-US" sz="1400" dirty="0"/>
              <a:t>      </a:t>
            </a:r>
            <a:r>
              <a:rPr lang="en-US" sz="1400" dirty="0" smtClean="0"/>
              <a:t>	</a:t>
            </a:r>
            <a:r>
              <a:rPr lang="en-US" sz="1400" dirty="0" smtClean="0">
                <a:solidFill>
                  <a:schemeClr val="accent6">
                    <a:lumMod val="75000"/>
                  </a:schemeClr>
                </a:solidFill>
              </a:rPr>
              <a:t>15</a:t>
            </a:r>
            <a:endParaRPr lang="en-US" sz="1400" dirty="0">
              <a:solidFill>
                <a:schemeClr val="accent6">
                  <a:lumMod val="75000"/>
                </a:schemeClr>
              </a:solidFill>
            </a:endParaRPr>
          </a:p>
          <a:p>
            <a:r>
              <a:rPr lang="en-US" sz="1400" dirty="0"/>
              <a:t>C    CHECKED BY THIS PROGRAM AND SUSPECT (T/W) </a:t>
            </a:r>
            <a:r>
              <a:rPr lang="en-US" sz="1400" dirty="0" smtClean="0"/>
              <a:t>	</a:t>
            </a:r>
            <a:r>
              <a:rPr lang="en-US" sz="1400" dirty="0" smtClean="0">
                <a:solidFill>
                  <a:srgbClr val="0070C0"/>
                </a:solidFill>
              </a:rPr>
              <a:t>'Q</a:t>
            </a:r>
            <a:r>
              <a:rPr lang="en-US" sz="1400" dirty="0">
                <a:solidFill>
                  <a:srgbClr val="0070C0"/>
                </a:solidFill>
              </a:rPr>
              <a:t>'</a:t>
            </a:r>
            <a:r>
              <a:rPr lang="en-US" sz="1400" dirty="0"/>
              <a:t>       </a:t>
            </a:r>
            <a:r>
              <a:rPr lang="en-US" sz="1400" dirty="0" smtClean="0"/>
              <a:t>	</a:t>
            </a:r>
            <a:r>
              <a:rPr lang="en-US" sz="1400" dirty="0" smtClean="0">
                <a:solidFill>
                  <a:schemeClr val="accent6">
                    <a:lumMod val="75000"/>
                  </a:schemeClr>
                </a:solidFill>
              </a:rPr>
              <a:t>3</a:t>
            </a:r>
            <a:endParaRPr lang="en-US" sz="1400" dirty="0">
              <a:solidFill>
                <a:schemeClr val="accent6">
                  <a:lumMod val="75000"/>
                </a:schemeClr>
              </a:solidFill>
            </a:endParaRPr>
          </a:p>
          <a:p>
            <a:r>
              <a:rPr lang="en-US" sz="1400" dirty="0"/>
              <a:t>C    CHECKED BY THIS PROGRAM AND BAD/FAILED (T/W) </a:t>
            </a:r>
            <a:r>
              <a:rPr lang="en-US" sz="1400" dirty="0" smtClean="0"/>
              <a:t>	</a:t>
            </a:r>
            <a:r>
              <a:rPr lang="en-US" sz="1400" dirty="0" smtClean="0">
                <a:solidFill>
                  <a:srgbClr val="0070C0"/>
                </a:solidFill>
              </a:rPr>
              <a:t>'F</a:t>
            </a:r>
            <a:r>
              <a:rPr lang="en-US" sz="1400" dirty="0">
                <a:solidFill>
                  <a:srgbClr val="0070C0"/>
                </a:solidFill>
              </a:rPr>
              <a:t>'</a:t>
            </a:r>
            <a:r>
              <a:rPr lang="en-US" sz="1400" dirty="0"/>
              <a:t>      </a:t>
            </a:r>
            <a:r>
              <a:rPr lang="en-US" sz="1400" dirty="0" smtClean="0"/>
              <a:t>	</a:t>
            </a:r>
            <a:r>
              <a:rPr lang="en-US" sz="1400" dirty="0" smtClean="0">
                <a:solidFill>
                  <a:schemeClr val="accent6">
                    <a:lumMod val="75000"/>
                  </a:schemeClr>
                </a:solidFill>
              </a:rPr>
              <a:t>13</a:t>
            </a:r>
            <a:endParaRPr lang="en-US" sz="1400" dirty="0">
              <a:solidFill>
                <a:schemeClr val="accent6">
                  <a:lumMod val="75000"/>
                </a:schemeClr>
              </a:solidFill>
            </a:endParaRPr>
          </a:p>
          <a:p>
            <a:r>
              <a:rPr lang="en-US" sz="1400" dirty="0"/>
              <a:t>C    OMIT FLAG -- USED TO GENERATE SUPEROB (T/W) </a:t>
            </a:r>
            <a:r>
              <a:rPr lang="en-US" sz="1400" dirty="0" smtClean="0"/>
              <a:t>	</a:t>
            </a:r>
            <a:r>
              <a:rPr lang="en-US" sz="1400" dirty="0" smtClean="0">
                <a:solidFill>
                  <a:srgbClr val="0070C0"/>
                </a:solidFill>
              </a:rPr>
              <a:t>'O</a:t>
            </a:r>
            <a:r>
              <a:rPr lang="en-US" sz="1400" dirty="0">
                <a:solidFill>
                  <a:srgbClr val="0070C0"/>
                </a:solidFill>
              </a:rPr>
              <a:t>'</a:t>
            </a:r>
            <a:r>
              <a:rPr lang="en-US" sz="1400" dirty="0"/>
              <a:t>      </a:t>
            </a:r>
            <a:r>
              <a:rPr lang="en-US" sz="1400" dirty="0" smtClean="0"/>
              <a:t>	</a:t>
            </a:r>
            <a:r>
              <a:rPr lang="en-US" sz="1400" dirty="0" smtClean="0">
                <a:solidFill>
                  <a:schemeClr val="accent6">
                    <a:lumMod val="75000"/>
                  </a:schemeClr>
                </a:solidFill>
              </a:rPr>
              <a:t>10</a:t>
            </a:r>
            <a:endParaRPr lang="en-US" sz="1400" dirty="0">
              <a:solidFill>
                <a:schemeClr val="accent6">
                  <a:lumMod val="75000"/>
                </a:schemeClr>
              </a:solidFill>
            </a:endParaRPr>
          </a:p>
          <a:p>
            <a:r>
              <a:rPr lang="en-US" sz="1400" dirty="0"/>
              <a:t>C    ORIGINAL SDM/QCAIRCFT PURGE FLAG MAINTAINED (T/W</a:t>
            </a:r>
            <a:r>
              <a:rPr lang="en-US" sz="1400" dirty="0" smtClean="0"/>
              <a:t>)	</a:t>
            </a:r>
            <a:r>
              <a:rPr lang="en-US" sz="1400" dirty="0" smtClean="0">
                <a:solidFill>
                  <a:srgbClr val="0070C0"/>
                </a:solidFill>
              </a:rPr>
              <a:t>'P</a:t>
            </a:r>
            <a:r>
              <a:rPr lang="en-US" sz="1400" dirty="0">
                <a:solidFill>
                  <a:srgbClr val="0070C0"/>
                </a:solidFill>
              </a:rPr>
              <a:t>'</a:t>
            </a:r>
            <a:r>
              <a:rPr lang="en-US" sz="1400" dirty="0"/>
              <a:t>      </a:t>
            </a:r>
            <a:r>
              <a:rPr lang="en-US" sz="1400" dirty="0" smtClean="0"/>
              <a:t>	</a:t>
            </a:r>
            <a:r>
              <a:rPr lang="en-US" sz="1400" dirty="0" smtClean="0">
                <a:solidFill>
                  <a:schemeClr val="accent6">
                    <a:lumMod val="75000"/>
                  </a:schemeClr>
                </a:solidFill>
              </a:rPr>
              <a:t>14</a:t>
            </a:r>
            <a:endParaRPr lang="en-US" sz="1400" dirty="0">
              <a:solidFill>
                <a:schemeClr val="accent6">
                  <a:lumMod val="75000"/>
                </a:schemeClr>
              </a:solidFill>
            </a:endParaRPr>
          </a:p>
          <a:p>
            <a:r>
              <a:rPr lang="en-US" sz="1400" dirty="0"/>
              <a:t>C    NEW SUPEROBED REPORT (STNID IS 'SUPROB') (T/W) </a:t>
            </a:r>
            <a:r>
              <a:rPr lang="en-US" sz="1400" dirty="0" smtClean="0"/>
              <a:t>	</a:t>
            </a:r>
            <a:r>
              <a:rPr lang="en-US" sz="1400" dirty="0" smtClean="0">
                <a:solidFill>
                  <a:srgbClr val="0070C0"/>
                </a:solidFill>
              </a:rPr>
              <a:t>'S</a:t>
            </a:r>
            <a:r>
              <a:rPr lang="en-US" sz="1400" dirty="0">
                <a:solidFill>
                  <a:srgbClr val="0070C0"/>
                </a:solidFill>
              </a:rPr>
              <a:t>'</a:t>
            </a:r>
            <a:r>
              <a:rPr lang="en-US" sz="1400" dirty="0"/>
              <a:t>       </a:t>
            </a:r>
            <a:r>
              <a:rPr lang="en-US" sz="1400" dirty="0" smtClean="0"/>
              <a:t>	</a:t>
            </a:r>
            <a:r>
              <a:rPr lang="en-US" sz="1400" dirty="0" smtClean="0">
                <a:solidFill>
                  <a:schemeClr val="accent6">
                    <a:lumMod val="75000"/>
                  </a:schemeClr>
                </a:solidFill>
              </a:rPr>
              <a:t>1</a:t>
            </a:r>
            <a:endParaRPr lang="en-US" sz="1400" dirty="0">
              <a:solidFill>
                <a:schemeClr val="accent6">
                  <a:lumMod val="75000"/>
                </a:schemeClr>
              </a:solidFill>
            </a:endParaRPr>
          </a:p>
          <a:p>
            <a:r>
              <a:rPr lang="en-US" sz="1400" dirty="0"/>
              <a:t>C    FLAGGED REPORT OVER CONTINENTAL U.S. (T/W) </a:t>
            </a:r>
            <a:r>
              <a:rPr lang="en-US" sz="1400" dirty="0" smtClean="0"/>
              <a:t>	</a:t>
            </a:r>
            <a:r>
              <a:rPr lang="en-US" sz="1400" dirty="0" smtClean="0">
                <a:solidFill>
                  <a:srgbClr val="0070C0"/>
                </a:solidFill>
              </a:rPr>
              <a:t>N/A</a:t>
            </a:r>
            <a:r>
              <a:rPr lang="en-US" sz="1400" dirty="0" smtClean="0"/>
              <a:t>      	</a:t>
            </a:r>
            <a:r>
              <a:rPr lang="en-US" sz="1400" dirty="0" smtClean="0">
                <a:solidFill>
                  <a:schemeClr val="accent6">
                    <a:lumMod val="75000"/>
                  </a:schemeClr>
                </a:solidFill>
              </a:rPr>
              <a:t>15</a:t>
            </a:r>
            <a:endParaRPr lang="en-US" sz="1400" dirty="0">
              <a:solidFill>
                <a:schemeClr val="accent6">
                  <a:lumMod val="75000"/>
                </a:schemeClr>
              </a:solidFill>
            </a:endParaRPr>
          </a:p>
          <a:p>
            <a:endParaRPr lang="en-US" dirty="0" smtClean="0"/>
          </a:p>
          <a:p>
            <a:r>
              <a:rPr lang="en-US" sz="1400" dirty="0"/>
              <a:t>C  OUTPUT QUALITY MARKER SITUATION - SEE DOCBLOCK REMARKS</a:t>
            </a:r>
          </a:p>
          <a:p>
            <a:r>
              <a:rPr lang="en-US" sz="1400" dirty="0"/>
              <a:t>C   (</a:t>
            </a:r>
            <a:r>
              <a:rPr lang="en-US" sz="1400" dirty="0">
                <a:solidFill>
                  <a:srgbClr val="C00000"/>
                </a:solidFill>
              </a:rPr>
              <a:t>P-ALTITUDE, TEMPERATURE. MOISTURE AND WIND</a:t>
            </a:r>
            <a:r>
              <a:rPr lang="en-US" sz="1400" dirty="0"/>
              <a:t>)</a:t>
            </a:r>
          </a:p>
          <a:p>
            <a:r>
              <a:rPr lang="en-US" sz="1400" dirty="0"/>
              <a:t>C</a:t>
            </a:r>
          </a:p>
          <a:p>
            <a:r>
              <a:rPr lang="en-US" sz="1400" dirty="0"/>
              <a:t>C</a:t>
            </a:r>
          </a:p>
          <a:p>
            <a:r>
              <a:rPr lang="en-US" sz="1400" dirty="0"/>
              <a:t>C  EVENTS WRITTEN BY THIS PROGRAM INTO OUTPUT BUFR/PREPDA FILE:</a:t>
            </a:r>
          </a:p>
          <a:p>
            <a:r>
              <a:rPr lang="en-US" sz="1400" dirty="0"/>
              <a:t>C    NOTE: AN EVENT CAN ONLY CHANGE A VARIABLE'S </a:t>
            </a:r>
            <a:r>
              <a:rPr lang="en-US" sz="1400" dirty="0">
                <a:solidFill>
                  <a:schemeClr val="accent2"/>
                </a:solidFill>
              </a:rPr>
              <a:t>QUALITY MARKER</a:t>
            </a:r>
            <a:r>
              <a:rPr lang="en-US" sz="1400" dirty="0"/>
              <a:t>,</a:t>
            </a:r>
          </a:p>
          <a:p>
            <a:r>
              <a:rPr lang="en-US" sz="1400" dirty="0"/>
              <a:t>C          THE OBSERVED VARIABLE ITSELF IS NEVER CHANGED.</a:t>
            </a:r>
          </a:p>
          <a:p>
            <a:r>
              <a:rPr lang="en-US" sz="1400" dirty="0"/>
              <a:t>C          IF THE OBSERVED VARIABLE IS MISSING, THE EVENT IS</a:t>
            </a:r>
          </a:p>
          <a:p>
            <a:r>
              <a:rPr lang="en-US" sz="1400" dirty="0"/>
              <a:t>C          NOT ACTIVE.</a:t>
            </a:r>
          </a:p>
          <a:p>
            <a:endParaRPr lang="en-US" sz="1400" dirty="0"/>
          </a:p>
        </p:txBody>
      </p:sp>
      <p:sp>
        <p:nvSpPr>
          <p:cNvPr id="3" name="TextBox 2"/>
          <p:cNvSpPr txBox="1"/>
          <p:nvPr/>
        </p:nvSpPr>
        <p:spPr>
          <a:xfrm>
            <a:off x="76200" y="87868"/>
            <a:ext cx="1242648" cy="369332"/>
          </a:xfrm>
          <a:prstGeom prst="rect">
            <a:avLst/>
          </a:prstGeom>
          <a:noFill/>
        </p:spPr>
        <p:txBody>
          <a:bodyPr wrap="none" rtlCol="0">
            <a:spAutoFit/>
          </a:bodyPr>
          <a:lstStyle/>
          <a:p>
            <a:r>
              <a:rPr lang="en-US" b="1" dirty="0" smtClean="0">
                <a:solidFill>
                  <a:srgbClr val="00B050"/>
                </a:solidFill>
              </a:rPr>
              <a:t>2015.12.30</a:t>
            </a:r>
            <a:endParaRPr lang="en-US" b="1" dirty="0">
              <a:solidFill>
                <a:srgbClr val="00B050"/>
              </a:solidFill>
            </a:endParaRPr>
          </a:p>
        </p:txBody>
      </p:sp>
    </p:spTree>
    <p:extLst>
      <p:ext uri="{BB962C8B-B14F-4D97-AF65-F5344CB8AC3E}">
        <p14:creationId xmlns:p14="http://schemas.microsoft.com/office/powerpoint/2010/main" val="4192626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868"/>
            <a:ext cx="1242648" cy="369332"/>
          </a:xfrm>
          <a:prstGeom prst="rect">
            <a:avLst/>
          </a:prstGeom>
          <a:noFill/>
        </p:spPr>
        <p:txBody>
          <a:bodyPr wrap="none" rtlCol="0">
            <a:spAutoFit/>
          </a:bodyPr>
          <a:lstStyle/>
          <a:p>
            <a:r>
              <a:rPr lang="en-US" b="1" dirty="0" smtClean="0">
                <a:solidFill>
                  <a:srgbClr val="00B050"/>
                </a:solidFill>
              </a:rPr>
              <a:t>2015.12.31</a:t>
            </a:r>
            <a:endParaRPr lang="en-US" b="1" dirty="0">
              <a:solidFill>
                <a:srgbClr val="00B050"/>
              </a:solidFill>
            </a:endParaRPr>
          </a:p>
        </p:txBody>
      </p:sp>
      <p:sp>
        <p:nvSpPr>
          <p:cNvPr id="3" name="TextBox 2"/>
          <p:cNvSpPr txBox="1"/>
          <p:nvPr/>
        </p:nvSpPr>
        <p:spPr>
          <a:xfrm>
            <a:off x="1600200" y="97810"/>
            <a:ext cx="6956135" cy="2277547"/>
          </a:xfrm>
          <a:prstGeom prst="rect">
            <a:avLst/>
          </a:prstGeom>
          <a:noFill/>
        </p:spPr>
        <p:txBody>
          <a:bodyPr wrap="none" rtlCol="0">
            <a:spAutoFit/>
          </a:bodyPr>
          <a:lstStyle/>
          <a:p>
            <a:r>
              <a:rPr lang="en-US" dirty="0" smtClean="0"/>
              <a:t>Step 4. COMBBUFR – combine quality controlled radiosonde and aircraft</a:t>
            </a:r>
            <a:endParaRPr lang="en-US" sz="800" dirty="0" smtClean="0"/>
          </a:p>
          <a:p>
            <a:r>
              <a:rPr lang="en-US" dirty="0">
                <a:solidFill>
                  <a:srgbClr val="FF0000"/>
                </a:solidFill>
              </a:rPr>
              <a:t>g</a:t>
            </a:r>
            <a:r>
              <a:rPr lang="en-US" dirty="0" smtClean="0">
                <a:solidFill>
                  <a:srgbClr val="FF0000"/>
                </a:solidFill>
              </a:rPr>
              <a:t>das1:</a:t>
            </a:r>
            <a:endParaRPr lang="en-US" dirty="0">
              <a:solidFill>
                <a:srgbClr val="FF0000"/>
              </a:solidFill>
            </a:endParaRPr>
          </a:p>
          <a:p>
            <a:r>
              <a:rPr lang="en-US" sz="1400" dirty="0"/>
              <a:t>#  4.  </a:t>
            </a:r>
            <a:r>
              <a:rPr lang="en-US" sz="1400" dirty="0" err="1"/>
              <a:t>combbufr</a:t>
            </a:r>
            <a:endParaRPr lang="en-US" sz="1400" dirty="0"/>
          </a:p>
          <a:p>
            <a:r>
              <a:rPr lang="en-US" sz="1400" dirty="0"/>
              <a:t>#</a:t>
            </a:r>
          </a:p>
          <a:p>
            <a:r>
              <a:rPr lang="en-US" sz="1400" dirty="0"/>
              <a:t>#  combines the </a:t>
            </a:r>
            <a:r>
              <a:rPr lang="en-US" sz="1400" dirty="0" err="1">
                <a:solidFill>
                  <a:srgbClr val="FF0000"/>
                </a:solidFill>
              </a:rPr>
              <a:t>sfc</a:t>
            </a:r>
            <a:r>
              <a:rPr lang="en-US" sz="1400" dirty="0">
                <a:solidFill>
                  <a:srgbClr val="FF0000"/>
                </a:solidFill>
              </a:rPr>
              <a:t>/sat</a:t>
            </a:r>
            <a:r>
              <a:rPr lang="en-US" sz="1400" dirty="0"/>
              <a:t>, </a:t>
            </a:r>
            <a:r>
              <a:rPr lang="en-US" sz="1400" dirty="0" err="1">
                <a:solidFill>
                  <a:srgbClr val="FF0000"/>
                </a:solidFill>
              </a:rPr>
              <a:t>adpupa</a:t>
            </a:r>
            <a:r>
              <a:rPr lang="en-US" sz="1400" dirty="0"/>
              <a:t> and </a:t>
            </a:r>
            <a:r>
              <a:rPr lang="en-US" sz="1400" dirty="0" err="1">
                <a:solidFill>
                  <a:srgbClr val="FF0000"/>
                </a:solidFill>
              </a:rPr>
              <a:t>aircft</a:t>
            </a:r>
            <a:r>
              <a:rPr lang="en-US" sz="1400" dirty="0"/>
              <a:t> </a:t>
            </a:r>
            <a:r>
              <a:rPr lang="en-US" sz="1400" dirty="0" err="1"/>
              <a:t>bufr</a:t>
            </a:r>
            <a:r>
              <a:rPr lang="en-US" sz="1400" dirty="0"/>
              <a:t> </a:t>
            </a:r>
            <a:r>
              <a:rPr lang="en-US" sz="1400" dirty="0" smtClean="0"/>
              <a:t>files  </a:t>
            </a:r>
          </a:p>
          <a:p>
            <a:endParaRPr lang="en-US" sz="800" dirty="0"/>
          </a:p>
          <a:p>
            <a:r>
              <a:rPr lang="en-US" sz="1400" dirty="0"/>
              <a:t> </a:t>
            </a:r>
            <a:r>
              <a:rPr lang="en-US" sz="1400" dirty="0" smtClean="0"/>
              <a:t>  ln </a:t>
            </a:r>
            <a:r>
              <a:rPr lang="en-US" sz="1400" dirty="0"/>
              <a:t>-fs </a:t>
            </a:r>
            <a:r>
              <a:rPr lang="en-US" sz="1400" dirty="0" err="1"/>
              <a:t>bufr_sfcsat</a:t>
            </a:r>
            <a:r>
              <a:rPr lang="en-US" sz="1400" dirty="0"/>
              <a:t>             ${FTNID}20</a:t>
            </a:r>
          </a:p>
          <a:p>
            <a:r>
              <a:rPr lang="en-US" sz="1400" dirty="0"/>
              <a:t>   ln -fs </a:t>
            </a:r>
            <a:r>
              <a:rPr lang="en-US" sz="1400" dirty="0" err="1"/>
              <a:t>bufr_adpupa_cqc_output</a:t>
            </a:r>
            <a:r>
              <a:rPr lang="en-US" sz="1400" dirty="0"/>
              <a:t>  ${FTNID}21</a:t>
            </a:r>
          </a:p>
          <a:p>
            <a:r>
              <a:rPr lang="en-US" sz="1400" dirty="0"/>
              <a:t>   ln -fs </a:t>
            </a:r>
            <a:r>
              <a:rPr lang="en-US" sz="1400" dirty="0" err="1"/>
              <a:t>bufr_aircft_acqc_output</a:t>
            </a:r>
            <a:r>
              <a:rPr lang="en-US" sz="1400" dirty="0"/>
              <a:t> ${FTNID}22</a:t>
            </a:r>
          </a:p>
          <a:p>
            <a:r>
              <a:rPr lang="en-US" sz="1400" dirty="0"/>
              <a:t>   ln -fs </a:t>
            </a:r>
            <a:r>
              <a:rPr lang="en-US" sz="1400" dirty="0" err="1"/>
              <a:t>combbufr_bufr_output</a:t>
            </a:r>
            <a:r>
              <a:rPr lang="en-US" sz="1400" dirty="0"/>
              <a:t>    ${FTNID}50</a:t>
            </a:r>
          </a:p>
        </p:txBody>
      </p:sp>
      <p:sp>
        <p:nvSpPr>
          <p:cNvPr id="4" name="TextBox 3"/>
          <p:cNvSpPr txBox="1"/>
          <p:nvPr/>
        </p:nvSpPr>
        <p:spPr>
          <a:xfrm>
            <a:off x="3527135" y="838200"/>
            <a:ext cx="4802212" cy="369332"/>
          </a:xfrm>
          <a:prstGeom prst="rect">
            <a:avLst/>
          </a:prstGeom>
          <a:noFill/>
        </p:spPr>
        <p:txBody>
          <a:bodyPr wrap="none" rtlCol="0">
            <a:spAutoFit/>
          </a:bodyPr>
          <a:lstStyle/>
          <a:p>
            <a:r>
              <a:rPr lang="en-US" dirty="0" smtClean="0">
                <a:solidFill>
                  <a:srgbClr val="00B0F0"/>
                </a:solidFill>
              </a:rPr>
              <a:t>Both </a:t>
            </a:r>
            <a:r>
              <a:rPr lang="en-US" b="1" dirty="0" err="1">
                <a:solidFill>
                  <a:srgbClr val="7030A0"/>
                </a:solidFill>
              </a:rPr>
              <a:t>adpupa</a:t>
            </a:r>
            <a:r>
              <a:rPr lang="en-US" dirty="0">
                <a:solidFill>
                  <a:srgbClr val="00B0F0"/>
                </a:solidFill>
              </a:rPr>
              <a:t> </a:t>
            </a:r>
            <a:r>
              <a:rPr lang="en-US" dirty="0" smtClean="0">
                <a:solidFill>
                  <a:srgbClr val="00B0F0"/>
                </a:solidFill>
              </a:rPr>
              <a:t> and </a:t>
            </a:r>
            <a:r>
              <a:rPr lang="en-US" b="1" dirty="0" err="1">
                <a:solidFill>
                  <a:srgbClr val="7030A0"/>
                </a:solidFill>
              </a:rPr>
              <a:t>aircft</a:t>
            </a:r>
            <a:r>
              <a:rPr lang="en-US" dirty="0">
                <a:solidFill>
                  <a:srgbClr val="00B0F0"/>
                </a:solidFill>
              </a:rPr>
              <a:t> w</a:t>
            </a:r>
            <a:r>
              <a:rPr lang="en-US" dirty="0" smtClean="0">
                <a:solidFill>
                  <a:srgbClr val="00B0F0"/>
                </a:solidFill>
              </a:rPr>
              <a:t>ere </a:t>
            </a:r>
            <a:r>
              <a:rPr lang="en-US" dirty="0" err="1" smtClean="0">
                <a:solidFill>
                  <a:srgbClr val="00B0F0"/>
                </a:solidFill>
              </a:rPr>
              <a:t>QCed</a:t>
            </a:r>
            <a:r>
              <a:rPr lang="en-US" dirty="0" smtClean="0">
                <a:solidFill>
                  <a:srgbClr val="00B0F0"/>
                </a:solidFill>
              </a:rPr>
              <a:t> (CQC, ACQC).</a:t>
            </a:r>
            <a:endParaRPr lang="en-US" dirty="0">
              <a:solidFill>
                <a:srgbClr val="00B0F0"/>
              </a:solidFill>
            </a:endParaRPr>
          </a:p>
        </p:txBody>
      </p:sp>
      <p:sp>
        <p:nvSpPr>
          <p:cNvPr id="5" name="TextBox 4"/>
          <p:cNvSpPr txBox="1"/>
          <p:nvPr/>
        </p:nvSpPr>
        <p:spPr>
          <a:xfrm>
            <a:off x="533400" y="2362200"/>
            <a:ext cx="7428508" cy="4431983"/>
          </a:xfrm>
          <a:prstGeom prst="rect">
            <a:avLst/>
          </a:prstGeom>
          <a:noFill/>
        </p:spPr>
        <p:txBody>
          <a:bodyPr wrap="none" rtlCol="0">
            <a:spAutoFit/>
          </a:bodyPr>
          <a:lstStyle/>
          <a:p>
            <a:r>
              <a:rPr lang="en-US" dirty="0"/>
              <a:t>/</a:t>
            </a:r>
            <a:r>
              <a:rPr lang="en-US" dirty="0" smtClean="0"/>
              <a:t>u/</a:t>
            </a:r>
            <a:r>
              <a:rPr lang="en-US" dirty="0" err="1" smtClean="0"/>
              <a:t>Wesley.Ebisuzaki</a:t>
            </a:r>
            <a:r>
              <a:rPr lang="en-US" dirty="0" smtClean="0"/>
              <a:t>/home/</a:t>
            </a:r>
            <a:r>
              <a:rPr lang="en-US" dirty="0" err="1" smtClean="0"/>
              <a:t>nwprod</a:t>
            </a:r>
            <a:r>
              <a:rPr lang="en-US" dirty="0" smtClean="0"/>
              <a:t>/cdas2.v1.0.5/</a:t>
            </a:r>
            <a:r>
              <a:rPr lang="en-US" dirty="0" err="1" smtClean="0"/>
              <a:t>sorc</a:t>
            </a:r>
            <a:r>
              <a:rPr lang="en-US" dirty="0" smtClean="0"/>
              <a:t>/cdas2_v1_combbufr.fd</a:t>
            </a:r>
          </a:p>
          <a:p>
            <a:r>
              <a:rPr lang="en-US" dirty="0" smtClean="0">
                <a:solidFill>
                  <a:srgbClr val="C00000"/>
                </a:solidFill>
              </a:rPr>
              <a:t>r2_combbufr.f</a:t>
            </a:r>
          </a:p>
          <a:p>
            <a:endParaRPr lang="en-US" sz="800" dirty="0"/>
          </a:p>
          <a:p>
            <a:r>
              <a:rPr lang="en-US" sz="1400" dirty="0"/>
              <a:t>PROGRAM COMBBUFR</a:t>
            </a:r>
          </a:p>
          <a:p>
            <a:r>
              <a:rPr lang="en-US" sz="1400" dirty="0"/>
              <a:t>      CHARACTER*8 SUBSET</a:t>
            </a:r>
          </a:p>
          <a:p>
            <a:r>
              <a:rPr lang="en-US" sz="1400" dirty="0"/>
              <a:t>      DATA LUNIN,LUNOT/20,50/</a:t>
            </a:r>
          </a:p>
          <a:p>
            <a:r>
              <a:rPr lang="en-US" sz="1400" dirty="0"/>
              <a:t>      READ(5,*) NUM</a:t>
            </a:r>
          </a:p>
          <a:p>
            <a:r>
              <a:rPr lang="en-US" sz="1400" dirty="0"/>
              <a:t>      DO LUNIN=20,20+NUM-1</a:t>
            </a:r>
          </a:p>
          <a:p>
            <a:r>
              <a:rPr lang="en-US" sz="1400" dirty="0"/>
              <a:t>      IF(LUNIN.EQ.20) THEN</a:t>
            </a:r>
          </a:p>
          <a:p>
            <a:r>
              <a:rPr lang="en-US" sz="1400" dirty="0"/>
              <a:t>         CALL OPENBF(LUNIN,'IN ',LUNIN)</a:t>
            </a:r>
          </a:p>
          <a:p>
            <a:r>
              <a:rPr lang="en-US" sz="1400" dirty="0"/>
              <a:t>         CALL OPENBF(LUNOT,'OUT',LUNIN)</a:t>
            </a:r>
          </a:p>
          <a:p>
            <a:r>
              <a:rPr lang="en-US" sz="1400" dirty="0"/>
              <a:t>      ELSE</a:t>
            </a:r>
          </a:p>
          <a:p>
            <a:r>
              <a:rPr lang="en-US" sz="1400" dirty="0"/>
              <a:t>         CALL OPENBF(LUNIN,'IN ',LUNOT)</a:t>
            </a:r>
          </a:p>
          <a:p>
            <a:r>
              <a:rPr lang="en-US" sz="1400" dirty="0"/>
              <a:t>      ENDIF</a:t>
            </a:r>
          </a:p>
          <a:p>
            <a:r>
              <a:rPr lang="en-US" sz="1400" dirty="0"/>
              <a:t>      DO WHILE(IREADMG(LUNIN,SUBSET,IDATE).EQ.0)</a:t>
            </a:r>
          </a:p>
          <a:p>
            <a:r>
              <a:rPr lang="en-US" sz="1400" dirty="0"/>
              <a:t>         CALL COPYMG(LUNIN,LUNOT)</a:t>
            </a:r>
          </a:p>
          <a:p>
            <a:r>
              <a:rPr lang="en-US" sz="1400" dirty="0"/>
              <a:t>      ENDDO</a:t>
            </a:r>
          </a:p>
          <a:p>
            <a:r>
              <a:rPr lang="en-US" sz="1400" dirty="0"/>
              <a:t>      ENDDO</a:t>
            </a:r>
          </a:p>
          <a:p>
            <a:r>
              <a:rPr lang="en-US" sz="1400" dirty="0"/>
              <a:t>      STOP</a:t>
            </a:r>
          </a:p>
          <a:p>
            <a:r>
              <a:rPr lang="en-US" sz="1400" dirty="0"/>
              <a:t>      </a:t>
            </a:r>
            <a:r>
              <a:rPr lang="en-US" sz="1400" dirty="0" smtClean="0"/>
              <a:t>END</a:t>
            </a:r>
          </a:p>
        </p:txBody>
      </p:sp>
    </p:spTree>
    <p:extLst>
      <p:ext uri="{BB962C8B-B14F-4D97-AF65-F5344CB8AC3E}">
        <p14:creationId xmlns:p14="http://schemas.microsoft.com/office/powerpoint/2010/main" val="3613478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868"/>
            <a:ext cx="1242648" cy="369332"/>
          </a:xfrm>
          <a:prstGeom prst="rect">
            <a:avLst/>
          </a:prstGeom>
          <a:noFill/>
        </p:spPr>
        <p:txBody>
          <a:bodyPr wrap="none" rtlCol="0">
            <a:spAutoFit/>
          </a:bodyPr>
          <a:lstStyle/>
          <a:p>
            <a:r>
              <a:rPr lang="en-US" b="1" dirty="0" smtClean="0">
                <a:solidFill>
                  <a:srgbClr val="00B050"/>
                </a:solidFill>
              </a:rPr>
              <a:t>2015.12.31</a:t>
            </a:r>
            <a:endParaRPr lang="en-US" b="1" dirty="0">
              <a:solidFill>
                <a:srgbClr val="00B050"/>
              </a:solidFill>
            </a:endParaRPr>
          </a:p>
        </p:txBody>
      </p:sp>
      <p:sp>
        <p:nvSpPr>
          <p:cNvPr id="3" name="TextBox 2"/>
          <p:cNvSpPr txBox="1"/>
          <p:nvPr/>
        </p:nvSpPr>
        <p:spPr>
          <a:xfrm>
            <a:off x="1639430" y="152400"/>
            <a:ext cx="5142370" cy="646331"/>
          </a:xfrm>
          <a:prstGeom prst="rect">
            <a:avLst/>
          </a:prstGeom>
          <a:noFill/>
        </p:spPr>
        <p:txBody>
          <a:bodyPr wrap="none" rtlCol="0">
            <a:spAutoFit/>
          </a:bodyPr>
          <a:lstStyle/>
          <a:p>
            <a:r>
              <a:rPr lang="en-US" dirty="0" smtClean="0"/>
              <a:t>Step 5. OIQC – optimum interpolation quality control</a:t>
            </a: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60" t="41334" r="8966" b="16927"/>
          <a:stretch/>
        </p:blipFill>
        <p:spPr bwMode="auto">
          <a:xfrm>
            <a:off x="805069" y="1083366"/>
            <a:ext cx="7653131" cy="2345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950" t="44576" r="8893" b="24532"/>
          <a:stretch/>
        </p:blipFill>
        <p:spPr bwMode="auto">
          <a:xfrm>
            <a:off x="838200" y="4283764"/>
            <a:ext cx="7663069" cy="1736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609600"/>
            <a:ext cx="1959062" cy="369332"/>
          </a:xfrm>
          <a:prstGeom prst="rect">
            <a:avLst/>
          </a:prstGeom>
          <a:noFill/>
        </p:spPr>
        <p:txBody>
          <a:bodyPr wrap="none" rtlCol="0">
            <a:spAutoFit/>
          </a:bodyPr>
          <a:lstStyle/>
          <a:p>
            <a:r>
              <a:rPr lang="en-US" dirty="0" err="1" smtClean="0">
                <a:solidFill>
                  <a:srgbClr val="7030A0"/>
                </a:solidFill>
              </a:rPr>
              <a:t>Kalnay</a:t>
            </a:r>
            <a:r>
              <a:rPr lang="en-US" dirty="0" smtClean="0">
                <a:solidFill>
                  <a:srgbClr val="7030A0"/>
                </a:solidFill>
              </a:rPr>
              <a:t> Book p. 199</a:t>
            </a:r>
            <a:endParaRPr lang="en-US" dirty="0">
              <a:solidFill>
                <a:srgbClr val="7030A0"/>
              </a:solidFill>
            </a:endParaRPr>
          </a:p>
        </p:txBody>
      </p:sp>
      <p:sp>
        <p:nvSpPr>
          <p:cNvPr id="7" name="TextBox 6"/>
          <p:cNvSpPr txBox="1"/>
          <p:nvPr/>
        </p:nvSpPr>
        <p:spPr>
          <a:xfrm>
            <a:off x="838200" y="3821668"/>
            <a:ext cx="1959062" cy="369332"/>
          </a:xfrm>
          <a:prstGeom prst="rect">
            <a:avLst/>
          </a:prstGeom>
          <a:noFill/>
        </p:spPr>
        <p:txBody>
          <a:bodyPr wrap="none" rtlCol="0">
            <a:spAutoFit/>
          </a:bodyPr>
          <a:lstStyle/>
          <a:p>
            <a:r>
              <a:rPr lang="en-US" dirty="0" err="1" smtClean="0">
                <a:solidFill>
                  <a:srgbClr val="7030A0"/>
                </a:solidFill>
              </a:rPr>
              <a:t>Kalnay</a:t>
            </a:r>
            <a:r>
              <a:rPr lang="en-US" dirty="0" smtClean="0">
                <a:solidFill>
                  <a:srgbClr val="7030A0"/>
                </a:solidFill>
              </a:rPr>
              <a:t> Book p. 201</a:t>
            </a:r>
            <a:endParaRPr lang="en-US" dirty="0">
              <a:solidFill>
                <a:srgbClr val="7030A0"/>
              </a:solidFill>
            </a:endParaRPr>
          </a:p>
        </p:txBody>
      </p:sp>
      <p:cxnSp>
        <p:nvCxnSpPr>
          <p:cNvPr id="6" name="Straight Connector 5"/>
          <p:cNvCxnSpPr/>
          <p:nvPr/>
        </p:nvCxnSpPr>
        <p:spPr>
          <a:xfrm>
            <a:off x="6858000" y="1600200"/>
            <a:ext cx="1447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5530" y="1905000"/>
            <a:ext cx="739027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4400" y="2209800"/>
            <a:ext cx="739027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14400" y="2514600"/>
            <a:ext cx="6477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876800" y="1371600"/>
            <a:ext cx="1905000" cy="2286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5829300" y="5410200"/>
            <a:ext cx="25420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8887" y="5715000"/>
            <a:ext cx="6477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948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2400"/>
            <a:ext cx="6927859" cy="6578724"/>
          </a:xfrm>
          <a:prstGeom prst="rect">
            <a:avLst/>
          </a:prstGeom>
          <a:noFill/>
        </p:spPr>
        <p:txBody>
          <a:bodyPr wrap="none" rtlCol="0">
            <a:spAutoFit/>
          </a:bodyPr>
          <a:lstStyle/>
          <a:p>
            <a:r>
              <a:rPr lang="en-US" dirty="0" smtClean="0"/>
              <a:t>Step 5. OIQC – optimum interpolation quality control</a:t>
            </a:r>
          </a:p>
          <a:p>
            <a:r>
              <a:rPr lang="en-US" dirty="0"/>
              <a:t>/</a:t>
            </a:r>
            <a:r>
              <a:rPr lang="en-US" dirty="0" smtClean="0"/>
              <a:t>u/</a:t>
            </a:r>
            <a:r>
              <a:rPr lang="en-US" dirty="0" err="1" smtClean="0"/>
              <a:t>Wesley.Ebisuzaki</a:t>
            </a:r>
            <a:r>
              <a:rPr lang="en-US" dirty="0" smtClean="0"/>
              <a:t>/home/</a:t>
            </a:r>
            <a:r>
              <a:rPr lang="en-US" dirty="0" err="1" smtClean="0"/>
              <a:t>nwprod</a:t>
            </a:r>
            <a:r>
              <a:rPr lang="en-US" dirty="0" smtClean="0"/>
              <a:t>/cdas2.v1.0.5/</a:t>
            </a:r>
            <a:r>
              <a:rPr lang="en-US" dirty="0" err="1" smtClean="0"/>
              <a:t>sorc</a:t>
            </a:r>
            <a:r>
              <a:rPr lang="en-US" dirty="0" smtClean="0"/>
              <a:t>/cdas2_v1_oiqc.fd</a:t>
            </a:r>
          </a:p>
          <a:p>
            <a:r>
              <a:rPr lang="en-US" dirty="0" smtClean="0">
                <a:solidFill>
                  <a:srgbClr val="C00000"/>
                </a:solidFill>
              </a:rPr>
              <a:t>r2_oiqc.f</a:t>
            </a:r>
          </a:p>
          <a:p>
            <a:endParaRPr lang="en-US" sz="1050" dirty="0" smtClean="0"/>
          </a:p>
          <a:p>
            <a:r>
              <a:rPr lang="en-US" sz="1050" dirty="0" smtClean="0"/>
              <a:t>C </a:t>
            </a:r>
            <a:r>
              <a:rPr lang="en-US" sz="1050" dirty="0"/>
              <a:t>ABSTRACT: QUALITY CONTROLS OBSERVATIONS TO BE USED IN THE </a:t>
            </a:r>
            <a:r>
              <a:rPr lang="en-US" sz="1050" dirty="0">
                <a:solidFill>
                  <a:srgbClr val="0070C0"/>
                </a:solidFill>
              </a:rPr>
              <a:t>GLOBAL</a:t>
            </a:r>
          </a:p>
          <a:p>
            <a:r>
              <a:rPr lang="en-US" sz="1050" dirty="0">
                <a:solidFill>
                  <a:srgbClr val="0070C0"/>
                </a:solidFill>
              </a:rPr>
              <a:t>C   ANALYSIS-FORECAST SYSTEM</a:t>
            </a:r>
            <a:r>
              <a:rPr lang="en-US" sz="1050" dirty="0"/>
              <a:t>. OBSERVATIONAL DATASET GENERATED BY</a:t>
            </a:r>
          </a:p>
          <a:p>
            <a:r>
              <a:rPr lang="en-US" sz="1050" dirty="0"/>
              <a:t>C   THE GESTEMP PREPROCESSOR IS INPUT TO OIQC WHICH THEN PERFORMS</a:t>
            </a:r>
          </a:p>
          <a:p>
            <a:r>
              <a:rPr lang="en-US" sz="1050" dirty="0"/>
              <a:t>C   A "COMPLEX" QUALITY CONTROL (FROM GANDIN,1985) EMPLOYING</a:t>
            </a:r>
          </a:p>
          <a:p>
            <a:r>
              <a:rPr lang="en-US" sz="1050" dirty="0"/>
              <a:t>C   MULTIVARIATE OI TO </a:t>
            </a:r>
            <a:r>
              <a:rPr lang="en-US" sz="1050" dirty="0">
                <a:solidFill>
                  <a:srgbClr val="0070C0"/>
                </a:solidFill>
              </a:rPr>
              <a:t>CHECK ALL OBSERVATIONS AGAINST NEARBY</a:t>
            </a:r>
          </a:p>
          <a:p>
            <a:r>
              <a:rPr lang="en-US" sz="1050" dirty="0">
                <a:solidFill>
                  <a:srgbClr val="0070C0"/>
                </a:solidFill>
              </a:rPr>
              <a:t>C   NEIGHBORS</a:t>
            </a:r>
            <a:r>
              <a:rPr lang="en-US" sz="1050" dirty="0"/>
              <a:t>. </a:t>
            </a:r>
            <a:r>
              <a:rPr lang="en-US" sz="1050" dirty="0">
                <a:solidFill>
                  <a:srgbClr val="FF0000"/>
                </a:solidFill>
              </a:rPr>
              <a:t>SEVERAL ITERATIONS </a:t>
            </a:r>
            <a:r>
              <a:rPr lang="en-US" sz="1050" dirty="0"/>
              <a:t>OF THE BASIC SCHEME ARE REQUIRED</a:t>
            </a:r>
          </a:p>
          <a:p>
            <a:r>
              <a:rPr lang="en-US" sz="1050" dirty="0"/>
              <a:t>C   TO COMPLETE THE PROCESS. DURING EACH ITERATION ALL OBSERVATIONS</a:t>
            </a:r>
          </a:p>
          <a:p>
            <a:r>
              <a:rPr lang="en-US" sz="1050" dirty="0"/>
              <a:t>C   ARE SUBJETED TO </a:t>
            </a:r>
            <a:r>
              <a:rPr lang="en-US" sz="1050" dirty="0">
                <a:solidFill>
                  <a:srgbClr val="FF0000"/>
                </a:solidFill>
              </a:rPr>
              <a:t>FIVE INTERPOLATION CHECKS</a:t>
            </a:r>
            <a:r>
              <a:rPr lang="en-US" sz="1050" dirty="0"/>
              <a:t>. </a:t>
            </a:r>
            <a:r>
              <a:rPr lang="en-US" sz="1050" dirty="0">
                <a:solidFill>
                  <a:srgbClr val="FF0000"/>
                </a:solidFill>
              </a:rPr>
              <a:t>CHECK 1</a:t>
            </a:r>
            <a:r>
              <a:rPr lang="en-US" sz="1050" dirty="0"/>
              <a:t> INTERPOLATES</a:t>
            </a:r>
          </a:p>
          <a:p>
            <a:r>
              <a:rPr lang="en-US" sz="1050" dirty="0"/>
              <a:t>C   COMPARISON VALUES FROM NEARBY TEMPERATURE DATA. </a:t>
            </a:r>
            <a:r>
              <a:rPr lang="en-US" sz="1050" dirty="0">
                <a:solidFill>
                  <a:srgbClr val="FF0000"/>
                </a:solidFill>
              </a:rPr>
              <a:t>CHECK 2</a:t>
            </a:r>
            <a:r>
              <a:rPr lang="en-US" sz="1050" dirty="0"/>
              <a:t> AND </a:t>
            </a:r>
            <a:r>
              <a:rPr lang="en-US" sz="1050" dirty="0">
                <a:solidFill>
                  <a:srgbClr val="FF0000"/>
                </a:solidFill>
              </a:rPr>
              <a:t>CHECK</a:t>
            </a:r>
          </a:p>
          <a:p>
            <a:r>
              <a:rPr lang="en-US" sz="1050" dirty="0"/>
              <a:t>C   </a:t>
            </a:r>
            <a:r>
              <a:rPr lang="en-US" sz="1050" dirty="0">
                <a:solidFill>
                  <a:srgbClr val="FF0000"/>
                </a:solidFill>
              </a:rPr>
              <a:t>3</a:t>
            </a:r>
            <a:r>
              <a:rPr lang="en-US" sz="1050" dirty="0"/>
              <a:t> INTERPOLATE COMPARISON VALUES FROM NEARBY ZONAL AND LONGITUDINAL</a:t>
            </a:r>
          </a:p>
          <a:p>
            <a:r>
              <a:rPr lang="en-US" sz="1050" dirty="0"/>
              <a:t>C   WIND COMPONENTS RESPECTIVELY. </a:t>
            </a:r>
            <a:r>
              <a:rPr lang="en-US" sz="1050" dirty="0">
                <a:solidFill>
                  <a:srgbClr val="FF0000"/>
                </a:solidFill>
              </a:rPr>
              <a:t>CHECK 4</a:t>
            </a:r>
            <a:r>
              <a:rPr lang="en-US" sz="1050" dirty="0"/>
              <a:t> IS AN INTERPOLATION</a:t>
            </a:r>
          </a:p>
          <a:p>
            <a:r>
              <a:rPr lang="en-US" sz="1050" dirty="0"/>
              <a:t>C   FROM THE NEAREST OBS IN THE SAME PROFILE AS THE ONE BEING CHECKED.</a:t>
            </a:r>
          </a:p>
          <a:p>
            <a:r>
              <a:rPr lang="en-US" sz="1050" dirty="0"/>
              <a:t>C   A WEIGHTED COMBINATION OF THE OUTCOME OF THESE FOUR CHECKS IS</a:t>
            </a:r>
          </a:p>
          <a:p>
            <a:r>
              <a:rPr lang="en-US" sz="1050" dirty="0"/>
              <a:t>C   PRODUCED ON THE BASIS OF FACTORS WHICH DETERMINE WHICH</a:t>
            </a:r>
          </a:p>
          <a:p>
            <a:r>
              <a:rPr lang="en-US" sz="1050" dirty="0"/>
              <a:t>C   OF THE INTERPOLATIONS (IF ANY) MIGHT BE EXPECTED TO BE MORE</a:t>
            </a:r>
          </a:p>
          <a:p>
            <a:r>
              <a:rPr lang="en-US" sz="1050" dirty="0"/>
              <a:t>C   RELEVANT THAN THE OTHERS; FOR EXAMPLE THE NUMBER AND LOCATION</a:t>
            </a:r>
          </a:p>
          <a:p>
            <a:r>
              <a:rPr lang="en-US" sz="1050" dirty="0"/>
              <a:t>C   IN SPACE AND TIME OF OBSERVATIONS USED IN A GIVEN CHECK</a:t>
            </a:r>
          </a:p>
          <a:p>
            <a:r>
              <a:rPr lang="en-US" sz="1050" dirty="0"/>
              <a:t>C   AS WELL AS RELATIVE QUALITY OF THE OBSERVATIONS INVOLVED IS USED TO</a:t>
            </a:r>
          </a:p>
          <a:p>
            <a:r>
              <a:rPr lang="en-US" sz="1050" dirty="0"/>
              <a:t>C   INDICATE WHICH OF THE OUTCOMES SHOULD BE RELIED MORE HEAVILY UPON</a:t>
            </a:r>
          </a:p>
          <a:p>
            <a:r>
              <a:rPr lang="en-US" sz="1050" dirty="0"/>
              <a:t>C   TO MAKE A DECISION IN A PARTICULAR CASE. </a:t>
            </a:r>
            <a:r>
              <a:rPr lang="en-US" sz="1050" dirty="0">
                <a:solidFill>
                  <a:srgbClr val="FF0000"/>
                </a:solidFill>
              </a:rPr>
              <a:t>CHECK 5</a:t>
            </a:r>
            <a:r>
              <a:rPr lang="en-US" sz="1050" dirty="0"/>
              <a:t> INTERPOLATES</a:t>
            </a:r>
          </a:p>
          <a:p>
            <a:r>
              <a:rPr lang="en-US" sz="1050" dirty="0"/>
              <a:t>C   A VALUE FROM THE MULTIVARIATE SET OF OBS USED IN CHECKS 1-3,</a:t>
            </a:r>
          </a:p>
          <a:p>
            <a:r>
              <a:rPr lang="en-US" sz="1050" dirty="0"/>
              <a:t>C   WHICH IS USED TO MEASURE HOW THE ANALYSIS WOULD DRAW (OR NOT DRAW)</a:t>
            </a:r>
          </a:p>
          <a:p>
            <a:r>
              <a:rPr lang="en-US" sz="1050" dirty="0"/>
              <a:t>C   TO THE OB BEING CHECKED. THE TOLERANCE ALLOWED FOR DEVIATION FROM</a:t>
            </a:r>
          </a:p>
          <a:p>
            <a:r>
              <a:rPr lang="en-US" sz="1050" dirty="0"/>
              <a:t>C   THE EXPECTED OUTCOME OF THE INTERPOLATION CHECKS IS PROPORTIONAL</a:t>
            </a:r>
          </a:p>
          <a:p>
            <a:r>
              <a:rPr lang="en-US" sz="1050" dirty="0"/>
              <a:t>C   TO A MEASURE OF THE DRAW COMPUTED USING THE RESULT OF CHECK 5.</a:t>
            </a:r>
          </a:p>
          <a:p>
            <a:r>
              <a:rPr lang="en-US" sz="1050" dirty="0"/>
              <a:t>C   DURING EACH ITERATION EACH OBSEVATION EITHER PASSES OR FAILS THE</a:t>
            </a:r>
          </a:p>
          <a:p>
            <a:r>
              <a:rPr lang="en-US" sz="1050" dirty="0"/>
              <a:t>C   COMPLEX OF CHECKS JUST DESCRIBED. A "PASS" MEANS THAT OB MAY BE</a:t>
            </a:r>
          </a:p>
          <a:p>
            <a:r>
              <a:rPr lang="en-US" sz="1050" dirty="0"/>
              <a:t>C   USED FOR CHECKING OBS DURING THE SUBSEQUENT ITERATION. A "FAIL"</a:t>
            </a:r>
          </a:p>
          <a:p>
            <a:r>
              <a:rPr lang="en-US" sz="1050" dirty="0"/>
              <a:t>C   INDICATES THE OPPOSITE. THE SYSTEM IS ITERATED UNTIL IDENTICAL</a:t>
            </a:r>
          </a:p>
          <a:p>
            <a:r>
              <a:rPr lang="en-US" sz="1050" dirty="0"/>
              <a:t>C   RESULTS IN TERMS OF OBS THAT PASS AND FAIL ARE OBTAINED IN TWO</a:t>
            </a:r>
          </a:p>
          <a:p>
            <a:r>
              <a:rPr lang="en-US" sz="1050" dirty="0"/>
              <a:t>C   CONSEQUETIVE ITERATIONS UP TO FOUR COMPLETE ITERATIONS AT WHICH</a:t>
            </a:r>
          </a:p>
          <a:p>
            <a:r>
              <a:rPr lang="en-US" sz="1050" dirty="0"/>
              <a:t>C   POINT A FINAL ARBITRATION PROCEDURE IS INVOKED TO RESOLVE A (SMALL)</a:t>
            </a:r>
          </a:p>
          <a:p>
            <a:r>
              <a:rPr lang="en-US" sz="1050" dirty="0"/>
              <a:t>C   NUMBER OF AMBIGUOUS CASES WHICH ARE PREVENTING CONVERGENCE OF THE</a:t>
            </a:r>
          </a:p>
          <a:p>
            <a:r>
              <a:rPr lang="en-US" sz="1050" dirty="0"/>
              <a:t>C   SYSTEM</a:t>
            </a:r>
            <a:r>
              <a:rPr lang="en-US" sz="1050" dirty="0" smtClean="0"/>
              <a:t>.</a:t>
            </a:r>
            <a:endParaRPr lang="en-US" sz="1050" dirty="0"/>
          </a:p>
        </p:txBody>
      </p:sp>
      <p:sp>
        <p:nvSpPr>
          <p:cNvPr id="3" name="TextBox 2"/>
          <p:cNvSpPr txBox="1"/>
          <p:nvPr/>
        </p:nvSpPr>
        <p:spPr>
          <a:xfrm>
            <a:off x="76200" y="87868"/>
            <a:ext cx="1242648" cy="369332"/>
          </a:xfrm>
          <a:prstGeom prst="rect">
            <a:avLst/>
          </a:prstGeom>
          <a:noFill/>
        </p:spPr>
        <p:txBody>
          <a:bodyPr wrap="none" rtlCol="0">
            <a:spAutoFit/>
          </a:bodyPr>
          <a:lstStyle/>
          <a:p>
            <a:r>
              <a:rPr lang="en-US" b="1" dirty="0" smtClean="0">
                <a:solidFill>
                  <a:srgbClr val="00B0F0"/>
                </a:solidFill>
              </a:rPr>
              <a:t>2016.01.06</a:t>
            </a:r>
            <a:endParaRPr lang="en-US" b="1" dirty="0">
              <a:solidFill>
                <a:srgbClr val="00B0F0"/>
              </a:solidFill>
            </a:endParaRPr>
          </a:p>
        </p:txBody>
      </p:sp>
    </p:spTree>
    <p:extLst>
      <p:ext uri="{BB962C8B-B14F-4D97-AF65-F5344CB8AC3E}">
        <p14:creationId xmlns:p14="http://schemas.microsoft.com/office/powerpoint/2010/main" val="1470677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868"/>
            <a:ext cx="1242648" cy="369332"/>
          </a:xfrm>
          <a:prstGeom prst="rect">
            <a:avLst/>
          </a:prstGeom>
          <a:noFill/>
        </p:spPr>
        <p:txBody>
          <a:bodyPr wrap="none" rtlCol="0">
            <a:spAutoFit/>
          </a:bodyPr>
          <a:lstStyle/>
          <a:p>
            <a:r>
              <a:rPr lang="en-US" b="1" dirty="0" smtClean="0">
                <a:solidFill>
                  <a:srgbClr val="00B0F0"/>
                </a:solidFill>
              </a:rPr>
              <a:t>2016.01.11</a:t>
            </a:r>
            <a:endParaRPr lang="en-US" b="1" dirty="0">
              <a:solidFill>
                <a:srgbClr val="00B0F0"/>
              </a:solidFill>
            </a:endParaRPr>
          </a:p>
        </p:txBody>
      </p:sp>
      <p:sp>
        <p:nvSpPr>
          <p:cNvPr id="3" name="TextBox 2"/>
          <p:cNvSpPr txBox="1"/>
          <p:nvPr/>
        </p:nvSpPr>
        <p:spPr>
          <a:xfrm>
            <a:off x="1295400" y="152400"/>
            <a:ext cx="6765955" cy="2593018"/>
          </a:xfrm>
          <a:prstGeom prst="rect">
            <a:avLst/>
          </a:prstGeom>
          <a:noFill/>
        </p:spPr>
        <p:txBody>
          <a:bodyPr wrap="none" rtlCol="0">
            <a:spAutoFit/>
          </a:bodyPr>
          <a:lstStyle/>
          <a:p>
            <a:r>
              <a:rPr lang="en-US" dirty="0" smtClean="0"/>
              <a:t>Step 6. SSI – </a:t>
            </a:r>
            <a:r>
              <a:rPr lang="en-US" dirty="0"/>
              <a:t>spectral statistical interpolation analysis</a:t>
            </a:r>
            <a:endParaRPr lang="en-US" dirty="0" smtClean="0"/>
          </a:p>
          <a:p>
            <a:r>
              <a:rPr lang="en-US" dirty="0"/>
              <a:t>/u/</a:t>
            </a:r>
            <a:r>
              <a:rPr lang="en-US" dirty="0" err="1"/>
              <a:t>Wesley.Ebisuzaki</a:t>
            </a:r>
            <a:r>
              <a:rPr lang="en-US" dirty="0"/>
              <a:t>/home/</a:t>
            </a:r>
            <a:r>
              <a:rPr lang="en-US" dirty="0" err="1"/>
              <a:t>nwprod</a:t>
            </a:r>
            <a:r>
              <a:rPr lang="en-US" dirty="0"/>
              <a:t>/cdas2.v1.0.5/</a:t>
            </a:r>
            <a:r>
              <a:rPr lang="en-US" dirty="0" err="1"/>
              <a:t>sorc</a:t>
            </a:r>
            <a:r>
              <a:rPr lang="en-US" dirty="0"/>
              <a:t>/cdas2_v1_ssi.fd</a:t>
            </a:r>
            <a:endParaRPr lang="en-US" dirty="0" smtClean="0"/>
          </a:p>
          <a:p>
            <a:r>
              <a:rPr lang="en-US" dirty="0" smtClean="0">
                <a:solidFill>
                  <a:srgbClr val="C00000"/>
                </a:solidFill>
              </a:rPr>
              <a:t>ssi2.f (?)</a:t>
            </a:r>
          </a:p>
          <a:p>
            <a:endParaRPr lang="en-US" sz="1050" dirty="0" smtClean="0"/>
          </a:p>
          <a:p>
            <a:r>
              <a:rPr lang="en-US" sz="1400" dirty="0"/>
              <a:t>c abstract: the spectral statistical interpolation analysis routine</a:t>
            </a:r>
          </a:p>
          <a:p>
            <a:r>
              <a:rPr lang="en-US" sz="1400" dirty="0"/>
              <a:t>c   performs a global analysis for the global spectral model.  this</a:t>
            </a:r>
          </a:p>
          <a:p>
            <a:r>
              <a:rPr lang="en-US" sz="1400" dirty="0"/>
              <a:t>c   analysis is performed directly in spectral coefficients and in</a:t>
            </a:r>
          </a:p>
          <a:p>
            <a:r>
              <a:rPr lang="en-US" sz="1400" dirty="0"/>
              <a:t>c   sigma coordinates.  further details of the analysis system can</a:t>
            </a:r>
          </a:p>
          <a:p>
            <a:r>
              <a:rPr lang="en-US" sz="1400" dirty="0"/>
              <a:t>c   be found in </a:t>
            </a:r>
            <a:r>
              <a:rPr lang="en-US" sz="1400" dirty="0" err="1"/>
              <a:t>parrish</a:t>
            </a:r>
            <a:r>
              <a:rPr lang="en-US" sz="1400" dirty="0"/>
              <a:t> and </a:t>
            </a:r>
            <a:r>
              <a:rPr lang="en-US" sz="1400" dirty="0" err="1"/>
              <a:t>derber</a:t>
            </a:r>
            <a:r>
              <a:rPr lang="en-US" sz="1400" dirty="0"/>
              <a:t> (1992) The national</a:t>
            </a:r>
          </a:p>
          <a:p>
            <a:r>
              <a:rPr lang="en-US" sz="1400" dirty="0"/>
              <a:t>c   meteorological centers spectral statistical interpolation</a:t>
            </a:r>
          </a:p>
          <a:p>
            <a:r>
              <a:rPr lang="en-US" sz="1400" dirty="0"/>
              <a:t>c   analysis system. mon. </a:t>
            </a:r>
            <a:r>
              <a:rPr lang="en-US" sz="1400" dirty="0" err="1"/>
              <a:t>wea</a:t>
            </a:r>
            <a:r>
              <a:rPr lang="en-US" sz="1400" dirty="0"/>
              <a:t>. rev.</a:t>
            </a:r>
            <a:endParaRPr lang="en-US" sz="1400" dirty="0" smtClean="0"/>
          </a:p>
        </p:txBody>
      </p:sp>
    </p:spTree>
    <p:extLst>
      <p:ext uri="{BB962C8B-B14F-4D97-AF65-F5344CB8AC3E}">
        <p14:creationId xmlns:p14="http://schemas.microsoft.com/office/powerpoint/2010/main" val="3167062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52400"/>
            <a:ext cx="6784421" cy="6578724"/>
          </a:xfrm>
          <a:prstGeom prst="rect">
            <a:avLst/>
          </a:prstGeom>
          <a:noFill/>
        </p:spPr>
        <p:txBody>
          <a:bodyPr wrap="none" rtlCol="0">
            <a:spAutoFit/>
          </a:bodyPr>
          <a:lstStyle/>
          <a:p>
            <a:r>
              <a:rPr lang="en-US" dirty="0" smtClean="0"/>
              <a:t>Step </a:t>
            </a:r>
            <a:r>
              <a:rPr lang="en-US" dirty="0"/>
              <a:t>7</a:t>
            </a:r>
            <a:r>
              <a:rPr lang="en-US" dirty="0" smtClean="0"/>
              <a:t>. SFC – set up surface conditions</a:t>
            </a:r>
          </a:p>
          <a:p>
            <a:r>
              <a:rPr lang="en-US" dirty="0"/>
              <a:t>/u/</a:t>
            </a:r>
            <a:r>
              <a:rPr lang="en-US" dirty="0" err="1"/>
              <a:t>Wesley.Ebisuzaki</a:t>
            </a:r>
            <a:r>
              <a:rPr lang="en-US" dirty="0"/>
              <a:t>/home/</a:t>
            </a:r>
            <a:r>
              <a:rPr lang="en-US" dirty="0" err="1"/>
              <a:t>nwprod</a:t>
            </a:r>
            <a:r>
              <a:rPr lang="en-US" dirty="0"/>
              <a:t>/cdas2.v1.0.5/</a:t>
            </a:r>
            <a:r>
              <a:rPr lang="en-US" dirty="0" err="1"/>
              <a:t>sorc</a:t>
            </a:r>
            <a:r>
              <a:rPr lang="en-US" dirty="0"/>
              <a:t>/cdas2_v1_sfc.fd</a:t>
            </a:r>
            <a:endParaRPr lang="en-US" dirty="0" smtClean="0"/>
          </a:p>
          <a:p>
            <a:r>
              <a:rPr lang="en-US" dirty="0">
                <a:solidFill>
                  <a:srgbClr val="C00000"/>
                </a:solidFill>
              </a:rPr>
              <a:t>r2_sfc.f</a:t>
            </a:r>
            <a:endParaRPr lang="en-US" dirty="0" smtClean="0">
              <a:solidFill>
                <a:srgbClr val="C00000"/>
              </a:solidFill>
            </a:endParaRPr>
          </a:p>
          <a:p>
            <a:endParaRPr lang="en-US" sz="1050" dirty="0" smtClean="0"/>
          </a:p>
          <a:p>
            <a:r>
              <a:rPr lang="en-US" sz="1050" dirty="0"/>
              <a:t>C  THIS IS A VERSION II SURFACE PROGRAM</a:t>
            </a:r>
            <a:r>
              <a:rPr lang="en-US" sz="1050" dirty="0" smtClean="0"/>
              <a:t>.</a:t>
            </a:r>
            <a:endParaRPr lang="en-US" sz="1050" dirty="0"/>
          </a:p>
          <a:p>
            <a:r>
              <a:rPr lang="en-US" sz="1050" dirty="0"/>
              <a:t>C  This program runs in two different modes:</a:t>
            </a:r>
          </a:p>
          <a:p>
            <a:r>
              <a:rPr lang="en-US" sz="1050" dirty="0"/>
              <a:t>C</a:t>
            </a:r>
          </a:p>
          <a:p>
            <a:r>
              <a:rPr lang="en-US" sz="1050" dirty="0"/>
              <a:t>C  </a:t>
            </a:r>
            <a:r>
              <a:rPr lang="en-US" sz="1050" b="1" dirty="0">
                <a:solidFill>
                  <a:schemeClr val="accent2"/>
                </a:solidFill>
              </a:rPr>
              <a:t>1.  Analysis mode (FH=0.)</a:t>
            </a:r>
          </a:p>
          <a:p>
            <a:r>
              <a:rPr lang="en-US" sz="1050" dirty="0"/>
              <a:t>C</a:t>
            </a:r>
          </a:p>
          <a:p>
            <a:r>
              <a:rPr lang="en-US" sz="1050" dirty="0"/>
              <a:t>C      This program merges climatology, analysis and forecast guess to c</a:t>
            </a:r>
          </a:p>
          <a:p>
            <a:r>
              <a:rPr lang="en-US" sz="1050" dirty="0"/>
              <a:t>C      new surface fields (BGES).  If analysis file is given, the </a:t>
            </a:r>
            <a:r>
              <a:rPr lang="en-US" sz="1050" dirty="0" err="1"/>
              <a:t>progra</a:t>
            </a:r>
            <a:endParaRPr lang="en-US" sz="1050" dirty="0"/>
          </a:p>
          <a:p>
            <a:r>
              <a:rPr lang="en-US" sz="1050" dirty="0"/>
              <a:t>C      uses it if date of the analysis matches with IY,IM,ID,IH (see Not</a:t>
            </a:r>
          </a:p>
          <a:p>
            <a:r>
              <a:rPr lang="en-US" sz="1050" dirty="0"/>
              <a:t>C      below).</a:t>
            </a:r>
          </a:p>
          <a:p>
            <a:r>
              <a:rPr lang="en-US" sz="1050" dirty="0"/>
              <a:t>C</a:t>
            </a:r>
          </a:p>
          <a:p>
            <a:r>
              <a:rPr lang="en-US" sz="1050" dirty="0"/>
              <a:t>C  </a:t>
            </a:r>
            <a:r>
              <a:rPr lang="en-US" sz="1050" b="1" dirty="0">
                <a:solidFill>
                  <a:schemeClr val="accent2"/>
                </a:solidFill>
              </a:rPr>
              <a:t>2.  Forecast mode (FH.GT.0.)</a:t>
            </a:r>
          </a:p>
          <a:p>
            <a:r>
              <a:rPr lang="en-US" sz="1050" dirty="0"/>
              <a:t>C</a:t>
            </a:r>
          </a:p>
          <a:p>
            <a:r>
              <a:rPr lang="en-US" sz="1050" dirty="0"/>
              <a:t>C      This program interpolates climatology to the date corresponding t</a:t>
            </a:r>
          </a:p>
          <a:p>
            <a:r>
              <a:rPr lang="en-US" sz="1050" dirty="0"/>
              <a:t>C      forecast hour.  If surface analysis file is given, for the </a:t>
            </a:r>
            <a:r>
              <a:rPr lang="en-US" sz="1050" dirty="0" err="1"/>
              <a:t>corres</a:t>
            </a:r>
            <a:endParaRPr lang="en-US" sz="1050" dirty="0"/>
          </a:p>
          <a:p>
            <a:r>
              <a:rPr lang="en-US" sz="1050" dirty="0"/>
              <a:t>C      dates, the program will use it.  This is forcing-by-observation e</a:t>
            </a:r>
          </a:p>
          <a:p>
            <a:r>
              <a:rPr lang="en-US" sz="1050" dirty="0"/>
              <a:t>C</a:t>
            </a:r>
          </a:p>
          <a:p>
            <a:r>
              <a:rPr lang="en-US" sz="1050" dirty="0"/>
              <a:t>C   NOTE:</a:t>
            </a:r>
          </a:p>
          <a:p>
            <a:r>
              <a:rPr lang="en-US" sz="1050" dirty="0"/>
              <a:t>C</a:t>
            </a:r>
          </a:p>
          <a:p>
            <a:r>
              <a:rPr lang="en-US" sz="1050" dirty="0"/>
              <a:t>C      If the date of the analysis does not match given IY,IM,ID,IH, (an</a:t>
            </a:r>
          </a:p>
          <a:p>
            <a:r>
              <a:rPr lang="en-US" sz="1050" dirty="0"/>
              <a:t>C      the program searches an old analysis by going back 6 hours, then</a:t>
            </a:r>
          </a:p>
          <a:p>
            <a:r>
              <a:rPr lang="en-US" sz="1050" dirty="0"/>
              <a:t>C      then one day </a:t>
            </a:r>
            <a:r>
              <a:rPr lang="en-US" sz="1050" dirty="0" err="1"/>
              <a:t>upto</a:t>
            </a:r>
            <a:r>
              <a:rPr lang="en-US" sz="1050" dirty="0"/>
              <a:t> NREPMX days (parameter statement in the SUBROTI</a:t>
            </a:r>
          </a:p>
          <a:p>
            <a:r>
              <a:rPr lang="en-US" sz="1050" dirty="0"/>
              <a:t>C      Now defined as 8).  This allows the user to provide non-daily </a:t>
            </a:r>
            <a:r>
              <a:rPr lang="en-US" sz="1050" dirty="0" err="1"/>
              <a:t>ana</a:t>
            </a:r>
            <a:endParaRPr lang="en-US" sz="1050" dirty="0"/>
          </a:p>
          <a:p>
            <a:r>
              <a:rPr lang="en-US" sz="1050" dirty="0"/>
              <a:t>C      be used.  If matching field is not found, the forecast guess will</a:t>
            </a:r>
          </a:p>
          <a:p>
            <a:r>
              <a:rPr lang="en-US" sz="1050" dirty="0"/>
              <a:t>C</a:t>
            </a:r>
          </a:p>
          <a:p>
            <a:r>
              <a:rPr lang="en-US" sz="1050" dirty="0"/>
              <a:t>C      Use of a combined earlier surface analyses and current analysis </a:t>
            </a:r>
            <a:r>
              <a:rPr lang="en-US" sz="1050" dirty="0" err="1"/>
              <a:t>i</a:t>
            </a:r>
            <a:endParaRPr lang="en-US" sz="1050" dirty="0"/>
          </a:p>
          <a:p>
            <a:r>
              <a:rPr lang="en-US" sz="1050" dirty="0"/>
              <a:t>C      NOT allowed (as was done in the old version for snow analysis in</a:t>
            </a:r>
          </a:p>
          <a:p>
            <a:r>
              <a:rPr lang="en-US" sz="1050" dirty="0"/>
              <a:t>C      old snow analysis is used in combination with initial guess), </a:t>
            </a:r>
            <a:r>
              <a:rPr lang="en-US" sz="1050" dirty="0" err="1"/>
              <a:t>exc</a:t>
            </a:r>
            <a:endParaRPr lang="en-US" sz="1050" dirty="0"/>
          </a:p>
          <a:p>
            <a:r>
              <a:rPr lang="en-US" sz="1050" dirty="0"/>
              <a:t>C      for sea surface temperature.  For </a:t>
            </a:r>
            <a:r>
              <a:rPr lang="en-US" sz="1050" dirty="0" err="1"/>
              <a:t>sst</a:t>
            </a:r>
            <a:r>
              <a:rPr lang="en-US" sz="1050" dirty="0"/>
              <a:t> </a:t>
            </a:r>
            <a:r>
              <a:rPr lang="en-US" sz="1050" dirty="0" err="1"/>
              <a:t>analmaly</a:t>
            </a:r>
            <a:r>
              <a:rPr lang="en-US" sz="1050" dirty="0"/>
              <a:t> interpolation, you</a:t>
            </a:r>
          </a:p>
          <a:p>
            <a:r>
              <a:rPr lang="en-US" sz="1050" dirty="0"/>
              <a:t>C      set LANOM=.TRUE. and must provide </a:t>
            </a:r>
            <a:r>
              <a:rPr lang="en-US" sz="1050" dirty="0" err="1"/>
              <a:t>sst</a:t>
            </a:r>
            <a:r>
              <a:rPr lang="en-US" sz="1050" dirty="0"/>
              <a:t> analysis at initial time.</a:t>
            </a:r>
          </a:p>
          <a:p>
            <a:r>
              <a:rPr lang="en-US" sz="1050" dirty="0"/>
              <a:t>C</a:t>
            </a:r>
          </a:p>
          <a:p>
            <a:r>
              <a:rPr lang="en-US" sz="1050" dirty="0"/>
              <a:t>C      If you want to do complex merging of past and present surface fie</a:t>
            </a:r>
          </a:p>
          <a:p>
            <a:r>
              <a:rPr lang="en-US" sz="1050" dirty="0"/>
              <a:t>C      YOU NEED TO CREATE a separate file that contains DAILY SURFACE FI</a:t>
            </a:r>
          </a:p>
          <a:p>
            <a:r>
              <a:rPr lang="en-US" sz="1050" dirty="0"/>
              <a:t>C</a:t>
            </a:r>
          </a:p>
          <a:p>
            <a:r>
              <a:rPr lang="en-US" sz="1050" dirty="0"/>
              <a:t>C      For a dead start, do not supply FNBGSI or set FNBGSI='        </a:t>
            </a:r>
            <a:r>
              <a:rPr lang="en-US" sz="1050" dirty="0" smtClean="0"/>
              <a:t>'</a:t>
            </a:r>
            <a:endParaRPr lang="en-US" sz="1050" dirty="0"/>
          </a:p>
        </p:txBody>
      </p:sp>
    </p:spTree>
    <p:extLst>
      <p:ext uri="{BB962C8B-B14F-4D97-AF65-F5344CB8AC3E}">
        <p14:creationId xmlns:p14="http://schemas.microsoft.com/office/powerpoint/2010/main" val="2649261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2400"/>
            <a:ext cx="7407349" cy="1892826"/>
          </a:xfrm>
          <a:prstGeom prst="rect">
            <a:avLst/>
          </a:prstGeom>
          <a:noFill/>
        </p:spPr>
        <p:txBody>
          <a:bodyPr wrap="none" rtlCol="0">
            <a:spAutoFit/>
          </a:bodyPr>
          <a:lstStyle/>
          <a:p>
            <a:r>
              <a:rPr lang="en-US" dirty="0" smtClean="0"/>
              <a:t>Step 7.5 Soil wetness adjustment</a:t>
            </a:r>
          </a:p>
          <a:p>
            <a:r>
              <a:rPr lang="en-US" dirty="0"/>
              <a:t>/u/</a:t>
            </a:r>
            <a:r>
              <a:rPr lang="en-US" dirty="0" err="1"/>
              <a:t>Wesley.Ebisuzaki</a:t>
            </a:r>
            <a:r>
              <a:rPr lang="en-US" dirty="0"/>
              <a:t>/home/</a:t>
            </a:r>
            <a:r>
              <a:rPr lang="en-US" dirty="0" err="1"/>
              <a:t>nwprod</a:t>
            </a:r>
            <a:r>
              <a:rPr lang="en-US" dirty="0"/>
              <a:t>/cdas2.v1.0.5/</a:t>
            </a:r>
            <a:r>
              <a:rPr lang="en-US" dirty="0" err="1"/>
              <a:t>sorc</a:t>
            </a:r>
            <a:r>
              <a:rPr lang="en-US" dirty="0"/>
              <a:t>/cdas2_v1_precipadj.fd</a:t>
            </a:r>
            <a:endParaRPr lang="en-US" dirty="0" smtClean="0"/>
          </a:p>
          <a:p>
            <a:r>
              <a:rPr lang="en-US" dirty="0">
                <a:solidFill>
                  <a:srgbClr val="C00000"/>
                </a:solidFill>
              </a:rPr>
              <a:t>r2_precipadj.f</a:t>
            </a:r>
            <a:endParaRPr lang="en-US" dirty="0" smtClean="0">
              <a:solidFill>
                <a:srgbClr val="C00000"/>
              </a:solidFill>
            </a:endParaRPr>
          </a:p>
          <a:p>
            <a:endParaRPr lang="en-US" sz="1050" dirty="0" smtClean="0"/>
          </a:p>
          <a:p>
            <a:r>
              <a:rPr lang="en-US" sz="1050" dirty="0"/>
              <a:t>c       adjust </a:t>
            </a:r>
            <a:r>
              <a:rPr lang="en-US" sz="1050" dirty="0" err="1"/>
              <a:t>bges</a:t>
            </a:r>
            <a:endParaRPr lang="en-US" sz="1050" dirty="0"/>
          </a:p>
          <a:p>
            <a:r>
              <a:rPr lang="en-US" sz="1050" dirty="0"/>
              <a:t>c</a:t>
            </a:r>
          </a:p>
          <a:p>
            <a:r>
              <a:rPr lang="en-US" sz="1050" dirty="0"/>
              <a:t>c       take observed pentad </a:t>
            </a:r>
            <a:r>
              <a:rPr lang="en-US" sz="1050" dirty="0" err="1"/>
              <a:t>precip</a:t>
            </a:r>
            <a:r>
              <a:rPr lang="en-US" sz="1050" dirty="0"/>
              <a:t> - analyzed </a:t>
            </a:r>
            <a:r>
              <a:rPr lang="en-US" sz="1050" dirty="0" err="1"/>
              <a:t>precip</a:t>
            </a:r>
            <a:endParaRPr lang="en-US" sz="1050" dirty="0"/>
          </a:p>
          <a:p>
            <a:r>
              <a:rPr lang="en-US" sz="1050" dirty="0"/>
              <a:t>c       and use it to correct surface moisture</a:t>
            </a:r>
          </a:p>
          <a:p>
            <a:endParaRPr lang="en-US" sz="1050" dirty="0" smtClean="0"/>
          </a:p>
        </p:txBody>
      </p:sp>
    </p:spTree>
    <p:extLst>
      <p:ext uri="{BB962C8B-B14F-4D97-AF65-F5344CB8AC3E}">
        <p14:creationId xmlns:p14="http://schemas.microsoft.com/office/powerpoint/2010/main" val="4184899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868"/>
            <a:ext cx="1242648" cy="369332"/>
          </a:xfrm>
          <a:prstGeom prst="rect">
            <a:avLst/>
          </a:prstGeom>
          <a:noFill/>
        </p:spPr>
        <p:txBody>
          <a:bodyPr wrap="none" rtlCol="0">
            <a:spAutoFit/>
          </a:bodyPr>
          <a:lstStyle/>
          <a:p>
            <a:r>
              <a:rPr lang="en-US" b="1" dirty="0" smtClean="0">
                <a:solidFill>
                  <a:srgbClr val="00B050"/>
                </a:solidFill>
              </a:rPr>
              <a:t>2015.12.30</a:t>
            </a:r>
            <a:endParaRPr lang="en-US" b="1" dirty="0">
              <a:solidFill>
                <a:srgbClr val="00B050"/>
              </a:solidFill>
            </a:endParaRPr>
          </a:p>
        </p:txBody>
      </p:sp>
      <p:sp>
        <p:nvSpPr>
          <p:cNvPr id="3" name="TextBox 2"/>
          <p:cNvSpPr txBox="1"/>
          <p:nvPr/>
        </p:nvSpPr>
        <p:spPr>
          <a:xfrm>
            <a:off x="1295400" y="166092"/>
            <a:ext cx="7357079" cy="6463308"/>
          </a:xfrm>
          <a:prstGeom prst="rect">
            <a:avLst/>
          </a:prstGeom>
          <a:noFill/>
        </p:spPr>
        <p:txBody>
          <a:bodyPr wrap="none" rtlCol="0">
            <a:spAutoFit/>
          </a:bodyPr>
          <a:lstStyle/>
          <a:p>
            <a:r>
              <a:rPr lang="en-US" b="1" dirty="0" smtClean="0">
                <a:solidFill>
                  <a:srgbClr val="00B0F0"/>
                </a:solidFill>
              </a:rPr>
              <a:t>Step 1.</a:t>
            </a:r>
            <a:r>
              <a:rPr lang="en-US" dirty="0" smtClean="0"/>
              <a:t> PREVENTS – computer increments and split the </a:t>
            </a:r>
            <a:r>
              <a:rPr lang="en-US" dirty="0" err="1" smtClean="0"/>
              <a:t>bufr</a:t>
            </a:r>
            <a:r>
              <a:rPr lang="en-US" dirty="0" smtClean="0"/>
              <a:t> file</a:t>
            </a:r>
          </a:p>
          <a:p>
            <a:r>
              <a:rPr lang="en-US" dirty="0" smtClean="0"/>
              <a:t>             Output</a:t>
            </a:r>
            <a:r>
              <a:rPr lang="en-US" dirty="0"/>
              <a:t>: </a:t>
            </a:r>
            <a:r>
              <a:rPr lang="en-US" dirty="0" smtClean="0"/>
              <a:t>	</a:t>
            </a:r>
            <a:r>
              <a:rPr lang="en-US" dirty="0" err="1" smtClean="0"/>
              <a:t>bufr_adpupa</a:t>
            </a:r>
            <a:r>
              <a:rPr lang="en-US" dirty="0"/>
              <a:t>	</a:t>
            </a:r>
            <a:r>
              <a:rPr lang="en-US" dirty="0" err="1" smtClean="0"/>
              <a:t>bufr_aircft</a:t>
            </a:r>
            <a:r>
              <a:rPr lang="en-US" dirty="0"/>
              <a:t>	</a:t>
            </a:r>
            <a:r>
              <a:rPr lang="en-US" dirty="0" err="1" smtClean="0"/>
              <a:t>bufr_sfcsat</a:t>
            </a:r>
            <a:endParaRPr lang="en-US" dirty="0" smtClean="0"/>
          </a:p>
          <a:p>
            <a:r>
              <a:rPr lang="en-US" dirty="0"/>
              <a:t> </a:t>
            </a:r>
            <a:r>
              <a:rPr lang="en-US" dirty="0" smtClean="0"/>
              <a:t>            The OBS </a:t>
            </a:r>
            <a:r>
              <a:rPr lang="en-US" dirty="0" err="1" smtClean="0"/>
              <a:t>bufr</a:t>
            </a:r>
            <a:r>
              <a:rPr lang="en-US" dirty="0" smtClean="0"/>
              <a:t> data are split into 3 files for the following QC</a:t>
            </a:r>
          </a:p>
          <a:p>
            <a:endParaRPr lang="en-US" dirty="0"/>
          </a:p>
          <a:p>
            <a:r>
              <a:rPr lang="en-US" b="1" dirty="0" smtClean="0">
                <a:solidFill>
                  <a:srgbClr val="00B0F0"/>
                </a:solidFill>
              </a:rPr>
              <a:t>Step 2.</a:t>
            </a:r>
            <a:r>
              <a:rPr lang="en-US" dirty="0" smtClean="0"/>
              <a:t> CQC – complex quality control</a:t>
            </a:r>
          </a:p>
          <a:p>
            <a:r>
              <a:rPr lang="en-US" dirty="0" smtClean="0"/>
              <a:t>              Input:</a:t>
            </a:r>
            <a:r>
              <a:rPr lang="en-US" dirty="0"/>
              <a:t>	</a:t>
            </a:r>
            <a:r>
              <a:rPr lang="en-US" dirty="0" err="1" smtClean="0"/>
              <a:t>bufr_adpupa</a:t>
            </a:r>
            <a:endParaRPr lang="en-US" dirty="0" smtClean="0"/>
          </a:p>
          <a:p>
            <a:r>
              <a:rPr lang="en-US" dirty="0"/>
              <a:t>              Output:	</a:t>
            </a:r>
            <a:r>
              <a:rPr lang="en-US" dirty="0" err="1"/>
              <a:t>bufr_adpupa_cqc_output</a:t>
            </a:r>
            <a:endParaRPr lang="en-US" dirty="0" smtClean="0"/>
          </a:p>
          <a:p>
            <a:r>
              <a:rPr lang="en-US" dirty="0"/>
              <a:t> </a:t>
            </a:r>
            <a:r>
              <a:rPr lang="en-US" dirty="0" smtClean="0"/>
              <a:t>             QC: </a:t>
            </a:r>
            <a:r>
              <a:rPr lang="en-US" dirty="0" err="1" smtClean="0"/>
              <a:t>rawinsonde</a:t>
            </a:r>
            <a:r>
              <a:rPr lang="en-US" dirty="0" smtClean="0"/>
              <a:t> heights and temperatures</a:t>
            </a:r>
          </a:p>
          <a:p>
            <a:endParaRPr lang="en-US" dirty="0"/>
          </a:p>
          <a:p>
            <a:r>
              <a:rPr lang="en-US" b="1" dirty="0" smtClean="0">
                <a:solidFill>
                  <a:srgbClr val="00B0F0"/>
                </a:solidFill>
              </a:rPr>
              <a:t>Step 3.</a:t>
            </a:r>
            <a:r>
              <a:rPr lang="en-US" dirty="0" smtClean="0"/>
              <a:t> ACQC – aircraft quality control</a:t>
            </a:r>
          </a:p>
          <a:p>
            <a:r>
              <a:rPr lang="en-US" dirty="0"/>
              <a:t>              Input:	</a:t>
            </a:r>
            <a:r>
              <a:rPr lang="en-US" dirty="0" err="1" smtClean="0"/>
              <a:t>bufr_aircft</a:t>
            </a:r>
            <a:endParaRPr lang="en-US" dirty="0" smtClean="0"/>
          </a:p>
          <a:p>
            <a:r>
              <a:rPr lang="en-US" dirty="0"/>
              <a:t>              Output:	</a:t>
            </a:r>
            <a:r>
              <a:rPr lang="en-US" dirty="0" err="1" smtClean="0"/>
              <a:t>bufr_aircft_acqc_output</a:t>
            </a:r>
            <a:endParaRPr lang="en-US" dirty="0" smtClean="0"/>
          </a:p>
          <a:p>
            <a:endParaRPr lang="en-US" dirty="0"/>
          </a:p>
          <a:p>
            <a:r>
              <a:rPr lang="en-US" b="1" dirty="0" smtClean="0">
                <a:solidFill>
                  <a:srgbClr val="00B0F0"/>
                </a:solidFill>
              </a:rPr>
              <a:t>Step 4.</a:t>
            </a:r>
            <a:r>
              <a:rPr lang="en-US" dirty="0" smtClean="0"/>
              <a:t> </a:t>
            </a:r>
            <a:r>
              <a:rPr lang="en-US" dirty="0"/>
              <a:t>COMBBUFR – combine quality controlled radiosonde and </a:t>
            </a:r>
            <a:r>
              <a:rPr lang="en-US" dirty="0" smtClean="0"/>
              <a:t>aircraft</a:t>
            </a:r>
          </a:p>
          <a:p>
            <a:r>
              <a:rPr lang="en-US" dirty="0"/>
              <a:t> </a:t>
            </a:r>
            <a:r>
              <a:rPr lang="en-US" dirty="0" smtClean="0"/>
              <a:t>             Input:</a:t>
            </a:r>
            <a:r>
              <a:rPr lang="en-US" dirty="0"/>
              <a:t>	</a:t>
            </a:r>
            <a:r>
              <a:rPr lang="en-US" dirty="0" err="1" smtClean="0"/>
              <a:t>bufr_sfcsat</a:t>
            </a:r>
            <a:r>
              <a:rPr lang="en-US" dirty="0" smtClean="0"/>
              <a:t>	</a:t>
            </a:r>
            <a:r>
              <a:rPr lang="en-US" dirty="0"/>
              <a:t> </a:t>
            </a:r>
            <a:endParaRPr lang="en-US" dirty="0" smtClean="0"/>
          </a:p>
          <a:p>
            <a:r>
              <a:rPr lang="en-US" dirty="0"/>
              <a:t>	</a:t>
            </a:r>
            <a:r>
              <a:rPr lang="en-US" dirty="0" smtClean="0"/>
              <a:t>	</a:t>
            </a:r>
            <a:r>
              <a:rPr lang="en-US" dirty="0" err="1" smtClean="0"/>
              <a:t>bufr_adpupa_cqc_output</a:t>
            </a:r>
            <a:endParaRPr lang="en-US" dirty="0" smtClean="0"/>
          </a:p>
          <a:p>
            <a:r>
              <a:rPr lang="en-US" dirty="0"/>
              <a:t>		</a:t>
            </a:r>
            <a:r>
              <a:rPr lang="en-US" dirty="0" err="1" smtClean="0"/>
              <a:t>bufr_aircft_acqc_output</a:t>
            </a:r>
            <a:endParaRPr lang="en-US" dirty="0" smtClean="0"/>
          </a:p>
          <a:p>
            <a:r>
              <a:rPr lang="en-US" dirty="0"/>
              <a:t>              Output:	</a:t>
            </a:r>
            <a:r>
              <a:rPr lang="en-US" dirty="0" err="1" smtClean="0"/>
              <a:t>combbufr_bufr_output</a:t>
            </a:r>
            <a:endParaRPr lang="en-US" dirty="0" smtClean="0"/>
          </a:p>
          <a:p>
            <a:endParaRPr lang="en-US" dirty="0" smtClean="0"/>
          </a:p>
          <a:p>
            <a:r>
              <a:rPr lang="en-US" b="1" dirty="0" smtClean="0">
                <a:solidFill>
                  <a:srgbClr val="00B0F0"/>
                </a:solidFill>
              </a:rPr>
              <a:t>Step 5.</a:t>
            </a:r>
            <a:r>
              <a:rPr lang="en-US" dirty="0" smtClean="0"/>
              <a:t>  OIQC – </a:t>
            </a:r>
            <a:r>
              <a:rPr lang="en-US" dirty="0"/>
              <a:t>optimum interpolation quality </a:t>
            </a:r>
            <a:r>
              <a:rPr lang="en-US" dirty="0" smtClean="0"/>
              <a:t>control</a:t>
            </a:r>
          </a:p>
          <a:p>
            <a:r>
              <a:rPr lang="en-US" dirty="0" smtClean="0"/>
              <a:t>               </a:t>
            </a:r>
            <a:r>
              <a:rPr lang="en-US" dirty="0"/>
              <a:t>Input:	</a:t>
            </a:r>
            <a:r>
              <a:rPr lang="en-US" dirty="0" err="1"/>
              <a:t>combbufr_bufr_output</a:t>
            </a:r>
            <a:endParaRPr lang="en-US" dirty="0" smtClean="0"/>
          </a:p>
          <a:p>
            <a:r>
              <a:rPr lang="en-US" dirty="0" smtClean="0"/>
              <a:t>               Output:</a:t>
            </a:r>
            <a:endParaRPr lang="en-US" dirty="0"/>
          </a:p>
          <a:p>
            <a:r>
              <a:rPr lang="en-US" dirty="0"/>
              <a:t> </a:t>
            </a:r>
            <a:r>
              <a:rPr lang="en-US" dirty="0" smtClean="0"/>
              <a:t>              Employing multivariate OI to check all OBS against nearby neighbors</a:t>
            </a:r>
          </a:p>
        </p:txBody>
      </p:sp>
      <p:sp>
        <p:nvSpPr>
          <p:cNvPr id="4" name="TextBox 3"/>
          <p:cNvSpPr txBox="1"/>
          <p:nvPr/>
        </p:nvSpPr>
        <p:spPr>
          <a:xfrm>
            <a:off x="96752" y="381000"/>
            <a:ext cx="1046248" cy="523220"/>
          </a:xfrm>
          <a:prstGeom prst="rect">
            <a:avLst/>
          </a:prstGeom>
          <a:noFill/>
        </p:spPr>
        <p:txBody>
          <a:bodyPr wrap="none" rtlCol="0">
            <a:spAutoFit/>
          </a:bodyPr>
          <a:lstStyle/>
          <a:p>
            <a:r>
              <a:rPr lang="en-US" sz="2800" b="1" dirty="0" smtClean="0">
                <a:solidFill>
                  <a:srgbClr val="C00000"/>
                </a:solidFill>
              </a:rPr>
              <a:t>gdas1</a:t>
            </a:r>
            <a:endParaRPr lang="en-US" sz="2800" b="1" dirty="0">
              <a:solidFill>
                <a:srgbClr val="C00000"/>
              </a:solidFill>
            </a:endParaRPr>
          </a:p>
        </p:txBody>
      </p:sp>
    </p:spTree>
    <p:extLst>
      <p:ext uri="{BB962C8B-B14F-4D97-AF65-F5344CB8AC3E}">
        <p14:creationId xmlns:p14="http://schemas.microsoft.com/office/powerpoint/2010/main" val="1321002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868"/>
            <a:ext cx="1242648" cy="369332"/>
          </a:xfrm>
          <a:prstGeom prst="rect">
            <a:avLst/>
          </a:prstGeom>
          <a:noFill/>
        </p:spPr>
        <p:txBody>
          <a:bodyPr wrap="none" rtlCol="0">
            <a:spAutoFit/>
          </a:bodyPr>
          <a:lstStyle/>
          <a:p>
            <a:r>
              <a:rPr lang="en-US" b="1" dirty="0" smtClean="0">
                <a:solidFill>
                  <a:srgbClr val="00B0F0"/>
                </a:solidFill>
              </a:rPr>
              <a:t>2016.01.28</a:t>
            </a:r>
            <a:endParaRPr lang="en-US" b="1" dirty="0">
              <a:solidFill>
                <a:srgbClr val="00B0F0"/>
              </a:solidFill>
            </a:endParaRPr>
          </a:p>
        </p:txBody>
      </p:sp>
      <p:sp>
        <p:nvSpPr>
          <p:cNvPr id="3" name="TextBox 2"/>
          <p:cNvSpPr txBox="1"/>
          <p:nvPr/>
        </p:nvSpPr>
        <p:spPr>
          <a:xfrm>
            <a:off x="304800" y="476071"/>
            <a:ext cx="8226676" cy="5909310"/>
          </a:xfrm>
          <a:prstGeom prst="rect">
            <a:avLst/>
          </a:prstGeom>
          <a:noFill/>
        </p:spPr>
        <p:txBody>
          <a:bodyPr wrap="none" rtlCol="0">
            <a:spAutoFit/>
          </a:bodyPr>
          <a:lstStyle/>
          <a:p>
            <a:r>
              <a:rPr lang="en-US" dirty="0" smtClean="0"/>
              <a:t>Remove part of observational data:</a:t>
            </a:r>
          </a:p>
          <a:p>
            <a:pPr marL="285750" indent="-285750">
              <a:buFont typeface="Wingdings" panose="05000000000000000000" pitchFamily="2" charset="2"/>
              <a:buChar char="§"/>
            </a:pPr>
            <a:r>
              <a:rPr lang="en-US" dirty="0" smtClean="0"/>
              <a:t>Directly remove from BUFR data, read and rewrite based on instrument name (id?)</a:t>
            </a:r>
          </a:p>
          <a:p>
            <a:pPr marL="285750" indent="-285750">
              <a:buFont typeface="Wingdings" panose="05000000000000000000" pitchFamily="2" charset="2"/>
              <a:buChar char="§"/>
            </a:pPr>
            <a:r>
              <a:rPr lang="en-US" dirty="0" smtClean="0"/>
              <a:t>Change error table, SSI error table (?), QC error table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t>
            </a:r>
            <a:r>
              <a:rPr lang="en-US" dirty="0" smtClean="0"/>
              <a:t>u/</a:t>
            </a:r>
            <a:r>
              <a:rPr lang="en-US" dirty="0" err="1" smtClean="0"/>
              <a:t>Wesley.Ebisuzaki</a:t>
            </a:r>
            <a:r>
              <a:rPr lang="en-US" dirty="0" smtClean="0"/>
              <a:t>/home/</a:t>
            </a:r>
            <a:r>
              <a:rPr lang="en-US" dirty="0" err="1" smtClean="0"/>
              <a:t>nwprod</a:t>
            </a:r>
            <a:r>
              <a:rPr lang="en-US" dirty="0" smtClean="0"/>
              <a:t>/cdas2.v1.0.5/fix/</a:t>
            </a:r>
          </a:p>
          <a:p>
            <a:pPr marL="742950" lvl="1" indent="-285750">
              <a:buFont typeface="Wingdings" panose="05000000000000000000" pitchFamily="2" charset="2"/>
              <a:buChar char="§"/>
            </a:pPr>
            <a:r>
              <a:rPr lang="en-US" dirty="0" smtClean="0"/>
              <a:t>cdas2_v1_ssierr (?)</a:t>
            </a:r>
            <a:r>
              <a:rPr lang="en-US" dirty="0"/>
              <a:t>		</a:t>
            </a:r>
            <a:r>
              <a:rPr lang="en-US" dirty="0" smtClean="0"/>
              <a:t>cdas2_v1_oiqcerr (?)</a:t>
            </a:r>
          </a:p>
          <a:p>
            <a:pPr lvl="1"/>
            <a:endParaRPr lang="en-US" dirty="0" smtClean="0"/>
          </a:p>
          <a:p>
            <a:pPr lvl="1"/>
            <a:r>
              <a:rPr lang="en-US" dirty="0" smtClean="0">
                <a:solidFill>
                  <a:schemeClr val="accent2"/>
                </a:solidFill>
              </a:rPr>
              <a:t>The error tables actually used in gads1 are</a:t>
            </a:r>
          </a:p>
          <a:p>
            <a:pPr lvl="1"/>
            <a:r>
              <a:rPr lang="en-US" dirty="0">
                <a:solidFill>
                  <a:schemeClr val="accent2"/>
                </a:solidFill>
              </a:rPr>
              <a:t>/</a:t>
            </a:r>
            <a:r>
              <a:rPr lang="en-US" dirty="0" smtClean="0">
                <a:solidFill>
                  <a:schemeClr val="accent2"/>
                </a:solidFill>
              </a:rPr>
              <a:t>u/</a:t>
            </a:r>
            <a:r>
              <a:rPr lang="en-US" dirty="0" err="1" smtClean="0">
                <a:solidFill>
                  <a:schemeClr val="accent2"/>
                </a:solidFill>
              </a:rPr>
              <a:t>Wesley.Ebisuzaki</a:t>
            </a:r>
            <a:r>
              <a:rPr lang="en-US" dirty="0" smtClean="0">
                <a:solidFill>
                  <a:schemeClr val="accent2"/>
                </a:solidFill>
              </a:rPr>
              <a:t>/home/r2/</a:t>
            </a:r>
            <a:r>
              <a:rPr lang="en-US" dirty="0" err="1" smtClean="0">
                <a:solidFill>
                  <a:schemeClr val="accent2"/>
                </a:solidFill>
              </a:rPr>
              <a:t>nmm</a:t>
            </a:r>
            <a:r>
              <a:rPr lang="en-US" dirty="0" smtClean="0">
                <a:solidFill>
                  <a:schemeClr val="accent2"/>
                </a:solidFill>
              </a:rPr>
              <a:t>/</a:t>
            </a:r>
            <a:r>
              <a:rPr lang="en-US" dirty="0" err="1" smtClean="0">
                <a:solidFill>
                  <a:schemeClr val="accent2"/>
                </a:solidFill>
              </a:rPr>
              <a:t>gdas_con</a:t>
            </a:r>
            <a:r>
              <a:rPr lang="en-US" dirty="0" smtClean="0">
                <a:solidFill>
                  <a:schemeClr val="accent2"/>
                </a:solidFill>
              </a:rPr>
              <a:t>/</a:t>
            </a:r>
          </a:p>
          <a:p>
            <a:pPr lvl="1"/>
            <a:r>
              <a:rPr lang="en-US" dirty="0" err="1" smtClean="0">
                <a:solidFill>
                  <a:schemeClr val="accent2"/>
                </a:solidFill>
              </a:rPr>
              <a:t>Ssierr</a:t>
            </a:r>
            <a:r>
              <a:rPr lang="en-US" dirty="0">
                <a:solidFill>
                  <a:schemeClr val="accent2"/>
                </a:solidFill>
              </a:rPr>
              <a:t>			</a:t>
            </a:r>
            <a:r>
              <a:rPr lang="en-US" dirty="0" err="1" smtClean="0">
                <a:solidFill>
                  <a:schemeClr val="accent2"/>
                </a:solidFill>
              </a:rPr>
              <a:t>oiqcerr</a:t>
            </a:r>
            <a:endParaRPr lang="en-US" dirty="0" smtClean="0">
              <a:solidFill>
                <a:schemeClr val="accent2"/>
              </a:solidFill>
            </a:endParaRPr>
          </a:p>
          <a:p>
            <a:pPr lvl="1"/>
            <a:endParaRPr lang="en-US" dirty="0">
              <a:solidFill>
                <a:schemeClr val="accent2"/>
              </a:solidFill>
            </a:endParaRPr>
          </a:p>
          <a:p>
            <a:pPr lvl="1"/>
            <a:r>
              <a:rPr lang="en-US" dirty="0">
                <a:solidFill>
                  <a:schemeClr val="accent3">
                    <a:lumMod val="50000"/>
                  </a:schemeClr>
                </a:solidFill>
              </a:rPr>
              <a:t>/</a:t>
            </a:r>
            <a:r>
              <a:rPr lang="en-US" dirty="0" smtClean="0">
                <a:solidFill>
                  <a:schemeClr val="accent3">
                    <a:lumMod val="50000"/>
                  </a:schemeClr>
                </a:solidFill>
              </a:rPr>
              <a:t>u/</a:t>
            </a:r>
            <a:r>
              <a:rPr lang="en-US" dirty="0" err="1" smtClean="0">
                <a:solidFill>
                  <a:schemeClr val="accent3">
                    <a:lumMod val="50000"/>
                  </a:schemeClr>
                </a:solidFill>
              </a:rPr>
              <a:t>Wesley.Ebisuzaki</a:t>
            </a:r>
            <a:r>
              <a:rPr lang="en-US" dirty="0" smtClean="0">
                <a:solidFill>
                  <a:schemeClr val="accent3">
                    <a:lumMod val="50000"/>
                  </a:schemeClr>
                </a:solidFill>
              </a:rPr>
              <a:t>/home/</a:t>
            </a:r>
            <a:r>
              <a:rPr lang="en-US" dirty="0" err="1" smtClean="0">
                <a:solidFill>
                  <a:schemeClr val="accent3">
                    <a:lumMod val="50000"/>
                  </a:schemeClr>
                </a:solidFill>
              </a:rPr>
              <a:t>nwprod</a:t>
            </a:r>
            <a:r>
              <a:rPr lang="en-US" dirty="0" smtClean="0">
                <a:solidFill>
                  <a:schemeClr val="accent3">
                    <a:lumMod val="50000"/>
                  </a:schemeClr>
                </a:solidFill>
              </a:rPr>
              <a:t>/cdas2.v1.0.5/</a:t>
            </a:r>
            <a:r>
              <a:rPr lang="en-US" dirty="0" err="1" smtClean="0">
                <a:solidFill>
                  <a:schemeClr val="accent3">
                    <a:lumMod val="50000"/>
                  </a:schemeClr>
                </a:solidFill>
              </a:rPr>
              <a:t>sorc</a:t>
            </a:r>
            <a:r>
              <a:rPr lang="en-US" dirty="0" smtClean="0">
                <a:solidFill>
                  <a:schemeClr val="accent3">
                    <a:lumMod val="50000"/>
                  </a:schemeClr>
                </a:solidFill>
              </a:rPr>
              <a:t>/cdas2_v1_oiqc.fd</a:t>
            </a:r>
          </a:p>
          <a:p>
            <a:pPr lvl="1"/>
            <a:r>
              <a:rPr lang="en-US" dirty="0" smtClean="0">
                <a:solidFill>
                  <a:schemeClr val="accent3">
                    <a:lumMod val="50000"/>
                  </a:schemeClr>
                </a:solidFill>
              </a:rPr>
              <a:t>r2_oiqc.f</a:t>
            </a:r>
          </a:p>
          <a:p>
            <a:pPr lvl="1"/>
            <a:r>
              <a:rPr lang="en-US" dirty="0">
                <a:solidFill>
                  <a:schemeClr val="accent3">
                    <a:lumMod val="50000"/>
                  </a:schemeClr>
                </a:solidFill>
              </a:rPr>
              <a:t>SUBROUTINE RDOBER(LU) </a:t>
            </a:r>
            <a:r>
              <a:rPr lang="en-US" dirty="0" smtClean="0">
                <a:solidFill>
                  <a:schemeClr val="accent3">
                    <a:lumMod val="50000"/>
                  </a:schemeClr>
                </a:solidFill>
              </a:rPr>
              <a:t>            </a:t>
            </a:r>
            <a:r>
              <a:rPr lang="en-US" dirty="0" smtClean="0">
                <a:solidFill>
                  <a:schemeClr val="accent6">
                    <a:lumMod val="75000"/>
                  </a:schemeClr>
                </a:solidFill>
              </a:rPr>
              <a:t>- </a:t>
            </a:r>
            <a:r>
              <a:rPr lang="en-US" dirty="0">
                <a:solidFill>
                  <a:schemeClr val="accent6">
                    <a:lumMod val="75000"/>
                  </a:schemeClr>
                </a:solidFill>
              </a:rPr>
              <a:t>READ IN THE OBSERVATION ERRORS</a:t>
            </a:r>
            <a:endParaRPr lang="en-US" dirty="0" smtClean="0">
              <a:solidFill>
                <a:schemeClr val="accent6">
                  <a:lumMod val="75000"/>
                </a:schemeClr>
              </a:solidFill>
            </a:endParaRPr>
          </a:p>
          <a:p>
            <a:endParaRPr lang="en-US" dirty="0" smtClean="0"/>
          </a:p>
          <a:p>
            <a:endParaRPr lang="en-US" dirty="0" smtClean="0"/>
          </a:p>
          <a:p>
            <a:r>
              <a:rPr lang="en-US" dirty="0" smtClean="0"/>
              <a:t>BUFR </a:t>
            </a:r>
            <a:r>
              <a:rPr lang="en-US" dirty="0" err="1" smtClean="0"/>
              <a:t>obs</a:t>
            </a:r>
            <a:r>
              <a:rPr lang="en-US" dirty="0" smtClean="0"/>
              <a:t> types</a:t>
            </a:r>
          </a:p>
          <a:p>
            <a:r>
              <a:rPr lang="en-US" dirty="0">
                <a:hlinkClick r:id="rId2"/>
              </a:rPr>
              <a:t>http://</a:t>
            </a:r>
            <a:r>
              <a:rPr lang="en-US" dirty="0" smtClean="0">
                <a:hlinkClick r:id="rId2"/>
              </a:rPr>
              <a:t>www.emc.ncep.noaa.gov/mmb/data_processing/prepbufr.doc/table_3.htm</a:t>
            </a:r>
            <a:endParaRPr lang="en-US" dirty="0" smtClean="0"/>
          </a:p>
          <a:p>
            <a:endParaRPr lang="en-US" dirty="0"/>
          </a:p>
          <a:p>
            <a:r>
              <a:rPr lang="en-US" dirty="0" err="1" smtClean="0"/>
              <a:t>Opn</a:t>
            </a:r>
            <a:r>
              <a:rPr lang="en-US" dirty="0" smtClean="0"/>
              <a:t> </a:t>
            </a:r>
            <a:r>
              <a:rPr lang="en-US" dirty="0" err="1" smtClean="0"/>
              <a:t>prepbufr</a:t>
            </a:r>
            <a:r>
              <a:rPr lang="en-US" dirty="0" smtClean="0"/>
              <a:t> processing</a:t>
            </a:r>
          </a:p>
          <a:p>
            <a:r>
              <a:rPr lang="en-US" dirty="0">
                <a:hlinkClick r:id="rId3"/>
              </a:rPr>
              <a:t>http://</a:t>
            </a:r>
            <a:r>
              <a:rPr lang="en-US" dirty="0" smtClean="0">
                <a:hlinkClick r:id="rId3"/>
              </a:rPr>
              <a:t>www.emc.ncep.noaa.gov/mmb/data_processing/prepbufr.doc/document.htm</a:t>
            </a:r>
            <a:endParaRPr lang="en-US" dirty="0" smtClean="0"/>
          </a:p>
        </p:txBody>
      </p:sp>
    </p:spTree>
    <p:extLst>
      <p:ext uri="{BB962C8B-B14F-4D97-AF65-F5344CB8AC3E}">
        <p14:creationId xmlns:p14="http://schemas.microsoft.com/office/powerpoint/2010/main" val="699915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1242648" cy="369332"/>
          </a:xfrm>
          <a:prstGeom prst="rect">
            <a:avLst/>
          </a:prstGeom>
          <a:noFill/>
        </p:spPr>
        <p:txBody>
          <a:bodyPr wrap="none" rtlCol="0">
            <a:spAutoFit/>
          </a:bodyPr>
          <a:lstStyle/>
          <a:p>
            <a:r>
              <a:rPr lang="en-US" b="1" dirty="0" smtClean="0">
                <a:solidFill>
                  <a:srgbClr val="0070C0"/>
                </a:solidFill>
              </a:rPr>
              <a:t>2015.10.26</a:t>
            </a:r>
            <a:endParaRPr lang="en-US" b="1" dirty="0">
              <a:solidFill>
                <a:srgbClr val="0070C0"/>
              </a:solidFill>
            </a:endParaRPr>
          </a:p>
        </p:txBody>
      </p:sp>
      <p:sp>
        <p:nvSpPr>
          <p:cNvPr id="3" name="TextBox 2"/>
          <p:cNvSpPr txBox="1"/>
          <p:nvPr/>
        </p:nvSpPr>
        <p:spPr>
          <a:xfrm>
            <a:off x="381000" y="449076"/>
            <a:ext cx="8001000" cy="2646878"/>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solidFill>
                  <a:srgbClr val="0070C0"/>
                </a:solidFill>
              </a:rPr>
              <a:t>Write a documentation about how to read </a:t>
            </a:r>
            <a:r>
              <a:rPr lang="en-US" dirty="0" err="1" smtClean="0">
                <a:solidFill>
                  <a:srgbClr val="0070C0"/>
                </a:solidFill>
              </a:rPr>
              <a:t>burf</a:t>
            </a:r>
            <a:r>
              <a:rPr lang="en-US" dirty="0" smtClean="0">
                <a:solidFill>
                  <a:srgbClr val="0070C0"/>
                </a:solidFill>
              </a:rPr>
              <a:t> data</a:t>
            </a:r>
          </a:p>
          <a:p>
            <a:endParaRPr lang="en-US" sz="800" dirty="0">
              <a:solidFill>
                <a:srgbClr val="0070C0"/>
              </a:solidFill>
            </a:endParaRPr>
          </a:p>
          <a:p>
            <a:pPr marL="285750" indent="-285750">
              <a:buFont typeface="Wingdings" panose="05000000000000000000" pitchFamily="2" charset="2"/>
              <a:buChar char="§"/>
            </a:pPr>
            <a:r>
              <a:rPr lang="en-US" dirty="0" smtClean="0">
                <a:solidFill>
                  <a:srgbClr val="0070C0"/>
                </a:solidFill>
              </a:rPr>
              <a:t>Operational source codes for R2</a:t>
            </a:r>
          </a:p>
          <a:p>
            <a:r>
              <a:rPr lang="en-US" dirty="0">
                <a:solidFill>
                  <a:srgbClr val="0070C0"/>
                </a:solidFill>
              </a:rPr>
              <a:t>  </a:t>
            </a:r>
            <a:r>
              <a:rPr lang="en-US" dirty="0" smtClean="0">
                <a:solidFill>
                  <a:srgbClr val="0070C0"/>
                </a:solidFill>
              </a:rPr>
              <a:t>    /u/</a:t>
            </a:r>
            <a:r>
              <a:rPr lang="en-US" dirty="0" err="1" smtClean="0">
                <a:solidFill>
                  <a:srgbClr val="0070C0"/>
                </a:solidFill>
              </a:rPr>
              <a:t>Wesley.Ebisuzaki</a:t>
            </a:r>
            <a:r>
              <a:rPr lang="en-US" dirty="0" smtClean="0">
                <a:solidFill>
                  <a:srgbClr val="0070C0"/>
                </a:solidFill>
              </a:rPr>
              <a:t>/home/</a:t>
            </a:r>
            <a:r>
              <a:rPr lang="en-US" dirty="0" err="1" smtClean="0">
                <a:solidFill>
                  <a:srgbClr val="0070C0"/>
                </a:solidFill>
              </a:rPr>
              <a:t>nwprod</a:t>
            </a:r>
            <a:r>
              <a:rPr lang="en-US" dirty="0" smtClean="0">
                <a:solidFill>
                  <a:srgbClr val="0070C0"/>
                </a:solidFill>
              </a:rPr>
              <a:t>/cdas2.v1.0.5/</a:t>
            </a:r>
            <a:r>
              <a:rPr lang="en-US" dirty="0" err="1" smtClean="0">
                <a:solidFill>
                  <a:srgbClr val="0070C0"/>
                </a:solidFill>
              </a:rPr>
              <a:t>sorc</a:t>
            </a:r>
            <a:endParaRPr lang="en-US" dirty="0" smtClean="0">
              <a:solidFill>
                <a:srgbClr val="0070C0"/>
              </a:solidFill>
            </a:endParaRPr>
          </a:p>
          <a:p>
            <a:r>
              <a:rPr lang="en-US" sz="1200" dirty="0" smtClean="0">
                <a:solidFill>
                  <a:srgbClr val="0070C0"/>
                </a:solidFill>
              </a:rPr>
              <a:t>	cdas2_v1_acqc.fd</a:t>
            </a:r>
            <a:r>
              <a:rPr lang="en-US" sz="1200" dirty="0">
                <a:solidFill>
                  <a:srgbClr val="0070C0"/>
                </a:solidFill>
              </a:rPr>
              <a:t>/        </a:t>
            </a:r>
            <a:r>
              <a:rPr lang="en-US" sz="1200" dirty="0" smtClean="0">
                <a:solidFill>
                  <a:srgbClr val="0070C0"/>
                </a:solidFill>
              </a:rPr>
              <a:t>	cdas2_v1_oiqc.fd</a:t>
            </a:r>
            <a:r>
              <a:rPr lang="en-US" sz="1200" dirty="0">
                <a:solidFill>
                  <a:srgbClr val="0070C0"/>
                </a:solidFill>
              </a:rPr>
              <a:t>/       </a:t>
            </a:r>
            <a:r>
              <a:rPr lang="en-US" sz="1200" dirty="0" smtClean="0">
                <a:solidFill>
                  <a:srgbClr val="0070C0"/>
                </a:solidFill>
              </a:rPr>
              <a:t>	cdas2_v1_prevents.fd</a:t>
            </a:r>
            <a:r>
              <a:rPr lang="en-US" sz="1200" dirty="0">
                <a:solidFill>
                  <a:srgbClr val="0070C0"/>
                </a:solidFill>
              </a:rPr>
              <a:t>/  </a:t>
            </a:r>
            <a:r>
              <a:rPr lang="en-US" sz="1200" dirty="0" smtClean="0">
                <a:solidFill>
                  <a:srgbClr val="0070C0"/>
                </a:solidFill>
              </a:rPr>
              <a:t>	cdas2_v1_ssi.fd</a:t>
            </a:r>
            <a:r>
              <a:rPr lang="en-US" sz="1200" dirty="0">
                <a:solidFill>
                  <a:srgbClr val="0070C0"/>
                </a:solidFill>
              </a:rPr>
              <a:t>/</a:t>
            </a:r>
          </a:p>
          <a:p>
            <a:r>
              <a:rPr lang="en-US" sz="1200" dirty="0" smtClean="0">
                <a:solidFill>
                  <a:srgbClr val="0070C0"/>
                </a:solidFill>
              </a:rPr>
              <a:t>	cdas2_v1_combbufr.fd</a:t>
            </a:r>
            <a:r>
              <a:rPr lang="en-US" sz="1200" dirty="0">
                <a:solidFill>
                  <a:srgbClr val="0070C0"/>
                </a:solidFill>
              </a:rPr>
              <a:t>/    </a:t>
            </a:r>
            <a:r>
              <a:rPr lang="en-US" sz="1200" dirty="0" smtClean="0">
                <a:solidFill>
                  <a:srgbClr val="0070C0"/>
                </a:solidFill>
              </a:rPr>
              <a:t>	cdas2_v1_pgb.fd</a:t>
            </a:r>
            <a:r>
              <a:rPr lang="en-US" sz="1200" dirty="0">
                <a:solidFill>
                  <a:srgbClr val="0070C0"/>
                </a:solidFill>
              </a:rPr>
              <a:t>/        </a:t>
            </a:r>
            <a:r>
              <a:rPr lang="en-US" sz="1200" dirty="0" smtClean="0">
                <a:solidFill>
                  <a:srgbClr val="0070C0"/>
                </a:solidFill>
              </a:rPr>
              <a:t>	cdas2_v1_sfc.fd</a:t>
            </a:r>
            <a:r>
              <a:rPr lang="en-US" sz="1200" dirty="0">
                <a:solidFill>
                  <a:srgbClr val="0070C0"/>
                </a:solidFill>
              </a:rPr>
              <a:t>/       </a:t>
            </a:r>
            <a:r>
              <a:rPr lang="en-US" sz="1200" dirty="0" smtClean="0">
                <a:solidFill>
                  <a:srgbClr val="0070C0"/>
                </a:solidFill>
              </a:rPr>
              <a:t>	</a:t>
            </a:r>
            <a:r>
              <a:rPr lang="en-US" sz="1200" dirty="0" err="1" smtClean="0">
                <a:solidFill>
                  <a:srgbClr val="0070C0"/>
                </a:solidFill>
              </a:rPr>
              <a:t>Makefile</a:t>
            </a:r>
            <a:endParaRPr lang="en-US" sz="1200" dirty="0">
              <a:solidFill>
                <a:srgbClr val="0070C0"/>
              </a:solidFill>
            </a:endParaRPr>
          </a:p>
          <a:p>
            <a:r>
              <a:rPr lang="en-US" sz="1200" dirty="0" smtClean="0">
                <a:solidFill>
                  <a:srgbClr val="0070C0"/>
                </a:solidFill>
              </a:rPr>
              <a:t>	cdas2_v1_cqc.fd</a:t>
            </a:r>
            <a:r>
              <a:rPr lang="en-US" sz="1200" dirty="0">
                <a:solidFill>
                  <a:srgbClr val="0070C0"/>
                </a:solidFill>
              </a:rPr>
              <a:t>/         </a:t>
            </a:r>
            <a:r>
              <a:rPr lang="en-US" sz="1200" dirty="0" smtClean="0">
                <a:solidFill>
                  <a:srgbClr val="0070C0"/>
                </a:solidFill>
              </a:rPr>
              <a:t>	cdas2_v1_postvents.fd</a:t>
            </a:r>
            <a:r>
              <a:rPr lang="en-US" sz="1200" dirty="0">
                <a:solidFill>
                  <a:srgbClr val="0070C0"/>
                </a:solidFill>
              </a:rPr>
              <a:t>/  </a:t>
            </a:r>
            <a:r>
              <a:rPr lang="en-US" sz="1200" dirty="0" smtClean="0">
                <a:solidFill>
                  <a:srgbClr val="0070C0"/>
                </a:solidFill>
              </a:rPr>
              <a:t>	cdas2_v1_sgb.fd</a:t>
            </a:r>
            <a:r>
              <a:rPr lang="en-US" sz="1200" dirty="0">
                <a:solidFill>
                  <a:srgbClr val="0070C0"/>
                </a:solidFill>
              </a:rPr>
              <a:t>/       </a:t>
            </a:r>
            <a:r>
              <a:rPr lang="en-US" sz="1200" dirty="0" smtClean="0">
                <a:solidFill>
                  <a:srgbClr val="0070C0"/>
                </a:solidFill>
              </a:rPr>
              <a:t>	wgrib.cd</a:t>
            </a:r>
            <a:r>
              <a:rPr lang="en-US" sz="1200" dirty="0">
                <a:solidFill>
                  <a:srgbClr val="0070C0"/>
                </a:solidFill>
              </a:rPr>
              <a:t>/</a:t>
            </a:r>
          </a:p>
          <a:p>
            <a:r>
              <a:rPr lang="en-US" sz="1200" dirty="0" smtClean="0">
                <a:solidFill>
                  <a:srgbClr val="0070C0"/>
                </a:solidFill>
              </a:rPr>
              <a:t>	cdas2_v1_fcst.fd</a:t>
            </a:r>
            <a:r>
              <a:rPr lang="en-US" sz="1200" dirty="0">
                <a:solidFill>
                  <a:srgbClr val="0070C0"/>
                </a:solidFill>
              </a:rPr>
              <a:t>/       </a:t>
            </a:r>
            <a:r>
              <a:rPr lang="en-US" sz="1200" dirty="0" smtClean="0">
                <a:solidFill>
                  <a:srgbClr val="0070C0"/>
                </a:solidFill>
              </a:rPr>
              <a:t>	 </a:t>
            </a:r>
            <a:r>
              <a:rPr lang="en-US" sz="1200" dirty="0">
                <a:solidFill>
                  <a:srgbClr val="0070C0"/>
                </a:solidFill>
              </a:rPr>
              <a:t>cdas2_v1_precipadj.fd/  </a:t>
            </a:r>
            <a:r>
              <a:rPr lang="en-US" sz="1200" dirty="0" smtClean="0">
                <a:solidFill>
                  <a:srgbClr val="0070C0"/>
                </a:solidFill>
              </a:rPr>
              <a:t>	cdas2_v1_sig2sig.fd</a:t>
            </a:r>
            <a:r>
              <a:rPr lang="en-US" sz="1200" dirty="0">
                <a:solidFill>
                  <a:srgbClr val="0070C0"/>
                </a:solidFill>
              </a:rPr>
              <a:t>/</a:t>
            </a:r>
          </a:p>
          <a:p>
            <a:r>
              <a:rPr lang="en-US" sz="1200" dirty="0" smtClean="0">
                <a:solidFill>
                  <a:srgbClr val="0070C0"/>
                </a:solidFill>
              </a:rPr>
              <a:t>	cdas2_v1_gribpentad.fd</a:t>
            </a:r>
            <a:r>
              <a:rPr lang="en-US" sz="1200" dirty="0">
                <a:solidFill>
                  <a:srgbClr val="0070C0"/>
                </a:solidFill>
              </a:rPr>
              <a:t>/  </a:t>
            </a:r>
            <a:r>
              <a:rPr lang="en-US" sz="1200" dirty="0" smtClean="0">
                <a:solidFill>
                  <a:srgbClr val="0070C0"/>
                </a:solidFill>
              </a:rPr>
              <a:t>	cdas2_v1_prepdate.fd</a:t>
            </a:r>
            <a:r>
              <a:rPr lang="en-US" sz="1200" dirty="0">
                <a:solidFill>
                  <a:srgbClr val="0070C0"/>
                </a:solidFill>
              </a:rPr>
              <a:t>/   </a:t>
            </a:r>
            <a:r>
              <a:rPr lang="en-US" sz="1200" dirty="0" smtClean="0">
                <a:solidFill>
                  <a:srgbClr val="0070C0"/>
                </a:solidFill>
              </a:rPr>
              <a:t>	cdas2_v1_sigdate.fd</a:t>
            </a:r>
            <a:r>
              <a:rPr lang="en-US" sz="1200" dirty="0">
                <a:solidFill>
                  <a:srgbClr val="0070C0"/>
                </a:solidFill>
              </a:rPr>
              <a:t>/</a:t>
            </a:r>
            <a:endParaRPr lang="en-US" sz="1200" dirty="0" smtClean="0">
              <a:solidFill>
                <a:srgbClr val="0070C0"/>
              </a:solidFill>
            </a:endParaRPr>
          </a:p>
          <a:p>
            <a:endParaRPr lang="en-US" sz="800" dirty="0">
              <a:solidFill>
                <a:srgbClr val="0070C0"/>
              </a:solidFill>
            </a:endParaRPr>
          </a:p>
          <a:p>
            <a:pPr marL="285750" indent="-285750">
              <a:buFont typeface="Wingdings" panose="05000000000000000000" pitchFamily="2" charset="2"/>
              <a:buChar char="§"/>
            </a:pPr>
            <a:r>
              <a:rPr lang="en-US" dirty="0">
                <a:solidFill>
                  <a:srgbClr val="0070C0"/>
                </a:solidFill>
              </a:rPr>
              <a:t>Old files: </a:t>
            </a:r>
            <a:r>
              <a:rPr lang="en-US" dirty="0" err="1">
                <a:solidFill>
                  <a:srgbClr val="0070C0"/>
                </a:solidFill>
              </a:rPr>
              <a:t>bufr</a:t>
            </a:r>
            <a:r>
              <a:rPr lang="en-US" dirty="0">
                <a:solidFill>
                  <a:srgbClr val="0070C0"/>
                </a:solidFill>
              </a:rPr>
              <a:t> mod </a:t>
            </a:r>
            <a:r>
              <a:rPr lang="en-US" dirty="0" smtClean="0">
                <a:solidFill>
                  <a:srgbClr val="0070C0"/>
                </a:solidFill>
              </a:rPr>
              <a:t>programs</a:t>
            </a:r>
          </a:p>
          <a:p>
            <a:r>
              <a:rPr lang="en-US" dirty="0" smtClean="0">
                <a:solidFill>
                  <a:srgbClr val="0070C0"/>
                </a:solidFill>
              </a:rPr>
              <a:t>      /</a:t>
            </a:r>
            <a:r>
              <a:rPr lang="en-US" dirty="0">
                <a:solidFill>
                  <a:srgbClr val="0070C0"/>
                </a:solidFill>
              </a:rPr>
              <a:t>u/</a:t>
            </a:r>
            <a:r>
              <a:rPr lang="en-US" dirty="0" err="1">
                <a:solidFill>
                  <a:srgbClr val="0070C0"/>
                </a:solidFill>
              </a:rPr>
              <a:t>Wesley.Ebisuzaki</a:t>
            </a:r>
            <a:r>
              <a:rPr lang="en-US" dirty="0">
                <a:solidFill>
                  <a:srgbClr val="0070C0"/>
                </a:solidFill>
              </a:rPr>
              <a:t>/home/r2/</a:t>
            </a:r>
            <a:r>
              <a:rPr lang="en-US" dirty="0" err="1">
                <a:solidFill>
                  <a:srgbClr val="0070C0"/>
                </a:solidFill>
              </a:rPr>
              <a:t>nmm</a:t>
            </a:r>
            <a:r>
              <a:rPr lang="en-US" dirty="0">
                <a:solidFill>
                  <a:srgbClr val="0070C0"/>
                </a:solidFill>
              </a:rPr>
              <a:t>/</a:t>
            </a:r>
            <a:r>
              <a:rPr lang="en-US" dirty="0" err="1">
                <a:solidFill>
                  <a:srgbClr val="0070C0"/>
                </a:solidFill>
              </a:rPr>
              <a:t>prepsorc</a:t>
            </a:r>
            <a:r>
              <a:rPr lang="en-US" dirty="0">
                <a:solidFill>
                  <a:srgbClr val="0070C0"/>
                </a:solidFill>
              </a:rPr>
              <a:t>/</a:t>
            </a:r>
            <a:r>
              <a:rPr lang="en-US" dirty="0" err="1">
                <a:solidFill>
                  <a:srgbClr val="0070C0"/>
                </a:solidFill>
              </a:rPr>
              <a:t>modbuf</a:t>
            </a:r>
            <a:endParaRPr lang="en-US" dirty="0">
              <a:solidFill>
                <a:srgbClr val="0070C0"/>
              </a:solidFill>
            </a:endParaRPr>
          </a:p>
        </p:txBody>
      </p:sp>
      <p:sp>
        <p:nvSpPr>
          <p:cNvPr id="4" name="TextBox 3"/>
          <p:cNvSpPr txBox="1"/>
          <p:nvPr/>
        </p:nvSpPr>
        <p:spPr>
          <a:xfrm>
            <a:off x="457200" y="3505200"/>
            <a:ext cx="7106304" cy="2862322"/>
          </a:xfrm>
          <a:prstGeom prst="rect">
            <a:avLst/>
          </a:prstGeom>
          <a:noFill/>
        </p:spPr>
        <p:txBody>
          <a:bodyPr wrap="none" rtlCol="0">
            <a:spAutoFit/>
          </a:bodyPr>
          <a:lstStyle/>
          <a:p>
            <a:r>
              <a:rPr lang="en-US" dirty="0" smtClean="0">
                <a:solidFill>
                  <a:schemeClr val="accent6">
                    <a:lumMod val="50000"/>
                  </a:schemeClr>
                </a:solidFill>
              </a:rPr>
              <a:t>BUFRLIB Table of Contents</a:t>
            </a:r>
          </a:p>
          <a:p>
            <a:r>
              <a:rPr lang="en-US" dirty="0">
                <a:solidFill>
                  <a:schemeClr val="accent6">
                    <a:lumMod val="50000"/>
                  </a:schemeClr>
                </a:solidFill>
                <a:hlinkClick r:id="rId2"/>
              </a:rPr>
              <a:t>http://www.nco.ncep.noaa.gov/sib/decoders/BUFRLIB/toc</a:t>
            </a:r>
            <a:r>
              <a:rPr lang="en-US" dirty="0" smtClean="0">
                <a:solidFill>
                  <a:schemeClr val="accent6">
                    <a:lumMod val="50000"/>
                  </a:schemeClr>
                </a:solidFill>
                <a:hlinkClick r:id="rId2"/>
              </a:rPr>
              <a:t>/</a:t>
            </a:r>
            <a:endParaRPr lang="en-US" dirty="0" smtClean="0">
              <a:solidFill>
                <a:schemeClr val="accent6">
                  <a:lumMod val="50000"/>
                </a:schemeClr>
              </a:solidFill>
            </a:endParaRPr>
          </a:p>
          <a:p>
            <a:endParaRPr lang="en-US" dirty="0" smtClean="0">
              <a:solidFill>
                <a:schemeClr val="accent6">
                  <a:lumMod val="50000"/>
                </a:schemeClr>
              </a:solidFill>
            </a:endParaRPr>
          </a:p>
          <a:p>
            <a:r>
              <a:rPr lang="en-US" dirty="0" smtClean="0">
                <a:solidFill>
                  <a:schemeClr val="accent6">
                    <a:lumMod val="50000"/>
                  </a:schemeClr>
                </a:solidFill>
              </a:rPr>
              <a:t>EMC Docs:</a:t>
            </a:r>
          </a:p>
          <a:p>
            <a:r>
              <a:rPr lang="en-US" dirty="0" smtClean="0">
                <a:solidFill>
                  <a:schemeClr val="accent6">
                    <a:lumMod val="50000"/>
                  </a:schemeClr>
                </a:solidFill>
              </a:rPr>
              <a:t>Overall description of how data is processed at NCEP</a:t>
            </a:r>
          </a:p>
          <a:p>
            <a:r>
              <a:rPr lang="en-US" dirty="0">
                <a:solidFill>
                  <a:schemeClr val="accent6">
                    <a:lumMod val="50000"/>
                  </a:schemeClr>
                </a:solidFill>
                <a:hlinkClick r:id="rId3"/>
              </a:rPr>
              <a:t>http://www.emc.ncep.noaa.gov/mmb/data_processing/data_processing</a:t>
            </a:r>
            <a:r>
              <a:rPr lang="en-US" dirty="0" smtClean="0">
                <a:solidFill>
                  <a:schemeClr val="accent6">
                    <a:lumMod val="50000"/>
                  </a:schemeClr>
                </a:solidFill>
                <a:hlinkClick r:id="rId3"/>
              </a:rPr>
              <a:t>/</a:t>
            </a:r>
            <a:endParaRPr lang="en-US" dirty="0" smtClean="0">
              <a:solidFill>
                <a:schemeClr val="accent6">
                  <a:lumMod val="50000"/>
                </a:schemeClr>
              </a:solidFill>
            </a:endParaRPr>
          </a:p>
          <a:p>
            <a:endParaRPr lang="en-US" dirty="0">
              <a:solidFill>
                <a:schemeClr val="accent6">
                  <a:lumMod val="50000"/>
                </a:schemeClr>
              </a:solidFill>
            </a:endParaRPr>
          </a:p>
          <a:p>
            <a:r>
              <a:rPr lang="en-US" dirty="0" smtClean="0">
                <a:solidFill>
                  <a:schemeClr val="accent6">
                    <a:lumMod val="50000"/>
                  </a:schemeClr>
                </a:solidFill>
              </a:rPr>
              <a:t>E-Mail BUFRLIB Support</a:t>
            </a:r>
          </a:p>
          <a:p>
            <a:r>
              <a:rPr lang="en-US" dirty="0">
                <a:solidFill>
                  <a:schemeClr val="accent6">
                    <a:lumMod val="50000"/>
                  </a:schemeClr>
                </a:solidFill>
                <a:hlinkClick r:id="rId4"/>
              </a:rPr>
              <a:t>http://www.nco.ncep.noaa.gov/sib/decoders/mail_bufrlib</a:t>
            </a:r>
            <a:r>
              <a:rPr lang="en-US" dirty="0" smtClean="0">
                <a:solidFill>
                  <a:schemeClr val="accent6">
                    <a:lumMod val="50000"/>
                  </a:schemeClr>
                </a:solidFill>
                <a:hlinkClick r:id="rId4"/>
              </a:rPr>
              <a:t>/</a:t>
            </a:r>
            <a:endParaRPr lang="en-US" dirty="0" smtClean="0">
              <a:solidFill>
                <a:schemeClr val="accent6">
                  <a:lumMod val="50000"/>
                </a:schemeClr>
              </a:solidFill>
            </a:endParaRPr>
          </a:p>
          <a:p>
            <a:endParaRPr lang="en-US" dirty="0">
              <a:solidFill>
                <a:srgbClr val="7030A0"/>
              </a:solidFill>
            </a:endParaRPr>
          </a:p>
        </p:txBody>
      </p:sp>
    </p:spTree>
    <p:extLst>
      <p:ext uri="{BB962C8B-B14F-4D97-AF65-F5344CB8AC3E}">
        <p14:creationId xmlns:p14="http://schemas.microsoft.com/office/powerpoint/2010/main" val="2693746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868"/>
            <a:ext cx="1242648" cy="369332"/>
          </a:xfrm>
          <a:prstGeom prst="rect">
            <a:avLst/>
          </a:prstGeom>
          <a:noFill/>
        </p:spPr>
        <p:txBody>
          <a:bodyPr wrap="none" rtlCol="0">
            <a:spAutoFit/>
          </a:bodyPr>
          <a:lstStyle/>
          <a:p>
            <a:r>
              <a:rPr lang="en-US" b="1" dirty="0" smtClean="0">
                <a:solidFill>
                  <a:srgbClr val="00B0F0"/>
                </a:solidFill>
              </a:rPr>
              <a:t>2016.02.23</a:t>
            </a:r>
            <a:endParaRPr lang="en-US" b="1" dirty="0">
              <a:solidFill>
                <a:srgbClr val="00B0F0"/>
              </a:solidFill>
            </a:endParaRPr>
          </a:p>
        </p:txBody>
      </p:sp>
      <p:sp>
        <p:nvSpPr>
          <p:cNvPr id="3" name="TextBox 2"/>
          <p:cNvSpPr txBox="1"/>
          <p:nvPr/>
        </p:nvSpPr>
        <p:spPr>
          <a:xfrm>
            <a:off x="457200" y="501908"/>
            <a:ext cx="7149714" cy="5386090"/>
          </a:xfrm>
          <a:prstGeom prst="rect">
            <a:avLst/>
          </a:prstGeom>
          <a:noFill/>
        </p:spPr>
        <p:txBody>
          <a:bodyPr wrap="none" rtlCol="0">
            <a:spAutoFit/>
          </a:bodyPr>
          <a:lstStyle/>
          <a:p>
            <a:r>
              <a:rPr lang="en-US" dirty="0" smtClean="0"/>
              <a:t>Change </a:t>
            </a:r>
            <a:r>
              <a:rPr lang="en-US" b="1" dirty="0" smtClean="0">
                <a:solidFill>
                  <a:srgbClr val="7030A0"/>
                </a:solidFill>
              </a:rPr>
              <a:t>Observation Error Table</a:t>
            </a:r>
            <a:r>
              <a:rPr lang="en-US" dirty="0" smtClean="0"/>
              <a:t> to exclude certain observations</a:t>
            </a:r>
          </a:p>
          <a:p>
            <a:endParaRPr lang="en-US" dirty="0"/>
          </a:p>
          <a:p>
            <a:r>
              <a:rPr lang="en-US" sz="1400" dirty="0"/>
              <a:t>120 OBSERVATION TYPE</a:t>
            </a:r>
            <a:br>
              <a:rPr lang="en-US" sz="1400" dirty="0"/>
            </a:br>
            <a:r>
              <a:rPr lang="en-US" sz="1400" dirty="0"/>
              <a:t> 0.11000E+04  </a:t>
            </a:r>
            <a:r>
              <a:rPr lang="en-US" sz="1400" dirty="0" smtClean="0"/>
              <a:t>    0.12000E+01      0.20000E+01      </a:t>
            </a:r>
            <a:r>
              <a:rPr lang="en-US" sz="1400" dirty="0" smtClean="0">
                <a:solidFill>
                  <a:srgbClr val="7030A0"/>
                </a:solidFill>
              </a:rPr>
              <a:t>0.10000E+10</a:t>
            </a:r>
            <a:r>
              <a:rPr lang="en-US" sz="1400" dirty="0" smtClean="0"/>
              <a:t>      0.10000E+01</a:t>
            </a:r>
            <a:r>
              <a:rPr lang="en-US" sz="1400" dirty="0"/>
              <a:t> </a:t>
            </a:r>
            <a:r>
              <a:rPr lang="en-US" sz="1400" dirty="0" smtClean="0"/>
              <a:t>     0.10000E+10</a:t>
            </a:r>
            <a:r>
              <a:rPr lang="en-US" sz="1400" dirty="0"/>
              <a:t/>
            </a:r>
            <a:br>
              <a:rPr lang="en-US" sz="1400" dirty="0"/>
            </a:br>
            <a:r>
              <a:rPr lang="en-US" sz="1400" dirty="0"/>
              <a:t> 0.10500E+04 </a:t>
            </a:r>
            <a:r>
              <a:rPr lang="en-US" sz="1400" dirty="0" smtClean="0"/>
              <a:t>     0.12000E+01      0.20000E+01      </a:t>
            </a:r>
            <a:r>
              <a:rPr lang="en-US" sz="1400" dirty="0" smtClean="0">
                <a:solidFill>
                  <a:srgbClr val="7030A0"/>
                </a:solidFill>
              </a:rPr>
              <a:t>0.10000E+10</a:t>
            </a:r>
            <a:r>
              <a:rPr lang="en-US" sz="1400" dirty="0">
                <a:solidFill>
                  <a:srgbClr val="7030A0"/>
                </a:solidFill>
              </a:rPr>
              <a:t> </a:t>
            </a:r>
            <a:r>
              <a:rPr lang="en-US" sz="1400" dirty="0" smtClean="0"/>
              <a:t>     0.10000E+01      0.10000E+10</a:t>
            </a:r>
            <a:r>
              <a:rPr lang="en-US" sz="1400" dirty="0"/>
              <a:t/>
            </a:r>
            <a:br>
              <a:rPr lang="en-US" sz="1400" dirty="0"/>
            </a:br>
            <a:r>
              <a:rPr lang="en-US" sz="1400" dirty="0"/>
              <a:t> 0.10000E+04 </a:t>
            </a:r>
            <a:r>
              <a:rPr lang="en-US" sz="1400" dirty="0" smtClean="0"/>
              <a:t>     0.12000E+01      0.20000E+01      </a:t>
            </a:r>
            <a:r>
              <a:rPr lang="en-US" sz="1400" dirty="0" smtClean="0">
                <a:solidFill>
                  <a:srgbClr val="7030A0"/>
                </a:solidFill>
              </a:rPr>
              <a:t>0.10000E+10</a:t>
            </a:r>
            <a:r>
              <a:rPr lang="en-US" sz="1400" dirty="0" smtClean="0"/>
              <a:t>      0.10000E+01</a:t>
            </a:r>
            <a:r>
              <a:rPr lang="en-US" sz="1400" dirty="0"/>
              <a:t> </a:t>
            </a:r>
            <a:r>
              <a:rPr lang="en-US" sz="1400" dirty="0" smtClean="0"/>
              <a:t>     0.10000E+10</a:t>
            </a:r>
          </a:p>
          <a:p>
            <a:endParaRPr lang="en-US" sz="1400" dirty="0"/>
          </a:p>
          <a:p>
            <a:r>
              <a:rPr lang="en-US" sz="1400" dirty="0"/>
              <a:t>    column 1:  pressure level in </a:t>
            </a:r>
            <a:r>
              <a:rPr lang="en-US" sz="1400" dirty="0" err="1"/>
              <a:t>hPa</a:t>
            </a:r>
            <a:r>
              <a:rPr lang="en-US" sz="1400" dirty="0"/>
              <a:t/>
            </a:r>
            <a:br>
              <a:rPr lang="en-US" sz="1400" dirty="0"/>
            </a:br>
            <a:r>
              <a:rPr lang="en-US" sz="1400" dirty="0"/>
              <a:t>    column 2:  temperature observation error (K)</a:t>
            </a:r>
            <a:br>
              <a:rPr lang="en-US" sz="1400" dirty="0"/>
            </a:br>
            <a:r>
              <a:rPr lang="en-US" sz="1400" dirty="0"/>
              <a:t>    column 3:  moisture (RH) error in units of tens of  % RH  (e.g., 0.20000E+01 = 20% RH error)</a:t>
            </a:r>
            <a:br>
              <a:rPr lang="en-US" sz="1400" dirty="0"/>
            </a:br>
            <a:r>
              <a:rPr lang="en-US" sz="1400" dirty="0"/>
              <a:t>    </a:t>
            </a:r>
            <a:r>
              <a:rPr lang="en-US" sz="1400" dirty="0">
                <a:solidFill>
                  <a:srgbClr val="7030A0"/>
                </a:solidFill>
              </a:rPr>
              <a:t>column 4:  wind error (m/s)</a:t>
            </a:r>
            <a:br>
              <a:rPr lang="en-US" sz="1400" dirty="0">
                <a:solidFill>
                  <a:srgbClr val="7030A0"/>
                </a:solidFill>
              </a:rPr>
            </a:br>
            <a:r>
              <a:rPr lang="en-US" sz="1400" dirty="0"/>
              <a:t>    column 5:  surface pressure (</a:t>
            </a:r>
            <a:r>
              <a:rPr lang="en-US" sz="1400" dirty="0" err="1"/>
              <a:t>hPa</a:t>
            </a:r>
            <a:r>
              <a:rPr lang="en-US" sz="1400" dirty="0"/>
              <a:t>)</a:t>
            </a:r>
            <a:br>
              <a:rPr lang="en-US" sz="1400" dirty="0"/>
            </a:br>
            <a:r>
              <a:rPr lang="en-US" sz="1400" dirty="0"/>
              <a:t>    column 6:  total </a:t>
            </a:r>
            <a:r>
              <a:rPr lang="en-US" sz="1400" dirty="0" err="1"/>
              <a:t>precipitable</a:t>
            </a:r>
            <a:r>
              <a:rPr lang="en-US" sz="1400" dirty="0"/>
              <a:t> water (mm</a:t>
            </a:r>
            <a:r>
              <a:rPr lang="en-US" sz="1400" dirty="0" smtClean="0"/>
              <a:t>)</a:t>
            </a:r>
          </a:p>
          <a:p>
            <a:endParaRPr lang="en-US" sz="1400" dirty="0"/>
          </a:p>
          <a:p>
            <a:r>
              <a:rPr lang="en-US" sz="1400" dirty="0"/>
              <a:t>A value of  </a:t>
            </a:r>
            <a:r>
              <a:rPr lang="en-US" sz="1400" b="1" dirty="0">
                <a:solidFill>
                  <a:srgbClr val="7030A0"/>
                </a:solidFill>
              </a:rPr>
              <a:t>0.10000E+10</a:t>
            </a:r>
            <a:r>
              <a:rPr lang="en-US" sz="1400" dirty="0"/>
              <a:t> indicates missing.</a:t>
            </a:r>
            <a:r>
              <a:rPr lang="en-US" dirty="0"/>
              <a:t/>
            </a:r>
            <a:br>
              <a:rPr lang="en-US" dirty="0"/>
            </a:br>
            <a:endParaRPr lang="en-US" dirty="0" smtClean="0"/>
          </a:p>
          <a:p>
            <a:r>
              <a:rPr lang="en-US" dirty="0" smtClean="0">
                <a:solidFill>
                  <a:srgbClr val="C00000"/>
                </a:solidFill>
              </a:rPr>
              <a:t>Observation Error Table</a:t>
            </a:r>
            <a:r>
              <a:rPr lang="en-US" dirty="0" smtClean="0"/>
              <a:t> used in </a:t>
            </a:r>
            <a:r>
              <a:rPr lang="en-US" dirty="0" err="1" smtClean="0"/>
              <a:t>gdas</a:t>
            </a:r>
            <a:r>
              <a:rPr lang="en-US" dirty="0" smtClean="0"/>
              <a:t> (R2):</a:t>
            </a:r>
          </a:p>
          <a:p>
            <a:pPr marL="0" lvl="1"/>
            <a:r>
              <a:rPr lang="en-US" dirty="0"/>
              <a:t>/</a:t>
            </a:r>
            <a:r>
              <a:rPr lang="en-US" dirty="0" smtClean="0"/>
              <a:t>u/</a:t>
            </a:r>
            <a:r>
              <a:rPr lang="en-US" dirty="0" err="1" smtClean="0"/>
              <a:t>Wesley.Ebisuzaki</a:t>
            </a:r>
            <a:r>
              <a:rPr lang="en-US" dirty="0" smtClean="0"/>
              <a:t>/home/r2/</a:t>
            </a:r>
            <a:r>
              <a:rPr lang="en-US" dirty="0" err="1" smtClean="0"/>
              <a:t>nmm</a:t>
            </a:r>
            <a:r>
              <a:rPr lang="en-US" dirty="0" smtClean="0"/>
              <a:t>/</a:t>
            </a:r>
            <a:r>
              <a:rPr lang="en-US" dirty="0" err="1" smtClean="0"/>
              <a:t>gdas_con</a:t>
            </a:r>
            <a:r>
              <a:rPr lang="en-US" dirty="0" smtClean="0"/>
              <a:t>/</a:t>
            </a:r>
            <a:r>
              <a:rPr lang="en-US" b="1" dirty="0" err="1" smtClean="0">
                <a:solidFill>
                  <a:srgbClr val="C00000"/>
                </a:solidFill>
              </a:rPr>
              <a:t>ssierr</a:t>
            </a:r>
            <a:endParaRPr lang="en-US" b="1" dirty="0">
              <a:solidFill>
                <a:srgbClr val="C00000"/>
              </a:solidFill>
            </a:endParaRPr>
          </a:p>
          <a:p>
            <a:endParaRPr lang="en-US" dirty="0" smtClean="0"/>
          </a:p>
          <a:p>
            <a:endParaRPr lang="en-US" dirty="0" smtClean="0"/>
          </a:p>
          <a:p>
            <a:endParaRPr lang="en-US" dirty="0"/>
          </a:p>
          <a:p>
            <a:endParaRPr lang="en-US" dirty="0" smtClean="0"/>
          </a:p>
        </p:txBody>
      </p:sp>
    </p:spTree>
    <p:extLst>
      <p:ext uri="{BB962C8B-B14F-4D97-AF65-F5344CB8AC3E}">
        <p14:creationId xmlns:p14="http://schemas.microsoft.com/office/powerpoint/2010/main" val="3353988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7848600" cy="923330"/>
          </a:xfrm>
          <a:prstGeom prst="rect">
            <a:avLst/>
          </a:prstGeom>
          <a:noFill/>
        </p:spPr>
        <p:txBody>
          <a:bodyPr wrap="square" rtlCol="0">
            <a:spAutoFit/>
          </a:bodyPr>
          <a:lstStyle/>
          <a:p>
            <a:r>
              <a:rPr lang="en-US" dirty="0" smtClean="0">
                <a:solidFill>
                  <a:srgbClr val="C00000"/>
                </a:solidFill>
              </a:rPr>
              <a:t>Observation Error Table</a:t>
            </a:r>
            <a:r>
              <a:rPr lang="en-US" dirty="0" smtClean="0"/>
              <a:t> used in </a:t>
            </a:r>
            <a:r>
              <a:rPr lang="en-US" dirty="0" err="1" smtClean="0"/>
              <a:t>gdas</a:t>
            </a:r>
            <a:r>
              <a:rPr lang="en-US" dirty="0" smtClean="0"/>
              <a:t> (R2):</a:t>
            </a:r>
          </a:p>
          <a:p>
            <a:pPr marL="0" lvl="1"/>
            <a:r>
              <a:rPr lang="en-US" dirty="0"/>
              <a:t>/</a:t>
            </a:r>
            <a:r>
              <a:rPr lang="en-US" dirty="0" smtClean="0"/>
              <a:t>u/</a:t>
            </a:r>
            <a:r>
              <a:rPr lang="en-US" dirty="0" err="1" smtClean="0"/>
              <a:t>Wesley.Ebisuzaki</a:t>
            </a:r>
            <a:r>
              <a:rPr lang="en-US" dirty="0" smtClean="0"/>
              <a:t>/home/r2/</a:t>
            </a:r>
            <a:r>
              <a:rPr lang="en-US" dirty="0" err="1" smtClean="0"/>
              <a:t>nmm</a:t>
            </a:r>
            <a:r>
              <a:rPr lang="en-US" dirty="0" smtClean="0"/>
              <a:t>/</a:t>
            </a:r>
            <a:r>
              <a:rPr lang="en-US" dirty="0" err="1" smtClean="0"/>
              <a:t>gdas_con</a:t>
            </a:r>
            <a:r>
              <a:rPr lang="en-US" dirty="0" smtClean="0"/>
              <a:t>/</a:t>
            </a:r>
            <a:r>
              <a:rPr lang="en-US" b="1" dirty="0" err="1" smtClean="0">
                <a:solidFill>
                  <a:srgbClr val="C00000"/>
                </a:solidFill>
              </a:rPr>
              <a:t>ssierr</a:t>
            </a:r>
            <a:endParaRPr lang="en-US" b="1" dirty="0">
              <a:solidFill>
                <a:srgbClr val="C00000"/>
              </a:solidFill>
            </a:endParaRPr>
          </a:p>
          <a:p>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840811976"/>
              </p:ext>
            </p:extLst>
          </p:nvPr>
        </p:nvGraphicFramePr>
        <p:xfrm>
          <a:off x="457200" y="1371600"/>
          <a:ext cx="8229600" cy="1295400"/>
        </p:xfrm>
        <a:graphic>
          <a:graphicData uri="http://schemas.openxmlformats.org/drawingml/2006/table">
            <a:tbl>
              <a:tblPr>
                <a:tableStyleId>{3C2FFA5D-87B4-456A-9821-1D502468CF0F}</a:tableStyleId>
              </a:tblPr>
              <a:tblGrid>
                <a:gridCol w="533400"/>
                <a:gridCol w="838200"/>
                <a:gridCol w="3407396"/>
                <a:gridCol w="3450604"/>
              </a:tblGrid>
              <a:tr h="1295400">
                <a:tc>
                  <a:txBody>
                    <a:bodyPr/>
                    <a:lstStyle/>
                    <a:p>
                      <a:pPr algn="ctr" fontAlgn="t"/>
                      <a:r>
                        <a:rPr lang="en-US" sz="1800" dirty="0">
                          <a:solidFill>
                            <a:srgbClr val="C00000"/>
                          </a:solidFill>
                          <a:effectLst/>
                        </a:rPr>
                        <a:t>282</a:t>
                      </a:r>
                    </a:p>
                  </a:txBody>
                  <a:tcPr marL="19050" marR="19050" marT="19050" marB="19050"/>
                </a:tc>
                <a:tc>
                  <a:txBody>
                    <a:bodyPr/>
                    <a:lstStyle/>
                    <a:p>
                      <a:pPr algn="ctr" fontAlgn="t"/>
                      <a:r>
                        <a:rPr lang="en-US" sz="1800" dirty="0">
                          <a:effectLst/>
                        </a:rPr>
                        <a:t>SFCSHP</a:t>
                      </a:r>
                    </a:p>
                  </a:txBody>
                  <a:tcPr marL="19050" marR="19050" marT="19050" marB="19050"/>
                </a:tc>
                <a:tc>
                  <a:txBody>
                    <a:bodyPr/>
                    <a:lstStyle/>
                    <a:p>
                      <a:pPr algn="ctr" fontAlgn="t"/>
                      <a:r>
                        <a:rPr lang="en-US" sz="1800" dirty="0">
                          <a:solidFill>
                            <a:srgbClr val="C00000"/>
                          </a:solidFill>
                          <a:effectLst/>
                        </a:rPr>
                        <a:t>ATLAS</a:t>
                      </a:r>
                      <a:r>
                        <a:rPr lang="en-US" sz="1800" dirty="0">
                          <a:effectLst/>
                        </a:rPr>
                        <a:t> BUOY - u, v (see % below)</a:t>
                      </a:r>
                    </a:p>
                  </a:txBody>
                  <a:tcPr marL="19050" marR="19050" marT="19050" marB="19050"/>
                </a:tc>
                <a:tc>
                  <a:txBody>
                    <a:bodyPr/>
                    <a:lstStyle/>
                    <a:p>
                      <a:pPr algn="ctr" fontAlgn="t"/>
                      <a:r>
                        <a:rPr lang="en-US" sz="1800" dirty="0">
                          <a:effectLst/>
                        </a:rPr>
                        <a:t>u, v used by assimilation</a:t>
                      </a:r>
                      <a:br>
                        <a:rPr lang="en-US" sz="1800" dirty="0">
                          <a:effectLst/>
                        </a:rPr>
                      </a:br>
                      <a:r>
                        <a:rPr lang="en-US" sz="1200" dirty="0">
                          <a:effectLst/>
                        </a:rPr>
                        <a:t/>
                      </a:r>
                      <a:br>
                        <a:rPr lang="en-US" sz="1200" dirty="0">
                          <a:effectLst/>
                        </a:rPr>
                      </a:br>
                      <a:r>
                        <a:rPr lang="en-US" sz="1200" dirty="0">
                          <a:effectLst/>
                        </a:rPr>
                        <a:t>Reported station pressure and mean sea-level pressure BOTH missing.  Station pressure is set to 1013 </a:t>
                      </a:r>
                      <a:r>
                        <a:rPr lang="en-US" sz="1200" dirty="0" err="1">
                          <a:effectLst/>
                        </a:rPr>
                        <a:t>mb</a:t>
                      </a:r>
                      <a:r>
                        <a:rPr lang="en-US" sz="1200" dirty="0">
                          <a:effectLst/>
                        </a:rPr>
                        <a:t>.  Elevation is less than or equal to 7.5 meters. </a:t>
                      </a:r>
                      <a:endParaRPr lang="en-US" sz="1200" dirty="0">
                        <a:solidFill>
                          <a:srgbClr val="CC0000"/>
                        </a:solidFill>
                        <a:effectLst/>
                      </a:endParaRPr>
                    </a:p>
                  </a:txBody>
                  <a:tcPr marL="19050" marR="19050" marT="19050" marB="19050"/>
                </a:tc>
              </a:tr>
            </a:tbl>
          </a:graphicData>
        </a:graphic>
      </p:graphicFrame>
      <p:sp>
        <p:nvSpPr>
          <p:cNvPr id="4" name="TextBox 3"/>
          <p:cNvSpPr txBox="1"/>
          <p:nvPr/>
        </p:nvSpPr>
        <p:spPr>
          <a:xfrm>
            <a:off x="381000" y="2907030"/>
            <a:ext cx="5465535" cy="1969770"/>
          </a:xfrm>
          <a:prstGeom prst="rect">
            <a:avLst/>
          </a:prstGeom>
          <a:noFill/>
        </p:spPr>
        <p:txBody>
          <a:bodyPr wrap="none" rtlCol="0">
            <a:spAutoFit/>
          </a:bodyPr>
          <a:lstStyle/>
          <a:p>
            <a:r>
              <a:rPr lang="en-US" sz="1400" dirty="0"/>
              <a:t>% - ATLAS buoys are defined as follows (each of these must be true):</a:t>
            </a:r>
            <a:br>
              <a:rPr lang="en-US" sz="1400" dirty="0"/>
            </a:br>
            <a:r>
              <a:rPr lang="en-US" sz="1200" dirty="0"/>
              <a:t>            - reported station pressure is missing</a:t>
            </a:r>
            <a:br>
              <a:rPr lang="en-US" sz="1200" dirty="0"/>
            </a:br>
            <a:r>
              <a:rPr lang="en-US" sz="1200" dirty="0"/>
              <a:t>            - reported mean sea-level pressure is missing</a:t>
            </a:r>
            <a:br>
              <a:rPr lang="en-US" sz="1200" dirty="0"/>
            </a:br>
            <a:r>
              <a:rPr lang="en-US" sz="1200" dirty="0"/>
              <a:t>            - valid (non-missing) wind data</a:t>
            </a:r>
            <a:br>
              <a:rPr lang="en-US" sz="1200" dirty="0"/>
            </a:br>
            <a:r>
              <a:rPr lang="en-US" sz="1200" dirty="0"/>
              <a:t>            - report is a drifting or moored buoy coming in in WMO FM18 format</a:t>
            </a:r>
            <a:br>
              <a:rPr lang="en-US" sz="1200" dirty="0"/>
            </a:br>
            <a:r>
              <a:rPr lang="en-US" sz="1200" dirty="0"/>
              <a:t>            - report is within boundary 10.00 S latitude to 10.00 N latitude, inclusive</a:t>
            </a:r>
            <a:br>
              <a:rPr lang="en-US" sz="1200" dirty="0"/>
            </a:br>
            <a:r>
              <a:rPr lang="en-US" sz="1200" dirty="0"/>
              <a:t>            - report is within boundary 120.00 E longitude to 280.00 E longitude, inclusive</a:t>
            </a:r>
            <a:br>
              <a:rPr lang="en-US" sz="1200" dirty="0"/>
            </a:br>
            <a:r>
              <a:rPr lang="en-US" sz="1200" dirty="0"/>
              <a:t>            - the first two characters of the report id are either '32', '51' or '52' </a:t>
            </a:r>
            <a:endParaRPr lang="en-US" sz="1200" dirty="0" smtClean="0"/>
          </a:p>
          <a:p>
            <a:r>
              <a:rPr lang="en-US" sz="1200" dirty="0"/>
              <a:t> </a:t>
            </a:r>
            <a:r>
              <a:rPr lang="en-US" sz="1200" dirty="0" smtClean="0"/>
              <a:t>              -- </a:t>
            </a:r>
            <a:r>
              <a:rPr lang="en-US" sz="1200" dirty="0"/>
              <a:t>or -- the full report id is either '43001' or '43301'</a:t>
            </a:r>
            <a:br>
              <a:rPr lang="en-US" sz="1200" dirty="0"/>
            </a:br>
            <a:r>
              <a:rPr lang="en-US" sz="1200" dirty="0"/>
              <a:t>            - the third character of the report id is either '0' or '3'</a:t>
            </a:r>
          </a:p>
        </p:txBody>
      </p:sp>
      <p:pic>
        <p:nvPicPr>
          <p:cNvPr id="2050" name="Picture 2" descr="wind"/>
          <p:cNvPicPr>
            <a:picLocks noChangeAspect="1" noChangeArrowheads="1"/>
          </p:cNvPicPr>
          <p:nvPr/>
        </p:nvPicPr>
        <p:blipFill rotWithShape="1">
          <a:blip r:embed="rId2">
            <a:extLst>
              <a:ext uri="{28A0092B-C50C-407E-A947-70E740481C1C}">
                <a14:useLocalDpi xmlns:a14="http://schemas.microsoft.com/office/drawing/2010/main" val="0"/>
              </a:ext>
            </a:extLst>
          </a:blip>
          <a:srcRect l="56597" b="75031"/>
          <a:stretch/>
        </p:blipFill>
        <p:spPr bwMode="auto">
          <a:xfrm>
            <a:off x="5667375" y="3200400"/>
            <a:ext cx="3057541" cy="205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67400" y="5178623"/>
            <a:ext cx="2961452" cy="307777"/>
          </a:xfrm>
          <a:prstGeom prst="rect">
            <a:avLst/>
          </a:prstGeom>
          <a:noFill/>
        </p:spPr>
        <p:txBody>
          <a:bodyPr wrap="none" rtlCol="0">
            <a:spAutoFit/>
          </a:bodyPr>
          <a:lstStyle/>
          <a:p>
            <a:r>
              <a:rPr lang="en-US" sz="1400" b="1" dirty="0" smtClean="0">
                <a:solidFill>
                  <a:srgbClr val="7030A0"/>
                </a:solidFill>
              </a:rPr>
              <a:t>Distribution of ATLAS Buoy wind data</a:t>
            </a:r>
            <a:endParaRPr lang="en-US" sz="1400" b="1" dirty="0">
              <a:solidFill>
                <a:srgbClr val="7030A0"/>
              </a:solidFill>
            </a:endParaRPr>
          </a:p>
        </p:txBody>
      </p:sp>
      <p:sp>
        <p:nvSpPr>
          <p:cNvPr id="6" name="TextBox 5"/>
          <p:cNvSpPr txBox="1"/>
          <p:nvPr/>
        </p:nvSpPr>
        <p:spPr>
          <a:xfrm>
            <a:off x="5859488" y="2743200"/>
            <a:ext cx="2964209" cy="461665"/>
          </a:xfrm>
          <a:prstGeom prst="rect">
            <a:avLst/>
          </a:prstGeom>
          <a:noFill/>
        </p:spPr>
        <p:txBody>
          <a:bodyPr wrap="none" rtlCol="0">
            <a:spAutoFit/>
          </a:bodyPr>
          <a:lstStyle/>
          <a:p>
            <a:r>
              <a:rPr lang="en-US" sz="1200" b="1" dirty="0" smtClean="0">
                <a:solidFill>
                  <a:srgbClr val="7030A0"/>
                </a:solidFill>
              </a:rPr>
              <a:t>Data subset	     Number                Data type</a:t>
            </a:r>
          </a:p>
          <a:p>
            <a:r>
              <a:rPr lang="en-US" sz="1200" b="1" dirty="0" smtClean="0">
                <a:solidFill>
                  <a:srgbClr val="7030A0"/>
                </a:solidFill>
              </a:rPr>
              <a:t>        type	     of data	             index</a:t>
            </a:r>
            <a:endParaRPr lang="en-US" sz="1200" b="1" dirty="0">
              <a:solidFill>
                <a:srgbClr val="7030A0"/>
              </a:solidFill>
            </a:endParaRPr>
          </a:p>
        </p:txBody>
      </p:sp>
    </p:spTree>
    <p:extLst>
      <p:ext uri="{BB962C8B-B14F-4D97-AF65-F5344CB8AC3E}">
        <p14:creationId xmlns:p14="http://schemas.microsoft.com/office/powerpoint/2010/main" val="163387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623039"/>
            <a:ext cx="5194051" cy="5701561"/>
          </a:xfrm>
          <a:prstGeom prst="rect">
            <a:avLst/>
          </a:prstGeom>
          <a:noFill/>
        </p:spPr>
        <p:txBody>
          <a:bodyPr wrap="none" rtlCol="0">
            <a:spAutoFit/>
          </a:bodyPr>
          <a:lstStyle/>
          <a:p>
            <a:r>
              <a:rPr lang="en-US" dirty="0"/>
              <a:t> </a:t>
            </a:r>
            <a:r>
              <a:rPr lang="en-US" sz="1600" b="1" dirty="0">
                <a:solidFill>
                  <a:srgbClr val="C00000"/>
                </a:solidFill>
              </a:rPr>
              <a:t>282</a:t>
            </a:r>
            <a:r>
              <a:rPr lang="en-US" sz="1600" b="1" dirty="0"/>
              <a:t> OBSERVATION TYPE</a:t>
            </a:r>
          </a:p>
          <a:p>
            <a:r>
              <a:rPr lang="en-US" sz="1050" dirty="0"/>
              <a:t>  0.11000E+04 </a:t>
            </a:r>
            <a:r>
              <a:rPr lang="en-US" sz="1050" dirty="0" smtClean="0"/>
              <a:t>   0.10000E+10    </a:t>
            </a:r>
            <a:r>
              <a:rPr lang="en-US" sz="1050" dirty="0" err="1"/>
              <a:t>0.10000E+10</a:t>
            </a:r>
            <a:r>
              <a:rPr lang="en-US" sz="1050" dirty="0"/>
              <a:t> </a:t>
            </a:r>
            <a:r>
              <a:rPr lang="en-US" sz="1050" dirty="0" smtClean="0"/>
              <a:t>   </a:t>
            </a:r>
            <a:r>
              <a:rPr lang="en-US" sz="1050" dirty="0" smtClean="0">
                <a:solidFill>
                  <a:srgbClr val="1406CA"/>
                </a:solidFill>
              </a:rPr>
              <a:t>0.22000E+01</a:t>
            </a:r>
            <a:r>
              <a:rPr lang="en-US" sz="1050" dirty="0" smtClean="0"/>
              <a:t>    0.10000E+10    </a:t>
            </a:r>
            <a:r>
              <a:rPr lang="en-US" sz="1050" dirty="0" err="1"/>
              <a:t>0.10000E+10</a:t>
            </a:r>
            <a:endParaRPr lang="en-US" sz="1050" dirty="0"/>
          </a:p>
          <a:p>
            <a:r>
              <a:rPr lang="en-US" sz="1050" dirty="0"/>
              <a:t>  0.10500E+04 </a:t>
            </a:r>
            <a:r>
              <a:rPr lang="en-US" sz="1050" dirty="0" smtClean="0"/>
              <a:t>   0.10000E+10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a:t>0.10000E+10</a:t>
            </a:r>
            <a:endParaRPr lang="en-US" sz="1050" dirty="0"/>
          </a:p>
          <a:p>
            <a:r>
              <a:rPr lang="en-US" sz="1050" dirty="0"/>
              <a:t>  </a:t>
            </a:r>
            <a:r>
              <a:rPr lang="en-US" sz="1050" dirty="0" smtClean="0"/>
              <a:t>0.10000E+04    </a:t>
            </a:r>
            <a:r>
              <a:rPr lang="en-US" sz="1050" dirty="0"/>
              <a:t>0.10000E+10 </a:t>
            </a:r>
            <a:r>
              <a:rPr lang="en-US" sz="1050" dirty="0" smtClean="0"/>
              <a:t>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a:t>
            </a:r>
            <a:r>
              <a:rPr lang="en-US" sz="1050" dirty="0" smtClean="0"/>
              <a:t>0.95000E+03    0.10000E+10    </a:t>
            </a:r>
            <a:r>
              <a:rPr lang="en-US" sz="1050" dirty="0" err="1"/>
              <a:t>0.10000E+10</a:t>
            </a:r>
            <a:r>
              <a:rPr lang="en-US" sz="1050" dirty="0"/>
              <a:t> </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a:t>
            </a:r>
            <a:r>
              <a:rPr lang="en-US" sz="1050" dirty="0" smtClean="0"/>
              <a:t>0.90000E+03    0.10000E+10    </a:t>
            </a:r>
            <a:r>
              <a:rPr lang="en-US" sz="1050" dirty="0" err="1"/>
              <a:t>0.10000E+10</a:t>
            </a:r>
            <a:r>
              <a:rPr lang="en-US" sz="1050" dirty="0"/>
              <a:t> </a:t>
            </a:r>
            <a:r>
              <a:rPr lang="en-US" sz="1050" dirty="0" smtClean="0"/>
              <a:t>   </a:t>
            </a:r>
            <a:r>
              <a:rPr lang="en-US" sz="1050" dirty="0" smtClean="0">
                <a:solidFill>
                  <a:srgbClr val="1406CA"/>
                </a:solidFill>
              </a:rPr>
              <a:t>0.22000E+01</a:t>
            </a:r>
            <a:r>
              <a:rPr lang="en-US" sz="1050" dirty="0" smtClean="0"/>
              <a:t>    0.10000E+10    </a:t>
            </a:r>
            <a:r>
              <a:rPr lang="en-US" sz="1050" dirty="0" err="1"/>
              <a:t>0.10000E+10</a:t>
            </a:r>
            <a:endParaRPr lang="en-US" sz="1050" dirty="0"/>
          </a:p>
          <a:p>
            <a:r>
              <a:rPr lang="en-US" sz="1050" dirty="0"/>
              <a:t>  </a:t>
            </a:r>
            <a:r>
              <a:rPr lang="en-US" sz="1050" dirty="0" smtClean="0"/>
              <a:t>0.85000E+03    0.10000E+10    </a:t>
            </a:r>
            <a:r>
              <a:rPr lang="en-US" sz="1050" dirty="0" err="1"/>
              <a:t>0.10000E+10</a:t>
            </a:r>
            <a:r>
              <a:rPr lang="en-US" sz="1050" dirty="0"/>
              <a:t> </a:t>
            </a:r>
            <a:r>
              <a:rPr lang="en-US" sz="1050" dirty="0" smtClean="0"/>
              <a:t>   </a:t>
            </a:r>
            <a:r>
              <a:rPr lang="en-US" sz="1050" dirty="0" smtClean="0">
                <a:solidFill>
                  <a:srgbClr val="1406CA"/>
                </a:solidFill>
              </a:rPr>
              <a:t>0.22000E+01</a:t>
            </a:r>
            <a:r>
              <a:rPr lang="en-US" sz="1050" dirty="0" smtClean="0"/>
              <a:t>    </a:t>
            </a:r>
            <a:r>
              <a:rPr lang="en-US" sz="1050" dirty="0"/>
              <a:t>0.10000E+10 </a:t>
            </a:r>
            <a:r>
              <a:rPr lang="en-US" sz="1050" dirty="0" smtClean="0"/>
              <a:t>   </a:t>
            </a:r>
            <a:r>
              <a:rPr lang="en-US" sz="1050" dirty="0" err="1" smtClean="0"/>
              <a:t>0.10000E+10</a:t>
            </a:r>
            <a:endParaRPr lang="en-US" sz="1050" dirty="0"/>
          </a:p>
          <a:p>
            <a:r>
              <a:rPr lang="en-US" sz="1050" dirty="0"/>
              <a:t>  </a:t>
            </a:r>
            <a:r>
              <a:rPr lang="en-US" sz="1050" dirty="0" smtClean="0"/>
              <a:t>0.80000E+03    0.10000E+10    </a:t>
            </a:r>
            <a:r>
              <a:rPr lang="en-US" sz="1050" dirty="0" err="1"/>
              <a:t>0.10000E+10</a:t>
            </a:r>
            <a:r>
              <a:rPr lang="en-US" sz="1050" dirty="0"/>
              <a:t> </a:t>
            </a:r>
            <a:r>
              <a:rPr lang="en-US" sz="1050" dirty="0" smtClean="0"/>
              <a:t>   </a:t>
            </a:r>
            <a:r>
              <a:rPr lang="en-US" sz="1050" dirty="0" smtClean="0">
                <a:solidFill>
                  <a:srgbClr val="1406CA"/>
                </a:solidFill>
              </a:rPr>
              <a:t>0.22000E+01</a:t>
            </a:r>
            <a:r>
              <a:rPr lang="en-US" sz="1050" dirty="0" smtClean="0"/>
              <a:t>    </a:t>
            </a:r>
            <a:r>
              <a:rPr lang="en-US" sz="1050" dirty="0"/>
              <a:t>0.10000E+10 </a:t>
            </a:r>
            <a:r>
              <a:rPr lang="en-US" sz="1050" dirty="0" smtClean="0"/>
              <a:t>   </a:t>
            </a:r>
            <a:r>
              <a:rPr lang="en-US" sz="1050" dirty="0" err="1" smtClean="0"/>
              <a:t>0.10000E+10</a:t>
            </a:r>
            <a:endParaRPr lang="en-US" sz="1050" dirty="0"/>
          </a:p>
          <a:p>
            <a:r>
              <a:rPr lang="en-US" sz="1050" dirty="0"/>
              <a:t>  0.75000E+03 </a:t>
            </a:r>
            <a:r>
              <a:rPr lang="en-US" sz="1050" dirty="0" smtClean="0"/>
              <a:t>   0.10000E+10    </a:t>
            </a:r>
            <a:r>
              <a:rPr lang="en-US" sz="1050" dirty="0" err="1"/>
              <a:t>0.10000E+10</a:t>
            </a:r>
            <a:r>
              <a:rPr lang="en-US" sz="1050" dirty="0"/>
              <a:t> </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0.70000E+03 </a:t>
            </a:r>
            <a:r>
              <a:rPr lang="en-US" sz="1050" dirty="0" smtClean="0"/>
              <a:t>   0.10000E+10    </a:t>
            </a:r>
            <a:r>
              <a:rPr lang="en-US" sz="1050" dirty="0" err="1"/>
              <a:t>0.10000E+10</a:t>
            </a:r>
            <a:r>
              <a:rPr lang="en-US" sz="1050" dirty="0"/>
              <a:t> </a:t>
            </a:r>
            <a:r>
              <a:rPr lang="en-US" sz="1050" dirty="0" smtClean="0"/>
              <a:t>   </a:t>
            </a:r>
            <a:r>
              <a:rPr lang="en-US" sz="1050" dirty="0" smtClean="0">
                <a:solidFill>
                  <a:srgbClr val="1406CA"/>
                </a:solidFill>
              </a:rPr>
              <a:t>0.22000E+01</a:t>
            </a:r>
            <a:r>
              <a:rPr lang="en-US" sz="1050" dirty="0" smtClean="0"/>
              <a:t>    0.10000E+10    </a:t>
            </a:r>
            <a:r>
              <a:rPr lang="en-US" sz="1050" dirty="0" err="1"/>
              <a:t>0.10000E+10</a:t>
            </a:r>
            <a:endParaRPr lang="en-US" sz="1050" dirty="0"/>
          </a:p>
          <a:p>
            <a:r>
              <a:rPr lang="en-US" sz="1050" dirty="0"/>
              <a:t>  </a:t>
            </a:r>
            <a:r>
              <a:rPr lang="en-US" sz="1050" dirty="0" smtClean="0"/>
              <a:t>0.65000E+03    </a:t>
            </a:r>
            <a:r>
              <a:rPr lang="en-US" sz="1050" dirty="0"/>
              <a:t>0.10000E+10 </a:t>
            </a:r>
            <a:r>
              <a:rPr lang="en-US" sz="1050" dirty="0" smtClean="0"/>
              <a:t>   </a:t>
            </a:r>
            <a:r>
              <a:rPr lang="en-US" sz="1050" dirty="0" err="1" smtClean="0"/>
              <a:t>0.10000E+10</a:t>
            </a:r>
            <a:r>
              <a:rPr lang="en-US" sz="1050" dirty="0" smtClean="0"/>
              <a:t>    </a:t>
            </a:r>
            <a:r>
              <a:rPr lang="en-US" sz="1050" dirty="0">
                <a:solidFill>
                  <a:srgbClr val="1406CA"/>
                </a:solidFill>
              </a:rPr>
              <a:t>0.22000E+01</a:t>
            </a:r>
            <a:r>
              <a:rPr lang="en-US" sz="1050" dirty="0"/>
              <a:t> </a:t>
            </a:r>
            <a:r>
              <a:rPr lang="en-US" sz="1050" dirty="0" smtClean="0"/>
              <a:t>   0.10000E+10    </a:t>
            </a:r>
            <a:r>
              <a:rPr lang="en-US" sz="1050" dirty="0" err="1" smtClean="0"/>
              <a:t>0.10000E+10</a:t>
            </a:r>
            <a:endParaRPr lang="en-US" sz="1050" dirty="0"/>
          </a:p>
          <a:p>
            <a:r>
              <a:rPr lang="en-US" sz="1050" dirty="0"/>
              <a:t>  </a:t>
            </a:r>
            <a:r>
              <a:rPr lang="en-US" sz="1050" dirty="0" smtClean="0"/>
              <a:t>0.60000E+03    </a:t>
            </a:r>
            <a:r>
              <a:rPr lang="en-US" sz="1050" dirty="0"/>
              <a:t>0.10000E+10 </a:t>
            </a:r>
            <a:r>
              <a:rPr lang="en-US" sz="1050" dirty="0" smtClean="0"/>
              <a:t>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0.55000E+03 </a:t>
            </a:r>
            <a:r>
              <a:rPr lang="en-US" sz="1050" dirty="0" smtClean="0"/>
              <a:t>   0.10000E+10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a:t>
            </a:r>
            <a:r>
              <a:rPr lang="en-US" sz="1050" dirty="0" smtClean="0"/>
              <a:t>0.50000E+03    0.10000E+10    </a:t>
            </a:r>
            <a:r>
              <a:rPr lang="en-US" sz="1050" dirty="0" err="1"/>
              <a:t>0.10000E+10</a:t>
            </a:r>
            <a:r>
              <a:rPr lang="en-US" sz="1050" dirty="0"/>
              <a:t> </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a:t>
            </a:r>
            <a:r>
              <a:rPr lang="en-US" sz="1050" dirty="0" smtClean="0"/>
              <a:t>0.45000E+03    0.10000E+10    </a:t>
            </a:r>
            <a:r>
              <a:rPr lang="en-US" sz="1050" dirty="0" err="1"/>
              <a:t>0.10000E+10</a:t>
            </a:r>
            <a:r>
              <a:rPr lang="en-US" sz="1050" dirty="0"/>
              <a:t> </a:t>
            </a:r>
            <a:r>
              <a:rPr lang="en-US" sz="1050" dirty="0" smtClean="0"/>
              <a:t>   </a:t>
            </a:r>
            <a:r>
              <a:rPr lang="en-US" sz="1050" dirty="0" smtClean="0">
                <a:solidFill>
                  <a:srgbClr val="1406CA"/>
                </a:solidFill>
              </a:rPr>
              <a:t>0.22000E+01</a:t>
            </a:r>
            <a:r>
              <a:rPr lang="en-US" sz="1050" dirty="0" smtClean="0"/>
              <a:t>    </a:t>
            </a:r>
            <a:r>
              <a:rPr lang="en-US" sz="1050" dirty="0"/>
              <a:t>0.10000E+10 </a:t>
            </a:r>
            <a:r>
              <a:rPr lang="en-US" sz="1050" dirty="0" smtClean="0"/>
              <a:t>    </a:t>
            </a:r>
            <a:r>
              <a:rPr lang="en-US" sz="1050" dirty="0" err="1" smtClean="0"/>
              <a:t>0.10000E+10</a:t>
            </a:r>
            <a:endParaRPr lang="en-US" sz="1050" dirty="0"/>
          </a:p>
          <a:p>
            <a:r>
              <a:rPr lang="en-US" sz="1050" dirty="0"/>
              <a:t>  0.40000E+03 </a:t>
            </a:r>
            <a:r>
              <a:rPr lang="en-US" sz="1050" dirty="0" smtClean="0"/>
              <a:t>   0.10000E+10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a:t>
            </a:r>
            <a:r>
              <a:rPr lang="en-US" sz="1050" dirty="0" smtClean="0"/>
              <a:t>0.35000E+03    </a:t>
            </a:r>
            <a:r>
              <a:rPr lang="en-US" sz="1050" dirty="0"/>
              <a:t>0.10000E+10 </a:t>
            </a:r>
            <a:r>
              <a:rPr lang="en-US" sz="1050" dirty="0" smtClean="0"/>
              <a:t>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a:t>
            </a:r>
            <a:r>
              <a:rPr lang="en-US" sz="1050" dirty="0" smtClean="0"/>
              <a:t>0.30000E+03    </a:t>
            </a:r>
            <a:r>
              <a:rPr lang="en-US" sz="1050" dirty="0"/>
              <a:t>0.10000E+10 </a:t>
            </a:r>
            <a:r>
              <a:rPr lang="en-US" sz="1050" dirty="0" smtClean="0"/>
              <a:t>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a:t>
            </a:r>
            <a:r>
              <a:rPr lang="en-US" sz="1050" dirty="0" smtClean="0"/>
              <a:t>0.25000E+03    </a:t>
            </a:r>
            <a:r>
              <a:rPr lang="en-US" sz="1050" dirty="0"/>
              <a:t>0.10000E+10 </a:t>
            </a:r>
            <a:r>
              <a:rPr lang="en-US" sz="1050" dirty="0" smtClean="0"/>
              <a:t>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0.20000E+03 </a:t>
            </a:r>
            <a:r>
              <a:rPr lang="en-US" sz="1050" dirty="0" smtClean="0"/>
              <a:t>   0.10000E+10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a:t>
            </a:r>
            <a:r>
              <a:rPr lang="en-US" sz="1050" dirty="0" smtClean="0"/>
              <a:t>0.15000E+03    </a:t>
            </a:r>
            <a:r>
              <a:rPr lang="en-US" sz="1050" dirty="0"/>
              <a:t>0.10000E+10 </a:t>
            </a:r>
            <a:r>
              <a:rPr lang="en-US" sz="1050" dirty="0" smtClean="0"/>
              <a:t>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a:t>
            </a:r>
            <a:r>
              <a:rPr lang="en-US" sz="1050" dirty="0" smtClean="0"/>
              <a:t>0.10000E+03    </a:t>
            </a:r>
            <a:r>
              <a:rPr lang="en-US" sz="1050" dirty="0"/>
              <a:t>0.10000E+10 </a:t>
            </a:r>
            <a:r>
              <a:rPr lang="en-US" sz="1050" dirty="0" smtClean="0"/>
              <a:t>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a:t>
            </a:r>
            <a:r>
              <a:rPr lang="en-US" sz="1050" dirty="0" smtClean="0"/>
              <a:t>0.75000E+02    0.10000E+10    </a:t>
            </a:r>
            <a:r>
              <a:rPr lang="en-US" sz="1050" dirty="0" err="1"/>
              <a:t>0.10000E+10</a:t>
            </a:r>
            <a:r>
              <a:rPr lang="en-US" sz="1050" dirty="0"/>
              <a:t> </a:t>
            </a:r>
            <a:r>
              <a:rPr lang="en-US" sz="1050" dirty="0" smtClean="0"/>
              <a:t>   </a:t>
            </a:r>
            <a:r>
              <a:rPr lang="en-US" sz="1050" dirty="0" smtClean="0">
                <a:solidFill>
                  <a:srgbClr val="1406CA"/>
                </a:solidFill>
              </a:rPr>
              <a:t>0.22000E+01</a:t>
            </a:r>
            <a:r>
              <a:rPr lang="en-US" sz="1050" dirty="0" smtClean="0"/>
              <a:t>    0.10000E+10    </a:t>
            </a:r>
            <a:r>
              <a:rPr lang="en-US" sz="1050" dirty="0" err="1"/>
              <a:t>0.10000E+10</a:t>
            </a:r>
            <a:endParaRPr lang="en-US" sz="1050" dirty="0"/>
          </a:p>
          <a:p>
            <a:r>
              <a:rPr lang="en-US" sz="1050" dirty="0"/>
              <a:t>  0.50000E+02 </a:t>
            </a:r>
            <a:r>
              <a:rPr lang="en-US" sz="1050" dirty="0" smtClean="0"/>
              <a:t>   0.10000E+10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a:t>0.10000E+10</a:t>
            </a:r>
            <a:endParaRPr lang="en-US" sz="1050" dirty="0"/>
          </a:p>
          <a:p>
            <a:r>
              <a:rPr lang="en-US" sz="1050" dirty="0"/>
              <a:t>  </a:t>
            </a:r>
            <a:r>
              <a:rPr lang="en-US" sz="1050" dirty="0" smtClean="0"/>
              <a:t>0.40000E+02    0.10000E+10    </a:t>
            </a:r>
            <a:r>
              <a:rPr lang="en-US" sz="1050" dirty="0" err="1" smtClean="0"/>
              <a:t>0.10000E+10</a:t>
            </a:r>
            <a:r>
              <a:rPr lang="en-US" sz="1050" dirty="0" smtClean="0"/>
              <a:t>    </a:t>
            </a:r>
            <a:r>
              <a:rPr lang="en-US" sz="1050" dirty="0">
                <a:solidFill>
                  <a:srgbClr val="1406CA"/>
                </a:solidFill>
              </a:rPr>
              <a:t>0.22000E+01</a:t>
            </a:r>
            <a:r>
              <a:rPr lang="en-US" sz="1050" dirty="0"/>
              <a:t> </a:t>
            </a:r>
            <a:r>
              <a:rPr lang="en-US" sz="1050" dirty="0" smtClean="0"/>
              <a:t>   0.10000E+10    </a:t>
            </a:r>
            <a:r>
              <a:rPr lang="en-US" sz="1050" dirty="0" err="1"/>
              <a:t>0.10000E+10</a:t>
            </a:r>
            <a:endParaRPr lang="en-US" sz="1050" dirty="0"/>
          </a:p>
          <a:p>
            <a:r>
              <a:rPr lang="en-US" sz="1050" dirty="0"/>
              <a:t>  0.30000E+02 </a:t>
            </a:r>
            <a:r>
              <a:rPr lang="en-US" sz="1050" dirty="0" smtClean="0"/>
              <a:t>   0.10000E+10    </a:t>
            </a:r>
            <a:r>
              <a:rPr lang="en-US" sz="1050" dirty="0" err="1" smtClean="0"/>
              <a:t>0.10000E+10</a:t>
            </a:r>
            <a:r>
              <a:rPr lang="en-US" sz="1050" dirty="0" smtClean="0"/>
              <a:t>    </a:t>
            </a:r>
            <a:r>
              <a:rPr lang="en-US" sz="1050" dirty="0" smtClean="0">
                <a:solidFill>
                  <a:srgbClr val="1406CA"/>
                </a:solidFill>
              </a:rPr>
              <a:t>0.22000E+01</a:t>
            </a:r>
            <a:r>
              <a:rPr lang="en-US" sz="1050" dirty="0" smtClean="0"/>
              <a:t>    </a:t>
            </a:r>
            <a:r>
              <a:rPr lang="en-US" sz="1050" dirty="0"/>
              <a:t>0.10000E+10 </a:t>
            </a:r>
            <a:r>
              <a:rPr lang="en-US" sz="1050" dirty="0" smtClean="0"/>
              <a:t>   </a:t>
            </a:r>
            <a:r>
              <a:rPr lang="en-US" sz="1050" dirty="0" err="1" smtClean="0"/>
              <a:t>0.10000E+10</a:t>
            </a:r>
            <a:endParaRPr lang="en-US" sz="1050" dirty="0"/>
          </a:p>
          <a:p>
            <a:r>
              <a:rPr lang="en-US" sz="1050" dirty="0"/>
              <a:t>  0.20000E+02 </a:t>
            </a:r>
            <a:r>
              <a:rPr lang="en-US" sz="1050" dirty="0" smtClean="0"/>
              <a:t>   0.10000E+10    </a:t>
            </a:r>
            <a:r>
              <a:rPr lang="en-US" sz="1050" dirty="0" err="1" smtClean="0"/>
              <a:t>0.10000E+10</a:t>
            </a:r>
            <a:r>
              <a:rPr lang="en-US" sz="1050" dirty="0" smtClean="0"/>
              <a:t>    </a:t>
            </a:r>
            <a:r>
              <a:rPr lang="en-US" sz="1050" dirty="0" smtClean="0">
                <a:solidFill>
                  <a:srgbClr val="1406CA"/>
                </a:solidFill>
              </a:rPr>
              <a:t>0.22000E+01</a:t>
            </a:r>
            <a:r>
              <a:rPr lang="en-US" sz="1050" dirty="0" smtClean="0"/>
              <a:t>    </a:t>
            </a:r>
            <a:r>
              <a:rPr lang="en-US" sz="1050" dirty="0"/>
              <a:t>0.10000E+10 </a:t>
            </a:r>
            <a:r>
              <a:rPr lang="en-US" sz="1050" dirty="0" smtClean="0"/>
              <a:t>   </a:t>
            </a:r>
            <a:r>
              <a:rPr lang="en-US" sz="1050" dirty="0" err="1" smtClean="0"/>
              <a:t>0.10000E+10</a:t>
            </a:r>
            <a:endParaRPr lang="en-US" sz="1050" dirty="0"/>
          </a:p>
          <a:p>
            <a:r>
              <a:rPr lang="en-US" sz="1050" dirty="0"/>
              <a:t>  </a:t>
            </a:r>
            <a:r>
              <a:rPr lang="en-US" sz="1050" dirty="0" smtClean="0"/>
              <a:t>0.10000E+02    </a:t>
            </a:r>
            <a:r>
              <a:rPr lang="en-US" sz="1050" dirty="0"/>
              <a:t>0.10000E+10 </a:t>
            </a:r>
            <a:r>
              <a:rPr lang="en-US" sz="1050" dirty="0" smtClean="0"/>
              <a:t>   </a:t>
            </a:r>
            <a:r>
              <a:rPr lang="en-US" sz="1050" dirty="0" err="1" smtClean="0"/>
              <a:t>0.10000E+10</a:t>
            </a:r>
            <a:r>
              <a:rPr lang="en-US" sz="1050" dirty="0" smtClean="0"/>
              <a:t>    </a:t>
            </a:r>
            <a:r>
              <a:rPr lang="en-US" sz="1050" dirty="0" smtClean="0">
                <a:solidFill>
                  <a:srgbClr val="1406CA"/>
                </a:solidFill>
              </a:rPr>
              <a:t>0.22000E+01</a:t>
            </a:r>
            <a:r>
              <a:rPr lang="en-US" sz="1050" dirty="0" smtClean="0"/>
              <a:t>    </a:t>
            </a:r>
            <a:r>
              <a:rPr lang="en-US" sz="1050" dirty="0"/>
              <a:t>0.10000E+10 </a:t>
            </a:r>
            <a:r>
              <a:rPr lang="en-US" sz="1050" dirty="0" smtClean="0"/>
              <a:t>   </a:t>
            </a:r>
            <a:r>
              <a:rPr lang="en-US" sz="1050" dirty="0" err="1" smtClean="0"/>
              <a:t>0.10000E+10</a:t>
            </a:r>
            <a:endParaRPr lang="en-US" sz="1050" dirty="0"/>
          </a:p>
          <a:p>
            <a:r>
              <a:rPr lang="en-US" sz="1050" dirty="0"/>
              <a:t>  0.50000E+01 </a:t>
            </a:r>
            <a:r>
              <a:rPr lang="en-US" sz="1050" dirty="0" smtClean="0"/>
              <a:t>   0.10000E+10    </a:t>
            </a:r>
            <a:r>
              <a:rPr lang="en-US" sz="1050" dirty="0" err="1" smtClean="0"/>
              <a:t>0.10000E+10</a:t>
            </a:r>
            <a:r>
              <a:rPr lang="en-US" sz="1050" dirty="0" smtClean="0"/>
              <a:t>    </a:t>
            </a:r>
            <a:r>
              <a:rPr lang="en-US" sz="1050" dirty="0">
                <a:solidFill>
                  <a:srgbClr val="1406CA"/>
                </a:solidFill>
              </a:rPr>
              <a:t>0.22000E+01</a:t>
            </a:r>
            <a:r>
              <a:rPr lang="en-US" sz="1050" dirty="0"/>
              <a:t> </a:t>
            </a:r>
            <a:r>
              <a:rPr lang="en-US" sz="1050" dirty="0" smtClean="0"/>
              <a:t>   0.10000E+10    </a:t>
            </a:r>
            <a:r>
              <a:rPr lang="en-US" sz="1050" dirty="0" err="1" smtClean="0"/>
              <a:t>0.10000E+10</a:t>
            </a:r>
            <a:endParaRPr lang="en-US" sz="1050" dirty="0"/>
          </a:p>
          <a:p>
            <a:r>
              <a:rPr lang="en-US" sz="1050" dirty="0"/>
              <a:t>  </a:t>
            </a:r>
            <a:r>
              <a:rPr lang="en-US" sz="1050" dirty="0" smtClean="0"/>
              <a:t>0.40000E+01    </a:t>
            </a:r>
            <a:r>
              <a:rPr lang="en-US" sz="1050" dirty="0"/>
              <a:t>0.10000E+10 </a:t>
            </a:r>
            <a:r>
              <a:rPr lang="en-US" sz="1050" dirty="0" smtClean="0"/>
              <a:t>   </a:t>
            </a:r>
            <a:r>
              <a:rPr lang="en-US" sz="1050" dirty="0" err="1" smtClean="0"/>
              <a:t>0.10000E+10</a:t>
            </a:r>
            <a:r>
              <a:rPr lang="en-US" sz="1050" dirty="0" smtClean="0"/>
              <a:t>    </a:t>
            </a:r>
            <a:r>
              <a:rPr lang="en-US" sz="1050" dirty="0">
                <a:solidFill>
                  <a:srgbClr val="1406CA"/>
                </a:solidFill>
              </a:rPr>
              <a:t>0.22000E+01</a:t>
            </a:r>
            <a:r>
              <a:rPr lang="en-US" sz="1050" dirty="0"/>
              <a:t> </a:t>
            </a:r>
            <a:r>
              <a:rPr lang="en-US" sz="1050" dirty="0" smtClean="0"/>
              <a:t>   0.10000E+10    </a:t>
            </a:r>
            <a:r>
              <a:rPr lang="en-US" sz="1050" dirty="0" err="1" smtClean="0"/>
              <a:t>0.10000E+10</a:t>
            </a:r>
            <a:endParaRPr lang="en-US" sz="1050" dirty="0"/>
          </a:p>
          <a:p>
            <a:r>
              <a:rPr lang="en-US" sz="1050" dirty="0"/>
              <a:t>  0.30000E+01 </a:t>
            </a:r>
            <a:r>
              <a:rPr lang="en-US" sz="1050" dirty="0" smtClean="0"/>
              <a:t>   0.10000E+10    </a:t>
            </a:r>
            <a:r>
              <a:rPr lang="en-US" sz="1050" dirty="0" err="1" smtClean="0"/>
              <a:t>0.10000E+10</a:t>
            </a:r>
            <a:r>
              <a:rPr lang="en-US" sz="1050" dirty="0" smtClean="0"/>
              <a:t>    </a:t>
            </a:r>
            <a:r>
              <a:rPr lang="en-US" sz="1050" dirty="0" smtClean="0">
                <a:solidFill>
                  <a:srgbClr val="1406CA"/>
                </a:solidFill>
              </a:rPr>
              <a:t>0.22000E+01</a:t>
            </a:r>
            <a:r>
              <a:rPr lang="en-US" sz="1050" dirty="0" smtClean="0"/>
              <a:t>    </a:t>
            </a:r>
            <a:r>
              <a:rPr lang="en-US" sz="1050" dirty="0"/>
              <a:t>0.10000E+10 </a:t>
            </a:r>
            <a:r>
              <a:rPr lang="en-US" sz="1050" dirty="0" smtClean="0"/>
              <a:t>   </a:t>
            </a:r>
            <a:r>
              <a:rPr lang="en-US" sz="1050" dirty="0" err="1" smtClean="0"/>
              <a:t>0.10000E+10</a:t>
            </a:r>
            <a:endParaRPr lang="en-US" sz="1050" dirty="0"/>
          </a:p>
          <a:p>
            <a:r>
              <a:rPr lang="en-US" sz="1050" dirty="0"/>
              <a:t>  </a:t>
            </a:r>
            <a:r>
              <a:rPr lang="en-US" sz="1050" dirty="0" smtClean="0"/>
              <a:t>0.20000E+01    </a:t>
            </a:r>
            <a:r>
              <a:rPr lang="en-US" sz="1050" dirty="0"/>
              <a:t>0.10000E+10 </a:t>
            </a:r>
            <a:r>
              <a:rPr lang="en-US" sz="1050" dirty="0" smtClean="0"/>
              <a:t>   </a:t>
            </a:r>
            <a:r>
              <a:rPr lang="en-US" sz="1050" dirty="0" err="1" smtClean="0"/>
              <a:t>0.10000E+10</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a:p>
            <a:r>
              <a:rPr lang="en-US" sz="1050" dirty="0"/>
              <a:t>  0.10000E+01 </a:t>
            </a:r>
            <a:r>
              <a:rPr lang="en-US" sz="1050" dirty="0" smtClean="0"/>
              <a:t>   0.10000E+10    </a:t>
            </a:r>
            <a:r>
              <a:rPr lang="en-US" sz="1050" dirty="0" err="1" smtClean="0"/>
              <a:t>0.10000E+10</a:t>
            </a:r>
            <a:r>
              <a:rPr lang="en-US" sz="1050" dirty="0" smtClean="0"/>
              <a:t>    </a:t>
            </a:r>
            <a:r>
              <a:rPr lang="en-US" sz="1050" dirty="0">
                <a:solidFill>
                  <a:srgbClr val="1406CA"/>
                </a:solidFill>
              </a:rPr>
              <a:t>0.22000E+01</a:t>
            </a:r>
            <a:r>
              <a:rPr lang="en-US" sz="1050" dirty="0"/>
              <a:t> </a:t>
            </a:r>
            <a:r>
              <a:rPr lang="en-US" sz="1050" dirty="0" smtClean="0"/>
              <a:t>   0.10000E+10    </a:t>
            </a:r>
            <a:r>
              <a:rPr lang="en-US" sz="1050" dirty="0" err="1" smtClean="0"/>
              <a:t>0.10000E+10</a:t>
            </a:r>
            <a:endParaRPr lang="en-US" sz="1050" dirty="0"/>
          </a:p>
          <a:p>
            <a:r>
              <a:rPr lang="en-US" sz="1050" dirty="0"/>
              <a:t>  0.00000E+00 </a:t>
            </a:r>
            <a:r>
              <a:rPr lang="en-US" sz="1050" dirty="0" smtClean="0"/>
              <a:t>   0.10000E+10    </a:t>
            </a:r>
            <a:r>
              <a:rPr lang="en-US" sz="1050" dirty="0" err="1"/>
              <a:t>0.10000E+10</a:t>
            </a:r>
            <a:r>
              <a:rPr lang="en-US" sz="1050" dirty="0"/>
              <a:t> </a:t>
            </a:r>
            <a:r>
              <a:rPr lang="en-US" sz="1050" dirty="0" smtClean="0"/>
              <a:t>   </a:t>
            </a:r>
            <a:r>
              <a:rPr lang="en-US" sz="1050" dirty="0" smtClean="0">
                <a:solidFill>
                  <a:srgbClr val="1406CA"/>
                </a:solidFill>
              </a:rPr>
              <a:t>0.22000E+01</a:t>
            </a:r>
            <a:r>
              <a:rPr lang="en-US" sz="1050" dirty="0" smtClean="0"/>
              <a:t>    0.10000E+10    </a:t>
            </a:r>
            <a:r>
              <a:rPr lang="en-US" sz="1050" dirty="0" err="1" smtClean="0"/>
              <a:t>0.10000E+10</a:t>
            </a:r>
            <a:endParaRPr lang="en-US" sz="1050" dirty="0"/>
          </a:p>
        </p:txBody>
      </p:sp>
      <p:sp>
        <p:nvSpPr>
          <p:cNvPr id="3" name="TextBox 2"/>
          <p:cNvSpPr txBox="1"/>
          <p:nvPr/>
        </p:nvSpPr>
        <p:spPr>
          <a:xfrm>
            <a:off x="138835" y="76200"/>
            <a:ext cx="5118965" cy="369332"/>
          </a:xfrm>
          <a:prstGeom prst="rect">
            <a:avLst/>
          </a:prstGeom>
          <a:noFill/>
        </p:spPr>
        <p:txBody>
          <a:bodyPr wrap="none" rtlCol="0">
            <a:spAutoFit/>
          </a:bodyPr>
          <a:lstStyle/>
          <a:p>
            <a:pPr marL="0" lvl="1"/>
            <a:r>
              <a:rPr lang="en-US" dirty="0">
                <a:solidFill>
                  <a:srgbClr val="00B0F0"/>
                </a:solidFill>
              </a:rPr>
              <a:t>/</a:t>
            </a:r>
            <a:r>
              <a:rPr lang="en-US" dirty="0" smtClean="0">
                <a:solidFill>
                  <a:srgbClr val="00B0F0"/>
                </a:solidFill>
              </a:rPr>
              <a:t>u/</a:t>
            </a:r>
            <a:r>
              <a:rPr lang="en-US" dirty="0" err="1" smtClean="0">
                <a:solidFill>
                  <a:srgbClr val="00B0F0"/>
                </a:solidFill>
              </a:rPr>
              <a:t>Wesley.Ebisuzaki</a:t>
            </a:r>
            <a:r>
              <a:rPr lang="en-US" dirty="0" smtClean="0">
                <a:solidFill>
                  <a:srgbClr val="00B0F0"/>
                </a:solidFill>
              </a:rPr>
              <a:t>/home/r2/</a:t>
            </a:r>
            <a:r>
              <a:rPr lang="en-US" dirty="0" err="1" smtClean="0">
                <a:solidFill>
                  <a:srgbClr val="00B0F0"/>
                </a:solidFill>
              </a:rPr>
              <a:t>nmm</a:t>
            </a:r>
            <a:r>
              <a:rPr lang="en-US" dirty="0" smtClean="0">
                <a:solidFill>
                  <a:srgbClr val="00B0F0"/>
                </a:solidFill>
              </a:rPr>
              <a:t>/</a:t>
            </a:r>
            <a:r>
              <a:rPr lang="en-US" dirty="0" err="1" smtClean="0">
                <a:solidFill>
                  <a:srgbClr val="00B0F0"/>
                </a:solidFill>
              </a:rPr>
              <a:t>gdas_con</a:t>
            </a:r>
            <a:r>
              <a:rPr lang="en-US" dirty="0" smtClean="0">
                <a:solidFill>
                  <a:srgbClr val="00B0F0"/>
                </a:solidFill>
              </a:rPr>
              <a:t>/</a:t>
            </a:r>
            <a:r>
              <a:rPr lang="en-US" b="1" dirty="0" err="1" smtClean="0">
                <a:solidFill>
                  <a:srgbClr val="C00000"/>
                </a:solidFill>
              </a:rPr>
              <a:t>ssierr</a:t>
            </a:r>
            <a:endParaRPr lang="en-US" b="1" dirty="0">
              <a:solidFill>
                <a:srgbClr val="C00000"/>
              </a:solidFill>
            </a:endParaRPr>
          </a:p>
        </p:txBody>
      </p:sp>
      <p:pic>
        <p:nvPicPr>
          <p:cNvPr id="4" name="Picture 2" descr="wind"/>
          <p:cNvPicPr>
            <a:picLocks noChangeAspect="1" noChangeArrowheads="1"/>
          </p:cNvPicPr>
          <p:nvPr/>
        </p:nvPicPr>
        <p:blipFill rotWithShape="1">
          <a:blip r:embed="rId2">
            <a:extLst>
              <a:ext uri="{28A0092B-C50C-407E-A947-70E740481C1C}">
                <a14:useLocalDpi xmlns:a14="http://schemas.microsoft.com/office/drawing/2010/main" val="0"/>
              </a:ext>
            </a:extLst>
          </a:blip>
          <a:srcRect l="56597" b="75031"/>
          <a:stretch/>
        </p:blipFill>
        <p:spPr bwMode="auto">
          <a:xfrm>
            <a:off x="343723" y="1143000"/>
            <a:ext cx="3057541" cy="205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3748" y="3121223"/>
            <a:ext cx="2961452" cy="307777"/>
          </a:xfrm>
          <a:prstGeom prst="rect">
            <a:avLst/>
          </a:prstGeom>
          <a:noFill/>
        </p:spPr>
        <p:txBody>
          <a:bodyPr wrap="none" rtlCol="0">
            <a:spAutoFit/>
          </a:bodyPr>
          <a:lstStyle/>
          <a:p>
            <a:r>
              <a:rPr lang="en-US" sz="1400" b="1" dirty="0" smtClean="0">
                <a:solidFill>
                  <a:srgbClr val="7030A0"/>
                </a:solidFill>
              </a:rPr>
              <a:t>Distribution of ATLAS Buoy wind data</a:t>
            </a:r>
            <a:endParaRPr lang="en-US" sz="1400" b="1" dirty="0">
              <a:solidFill>
                <a:srgbClr val="7030A0"/>
              </a:solidFill>
            </a:endParaRPr>
          </a:p>
        </p:txBody>
      </p:sp>
      <p:sp>
        <p:nvSpPr>
          <p:cNvPr id="6" name="TextBox 5"/>
          <p:cNvSpPr txBox="1"/>
          <p:nvPr/>
        </p:nvSpPr>
        <p:spPr>
          <a:xfrm>
            <a:off x="535836" y="685800"/>
            <a:ext cx="2964209" cy="461665"/>
          </a:xfrm>
          <a:prstGeom prst="rect">
            <a:avLst/>
          </a:prstGeom>
          <a:noFill/>
        </p:spPr>
        <p:txBody>
          <a:bodyPr wrap="none" rtlCol="0">
            <a:spAutoFit/>
          </a:bodyPr>
          <a:lstStyle/>
          <a:p>
            <a:r>
              <a:rPr lang="en-US" sz="1200" b="1" dirty="0" smtClean="0">
                <a:solidFill>
                  <a:srgbClr val="7030A0"/>
                </a:solidFill>
              </a:rPr>
              <a:t>Data subset	     Number                Data type</a:t>
            </a:r>
          </a:p>
          <a:p>
            <a:r>
              <a:rPr lang="en-US" sz="1200" b="1" dirty="0" smtClean="0">
                <a:solidFill>
                  <a:srgbClr val="7030A0"/>
                </a:solidFill>
              </a:rPr>
              <a:t>        type	     of data	             index</a:t>
            </a:r>
            <a:endParaRPr lang="en-US" sz="1200" b="1" dirty="0">
              <a:solidFill>
                <a:srgbClr val="7030A0"/>
              </a:solidFill>
            </a:endParaRPr>
          </a:p>
        </p:txBody>
      </p:sp>
      <p:sp>
        <p:nvSpPr>
          <p:cNvPr id="7" name="Rectangle 6"/>
          <p:cNvSpPr/>
          <p:nvPr/>
        </p:nvSpPr>
        <p:spPr>
          <a:xfrm>
            <a:off x="304800" y="623039"/>
            <a:ext cx="3352800" cy="285078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3810000"/>
            <a:ext cx="3365529" cy="830997"/>
          </a:xfrm>
          <a:prstGeom prst="rect">
            <a:avLst/>
          </a:prstGeom>
          <a:noFill/>
        </p:spPr>
        <p:txBody>
          <a:bodyPr wrap="square" rtlCol="0">
            <a:spAutoFit/>
          </a:bodyPr>
          <a:lstStyle/>
          <a:p>
            <a:r>
              <a:rPr lang="en-US" sz="1600" dirty="0" smtClean="0"/>
              <a:t>Change </a:t>
            </a:r>
            <a:r>
              <a:rPr lang="en-US" sz="1600" dirty="0">
                <a:solidFill>
                  <a:srgbClr val="1406CA"/>
                </a:solidFill>
              </a:rPr>
              <a:t>0.22000E+01 </a:t>
            </a:r>
            <a:r>
              <a:rPr lang="en-US" sz="1600" dirty="0" smtClean="0"/>
              <a:t>to 0.10000E+10 to exclude TAO observations</a:t>
            </a:r>
            <a:endParaRPr lang="en-US" sz="1600" dirty="0"/>
          </a:p>
          <a:p>
            <a:r>
              <a:rPr lang="en-US" sz="1600" dirty="0" smtClean="0"/>
              <a:t> </a:t>
            </a:r>
            <a:endParaRPr lang="en-US" sz="1600" dirty="0"/>
          </a:p>
        </p:txBody>
      </p:sp>
      <p:sp>
        <p:nvSpPr>
          <p:cNvPr id="10" name="TextBox 9"/>
          <p:cNvSpPr txBox="1"/>
          <p:nvPr/>
        </p:nvSpPr>
        <p:spPr>
          <a:xfrm>
            <a:off x="2793339" y="6211669"/>
            <a:ext cx="6122061" cy="646331"/>
          </a:xfrm>
          <a:prstGeom prst="rect">
            <a:avLst/>
          </a:prstGeom>
          <a:noFill/>
        </p:spPr>
        <p:txBody>
          <a:bodyPr wrap="none" rtlCol="0">
            <a:spAutoFit/>
          </a:bodyPr>
          <a:lstStyle/>
          <a:p>
            <a:r>
              <a:rPr lang="en-US" sz="1200" b="1" dirty="0" smtClean="0">
                <a:solidFill>
                  <a:srgbClr val="C00000"/>
                </a:solidFill>
              </a:rPr>
              <a:t>Column	1	2	3	4	5	6</a:t>
            </a:r>
          </a:p>
          <a:p>
            <a:r>
              <a:rPr lang="en-US" sz="1200" b="1" dirty="0">
                <a:solidFill>
                  <a:srgbClr val="C00000"/>
                </a:solidFill>
              </a:rPr>
              <a:t>	</a:t>
            </a:r>
            <a:r>
              <a:rPr lang="en-US" sz="1200" b="1" dirty="0" smtClean="0">
                <a:solidFill>
                  <a:srgbClr val="C00000"/>
                </a:solidFill>
              </a:rPr>
              <a:t>	Temp	Spec	Wind	</a:t>
            </a:r>
            <a:r>
              <a:rPr lang="en-US" sz="1200" b="1" dirty="0" err="1" smtClean="0">
                <a:solidFill>
                  <a:srgbClr val="C00000"/>
                </a:solidFill>
              </a:rPr>
              <a:t>Sfc</a:t>
            </a:r>
            <a:r>
              <a:rPr lang="en-US" sz="1200" b="1" dirty="0" smtClean="0">
                <a:solidFill>
                  <a:srgbClr val="C00000"/>
                </a:solidFill>
              </a:rPr>
              <a:t>	</a:t>
            </a:r>
            <a:r>
              <a:rPr lang="en-US" sz="1200" b="1" dirty="0" err="1" smtClean="0">
                <a:solidFill>
                  <a:srgbClr val="C00000"/>
                </a:solidFill>
              </a:rPr>
              <a:t>Precip</a:t>
            </a:r>
            <a:endParaRPr lang="en-US" sz="1200" b="1" dirty="0" smtClean="0">
              <a:solidFill>
                <a:srgbClr val="C00000"/>
              </a:solidFill>
            </a:endParaRPr>
          </a:p>
          <a:p>
            <a:r>
              <a:rPr lang="en-US" sz="1200" b="1" dirty="0">
                <a:solidFill>
                  <a:srgbClr val="C00000"/>
                </a:solidFill>
              </a:rPr>
              <a:t>	</a:t>
            </a:r>
            <a:r>
              <a:rPr lang="en-US" sz="1200" b="1" dirty="0" smtClean="0">
                <a:solidFill>
                  <a:srgbClr val="C00000"/>
                </a:solidFill>
              </a:rPr>
              <a:t>		Humid		</a:t>
            </a:r>
            <a:r>
              <a:rPr lang="en-US" sz="1200" b="1" dirty="0" err="1" smtClean="0">
                <a:solidFill>
                  <a:srgbClr val="C00000"/>
                </a:solidFill>
              </a:rPr>
              <a:t>Prsu</a:t>
            </a:r>
            <a:r>
              <a:rPr lang="en-US" sz="1200" b="1" dirty="0" smtClean="0">
                <a:solidFill>
                  <a:srgbClr val="C00000"/>
                </a:solidFill>
              </a:rPr>
              <a:t>	water</a:t>
            </a:r>
            <a:endParaRPr lang="en-US" sz="1200" b="1" dirty="0">
              <a:solidFill>
                <a:srgbClr val="C00000"/>
              </a:solidFill>
            </a:endParaRPr>
          </a:p>
        </p:txBody>
      </p:sp>
    </p:spTree>
    <p:extLst>
      <p:ext uri="{BB962C8B-B14F-4D97-AF65-F5344CB8AC3E}">
        <p14:creationId xmlns:p14="http://schemas.microsoft.com/office/powerpoint/2010/main" val="212482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868"/>
            <a:ext cx="1242648" cy="369332"/>
          </a:xfrm>
          <a:prstGeom prst="rect">
            <a:avLst/>
          </a:prstGeom>
          <a:noFill/>
        </p:spPr>
        <p:txBody>
          <a:bodyPr wrap="none" rtlCol="0">
            <a:spAutoFit/>
          </a:bodyPr>
          <a:lstStyle/>
          <a:p>
            <a:r>
              <a:rPr lang="en-US" b="1" dirty="0" smtClean="0">
                <a:solidFill>
                  <a:srgbClr val="00B0F0"/>
                </a:solidFill>
              </a:rPr>
              <a:t>2016.02.25</a:t>
            </a:r>
            <a:endParaRPr lang="en-US" b="1" dirty="0">
              <a:solidFill>
                <a:srgbClr val="00B0F0"/>
              </a:solidFill>
            </a:endParaRPr>
          </a:p>
        </p:txBody>
      </p:sp>
      <p:sp>
        <p:nvSpPr>
          <p:cNvPr id="3" name="TextBox 2"/>
          <p:cNvSpPr txBox="1"/>
          <p:nvPr/>
        </p:nvSpPr>
        <p:spPr>
          <a:xfrm>
            <a:off x="457200" y="685800"/>
            <a:ext cx="8099974" cy="4801314"/>
          </a:xfrm>
          <a:prstGeom prst="rect">
            <a:avLst/>
          </a:prstGeom>
          <a:noFill/>
        </p:spPr>
        <p:txBody>
          <a:bodyPr wrap="none" rtlCol="0">
            <a:spAutoFit/>
          </a:bodyPr>
          <a:lstStyle/>
          <a:p>
            <a:r>
              <a:rPr lang="en-US" dirty="0"/>
              <a:t>g</a:t>
            </a:r>
            <a:r>
              <a:rPr lang="en-US" dirty="0" smtClean="0"/>
              <a:t>das1</a:t>
            </a:r>
          </a:p>
          <a:p>
            <a:endParaRPr lang="en-US" dirty="0" smtClean="0"/>
          </a:p>
          <a:p>
            <a:r>
              <a:rPr lang="en-US" dirty="0"/>
              <a:t>export GDAS_CONSTANTS_DIR=/</a:t>
            </a:r>
            <a:r>
              <a:rPr lang="en-US" dirty="0" smtClean="0"/>
              <a:t>u/</a:t>
            </a:r>
            <a:r>
              <a:rPr lang="en-US" dirty="0" err="1" smtClean="0"/>
              <a:t>Wesley.Ebisuzaki</a:t>
            </a:r>
            <a:r>
              <a:rPr lang="en-US" dirty="0" smtClean="0"/>
              <a:t>/home/r2/</a:t>
            </a:r>
            <a:r>
              <a:rPr lang="en-US" dirty="0" err="1" smtClean="0"/>
              <a:t>nmm</a:t>
            </a:r>
            <a:r>
              <a:rPr lang="en-US" dirty="0" smtClean="0"/>
              <a:t>/</a:t>
            </a:r>
            <a:r>
              <a:rPr lang="en-US" dirty="0" err="1" smtClean="0"/>
              <a:t>gdas_con</a:t>
            </a:r>
            <a:r>
              <a:rPr lang="en-US" dirty="0" smtClean="0"/>
              <a:t>/</a:t>
            </a:r>
          </a:p>
          <a:p>
            <a:r>
              <a:rPr lang="en-US" dirty="0"/>
              <a:t>	</a:t>
            </a:r>
            <a:r>
              <a:rPr lang="en-US" dirty="0" err="1" smtClean="0">
                <a:solidFill>
                  <a:srgbClr val="C00000"/>
                </a:solidFill>
              </a:rPr>
              <a:t>ssierr</a:t>
            </a:r>
            <a:r>
              <a:rPr lang="en-US" dirty="0"/>
              <a:t>		</a:t>
            </a:r>
            <a:r>
              <a:rPr lang="en-US" dirty="0" err="1" smtClean="0">
                <a:solidFill>
                  <a:srgbClr val="C00000"/>
                </a:solidFill>
              </a:rPr>
              <a:t>oiqcerr</a:t>
            </a:r>
            <a:endParaRPr lang="en-US" dirty="0" smtClean="0">
              <a:solidFill>
                <a:srgbClr val="C00000"/>
              </a:solidFill>
            </a:endParaRPr>
          </a:p>
          <a:p>
            <a:endParaRPr lang="en-US" dirty="0"/>
          </a:p>
          <a:p>
            <a:r>
              <a:rPr lang="en-US" dirty="0" smtClean="0"/>
              <a:t>New </a:t>
            </a:r>
            <a:r>
              <a:rPr lang="en-US" dirty="0" err="1" smtClean="0"/>
              <a:t>dir</a:t>
            </a:r>
            <a:r>
              <a:rPr lang="en-US" dirty="0"/>
              <a:t>: /</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/home/r2/</a:t>
            </a:r>
            <a:r>
              <a:rPr lang="en-US" dirty="0" err="1" smtClean="0"/>
              <a:t>ERR_Table</a:t>
            </a:r>
            <a:endParaRPr lang="en-US" dirty="0" smtClean="0"/>
          </a:p>
          <a:p>
            <a:r>
              <a:rPr lang="en-US" dirty="0"/>
              <a:t>	</a:t>
            </a:r>
            <a:r>
              <a:rPr lang="en-US" dirty="0">
                <a:solidFill>
                  <a:srgbClr val="C00000"/>
                </a:solidFill>
              </a:rPr>
              <a:t> </a:t>
            </a:r>
            <a:r>
              <a:rPr lang="en-US" dirty="0" err="1">
                <a:solidFill>
                  <a:srgbClr val="C00000"/>
                </a:solidFill>
              </a:rPr>
              <a:t>ssierr</a:t>
            </a:r>
            <a:r>
              <a:rPr lang="en-US" dirty="0"/>
              <a:t>		</a:t>
            </a:r>
            <a:r>
              <a:rPr lang="en-US" dirty="0" err="1" smtClean="0">
                <a:solidFill>
                  <a:srgbClr val="C00000"/>
                </a:solidFill>
              </a:rPr>
              <a:t>oiqcerr</a:t>
            </a:r>
            <a:endParaRPr lang="en-US" dirty="0" smtClean="0">
              <a:solidFill>
                <a:srgbClr val="C00000"/>
              </a:solidFill>
            </a:endParaRPr>
          </a:p>
          <a:p>
            <a:r>
              <a:rPr lang="en-US" dirty="0">
                <a:solidFill>
                  <a:srgbClr val="C00000"/>
                </a:solidFill>
              </a:rPr>
              <a:t>	</a:t>
            </a:r>
            <a:r>
              <a:rPr lang="en-US" b="1" dirty="0" err="1" smtClean="0">
                <a:solidFill>
                  <a:srgbClr val="C00000"/>
                </a:solidFill>
              </a:rPr>
              <a:t>ssierr_noTAO</a:t>
            </a:r>
            <a:r>
              <a:rPr lang="en-US" dirty="0" smtClean="0">
                <a:solidFill>
                  <a:srgbClr val="C00000"/>
                </a:solidFill>
              </a:rPr>
              <a:t>: change wind error to missing: 0.22000E+01 </a:t>
            </a:r>
            <a:r>
              <a:rPr lang="en-US" dirty="0" smtClean="0">
                <a:solidFill>
                  <a:srgbClr val="C00000"/>
                </a:solidFill>
                <a:sym typeface="Wingdings" panose="05000000000000000000" pitchFamily="2" charset="2"/>
              </a:rPr>
              <a:t> 0.10000E+10</a:t>
            </a:r>
          </a:p>
          <a:p>
            <a:endParaRPr lang="en-US" dirty="0" smtClean="0"/>
          </a:p>
          <a:p>
            <a:r>
              <a:rPr lang="en-US" dirty="0" smtClean="0"/>
              <a:t>The Observation Error Table (</a:t>
            </a:r>
            <a:r>
              <a:rPr lang="en-US" dirty="0" err="1" smtClean="0"/>
              <a:t>ssierr</a:t>
            </a:r>
            <a:r>
              <a:rPr lang="en-US" dirty="0" smtClean="0"/>
              <a:t>) used in:</a:t>
            </a:r>
          </a:p>
          <a:p>
            <a:r>
              <a:rPr lang="en-US" dirty="0"/>
              <a:t>/u/</a:t>
            </a:r>
            <a:r>
              <a:rPr lang="en-US" dirty="0" err="1"/>
              <a:t>Wesley.Ebisuzaki</a:t>
            </a:r>
            <a:r>
              <a:rPr lang="en-US" dirty="0"/>
              <a:t>/home/</a:t>
            </a:r>
            <a:r>
              <a:rPr lang="en-US" dirty="0" err="1"/>
              <a:t>nwprod</a:t>
            </a:r>
            <a:r>
              <a:rPr lang="en-US" dirty="0"/>
              <a:t>/cdas2.v1.0.5/</a:t>
            </a:r>
            <a:r>
              <a:rPr lang="en-US" dirty="0" err="1"/>
              <a:t>sorc</a:t>
            </a:r>
            <a:r>
              <a:rPr lang="en-US" dirty="0"/>
              <a:t>/cdas2_v1_prevents.fd/</a:t>
            </a:r>
          </a:p>
          <a:p>
            <a:r>
              <a:rPr lang="en-US" b="1" dirty="0" smtClean="0">
                <a:solidFill>
                  <a:srgbClr val="FF0000"/>
                </a:solidFill>
              </a:rPr>
              <a:t>r2_prevents.f </a:t>
            </a:r>
            <a:endParaRPr lang="en-US" dirty="0"/>
          </a:p>
          <a:p>
            <a:r>
              <a:rPr lang="en-US" dirty="0"/>
              <a:t> LUERR = </a:t>
            </a:r>
            <a:r>
              <a:rPr lang="en-US" dirty="0" smtClean="0"/>
              <a:t>13</a:t>
            </a:r>
          </a:p>
          <a:p>
            <a:r>
              <a:rPr lang="en-US" dirty="0"/>
              <a:t>C  READ ERROR FILES AND SET INTERPOLATION FACTORS</a:t>
            </a:r>
          </a:p>
          <a:p>
            <a:r>
              <a:rPr lang="en-US" dirty="0"/>
              <a:t>C  </a:t>
            </a:r>
            <a:r>
              <a:rPr lang="en-US" dirty="0" smtClean="0"/>
              <a:t>----------------------------------------------</a:t>
            </a:r>
            <a:endParaRPr lang="en-US" dirty="0"/>
          </a:p>
          <a:p>
            <a:r>
              <a:rPr lang="en-US" dirty="0"/>
              <a:t>      CALL ETABLE(LUERR)</a:t>
            </a:r>
          </a:p>
          <a:p>
            <a:endParaRPr lang="en-US" dirty="0"/>
          </a:p>
        </p:txBody>
      </p:sp>
      <p:sp>
        <p:nvSpPr>
          <p:cNvPr id="4" name="TextBox 3"/>
          <p:cNvSpPr txBox="1"/>
          <p:nvPr/>
        </p:nvSpPr>
        <p:spPr>
          <a:xfrm>
            <a:off x="1571633" y="76200"/>
            <a:ext cx="7267567" cy="584775"/>
          </a:xfrm>
          <a:prstGeom prst="rect">
            <a:avLst/>
          </a:prstGeom>
          <a:noFill/>
        </p:spPr>
        <p:txBody>
          <a:bodyPr wrap="none" rtlCol="0">
            <a:spAutoFit/>
          </a:bodyPr>
          <a:lstStyle/>
          <a:p>
            <a:r>
              <a:rPr lang="en-US" sz="1600" b="1" dirty="0">
                <a:solidFill>
                  <a:srgbClr val="1406CA"/>
                </a:solidFill>
              </a:rPr>
              <a:t>PREPBUFR PROCESSING AT NCEP</a:t>
            </a:r>
            <a:endParaRPr lang="en-US" sz="1600" b="1" dirty="0" smtClean="0">
              <a:solidFill>
                <a:srgbClr val="1406CA"/>
              </a:solidFill>
            </a:endParaRPr>
          </a:p>
          <a:p>
            <a:r>
              <a:rPr lang="en-US" sz="1600" dirty="0" smtClean="0">
                <a:solidFill>
                  <a:srgbClr val="1406CA"/>
                </a:solidFill>
              </a:rPr>
              <a:t>http</a:t>
            </a:r>
            <a:r>
              <a:rPr lang="en-US" sz="1600" dirty="0">
                <a:solidFill>
                  <a:srgbClr val="1406CA"/>
                </a:solidFill>
              </a:rPr>
              <a:t>://www.emc.ncep.noaa.gov/mmb/data_processing/prepbufr.doc/document.htm</a:t>
            </a:r>
          </a:p>
        </p:txBody>
      </p:sp>
    </p:spTree>
    <p:extLst>
      <p:ext uri="{BB962C8B-B14F-4D97-AF65-F5344CB8AC3E}">
        <p14:creationId xmlns:p14="http://schemas.microsoft.com/office/powerpoint/2010/main" val="975810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7781" y="152400"/>
            <a:ext cx="4011419" cy="6740307"/>
          </a:xfrm>
          <a:prstGeom prst="rect">
            <a:avLst/>
          </a:prstGeom>
          <a:noFill/>
        </p:spPr>
        <p:txBody>
          <a:bodyPr wrap="none" rtlCol="0">
            <a:spAutoFit/>
          </a:bodyPr>
          <a:lstStyle/>
          <a:p>
            <a:r>
              <a:rPr lang="en-US" sz="1200" dirty="0" smtClean="0"/>
              <a:t>      </a:t>
            </a:r>
            <a:r>
              <a:rPr lang="en-US" sz="1200" dirty="0">
                <a:solidFill>
                  <a:srgbClr val="FF0000"/>
                </a:solidFill>
              </a:rPr>
              <a:t>FUNCTION OEF(P,TYP,IE</a:t>
            </a:r>
            <a:r>
              <a:rPr lang="en-US" sz="1200" dirty="0" smtClean="0">
                <a:solidFill>
                  <a:srgbClr val="FF0000"/>
                </a:solidFill>
              </a:rPr>
              <a:t>)</a:t>
            </a:r>
          </a:p>
          <a:p>
            <a:r>
              <a:rPr lang="en-US" sz="1200" dirty="0" smtClean="0"/>
              <a:t>      COMMON </a:t>
            </a:r>
            <a:r>
              <a:rPr lang="en-US" sz="1200" dirty="0"/>
              <a:t>/ETRP/ERRS(300,33,6)</a:t>
            </a:r>
          </a:p>
          <a:p>
            <a:r>
              <a:rPr lang="en-US" sz="1200" dirty="0" smtClean="0"/>
              <a:t>C-----------------------------------------------------------------------</a:t>
            </a:r>
            <a:endParaRPr lang="en-US" sz="1200" dirty="0"/>
          </a:p>
          <a:p>
            <a:r>
              <a:rPr lang="en-US" sz="1200" dirty="0"/>
              <a:t>      OEF = 10E10</a:t>
            </a:r>
          </a:p>
          <a:p>
            <a:r>
              <a:rPr lang="en-US" sz="1200" dirty="0"/>
              <a:t>      KX  = TYP</a:t>
            </a:r>
          </a:p>
          <a:p>
            <a:endParaRPr lang="en-US" sz="1200" dirty="0"/>
          </a:p>
          <a:p>
            <a:r>
              <a:rPr lang="en-US" sz="1200" dirty="0"/>
              <a:t>C  LOOK UP ERRORS FOR PARTICULAR OB TYPES</a:t>
            </a:r>
          </a:p>
          <a:p>
            <a:r>
              <a:rPr lang="en-US" sz="1200" dirty="0"/>
              <a:t>C  --------------------------------------</a:t>
            </a:r>
          </a:p>
          <a:p>
            <a:endParaRPr lang="en-US" sz="1200" dirty="0"/>
          </a:p>
          <a:p>
            <a:r>
              <a:rPr lang="en-US" sz="1200" dirty="0"/>
              <a:t>      IF(IE.GE.2 .AND. IE.LE.4) THEN</a:t>
            </a:r>
          </a:p>
          <a:p>
            <a:r>
              <a:rPr lang="en-US" sz="1200" dirty="0"/>
              <a:t>         DO LA=1,33</a:t>
            </a:r>
          </a:p>
          <a:p>
            <a:r>
              <a:rPr lang="en-US" sz="1200" dirty="0"/>
              <a:t>         IF(P.GE.ERRS(KX,LA,1)) GOTO 10</a:t>
            </a:r>
          </a:p>
          <a:p>
            <a:r>
              <a:rPr lang="en-US" sz="1200" dirty="0"/>
              <a:t>         ENDDO</a:t>
            </a:r>
          </a:p>
          <a:p>
            <a:r>
              <a:rPr lang="en-US" sz="1200" dirty="0"/>
              <a:t>10       LB = LA-1</a:t>
            </a:r>
          </a:p>
          <a:p>
            <a:r>
              <a:rPr lang="en-US" sz="1200" dirty="0"/>
              <a:t>         IF(LB.EQ.33) LA = 6</a:t>
            </a:r>
          </a:p>
          <a:p>
            <a:r>
              <a:rPr lang="en-US" sz="1200" dirty="0"/>
              <a:t>         IF(LB.EQ.33) LB = 5</a:t>
            </a:r>
          </a:p>
          <a:p>
            <a:r>
              <a:rPr lang="en-US" sz="1200" dirty="0"/>
              <a:t>         IF(LB.EQ. 0) THEN</a:t>
            </a:r>
          </a:p>
          <a:p>
            <a:r>
              <a:rPr lang="en-US" sz="1200" dirty="0"/>
              <a:t>            OEF = ERRS(KX,1,IE)</a:t>
            </a:r>
          </a:p>
          <a:p>
            <a:r>
              <a:rPr lang="en-US" sz="1200" dirty="0"/>
              <a:t>         ELSE</a:t>
            </a:r>
          </a:p>
          <a:p>
            <a:r>
              <a:rPr lang="en-US" sz="1200" dirty="0"/>
              <a:t>            DEL = (P-ERRS(KX,LB,1))/(ERRS(KX,LA,1)-ERRS(KX,LB,1))</a:t>
            </a:r>
          </a:p>
          <a:p>
            <a:r>
              <a:rPr lang="en-US" sz="1200" dirty="0"/>
              <a:t>            OEF = (1.-DEL)*ERRS(KX,LB,IE) + DEL*ERRS(KX,LA,IE)</a:t>
            </a:r>
          </a:p>
          <a:p>
            <a:r>
              <a:rPr lang="en-US" sz="1200" dirty="0"/>
              <a:t>         ENDIF</a:t>
            </a:r>
          </a:p>
          <a:p>
            <a:r>
              <a:rPr lang="en-US" sz="1200" dirty="0"/>
              <a:t>      ELSEIF(IE.EQ.5) THEN</a:t>
            </a:r>
          </a:p>
          <a:p>
            <a:r>
              <a:rPr lang="en-US" sz="1200" dirty="0"/>
              <a:t>         OEF = ERRS(KX,1,5)</a:t>
            </a:r>
          </a:p>
          <a:p>
            <a:r>
              <a:rPr lang="en-US" sz="1200" dirty="0"/>
              <a:t>      ELSEIF(IE.EQ.6) THEN</a:t>
            </a:r>
          </a:p>
          <a:p>
            <a:r>
              <a:rPr lang="en-US" sz="1200" dirty="0"/>
              <a:t>         OEF = ERRS(KX,1,6)</a:t>
            </a:r>
          </a:p>
          <a:p>
            <a:r>
              <a:rPr lang="en-US" sz="1200" dirty="0"/>
              <a:t>      ENDIF</a:t>
            </a:r>
          </a:p>
          <a:p>
            <a:endParaRPr lang="en-US" sz="1200" dirty="0"/>
          </a:p>
          <a:p>
            <a:r>
              <a:rPr lang="en-US" sz="1200" dirty="0"/>
              <a:t>C  </a:t>
            </a:r>
            <a:r>
              <a:rPr lang="en-US" sz="1200" b="1" dirty="0">
                <a:solidFill>
                  <a:srgbClr val="FF0000"/>
                </a:solidFill>
              </a:rPr>
              <a:t>SET MISSING ERROR VALUE TO 10E10</a:t>
            </a:r>
          </a:p>
          <a:p>
            <a:r>
              <a:rPr lang="en-US" sz="1200" dirty="0"/>
              <a:t>C  --------------------------------</a:t>
            </a:r>
          </a:p>
          <a:p>
            <a:endParaRPr lang="en-US" sz="1200" dirty="0"/>
          </a:p>
          <a:p>
            <a:r>
              <a:rPr lang="en-US" sz="1200" dirty="0"/>
              <a:t>      </a:t>
            </a:r>
            <a:r>
              <a:rPr lang="en-US" sz="1200" dirty="0">
                <a:solidFill>
                  <a:srgbClr val="FF0000"/>
                </a:solidFill>
              </a:rPr>
              <a:t>IF(OEF.GE.5E5) OEF = 10E10</a:t>
            </a:r>
          </a:p>
          <a:p>
            <a:endParaRPr lang="en-US" sz="1200" dirty="0"/>
          </a:p>
          <a:p>
            <a:r>
              <a:rPr lang="en-US" sz="1200" dirty="0"/>
              <a:t>      RETURN</a:t>
            </a:r>
          </a:p>
          <a:p>
            <a:r>
              <a:rPr lang="en-US" sz="1200" dirty="0"/>
              <a:t>      </a:t>
            </a:r>
            <a:r>
              <a:rPr lang="en-US" sz="1200" dirty="0" smtClean="0"/>
              <a:t>END</a:t>
            </a:r>
            <a:endParaRPr lang="en-US" sz="1200" dirty="0"/>
          </a:p>
        </p:txBody>
      </p:sp>
      <p:sp>
        <p:nvSpPr>
          <p:cNvPr id="3" name="Rectangle 2"/>
          <p:cNvSpPr/>
          <p:nvPr/>
        </p:nvSpPr>
        <p:spPr>
          <a:xfrm>
            <a:off x="4724400" y="152400"/>
            <a:ext cx="4114800" cy="6553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304800"/>
            <a:ext cx="3567002" cy="4801314"/>
          </a:xfrm>
          <a:prstGeom prst="rect">
            <a:avLst/>
          </a:prstGeom>
          <a:noFill/>
        </p:spPr>
        <p:txBody>
          <a:bodyPr wrap="none" rtlCol="0">
            <a:spAutoFit/>
          </a:bodyPr>
          <a:lstStyle/>
          <a:p>
            <a:r>
              <a:rPr lang="en-US" dirty="0"/>
              <a:t> </a:t>
            </a:r>
            <a:r>
              <a:rPr lang="en-US" dirty="0" smtClean="0"/>
              <a:t>   </a:t>
            </a:r>
            <a:r>
              <a:rPr lang="en-US" sz="1200" dirty="0" smtClean="0">
                <a:solidFill>
                  <a:srgbClr val="FF0000"/>
                </a:solidFill>
              </a:rPr>
              <a:t>SUBROUTINE </a:t>
            </a:r>
            <a:r>
              <a:rPr lang="en-US" sz="1200" dirty="0">
                <a:solidFill>
                  <a:srgbClr val="FF0000"/>
                </a:solidFill>
              </a:rPr>
              <a:t>ETABLE(LUNIT)</a:t>
            </a:r>
          </a:p>
          <a:p>
            <a:endParaRPr lang="en-US" sz="1200" dirty="0"/>
          </a:p>
          <a:p>
            <a:r>
              <a:rPr lang="en-US" sz="1200" dirty="0"/>
              <a:t>      COMMON /ETRP/ ERRS(300,33,6)</a:t>
            </a:r>
          </a:p>
          <a:p>
            <a:endParaRPr lang="en-US" sz="1200" dirty="0"/>
          </a:p>
          <a:p>
            <a:r>
              <a:rPr lang="en-US" sz="1200" dirty="0"/>
              <a:t>C-----------------------------------------------------------------------</a:t>
            </a:r>
          </a:p>
          <a:p>
            <a:r>
              <a:rPr lang="en-US" sz="1200" dirty="0"/>
              <a:t>C-----------------------------------------------------------------------</a:t>
            </a:r>
          </a:p>
          <a:p>
            <a:endParaRPr lang="en-US" sz="1200" dirty="0"/>
          </a:p>
          <a:p>
            <a:r>
              <a:rPr lang="en-US" sz="1200" dirty="0"/>
              <a:t>C  READ THE OBSERVATION ERROR TABLES</a:t>
            </a:r>
          </a:p>
          <a:p>
            <a:r>
              <a:rPr lang="en-US" sz="1200" dirty="0"/>
              <a:t>C  ---------------------------------</a:t>
            </a:r>
          </a:p>
          <a:p>
            <a:endParaRPr lang="en-US" sz="1200" dirty="0"/>
          </a:p>
          <a:p>
            <a:r>
              <a:rPr lang="en-US" sz="1200" dirty="0"/>
              <a:t>      REWIND LUNIT</a:t>
            </a:r>
          </a:p>
          <a:p>
            <a:r>
              <a:rPr lang="en-US" sz="1200" dirty="0"/>
              <a:t>C-CRA ERRS = 0</a:t>
            </a:r>
          </a:p>
          <a:p>
            <a:r>
              <a:rPr lang="en-US" sz="1200" dirty="0"/>
              <a:t>C     COMMON /ETRP/ ERRS(300,33,6)</a:t>
            </a:r>
          </a:p>
          <a:p>
            <a:r>
              <a:rPr lang="en-US" sz="1200" dirty="0"/>
              <a:t>      DO I=1,300*33*6</a:t>
            </a:r>
          </a:p>
          <a:p>
            <a:r>
              <a:rPr lang="en-US" sz="1200" dirty="0"/>
              <a:t>        ERRS(I,1,1) = 0</a:t>
            </a:r>
          </a:p>
          <a:p>
            <a:r>
              <a:rPr lang="en-US" sz="1200" dirty="0"/>
              <a:t>      ENDDO</a:t>
            </a:r>
          </a:p>
          <a:p>
            <a:endParaRPr lang="en-US" sz="1200" dirty="0"/>
          </a:p>
          <a:p>
            <a:r>
              <a:rPr lang="en-US" sz="1200" dirty="0"/>
              <a:t>10    READ(LUNIT,'(1X,I3)',END=100) KX</a:t>
            </a:r>
          </a:p>
          <a:p>
            <a:r>
              <a:rPr lang="en-US" sz="1200" dirty="0"/>
              <a:t>      DO K=1,33</a:t>
            </a:r>
          </a:p>
          <a:p>
            <a:r>
              <a:rPr lang="en-US" sz="1200" dirty="0"/>
              <a:t>      READ(LUNIT,'(1X,6E12.5)') (ERRS(KX,K,M),M=1,6)</a:t>
            </a:r>
          </a:p>
          <a:p>
            <a:r>
              <a:rPr lang="en-US" sz="1200" dirty="0"/>
              <a:t>      ENDDO</a:t>
            </a:r>
          </a:p>
          <a:p>
            <a:r>
              <a:rPr lang="en-US" sz="1200" dirty="0"/>
              <a:t>      GOTO 10</a:t>
            </a:r>
          </a:p>
          <a:p>
            <a:endParaRPr lang="en-US" sz="1200" dirty="0"/>
          </a:p>
          <a:p>
            <a:r>
              <a:rPr lang="en-US" sz="1200" dirty="0"/>
              <a:t>100   RETURN</a:t>
            </a:r>
          </a:p>
          <a:p>
            <a:r>
              <a:rPr lang="en-US" sz="1200" dirty="0"/>
              <a:t>      END</a:t>
            </a:r>
          </a:p>
        </p:txBody>
      </p:sp>
      <p:sp>
        <p:nvSpPr>
          <p:cNvPr id="5" name="Rectangle 4"/>
          <p:cNvSpPr/>
          <p:nvPr/>
        </p:nvSpPr>
        <p:spPr>
          <a:xfrm>
            <a:off x="304800" y="152400"/>
            <a:ext cx="4114800" cy="6553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747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66800"/>
            <a:ext cx="184731" cy="646331"/>
          </a:xfrm>
          <a:prstGeom prst="rect">
            <a:avLst/>
          </a:prstGeom>
          <a:noFill/>
        </p:spPr>
        <p:txBody>
          <a:bodyPr wrap="none" rtlCol="0">
            <a:spAutoFit/>
          </a:bodyPr>
          <a:lstStyle/>
          <a:p>
            <a:endParaRPr lang="en-US" dirty="0" smtClean="0"/>
          </a:p>
          <a:p>
            <a:endParaRPr lang="en-US" dirty="0"/>
          </a:p>
        </p:txBody>
      </p:sp>
      <p:sp>
        <p:nvSpPr>
          <p:cNvPr id="3" name="TextBox 2"/>
          <p:cNvSpPr txBox="1"/>
          <p:nvPr/>
        </p:nvSpPr>
        <p:spPr>
          <a:xfrm>
            <a:off x="457200" y="152400"/>
            <a:ext cx="8229600" cy="6494085"/>
          </a:xfrm>
          <a:prstGeom prst="rect">
            <a:avLst/>
          </a:prstGeom>
          <a:noFill/>
        </p:spPr>
        <p:txBody>
          <a:bodyPr wrap="square" rtlCol="0">
            <a:spAutoFit/>
          </a:bodyPr>
          <a:lstStyle/>
          <a:p>
            <a:r>
              <a:rPr lang="en-US" sz="1200" dirty="0"/>
              <a:t>/</a:t>
            </a:r>
            <a:r>
              <a:rPr lang="en-US" sz="1200" dirty="0" err="1" smtClean="0"/>
              <a:t>sss</a:t>
            </a:r>
            <a:r>
              <a:rPr lang="en-US" sz="1200" dirty="0" smtClean="0"/>
              <a:t>/</a:t>
            </a:r>
            <a:r>
              <a:rPr lang="en-US" sz="1200" dirty="0" err="1" smtClean="0"/>
              <a:t>cpc</a:t>
            </a:r>
            <a:r>
              <a:rPr lang="en-US" sz="1200" dirty="0" smtClean="0"/>
              <a:t>/shared/</a:t>
            </a:r>
            <a:r>
              <a:rPr lang="en-US" sz="1200" dirty="0" err="1" smtClean="0"/>
              <a:t>Hui.Wang</a:t>
            </a:r>
            <a:r>
              <a:rPr lang="en-US" sz="1200" dirty="0" smtClean="0"/>
              <a:t>/home/r2/scripts</a:t>
            </a:r>
          </a:p>
          <a:p>
            <a:r>
              <a:rPr lang="en-US" sz="1200" dirty="0">
                <a:solidFill>
                  <a:srgbClr val="00B050"/>
                </a:solidFill>
              </a:rPr>
              <a:t>./</a:t>
            </a:r>
            <a:r>
              <a:rPr lang="en-US" sz="1200" dirty="0" smtClean="0">
                <a:solidFill>
                  <a:srgbClr val="00B050"/>
                </a:solidFill>
              </a:rPr>
              <a:t>r2.dump.TRY5.sh </a:t>
            </a:r>
            <a:r>
              <a:rPr lang="en-US" sz="1200" dirty="0" smtClean="0">
                <a:solidFill>
                  <a:srgbClr val="7030A0"/>
                </a:solidFill>
              </a:rPr>
              <a:t>2008011000</a:t>
            </a:r>
          </a:p>
          <a:p>
            <a:r>
              <a:rPr lang="en-US" sz="1200" dirty="0"/>
              <a:t>(copy files: icegrb2008011000   snogrb2008011000   </a:t>
            </a:r>
            <a:r>
              <a:rPr lang="en-US" sz="1200" dirty="0" smtClean="0"/>
              <a:t>sstgrb2008011000</a:t>
            </a:r>
          </a:p>
          <a:p>
            <a:r>
              <a:rPr lang="en-US" sz="1200" dirty="0"/>
              <a:t>To: /</a:t>
            </a:r>
            <a:r>
              <a:rPr lang="en-US" sz="1200" dirty="0" err="1" smtClean="0"/>
              <a:t>sss</a:t>
            </a:r>
            <a:r>
              <a:rPr lang="en-US" sz="1200" dirty="0" smtClean="0"/>
              <a:t>/</a:t>
            </a:r>
            <a:r>
              <a:rPr lang="en-US" sz="1200" dirty="0" err="1" smtClean="0"/>
              <a:t>cpc</a:t>
            </a:r>
            <a:r>
              <a:rPr lang="en-US" sz="1200" dirty="0" smtClean="0"/>
              <a:t>/shared/</a:t>
            </a:r>
            <a:r>
              <a:rPr lang="en-US" sz="1200" dirty="0" err="1" smtClean="0"/>
              <a:t>Hui.Wang</a:t>
            </a:r>
            <a:r>
              <a:rPr lang="en-US" sz="1200" dirty="0" smtClean="0"/>
              <a:t>/home/data/monthdir.r2)</a:t>
            </a:r>
          </a:p>
          <a:p>
            <a:r>
              <a:rPr lang="en-US" sz="1200" dirty="0" smtClean="0"/>
              <a:t>(Only copy 3 types of files, not enough)</a:t>
            </a:r>
          </a:p>
          <a:p>
            <a:r>
              <a:rPr lang="en-US" sz="1200" dirty="0" smtClean="0"/>
              <a:t>Do this:</a:t>
            </a:r>
          </a:p>
          <a:p>
            <a:r>
              <a:rPr lang="en-US" sz="1200" dirty="0"/>
              <a:t>/</a:t>
            </a:r>
            <a:r>
              <a:rPr lang="en-US" sz="1200" dirty="0" err="1" smtClean="0"/>
              <a:t>sss</a:t>
            </a:r>
            <a:r>
              <a:rPr lang="en-US" sz="1200" dirty="0" smtClean="0"/>
              <a:t>/</a:t>
            </a:r>
            <a:r>
              <a:rPr lang="en-US" sz="1200" dirty="0" err="1" smtClean="0"/>
              <a:t>cpc</a:t>
            </a:r>
            <a:r>
              <a:rPr lang="en-US" sz="1200" dirty="0" smtClean="0"/>
              <a:t>/shared/</a:t>
            </a:r>
            <a:r>
              <a:rPr lang="en-US" sz="1200" dirty="0" err="1" smtClean="0"/>
              <a:t>Hui.Wang</a:t>
            </a:r>
            <a:r>
              <a:rPr lang="en-US" sz="1200" dirty="0" smtClean="0"/>
              <a:t>/2015_R2/2008/</a:t>
            </a:r>
            <a:r>
              <a:rPr lang="en-US" sz="1200" dirty="0" err="1" smtClean="0"/>
              <a:t>cdas</a:t>
            </a:r>
            <a:r>
              <a:rPr lang="en-US" sz="1200" dirty="0" smtClean="0"/>
              <a:t>/data/</a:t>
            </a:r>
          </a:p>
          <a:p>
            <a:r>
              <a:rPr lang="en-US" sz="1200" dirty="0" err="1" smtClean="0">
                <a:solidFill>
                  <a:srgbClr val="00B050"/>
                </a:solidFill>
              </a:rPr>
              <a:t>cp</a:t>
            </a:r>
            <a:r>
              <a:rPr lang="en-US" sz="1200" dirty="0">
                <a:solidFill>
                  <a:srgbClr val="00B050"/>
                </a:solidFill>
              </a:rPr>
              <a:t> *200801* /</a:t>
            </a:r>
            <a:r>
              <a:rPr lang="en-US" sz="1200" dirty="0" err="1" smtClean="0">
                <a:solidFill>
                  <a:srgbClr val="00B050"/>
                </a:solidFill>
              </a:rPr>
              <a:t>sss</a:t>
            </a:r>
            <a:r>
              <a:rPr lang="en-US" sz="1200" dirty="0" smtClean="0">
                <a:solidFill>
                  <a:srgbClr val="00B050"/>
                </a:solidFill>
              </a:rPr>
              <a:t>/</a:t>
            </a:r>
            <a:r>
              <a:rPr lang="en-US" sz="1200" dirty="0" err="1" smtClean="0">
                <a:solidFill>
                  <a:srgbClr val="00B050"/>
                </a:solidFill>
              </a:rPr>
              <a:t>cpc</a:t>
            </a:r>
            <a:r>
              <a:rPr lang="en-US" sz="1200" dirty="0" smtClean="0">
                <a:solidFill>
                  <a:srgbClr val="00B050"/>
                </a:solidFill>
              </a:rPr>
              <a:t>/shared/</a:t>
            </a:r>
            <a:r>
              <a:rPr lang="en-US" sz="1200" dirty="0" err="1" smtClean="0">
                <a:solidFill>
                  <a:srgbClr val="00B050"/>
                </a:solidFill>
              </a:rPr>
              <a:t>Hui.Wang</a:t>
            </a:r>
            <a:r>
              <a:rPr lang="en-US" sz="1200" dirty="0" smtClean="0">
                <a:solidFill>
                  <a:srgbClr val="00B050"/>
                </a:solidFill>
              </a:rPr>
              <a:t>/home/data/monthdir.r2/</a:t>
            </a:r>
          </a:p>
          <a:p>
            <a:endParaRPr lang="en-US" sz="1200" dirty="0" smtClean="0"/>
          </a:p>
          <a:p>
            <a:r>
              <a:rPr lang="en-US" sz="1200" dirty="0"/>
              <a:t>/</a:t>
            </a:r>
            <a:r>
              <a:rPr lang="en-US" sz="1200" dirty="0" err="1" smtClean="0"/>
              <a:t>sss</a:t>
            </a:r>
            <a:r>
              <a:rPr lang="en-US" sz="1200" dirty="0" smtClean="0"/>
              <a:t>/</a:t>
            </a:r>
            <a:r>
              <a:rPr lang="en-US" sz="1200" dirty="0" err="1" smtClean="0"/>
              <a:t>cpc</a:t>
            </a:r>
            <a:r>
              <a:rPr lang="en-US" sz="1200" dirty="0" smtClean="0"/>
              <a:t>/shared/</a:t>
            </a:r>
            <a:r>
              <a:rPr lang="en-US" sz="1200" dirty="0" err="1" smtClean="0"/>
              <a:t>Hui.Wang</a:t>
            </a:r>
            <a:r>
              <a:rPr lang="en-US" sz="1200" dirty="0" smtClean="0"/>
              <a:t>/2015_R2/2008/</a:t>
            </a:r>
            <a:r>
              <a:rPr lang="en-US" sz="1200" dirty="0" err="1" smtClean="0"/>
              <a:t>Pr</a:t>
            </a:r>
            <a:r>
              <a:rPr lang="en-US" sz="1200" dirty="0" smtClean="0"/>
              <a:t>/</a:t>
            </a:r>
          </a:p>
          <a:p>
            <a:r>
              <a:rPr lang="en-US" sz="1200" dirty="0" err="1">
                <a:solidFill>
                  <a:srgbClr val="00B050"/>
                </a:solidFill>
              </a:rPr>
              <a:t>cp</a:t>
            </a:r>
            <a:r>
              <a:rPr lang="en-US" sz="1200" dirty="0">
                <a:solidFill>
                  <a:srgbClr val="00B050"/>
                </a:solidFill>
              </a:rPr>
              <a:t> pingrainT62.grb.2008 /</a:t>
            </a:r>
            <a:r>
              <a:rPr lang="en-US" sz="1200" dirty="0" err="1">
                <a:solidFill>
                  <a:srgbClr val="00B050"/>
                </a:solidFill>
              </a:rPr>
              <a:t>sss</a:t>
            </a:r>
            <a:r>
              <a:rPr lang="en-US" sz="1200" dirty="0">
                <a:solidFill>
                  <a:srgbClr val="00B050"/>
                </a:solidFill>
              </a:rPr>
              <a:t>/</a:t>
            </a:r>
            <a:r>
              <a:rPr lang="en-US" sz="1200" dirty="0" err="1">
                <a:solidFill>
                  <a:srgbClr val="00B050"/>
                </a:solidFill>
              </a:rPr>
              <a:t>cpc</a:t>
            </a:r>
            <a:r>
              <a:rPr lang="en-US" sz="1200" dirty="0">
                <a:solidFill>
                  <a:srgbClr val="00B050"/>
                </a:solidFill>
              </a:rPr>
              <a:t>/shared/</a:t>
            </a:r>
            <a:r>
              <a:rPr lang="en-US" sz="1200" dirty="0" err="1">
                <a:solidFill>
                  <a:srgbClr val="00B050"/>
                </a:solidFill>
              </a:rPr>
              <a:t>Hui.Wang</a:t>
            </a:r>
            <a:r>
              <a:rPr lang="en-US" sz="1200" dirty="0">
                <a:solidFill>
                  <a:srgbClr val="00B050"/>
                </a:solidFill>
              </a:rPr>
              <a:t>/home/data/monthdir.r2</a:t>
            </a:r>
            <a:r>
              <a:rPr lang="en-US" sz="1200" dirty="0" smtClean="0">
                <a:solidFill>
                  <a:srgbClr val="00B050"/>
                </a:solidFill>
              </a:rPr>
              <a:t>/</a:t>
            </a:r>
          </a:p>
          <a:p>
            <a:r>
              <a:rPr lang="en-US" sz="1200" dirty="0">
                <a:solidFill>
                  <a:srgbClr val="00B050"/>
                </a:solidFill>
              </a:rPr>
              <a:t>mv pingrainT62.grb.2008 pingrainT62.grb.new</a:t>
            </a:r>
          </a:p>
          <a:p>
            <a:endParaRPr lang="en-US" sz="1200" dirty="0" smtClean="0"/>
          </a:p>
          <a:p>
            <a:r>
              <a:rPr lang="en-US" sz="1200" dirty="0"/>
              <a:t>/</a:t>
            </a:r>
            <a:r>
              <a:rPr lang="en-US" sz="1200" dirty="0" err="1"/>
              <a:t>sss</a:t>
            </a:r>
            <a:r>
              <a:rPr lang="en-US" sz="1200" dirty="0"/>
              <a:t>/</a:t>
            </a:r>
            <a:r>
              <a:rPr lang="en-US" sz="1200" dirty="0" err="1"/>
              <a:t>cpc</a:t>
            </a:r>
            <a:r>
              <a:rPr lang="en-US" sz="1200" dirty="0"/>
              <a:t>/shared/</a:t>
            </a:r>
            <a:r>
              <a:rPr lang="en-US" sz="1200" dirty="0" err="1"/>
              <a:t>Hui.Wang</a:t>
            </a:r>
            <a:r>
              <a:rPr lang="en-US" sz="1200" dirty="0"/>
              <a:t>/2015_R2/2008/data/GUESS</a:t>
            </a:r>
            <a:endParaRPr lang="en-US" sz="1200" dirty="0" smtClean="0"/>
          </a:p>
          <a:p>
            <a:r>
              <a:rPr lang="en-US" sz="1200" dirty="0" smtClean="0"/>
              <a:t>HPSS: </a:t>
            </a:r>
          </a:p>
          <a:p>
            <a:r>
              <a:rPr lang="en-US" sz="1200" dirty="0" err="1" smtClean="0">
                <a:solidFill>
                  <a:srgbClr val="00B050"/>
                </a:solidFill>
              </a:rPr>
              <a:t>hsi</a:t>
            </a:r>
            <a:endParaRPr lang="en-US" sz="1200" dirty="0" smtClean="0">
              <a:solidFill>
                <a:srgbClr val="00B050"/>
              </a:solidFill>
            </a:endParaRPr>
          </a:p>
          <a:p>
            <a:r>
              <a:rPr lang="en-US" sz="1200" dirty="0" smtClean="0">
                <a:solidFill>
                  <a:srgbClr val="00B050"/>
                </a:solidFill>
              </a:rPr>
              <a:t>cd /5year/NCEPDEV/</a:t>
            </a:r>
            <a:r>
              <a:rPr lang="en-US" sz="1200" dirty="0" err="1" smtClean="0">
                <a:solidFill>
                  <a:srgbClr val="00B050"/>
                </a:solidFill>
              </a:rPr>
              <a:t>cpc</a:t>
            </a:r>
            <a:r>
              <a:rPr lang="en-US" sz="1200" dirty="0" smtClean="0">
                <a:solidFill>
                  <a:srgbClr val="00B050"/>
                </a:solidFill>
              </a:rPr>
              <a:t>-om/</a:t>
            </a:r>
            <a:r>
              <a:rPr lang="en-US" sz="1200" dirty="0" err="1" smtClean="0">
                <a:solidFill>
                  <a:srgbClr val="00B050"/>
                </a:solidFill>
              </a:rPr>
              <a:t>Wesley.Ebisuzaki</a:t>
            </a:r>
            <a:r>
              <a:rPr lang="en-US" sz="1200" dirty="0" smtClean="0">
                <a:solidFill>
                  <a:srgbClr val="00B050"/>
                </a:solidFill>
              </a:rPr>
              <a:t>/r2/sp1/2008/</a:t>
            </a:r>
          </a:p>
          <a:p>
            <a:r>
              <a:rPr lang="en-US" sz="1200" dirty="0" smtClean="0">
                <a:solidFill>
                  <a:srgbClr val="00B050"/>
                </a:solidFill>
              </a:rPr>
              <a:t>get guess200801</a:t>
            </a:r>
          </a:p>
          <a:p>
            <a:r>
              <a:rPr lang="en-US" sz="1200" dirty="0"/>
              <a:t>tar -</a:t>
            </a:r>
            <a:r>
              <a:rPr lang="en-US" sz="1200" dirty="0" err="1"/>
              <a:t>xvvf</a:t>
            </a:r>
            <a:r>
              <a:rPr lang="en-US" sz="1200" dirty="0"/>
              <a:t> </a:t>
            </a:r>
            <a:r>
              <a:rPr lang="en-US" sz="1200" dirty="0" smtClean="0"/>
              <a:t>guess200801</a:t>
            </a:r>
          </a:p>
          <a:p>
            <a:r>
              <a:rPr lang="en-US" sz="1200" dirty="0"/>
              <a:t>(</a:t>
            </a:r>
            <a:r>
              <a:rPr lang="en-US" sz="1200" dirty="0" smtClean="0"/>
              <a:t>Two types </a:t>
            </a:r>
            <a:r>
              <a:rPr lang="en-US" sz="1200" dirty="0"/>
              <a:t>of files:     </a:t>
            </a:r>
            <a:r>
              <a:rPr lang="en-US" sz="1200" dirty="0">
                <a:solidFill>
                  <a:srgbClr val="C00000"/>
                </a:solidFill>
              </a:rPr>
              <a:t>sig.ft06.2008010918.ieee</a:t>
            </a:r>
            <a:r>
              <a:rPr lang="en-US" sz="1200" dirty="0"/>
              <a:t>     </a:t>
            </a:r>
            <a:r>
              <a:rPr lang="en-US" sz="1200" dirty="0" smtClean="0">
                <a:solidFill>
                  <a:srgbClr val="C00000"/>
                </a:solidFill>
              </a:rPr>
              <a:t>sfc.ft06.2008010918.ieee</a:t>
            </a:r>
            <a:r>
              <a:rPr lang="en-US" sz="1200" dirty="0" smtClean="0"/>
              <a:t>)</a:t>
            </a:r>
          </a:p>
          <a:p>
            <a:r>
              <a:rPr lang="en-US" sz="1200" dirty="0">
                <a:solidFill>
                  <a:srgbClr val="00B050"/>
                </a:solidFill>
              </a:rPr>
              <a:t>get </a:t>
            </a:r>
            <a:r>
              <a:rPr lang="en-US" sz="1200" dirty="0" smtClean="0">
                <a:solidFill>
                  <a:srgbClr val="00B050"/>
                </a:solidFill>
              </a:rPr>
              <a:t>anl200801</a:t>
            </a:r>
          </a:p>
          <a:p>
            <a:r>
              <a:rPr lang="en-US" sz="1200" dirty="0"/>
              <a:t>(Two types of files:     </a:t>
            </a:r>
            <a:r>
              <a:rPr lang="en-US" sz="1200" dirty="0" smtClean="0"/>
              <a:t> sfc.anl.2008010918.ieee      </a:t>
            </a:r>
            <a:r>
              <a:rPr lang="en-US" sz="1200" dirty="0" smtClean="0">
                <a:solidFill>
                  <a:srgbClr val="C00000"/>
                </a:solidFill>
              </a:rPr>
              <a:t>sig.anl.2008010918.ieee</a:t>
            </a:r>
            <a:r>
              <a:rPr lang="en-US" sz="1200" dirty="0" smtClean="0"/>
              <a:t>)</a:t>
            </a:r>
          </a:p>
          <a:p>
            <a:r>
              <a:rPr lang="en-US" sz="1200" dirty="0">
                <a:solidFill>
                  <a:srgbClr val="00B050"/>
                </a:solidFill>
              </a:rPr>
              <a:t>get </a:t>
            </a:r>
            <a:r>
              <a:rPr lang="en-US" sz="1200" dirty="0" smtClean="0">
                <a:solidFill>
                  <a:srgbClr val="00B050"/>
                </a:solidFill>
              </a:rPr>
              <a:t>diag200801</a:t>
            </a:r>
          </a:p>
          <a:p>
            <a:r>
              <a:rPr lang="en-US" sz="1200" dirty="0" smtClean="0"/>
              <a:t>Tar –</a:t>
            </a:r>
            <a:r>
              <a:rPr lang="en-US" sz="1200" dirty="0" err="1" smtClean="0"/>
              <a:t>xvvf</a:t>
            </a:r>
            <a:r>
              <a:rPr lang="en-US" sz="1200" dirty="0"/>
              <a:t> </a:t>
            </a:r>
            <a:r>
              <a:rPr lang="en-US" sz="1200" dirty="0" smtClean="0"/>
              <a:t>diag200801</a:t>
            </a:r>
          </a:p>
          <a:p>
            <a:r>
              <a:rPr lang="en-US" sz="1200" dirty="0" smtClean="0"/>
              <a:t>(Six types </a:t>
            </a:r>
            <a:r>
              <a:rPr lang="en-US" sz="1200" dirty="0"/>
              <a:t>of files: 	dg3.ft00.2008012506.grib  flx.ft00.2008012506.grib  </a:t>
            </a:r>
            <a:r>
              <a:rPr lang="en-US" sz="1200" dirty="0" smtClean="0"/>
              <a:t>znl.ft00.2008012506.native</a:t>
            </a:r>
          </a:p>
          <a:p>
            <a:r>
              <a:rPr lang="en-US" sz="1200" dirty="0"/>
              <a:t>		dg3.ft06.2008012506.grib  </a:t>
            </a:r>
            <a:r>
              <a:rPr lang="en-US" sz="1200" dirty="0">
                <a:solidFill>
                  <a:srgbClr val="C00000"/>
                </a:solidFill>
              </a:rPr>
              <a:t>flx.ft06.2008012506.grib</a:t>
            </a:r>
            <a:r>
              <a:rPr lang="en-US" sz="1200" dirty="0"/>
              <a:t>  </a:t>
            </a:r>
            <a:r>
              <a:rPr lang="en-US" sz="1200" dirty="0" smtClean="0"/>
              <a:t>znl.ft06.2008012506.native</a:t>
            </a:r>
          </a:p>
          <a:p>
            <a:r>
              <a:rPr lang="en-US" sz="1200" dirty="0" smtClean="0"/>
              <a:t>			                0100/06/12/18 </a:t>
            </a:r>
            <a:r>
              <a:rPr lang="en-US" sz="1200" dirty="0" smtClean="0">
                <a:sym typeface="Wingdings" panose="05000000000000000000" pitchFamily="2" charset="2"/>
              </a:rPr>
              <a:t> 0900/06/12/18</a:t>
            </a:r>
            <a:endParaRPr lang="en-US" sz="1200" dirty="0" smtClean="0"/>
          </a:p>
          <a:p>
            <a:endParaRPr lang="en-US" sz="1200" dirty="0"/>
          </a:p>
          <a:p>
            <a:r>
              <a:rPr lang="en-US" sz="1200" dirty="0">
                <a:solidFill>
                  <a:srgbClr val="00B050"/>
                </a:solidFill>
              </a:rPr>
              <a:t>./run_gdas.interactive.TRY2.sh </a:t>
            </a:r>
            <a:r>
              <a:rPr lang="en-US" sz="1200" dirty="0">
                <a:solidFill>
                  <a:srgbClr val="7030A0"/>
                </a:solidFill>
              </a:rPr>
              <a:t>2008011000</a:t>
            </a:r>
            <a:r>
              <a:rPr lang="en-US" sz="1200" dirty="0"/>
              <a:t> </a:t>
            </a:r>
            <a:r>
              <a:rPr lang="en-US" sz="1200" dirty="0" smtClean="0">
                <a:solidFill>
                  <a:srgbClr val="00B0F0"/>
                </a:solidFill>
              </a:rPr>
              <a:t>2008012000</a:t>
            </a:r>
          </a:p>
          <a:p>
            <a:endParaRPr lang="en-US" sz="1200" dirty="0" smtClean="0"/>
          </a:p>
          <a:p>
            <a:r>
              <a:rPr lang="en-US" sz="1400" b="1" dirty="0" smtClean="0">
                <a:solidFill>
                  <a:srgbClr val="FF0000"/>
                </a:solidFill>
              </a:rPr>
              <a:t>No-TAO test: gdas1</a:t>
            </a:r>
          </a:p>
          <a:p>
            <a:r>
              <a:rPr lang="en-US" sz="1400" b="1" dirty="0"/>
              <a:t>Change:</a:t>
            </a:r>
            <a:r>
              <a:rPr lang="en-US" sz="1400" dirty="0">
                <a:solidFill>
                  <a:srgbClr val="00B050"/>
                </a:solidFill>
              </a:rPr>
              <a:t>  </a:t>
            </a:r>
            <a:r>
              <a:rPr lang="en-US" sz="1400" dirty="0" smtClean="0">
                <a:solidFill>
                  <a:srgbClr val="00B050"/>
                </a:solidFill>
              </a:rPr>
              <a:t>  ln </a:t>
            </a:r>
            <a:r>
              <a:rPr lang="en-US" sz="1400" dirty="0">
                <a:solidFill>
                  <a:srgbClr val="00B050"/>
                </a:solidFill>
              </a:rPr>
              <a:t>-sf $GDAS_CONSTANTS_DIR/</a:t>
            </a:r>
            <a:r>
              <a:rPr lang="en-US" sz="1400" dirty="0" err="1">
                <a:solidFill>
                  <a:srgbClr val="00B050"/>
                </a:solidFill>
              </a:rPr>
              <a:t>ssierr</a:t>
            </a:r>
            <a:r>
              <a:rPr lang="en-US" sz="1400" dirty="0">
                <a:solidFill>
                  <a:srgbClr val="00B050"/>
                </a:solidFill>
              </a:rPr>
              <a:t> ${</a:t>
            </a:r>
            <a:r>
              <a:rPr lang="en-US" sz="1400" dirty="0" smtClean="0">
                <a:solidFill>
                  <a:srgbClr val="00B050"/>
                </a:solidFill>
              </a:rPr>
              <a:t>FTNID}13</a:t>
            </a:r>
          </a:p>
          <a:p>
            <a:r>
              <a:rPr lang="en-US" sz="1400" b="1" dirty="0" smtClean="0"/>
              <a:t>To:</a:t>
            </a:r>
            <a:r>
              <a:rPr lang="en-US" sz="1400" dirty="0" smtClean="0">
                <a:solidFill>
                  <a:srgbClr val="00B050"/>
                </a:solidFill>
              </a:rPr>
              <a:t>             </a:t>
            </a:r>
            <a:r>
              <a:rPr lang="en-US" sz="1400" dirty="0">
                <a:solidFill>
                  <a:srgbClr val="00B050"/>
                </a:solidFill>
              </a:rPr>
              <a:t>ln -sf /</a:t>
            </a:r>
            <a:r>
              <a:rPr lang="en-US" sz="1400" dirty="0" err="1">
                <a:solidFill>
                  <a:srgbClr val="00B050"/>
                </a:solidFill>
              </a:rPr>
              <a:t>sss</a:t>
            </a:r>
            <a:r>
              <a:rPr lang="en-US" sz="1400" dirty="0">
                <a:solidFill>
                  <a:srgbClr val="00B050"/>
                </a:solidFill>
              </a:rPr>
              <a:t>/</a:t>
            </a:r>
            <a:r>
              <a:rPr lang="en-US" sz="1400" dirty="0" err="1">
                <a:solidFill>
                  <a:srgbClr val="00B050"/>
                </a:solidFill>
              </a:rPr>
              <a:t>cpc</a:t>
            </a:r>
            <a:r>
              <a:rPr lang="en-US" sz="1400" dirty="0">
                <a:solidFill>
                  <a:srgbClr val="00B050"/>
                </a:solidFill>
              </a:rPr>
              <a:t>/shared/</a:t>
            </a:r>
            <a:r>
              <a:rPr lang="en-US" sz="1400" dirty="0" err="1">
                <a:solidFill>
                  <a:srgbClr val="00B050"/>
                </a:solidFill>
              </a:rPr>
              <a:t>Hui.Wang</a:t>
            </a:r>
            <a:r>
              <a:rPr lang="en-US" sz="1400" dirty="0">
                <a:solidFill>
                  <a:srgbClr val="00B050"/>
                </a:solidFill>
              </a:rPr>
              <a:t>/home/r2/</a:t>
            </a:r>
            <a:r>
              <a:rPr lang="en-US" sz="1400" dirty="0" err="1">
                <a:solidFill>
                  <a:srgbClr val="00B050"/>
                </a:solidFill>
              </a:rPr>
              <a:t>ERR_Table</a:t>
            </a:r>
            <a:r>
              <a:rPr lang="en-US" sz="1400" dirty="0">
                <a:solidFill>
                  <a:srgbClr val="00B050"/>
                </a:solidFill>
              </a:rPr>
              <a:t>/</a:t>
            </a:r>
            <a:r>
              <a:rPr lang="en-US" sz="1400" dirty="0" err="1">
                <a:solidFill>
                  <a:srgbClr val="00B050"/>
                </a:solidFill>
              </a:rPr>
              <a:t>ssierr_noTAO</a:t>
            </a:r>
            <a:r>
              <a:rPr lang="en-US" sz="1400" dirty="0">
                <a:solidFill>
                  <a:srgbClr val="00B050"/>
                </a:solidFill>
              </a:rPr>
              <a:t> ${</a:t>
            </a:r>
            <a:r>
              <a:rPr lang="en-US" sz="1400" dirty="0" smtClean="0">
                <a:solidFill>
                  <a:srgbClr val="00B050"/>
                </a:solidFill>
              </a:rPr>
              <a:t>FTNID}13</a:t>
            </a:r>
            <a:endParaRPr lang="en-US" sz="1400" dirty="0">
              <a:solidFill>
                <a:srgbClr val="00B050"/>
              </a:solidFill>
            </a:endParaRPr>
          </a:p>
        </p:txBody>
      </p:sp>
      <p:sp>
        <p:nvSpPr>
          <p:cNvPr id="4" name="TextBox 3"/>
          <p:cNvSpPr txBox="1"/>
          <p:nvPr/>
        </p:nvSpPr>
        <p:spPr>
          <a:xfrm>
            <a:off x="5562600" y="2971800"/>
            <a:ext cx="923651" cy="369332"/>
          </a:xfrm>
          <a:prstGeom prst="rect">
            <a:avLst/>
          </a:prstGeom>
          <a:noFill/>
        </p:spPr>
        <p:txBody>
          <a:bodyPr wrap="none" rtlCol="0">
            <a:spAutoFit/>
          </a:bodyPr>
          <a:lstStyle/>
          <a:p>
            <a:r>
              <a:rPr lang="en-US" b="1" dirty="0" smtClean="0">
                <a:solidFill>
                  <a:srgbClr val="C00000"/>
                </a:solidFill>
              </a:rPr>
              <a:t>Needed</a:t>
            </a:r>
            <a:endParaRPr lang="en-US" b="1" dirty="0">
              <a:solidFill>
                <a:srgbClr val="C00000"/>
              </a:solidFill>
            </a:endParaRPr>
          </a:p>
        </p:txBody>
      </p:sp>
      <p:cxnSp>
        <p:nvCxnSpPr>
          <p:cNvPr id="6" name="Straight Arrow Connector 5"/>
          <p:cNvCxnSpPr/>
          <p:nvPr/>
        </p:nvCxnSpPr>
        <p:spPr>
          <a:xfrm flipH="1">
            <a:off x="3352800" y="3156466"/>
            <a:ext cx="2209800" cy="5011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1"/>
          </p:cNvCxnSpPr>
          <p:nvPr/>
        </p:nvCxnSpPr>
        <p:spPr>
          <a:xfrm flipH="1">
            <a:off x="4953000" y="3156466"/>
            <a:ext cx="609600" cy="5011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029200" y="3156466"/>
            <a:ext cx="533400" cy="9260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7800" y="3156466"/>
            <a:ext cx="304800" cy="16441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325785" y="5334000"/>
            <a:ext cx="1742015" cy="461665"/>
          </a:xfrm>
          <a:prstGeom prst="rect">
            <a:avLst/>
          </a:prstGeom>
          <a:noFill/>
        </p:spPr>
        <p:txBody>
          <a:bodyPr wrap="none" rtlCol="0">
            <a:spAutoFit/>
          </a:bodyPr>
          <a:lstStyle/>
          <a:p>
            <a:r>
              <a:rPr lang="en-US" sz="2400" b="1" dirty="0" smtClean="0">
                <a:solidFill>
                  <a:srgbClr val="C00000"/>
                </a:solidFill>
              </a:rPr>
              <a:t>No-TAO Test</a:t>
            </a:r>
            <a:endParaRPr lang="en-US" sz="2400" b="1" dirty="0">
              <a:solidFill>
                <a:srgbClr val="C00000"/>
              </a:solidFill>
            </a:endParaRPr>
          </a:p>
        </p:txBody>
      </p:sp>
    </p:spTree>
    <p:extLst>
      <p:ext uri="{BB962C8B-B14F-4D97-AF65-F5344CB8AC3E}">
        <p14:creationId xmlns:p14="http://schemas.microsoft.com/office/powerpoint/2010/main" val="1530700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57187"/>
            <a:ext cx="3670620" cy="2462213"/>
          </a:xfrm>
          <a:prstGeom prst="rect">
            <a:avLst/>
          </a:prstGeom>
          <a:noFill/>
        </p:spPr>
        <p:txBody>
          <a:bodyPr wrap="none" rtlCol="0">
            <a:spAutoFit/>
          </a:bodyPr>
          <a:lstStyle/>
          <a:p>
            <a:r>
              <a:rPr lang="en-US" sz="1200" dirty="0"/>
              <a:t>/</a:t>
            </a:r>
            <a:r>
              <a:rPr lang="en-US" sz="1200" dirty="0" err="1" smtClean="0"/>
              <a:t>sss</a:t>
            </a:r>
            <a:r>
              <a:rPr lang="en-US" sz="1200" dirty="0" smtClean="0"/>
              <a:t>/</a:t>
            </a:r>
            <a:r>
              <a:rPr lang="en-US" sz="1200" dirty="0" err="1" smtClean="0"/>
              <a:t>cpc</a:t>
            </a:r>
            <a:r>
              <a:rPr lang="en-US" sz="1200" dirty="0" smtClean="0"/>
              <a:t>/shared/</a:t>
            </a:r>
            <a:r>
              <a:rPr lang="en-US" sz="1200" dirty="0" err="1" smtClean="0"/>
              <a:t>Hui.Wang</a:t>
            </a:r>
            <a:r>
              <a:rPr lang="en-US" sz="1200" dirty="0" smtClean="0"/>
              <a:t>/2015_R2/2008b/INF</a:t>
            </a:r>
          </a:p>
          <a:p>
            <a:endParaRPr lang="en-US" sz="1200" dirty="0"/>
          </a:p>
          <a:p>
            <a:r>
              <a:rPr lang="en-US" sz="1200" dirty="0"/>
              <a:t>for running 2008.02 2008.03, I </a:t>
            </a:r>
            <a:r>
              <a:rPr lang="en-US" sz="1200" dirty="0" smtClean="0"/>
              <a:t>downloaded</a:t>
            </a:r>
            <a:endParaRPr lang="en-US" sz="1200" dirty="0"/>
          </a:p>
          <a:p>
            <a:r>
              <a:rPr lang="en-US" sz="1200" dirty="0"/>
              <a:t>anl200801  bc200801  bc200802  </a:t>
            </a:r>
            <a:endParaRPr lang="en-US" sz="1200" dirty="0" smtClean="0"/>
          </a:p>
          <a:p>
            <a:r>
              <a:rPr lang="en-US" sz="1200" dirty="0" smtClean="0"/>
              <a:t>bc200803  </a:t>
            </a:r>
            <a:r>
              <a:rPr lang="en-US" sz="1200" dirty="0"/>
              <a:t>diag200801  guess200801</a:t>
            </a:r>
          </a:p>
          <a:p>
            <a:endParaRPr lang="en-US" sz="1200" dirty="0"/>
          </a:p>
          <a:p>
            <a:r>
              <a:rPr lang="en-US" sz="1200" dirty="0"/>
              <a:t>For PREBUFR data:</a:t>
            </a:r>
          </a:p>
          <a:p>
            <a:r>
              <a:rPr lang="en-US" sz="1200" dirty="0"/>
              <a:t>/NCEPDEV-</a:t>
            </a:r>
            <a:r>
              <a:rPr lang="en-US" sz="1200" dirty="0" err="1"/>
              <a:t>ReadOnly</a:t>
            </a:r>
            <a:r>
              <a:rPr lang="en-US" sz="1200" dirty="0"/>
              <a:t>/</a:t>
            </a:r>
            <a:r>
              <a:rPr lang="en-US" sz="1200" dirty="0" err="1"/>
              <a:t>hpssuser</a:t>
            </a:r>
            <a:r>
              <a:rPr lang="en-US" sz="1200" dirty="0"/>
              <a:t>/g03/wx51we/</a:t>
            </a:r>
            <a:r>
              <a:rPr lang="en-US" sz="1200" dirty="0" err="1"/>
              <a:t>cdas</a:t>
            </a:r>
            <a:r>
              <a:rPr lang="en-US" sz="1200" dirty="0"/>
              <a:t>/2008</a:t>
            </a:r>
          </a:p>
          <a:p>
            <a:endParaRPr lang="en-US" sz="1200" dirty="0"/>
          </a:p>
          <a:p>
            <a:r>
              <a:rPr lang="en-US" sz="1200" dirty="0"/>
              <a:t>get PREPBUFR0801</a:t>
            </a:r>
          </a:p>
          <a:p>
            <a:r>
              <a:rPr lang="en-US" sz="1200" dirty="0"/>
              <a:t>get PREPBUFR0802</a:t>
            </a:r>
          </a:p>
          <a:p>
            <a:r>
              <a:rPr lang="en-US" sz="1200" dirty="0"/>
              <a:t>get PREPBUFR0803</a:t>
            </a:r>
          </a:p>
          <a:p>
            <a:endParaRPr lang="en-US" sz="1000" dirty="0"/>
          </a:p>
        </p:txBody>
      </p:sp>
      <p:sp>
        <p:nvSpPr>
          <p:cNvPr id="3" name="TextBox 2"/>
          <p:cNvSpPr txBox="1"/>
          <p:nvPr/>
        </p:nvSpPr>
        <p:spPr>
          <a:xfrm>
            <a:off x="3818863" y="290691"/>
            <a:ext cx="5248937" cy="6186309"/>
          </a:xfrm>
          <a:prstGeom prst="rect">
            <a:avLst/>
          </a:prstGeom>
          <a:noFill/>
        </p:spPr>
        <p:txBody>
          <a:bodyPr wrap="none" rtlCol="0">
            <a:spAutoFit/>
          </a:bodyPr>
          <a:lstStyle/>
          <a:p>
            <a:r>
              <a:rPr lang="en-US" sz="1200" dirty="0" smtClean="0"/>
              <a:t>To </a:t>
            </a:r>
            <a:r>
              <a:rPr lang="en-US" sz="1200" dirty="0"/>
              <a:t>start run:</a:t>
            </a:r>
          </a:p>
          <a:p>
            <a:r>
              <a:rPr lang="en-US" sz="1200" dirty="0"/>
              <a:t>/</a:t>
            </a:r>
            <a:r>
              <a:rPr lang="en-US" sz="1200" dirty="0" err="1"/>
              <a:t>sss</a:t>
            </a:r>
            <a:r>
              <a:rPr lang="en-US" sz="1200" dirty="0"/>
              <a:t>/</a:t>
            </a:r>
            <a:r>
              <a:rPr lang="en-US" sz="1200" dirty="0" err="1"/>
              <a:t>cpc</a:t>
            </a:r>
            <a:r>
              <a:rPr lang="en-US" sz="1200" dirty="0"/>
              <a:t>/shared/</a:t>
            </a:r>
            <a:r>
              <a:rPr lang="en-US" sz="1200" dirty="0" err="1"/>
              <a:t>Hui.Wang</a:t>
            </a:r>
            <a:r>
              <a:rPr lang="en-US" sz="1200" dirty="0"/>
              <a:t>/home/data</a:t>
            </a:r>
          </a:p>
          <a:p>
            <a:r>
              <a:rPr lang="en-US" sz="1200" dirty="0" err="1"/>
              <a:t>mkdir</a:t>
            </a:r>
            <a:r>
              <a:rPr lang="en-US" sz="1200" dirty="0"/>
              <a:t> monthdir.r2</a:t>
            </a:r>
          </a:p>
          <a:p>
            <a:endParaRPr lang="en-US" sz="1200" dirty="0"/>
          </a:p>
          <a:p>
            <a:r>
              <a:rPr lang="en-US" sz="1200" dirty="0"/>
              <a:t>/</a:t>
            </a:r>
            <a:r>
              <a:rPr lang="en-US" sz="1200" dirty="0" err="1"/>
              <a:t>sss</a:t>
            </a:r>
            <a:r>
              <a:rPr lang="en-US" sz="1200" dirty="0"/>
              <a:t>/</a:t>
            </a:r>
            <a:r>
              <a:rPr lang="en-US" sz="1200" dirty="0" err="1"/>
              <a:t>cpc</a:t>
            </a:r>
            <a:r>
              <a:rPr lang="en-US" sz="1200" dirty="0"/>
              <a:t>/shared/</a:t>
            </a:r>
            <a:r>
              <a:rPr lang="en-US" sz="1200" dirty="0" err="1"/>
              <a:t>Hui.Wang</a:t>
            </a:r>
            <a:r>
              <a:rPr lang="en-US" sz="1200" dirty="0"/>
              <a:t>/2015_R2/2008b/BURF200802</a:t>
            </a:r>
          </a:p>
          <a:p>
            <a:r>
              <a:rPr lang="en-US" sz="1200" dirty="0" err="1"/>
              <a:t>cp</a:t>
            </a:r>
            <a:r>
              <a:rPr lang="en-US" sz="1200" dirty="0"/>
              <a:t> prepbufr200802* /</a:t>
            </a:r>
            <a:r>
              <a:rPr lang="en-US" sz="1200" dirty="0" err="1"/>
              <a:t>sss</a:t>
            </a:r>
            <a:r>
              <a:rPr lang="en-US" sz="1200" dirty="0"/>
              <a:t>/</a:t>
            </a:r>
            <a:r>
              <a:rPr lang="en-US" sz="1200" dirty="0" err="1"/>
              <a:t>cpc</a:t>
            </a:r>
            <a:r>
              <a:rPr lang="en-US" sz="1200" dirty="0"/>
              <a:t>/shared/</a:t>
            </a:r>
            <a:r>
              <a:rPr lang="en-US" sz="1200" dirty="0" err="1"/>
              <a:t>Hui.Wang</a:t>
            </a:r>
            <a:r>
              <a:rPr lang="en-US" sz="1200" dirty="0"/>
              <a:t>/home/data/monthdir.r2/</a:t>
            </a:r>
          </a:p>
          <a:p>
            <a:endParaRPr lang="en-US" sz="1200" dirty="0"/>
          </a:p>
          <a:p>
            <a:r>
              <a:rPr lang="en-US" sz="1200" dirty="0"/>
              <a:t>/</a:t>
            </a:r>
            <a:r>
              <a:rPr lang="en-US" sz="1200" dirty="0" err="1"/>
              <a:t>sss</a:t>
            </a:r>
            <a:r>
              <a:rPr lang="en-US" sz="1200" dirty="0"/>
              <a:t>/</a:t>
            </a:r>
            <a:r>
              <a:rPr lang="en-US" sz="1200" dirty="0" err="1"/>
              <a:t>cpc</a:t>
            </a:r>
            <a:r>
              <a:rPr lang="en-US" sz="1200" dirty="0"/>
              <a:t>/shared/</a:t>
            </a:r>
            <a:r>
              <a:rPr lang="en-US" sz="1200" dirty="0" err="1"/>
              <a:t>Hui.Wang</a:t>
            </a:r>
            <a:r>
              <a:rPr lang="en-US" sz="1200" dirty="0"/>
              <a:t>/2015_R2/2008b/BURF200803</a:t>
            </a:r>
          </a:p>
          <a:p>
            <a:r>
              <a:rPr lang="en-US" sz="1200" dirty="0" err="1"/>
              <a:t>cp</a:t>
            </a:r>
            <a:r>
              <a:rPr lang="en-US" sz="1200" dirty="0"/>
              <a:t> prepbufr200803* /</a:t>
            </a:r>
            <a:r>
              <a:rPr lang="en-US" sz="1200" dirty="0" err="1"/>
              <a:t>sss</a:t>
            </a:r>
            <a:r>
              <a:rPr lang="en-US" sz="1200" dirty="0"/>
              <a:t>/</a:t>
            </a:r>
            <a:r>
              <a:rPr lang="en-US" sz="1200" dirty="0" err="1"/>
              <a:t>cpc</a:t>
            </a:r>
            <a:r>
              <a:rPr lang="en-US" sz="1200" dirty="0"/>
              <a:t>/shared/</a:t>
            </a:r>
            <a:r>
              <a:rPr lang="en-US" sz="1200" dirty="0" err="1"/>
              <a:t>Hui.Wang</a:t>
            </a:r>
            <a:r>
              <a:rPr lang="en-US" sz="1200" dirty="0"/>
              <a:t>/home/data/monthdir.r2/</a:t>
            </a:r>
          </a:p>
          <a:p>
            <a:endParaRPr lang="en-US" sz="1200" dirty="0"/>
          </a:p>
          <a:p>
            <a:r>
              <a:rPr lang="en-US" sz="1200" dirty="0"/>
              <a:t>/</a:t>
            </a:r>
            <a:r>
              <a:rPr lang="en-US" sz="1200" dirty="0" err="1"/>
              <a:t>sss</a:t>
            </a:r>
            <a:r>
              <a:rPr lang="en-US" sz="1200" dirty="0"/>
              <a:t>/</a:t>
            </a:r>
            <a:r>
              <a:rPr lang="en-US" sz="1200" dirty="0" err="1"/>
              <a:t>cpc</a:t>
            </a:r>
            <a:r>
              <a:rPr lang="en-US" sz="1200" dirty="0"/>
              <a:t>/shared/</a:t>
            </a:r>
            <a:r>
              <a:rPr lang="en-US" sz="1200" dirty="0" err="1"/>
              <a:t>Hui.Wang</a:t>
            </a:r>
            <a:r>
              <a:rPr lang="en-US" sz="1200" dirty="0"/>
              <a:t>/2015_R2/2008b/ANL200801</a:t>
            </a:r>
          </a:p>
          <a:p>
            <a:r>
              <a:rPr lang="en-US" sz="1200" dirty="0" err="1"/>
              <a:t>cp</a:t>
            </a:r>
            <a:r>
              <a:rPr lang="en-US" sz="1200" dirty="0"/>
              <a:t> sig.anl.2008013118.ieee /</a:t>
            </a:r>
            <a:r>
              <a:rPr lang="en-US" sz="1200" dirty="0" err="1"/>
              <a:t>sss</a:t>
            </a:r>
            <a:r>
              <a:rPr lang="en-US" sz="1200" dirty="0"/>
              <a:t>/</a:t>
            </a:r>
            <a:r>
              <a:rPr lang="en-US" sz="1200" dirty="0" err="1"/>
              <a:t>cpc</a:t>
            </a:r>
            <a:r>
              <a:rPr lang="en-US" sz="1200" dirty="0"/>
              <a:t>/shared/</a:t>
            </a:r>
            <a:r>
              <a:rPr lang="en-US" sz="1200" dirty="0" err="1"/>
              <a:t>Hui.Wang</a:t>
            </a:r>
            <a:r>
              <a:rPr lang="en-US" sz="1200" dirty="0"/>
              <a:t>/home/data/monthdir.r2/</a:t>
            </a:r>
          </a:p>
          <a:p>
            <a:endParaRPr lang="en-US" sz="1200" dirty="0"/>
          </a:p>
          <a:p>
            <a:r>
              <a:rPr lang="en-US" sz="1200" dirty="0"/>
              <a:t>/</a:t>
            </a:r>
            <a:r>
              <a:rPr lang="en-US" sz="1200" dirty="0" err="1"/>
              <a:t>sss</a:t>
            </a:r>
            <a:r>
              <a:rPr lang="en-US" sz="1200" dirty="0"/>
              <a:t>/</a:t>
            </a:r>
            <a:r>
              <a:rPr lang="en-US" sz="1200" dirty="0" err="1"/>
              <a:t>cpc</a:t>
            </a:r>
            <a:r>
              <a:rPr lang="en-US" sz="1200" dirty="0"/>
              <a:t>/shared/</a:t>
            </a:r>
            <a:r>
              <a:rPr lang="en-US" sz="1200" dirty="0" err="1"/>
              <a:t>Hui.Wang</a:t>
            </a:r>
            <a:r>
              <a:rPr lang="en-US" sz="1200" dirty="0"/>
              <a:t>/2015_R2/2008b/GUESS200801</a:t>
            </a:r>
          </a:p>
          <a:p>
            <a:r>
              <a:rPr lang="en-US" sz="1200" dirty="0" err="1"/>
              <a:t>cp</a:t>
            </a:r>
            <a:r>
              <a:rPr lang="en-US" sz="1200" dirty="0"/>
              <a:t> sfc.ft06.2008013118.ieee /</a:t>
            </a:r>
            <a:r>
              <a:rPr lang="en-US" sz="1200" dirty="0" err="1"/>
              <a:t>sss</a:t>
            </a:r>
            <a:r>
              <a:rPr lang="en-US" sz="1200" dirty="0"/>
              <a:t>/</a:t>
            </a:r>
            <a:r>
              <a:rPr lang="en-US" sz="1200" dirty="0" err="1"/>
              <a:t>cpc</a:t>
            </a:r>
            <a:r>
              <a:rPr lang="en-US" sz="1200" dirty="0"/>
              <a:t>/shared/</a:t>
            </a:r>
            <a:r>
              <a:rPr lang="en-US" sz="1200" dirty="0" err="1"/>
              <a:t>Hui.Wang</a:t>
            </a:r>
            <a:r>
              <a:rPr lang="en-US" sz="1200" dirty="0"/>
              <a:t>/home/data/monthdir.r2/</a:t>
            </a:r>
          </a:p>
          <a:p>
            <a:r>
              <a:rPr lang="en-US" sz="1200" dirty="0" err="1"/>
              <a:t>cp</a:t>
            </a:r>
            <a:r>
              <a:rPr lang="en-US" sz="1200" dirty="0"/>
              <a:t> sig.ft06.2008013118.ieee /</a:t>
            </a:r>
            <a:r>
              <a:rPr lang="en-US" sz="1200" dirty="0" err="1"/>
              <a:t>sss</a:t>
            </a:r>
            <a:r>
              <a:rPr lang="en-US" sz="1200" dirty="0"/>
              <a:t>/</a:t>
            </a:r>
            <a:r>
              <a:rPr lang="en-US" sz="1200" dirty="0" err="1"/>
              <a:t>cpc</a:t>
            </a:r>
            <a:r>
              <a:rPr lang="en-US" sz="1200" dirty="0"/>
              <a:t>/shared/</a:t>
            </a:r>
            <a:r>
              <a:rPr lang="en-US" sz="1200" dirty="0" err="1"/>
              <a:t>Hui.Wang</a:t>
            </a:r>
            <a:r>
              <a:rPr lang="en-US" sz="1200" dirty="0"/>
              <a:t>/home/data/monthdir.r2/</a:t>
            </a:r>
          </a:p>
          <a:p>
            <a:endParaRPr lang="en-US" sz="1200" dirty="0"/>
          </a:p>
          <a:p>
            <a:r>
              <a:rPr lang="en-US" sz="1200" dirty="0"/>
              <a:t>/</a:t>
            </a:r>
            <a:r>
              <a:rPr lang="en-US" sz="1200" dirty="0" err="1"/>
              <a:t>sss</a:t>
            </a:r>
            <a:r>
              <a:rPr lang="en-US" sz="1200" dirty="0"/>
              <a:t>/</a:t>
            </a:r>
            <a:r>
              <a:rPr lang="en-US" sz="1200" dirty="0" err="1"/>
              <a:t>cpc</a:t>
            </a:r>
            <a:r>
              <a:rPr lang="en-US" sz="1200" dirty="0"/>
              <a:t>/shared/</a:t>
            </a:r>
            <a:r>
              <a:rPr lang="en-US" sz="1200" dirty="0" err="1"/>
              <a:t>Hui.Wang</a:t>
            </a:r>
            <a:r>
              <a:rPr lang="en-US" sz="1200" dirty="0"/>
              <a:t>/2015_R2/2008b/DIAG200801</a:t>
            </a:r>
          </a:p>
          <a:p>
            <a:r>
              <a:rPr lang="en-US" sz="1200" dirty="0" err="1"/>
              <a:t>cp</a:t>
            </a:r>
            <a:r>
              <a:rPr lang="en-US" sz="1200" dirty="0"/>
              <a:t> flx.ft06* /</a:t>
            </a:r>
            <a:r>
              <a:rPr lang="en-US" sz="1200" dirty="0" err="1"/>
              <a:t>sss</a:t>
            </a:r>
            <a:r>
              <a:rPr lang="en-US" sz="1200" dirty="0"/>
              <a:t>/</a:t>
            </a:r>
            <a:r>
              <a:rPr lang="en-US" sz="1200" dirty="0" err="1"/>
              <a:t>cpc</a:t>
            </a:r>
            <a:r>
              <a:rPr lang="en-US" sz="1200" dirty="0"/>
              <a:t>/shared/</a:t>
            </a:r>
            <a:r>
              <a:rPr lang="en-US" sz="1200" dirty="0" err="1"/>
              <a:t>Hui.Wang</a:t>
            </a:r>
            <a:r>
              <a:rPr lang="en-US" sz="1200" dirty="0"/>
              <a:t>/home/data/monthdir.r2/</a:t>
            </a:r>
          </a:p>
          <a:p>
            <a:endParaRPr lang="en-US" sz="1200" dirty="0"/>
          </a:p>
          <a:p>
            <a:r>
              <a:rPr lang="en-US" sz="1200" dirty="0"/>
              <a:t>/</a:t>
            </a:r>
            <a:r>
              <a:rPr lang="en-US" sz="1200" dirty="0" err="1"/>
              <a:t>sss</a:t>
            </a:r>
            <a:r>
              <a:rPr lang="en-US" sz="1200" dirty="0"/>
              <a:t>/</a:t>
            </a:r>
            <a:r>
              <a:rPr lang="en-US" sz="1200" dirty="0" err="1"/>
              <a:t>cpc</a:t>
            </a:r>
            <a:r>
              <a:rPr lang="en-US" sz="1200" dirty="0"/>
              <a:t>/shared/</a:t>
            </a:r>
            <a:r>
              <a:rPr lang="en-US" sz="1200" dirty="0" err="1"/>
              <a:t>Hui.Wang</a:t>
            </a:r>
            <a:r>
              <a:rPr lang="en-US" sz="1200" dirty="0"/>
              <a:t>/2015_R2/2008b/BC200802</a:t>
            </a:r>
          </a:p>
          <a:p>
            <a:r>
              <a:rPr lang="en-US" sz="1200" dirty="0" err="1"/>
              <a:t>cp</a:t>
            </a:r>
            <a:r>
              <a:rPr lang="en-US" sz="1200" dirty="0"/>
              <a:t> *grb200802* /</a:t>
            </a:r>
            <a:r>
              <a:rPr lang="en-US" sz="1200" dirty="0" err="1"/>
              <a:t>sss</a:t>
            </a:r>
            <a:r>
              <a:rPr lang="en-US" sz="1200" dirty="0"/>
              <a:t>/</a:t>
            </a:r>
            <a:r>
              <a:rPr lang="en-US" sz="1200" dirty="0" err="1"/>
              <a:t>cpc</a:t>
            </a:r>
            <a:r>
              <a:rPr lang="en-US" sz="1200" dirty="0"/>
              <a:t>/shared/</a:t>
            </a:r>
            <a:r>
              <a:rPr lang="en-US" sz="1200" dirty="0" err="1"/>
              <a:t>Hui.Wang</a:t>
            </a:r>
            <a:r>
              <a:rPr lang="en-US" sz="1200" dirty="0"/>
              <a:t>/home/data/monthdir.r2/</a:t>
            </a:r>
          </a:p>
          <a:p>
            <a:endParaRPr lang="en-US" sz="1200" dirty="0"/>
          </a:p>
          <a:p>
            <a:r>
              <a:rPr lang="en-US" sz="1200" dirty="0"/>
              <a:t>/</a:t>
            </a:r>
            <a:r>
              <a:rPr lang="en-US" sz="1200" dirty="0" err="1"/>
              <a:t>sss</a:t>
            </a:r>
            <a:r>
              <a:rPr lang="en-US" sz="1200" dirty="0"/>
              <a:t>/</a:t>
            </a:r>
            <a:r>
              <a:rPr lang="en-US" sz="1200" dirty="0" err="1"/>
              <a:t>cpc</a:t>
            </a:r>
            <a:r>
              <a:rPr lang="en-US" sz="1200" dirty="0"/>
              <a:t>/shared/</a:t>
            </a:r>
            <a:r>
              <a:rPr lang="en-US" sz="1200" dirty="0" err="1"/>
              <a:t>Hui.Wang</a:t>
            </a:r>
            <a:r>
              <a:rPr lang="en-US" sz="1200" dirty="0"/>
              <a:t>/2015_R2/2008b/BC200803</a:t>
            </a:r>
          </a:p>
          <a:p>
            <a:r>
              <a:rPr lang="en-US" sz="1200" dirty="0" err="1"/>
              <a:t>cp</a:t>
            </a:r>
            <a:r>
              <a:rPr lang="en-US" sz="1200" dirty="0"/>
              <a:t> *grb200803* /</a:t>
            </a:r>
            <a:r>
              <a:rPr lang="en-US" sz="1200" dirty="0" err="1"/>
              <a:t>sss</a:t>
            </a:r>
            <a:r>
              <a:rPr lang="en-US" sz="1200" dirty="0"/>
              <a:t>/</a:t>
            </a:r>
            <a:r>
              <a:rPr lang="en-US" sz="1200" dirty="0" err="1"/>
              <a:t>cpc</a:t>
            </a:r>
            <a:r>
              <a:rPr lang="en-US" sz="1200" dirty="0"/>
              <a:t>/shared/</a:t>
            </a:r>
            <a:r>
              <a:rPr lang="en-US" sz="1200" dirty="0" err="1"/>
              <a:t>Hui.Wang</a:t>
            </a:r>
            <a:r>
              <a:rPr lang="en-US" sz="1200" dirty="0"/>
              <a:t>/home/data/monthdir.r2/</a:t>
            </a:r>
          </a:p>
          <a:p>
            <a:endParaRPr lang="en-US" sz="1200" dirty="0"/>
          </a:p>
          <a:p>
            <a:r>
              <a:rPr lang="en-US" sz="1200" dirty="0"/>
              <a:t>/</a:t>
            </a:r>
            <a:r>
              <a:rPr lang="en-US" sz="1200" dirty="0" err="1"/>
              <a:t>sss</a:t>
            </a:r>
            <a:r>
              <a:rPr lang="en-US" sz="1200" dirty="0"/>
              <a:t>/</a:t>
            </a:r>
            <a:r>
              <a:rPr lang="en-US" sz="1200" dirty="0" err="1"/>
              <a:t>cpc</a:t>
            </a:r>
            <a:r>
              <a:rPr lang="en-US" sz="1200" dirty="0"/>
              <a:t>/shared/</a:t>
            </a:r>
            <a:r>
              <a:rPr lang="en-US" sz="1200" dirty="0" err="1"/>
              <a:t>Hui.Wang</a:t>
            </a:r>
            <a:r>
              <a:rPr lang="en-US" sz="1200" dirty="0"/>
              <a:t>/2015_R2/2008/</a:t>
            </a:r>
            <a:r>
              <a:rPr lang="en-US" sz="1200" dirty="0" err="1"/>
              <a:t>Pr</a:t>
            </a:r>
            <a:endParaRPr lang="en-US" sz="1200" dirty="0"/>
          </a:p>
          <a:p>
            <a:r>
              <a:rPr lang="en-US" sz="1200" dirty="0" err="1"/>
              <a:t>cp</a:t>
            </a:r>
            <a:r>
              <a:rPr lang="en-US" sz="1200" dirty="0"/>
              <a:t> pingrainT62.grb.2008 /</a:t>
            </a:r>
            <a:r>
              <a:rPr lang="en-US" sz="1200" dirty="0" err="1"/>
              <a:t>sss</a:t>
            </a:r>
            <a:r>
              <a:rPr lang="en-US" sz="1200" dirty="0"/>
              <a:t>/</a:t>
            </a:r>
            <a:r>
              <a:rPr lang="en-US" sz="1200" dirty="0" err="1"/>
              <a:t>cpc</a:t>
            </a:r>
            <a:r>
              <a:rPr lang="en-US" sz="1200" dirty="0"/>
              <a:t>/shared/</a:t>
            </a:r>
            <a:r>
              <a:rPr lang="en-US" sz="1200" dirty="0" err="1"/>
              <a:t>Hui.Wang</a:t>
            </a:r>
            <a:r>
              <a:rPr lang="en-US" sz="1200" dirty="0"/>
              <a:t>/home/data/monthdir.r2/</a:t>
            </a:r>
          </a:p>
          <a:p>
            <a:endParaRPr lang="en-US" sz="1200" dirty="0"/>
          </a:p>
          <a:p>
            <a:r>
              <a:rPr lang="en-US" sz="1200" dirty="0"/>
              <a:t>/</a:t>
            </a:r>
            <a:r>
              <a:rPr lang="en-US" sz="1200" dirty="0" err="1"/>
              <a:t>sss</a:t>
            </a:r>
            <a:r>
              <a:rPr lang="en-US" sz="1200" dirty="0"/>
              <a:t>/</a:t>
            </a:r>
            <a:r>
              <a:rPr lang="en-US" sz="1200" dirty="0" err="1"/>
              <a:t>cpc</a:t>
            </a:r>
            <a:r>
              <a:rPr lang="en-US" sz="1200" dirty="0"/>
              <a:t>/shared/</a:t>
            </a:r>
            <a:r>
              <a:rPr lang="en-US" sz="1200" dirty="0" err="1"/>
              <a:t>Hui.Wang</a:t>
            </a:r>
            <a:r>
              <a:rPr lang="en-US" sz="1200" dirty="0"/>
              <a:t>/home/data/monthdir.r2</a:t>
            </a:r>
          </a:p>
          <a:p>
            <a:r>
              <a:rPr lang="en-US" sz="1200" dirty="0"/>
              <a:t>mv pingrainT62.grb.2008 pingrainT62.grb.new</a:t>
            </a:r>
          </a:p>
          <a:p>
            <a:endParaRPr lang="en-US" sz="1200" dirty="0"/>
          </a:p>
          <a:p>
            <a:r>
              <a:rPr lang="en-US" sz="1200" dirty="0"/>
              <a:t>./run_gdas.interactive.TRY2.sh 2008020100 2008033118</a:t>
            </a:r>
          </a:p>
        </p:txBody>
      </p:sp>
    </p:spTree>
    <p:extLst>
      <p:ext uri="{BB962C8B-B14F-4D97-AF65-F5344CB8AC3E}">
        <p14:creationId xmlns:p14="http://schemas.microsoft.com/office/powerpoint/2010/main" val="1504354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7868"/>
            <a:ext cx="1242648" cy="369332"/>
          </a:xfrm>
          <a:prstGeom prst="rect">
            <a:avLst/>
          </a:prstGeom>
          <a:noFill/>
        </p:spPr>
        <p:txBody>
          <a:bodyPr wrap="none" rtlCol="0">
            <a:spAutoFit/>
          </a:bodyPr>
          <a:lstStyle/>
          <a:p>
            <a:r>
              <a:rPr lang="en-US" b="1" dirty="0" smtClean="0">
                <a:solidFill>
                  <a:srgbClr val="00B0F0"/>
                </a:solidFill>
              </a:rPr>
              <a:t>2016.03.04</a:t>
            </a:r>
            <a:endParaRPr lang="en-US" b="1" dirty="0">
              <a:solidFill>
                <a:srgbClr val="00B0F0"/>
              </a:solidFill>
            </a:endParaRPr>
          </a:p>
        </p:txBody>
      </p:sp>
      <p:sp>
        <p:nvSpPr>
          <p:cNvPr id="3" name="TextBox 2"/>
          <p:cNvSpPr txBox="1"/>
          <p:nvPr/>
        </p:nvSpPr>
        <p:spPr>
          <a:xfrm>
            <a:off x="533400" y="457200"/>
            <a:ext cx="3694025" cy="1200329"/>
          </a:xfrm>
          <a:prstGeom prst="rect">
            <a:avLst/>
          </a:prstGeom>
          <a:noFill/>
        </p:spPr>
        <p:txBody>
          <a:bodyPr wrap="none" rtlCol="0">
            <a:spAutoFit/>
          </a:bodyPr>
          <a:lstStyle/>
          <a:p>
            <a:r>
              <a:rPr lang="en-US" dirty="0" smtClean="0"/>
              <a:t>Check what in a </a:t>
            </a:r>
            <a:r>
              <a:rPr lang="en-US" dirty="0" err="1" smtClean="0"/>
              <a:t>bufr</a:t>
            </a:r>
            <a:r>
              <a:rPr lang="en-US" dirty="0" smtClean="0"/>
              <a:t> data file</a:t>
            </a:r>
          </a:p>
          <a:p>
            <a:r>
              <a:rPr lang="en-US" dirty="0" smtClean="0"/>
              <a:t>Login on cpc-work2</a:t>
            </a:r>
          </a:p>
          <a:p>
            <a:r>
              <a:rPr lang="en-US" dirty="0"/>
              <a:t>/</a:t>
            </a:r>
            <a:r>
              <a:rPr lang="en-US" dirty="0" err="1" smtClean="0"/>
              <a:t>cpc</a:t>
            </a:r>
            <a:r>
              <a:rPr lang="en-US" dirty="0" smtClean="0"/>
              <a:t>/home/</a:t>
            </a:r>
            <a:r>
              <a:rPr lang="en-US" dirty="0" err="1" smtClean="0"/>
              <a:t>hwang</a:t>
            </a:r>
            <a:r>
              <a:rPr lang="en-US" dirty="0" smtClean="0"/>
              <a:t>/R2/CHECK_BUFR/</a:t>
            </a:r>
          </a:p>
          <a:p>
            <a:endParaRPr lang="en-US" dirty="0"/>
          </a:p>
        </p:txBody>
      </p:sp>
      <p:sp>
        <p:nvSpPr>
          <p:cNvPr id="4" name="TextBox 3"/>
          <p:cNvSpPr txBox="1"/>
          <p:nvPr/>
        </p:nvSpPr>
        <p:spPr>
          <a:xfrm>
            <a:off x="76200" y="1743670"/>
            <a:ext cx="1242648" cy="369332"/>
          </a:xfrm>
          <a:prstGeom prst="rect">
            <a:avLst/>
          </a:prstGeom>
          <a:noFill/>
        </p:spPr>
        <p:txBody>
          <a:bodyPr wrap="none" rtlCol="0">
            <a:spAutoFit/>
          </a:bodyPr>
          <a:lstStyle/>
          <a:p>
            <a:r>
              <a:rPr lang="en-US" b="1" dirty="0" smtClean="0">
                <a:solidFill>
                  <a:srgbClr val="00B0F0"/>
                </a:solidFill>
              </a:rPr>
              <a:t>2016.03.25</a:t>
            </a:r>
            <a:endParaRPr lang="en-US" b="1" dirty="0">
              <a:solidFill>
                <a:srgbClr val="00B0F0"/>
              </a:solidFill>
            </a:endParaRPr>
          </a:p>
        </p:txBody>
      </p:sp>
      <p:sp>
        <p:nvSpPr>
          <p:cNvPr id="5" name="TextBox 4"/>
          <p:cNvSpPr txBox="1"/>
          <p:nvPr/>
        </p:nvSpPr>
        <p:spPr>
          <a:xfrm>
            <a:off x="228600" y="2246054"/>
            <a:ext cx="8760475" cy="1354217"/>
          </a:xfrm>
          <a:prstGeom prst="rect">
            <a:avLst/>
          </a:prstGeom>
          <a:noFill/>
        </p:spPr>
        <p:txBody>
          <a:bodyPr wrap="none" rtlCol="0">
            <a:spAutoFit/>
          </a:bodyPr>
          <a:lstStyle/>
          <a:p>
            <a:r>
              <a:rPr lang="en-US" dirty="0" smtClean="0"/>
              <a:t>%make </a:t>
            </a:r>
            <a:r>
              <a:rPr lang="en-US" dirty="0" err="1" smtClean="0"/>
              <a:t>makefile</a:t>
            </a:r>
            <a:endParaRPr lang="en-US" dirty="0" smtClean="0"/>
          </a:p>
          <a:p>
            <a:endParaRPr lang="en-US" dirty="0"/>
          </a:p>
          <a:p>
            <a:r>
              <a:rPr lang="en-US" dirty="0" smtClean="0"/>
              <a:t>On cpcwork2</a:t>
            </a:r>
          </a:p>
          <a:p>
            <a:r>
              <a:rPr lang="en-US" sz="1400" dirty="0"/>
              <a:t>f77  </a:t>
            </a:r>
            <a:r>
              <a:rPr lang="en-US" sz="1400" dirty="0" err="1" smtClean="0"/>
              <a:t>readpb_miss_region.f</a:t>
            </a:r>
            <a:r>
              <a:rPr lang="en-US" sz="1400" dirty="0"/>
              <a:t>   </a:t>
            </a:r>
            <a:r>
              <a:rPr lang="en-US" sz="1400" dirty="0">
                <a:solidFill>
                  <a:srgbClr val="FF0000"/>
                </a:solidFill>
              </a:rPr>
              <a:t>-L/export/</a:t>
            </a:r>
            <a:r>
              <a:rPr lang="en-US" sz="1400" dirty="0" err="1">
                <a:solidFill>
                  <a:srgbClr val="FF0000"/>
                </a:solidFill>
              </a:rPr>
              <a:t>cpc-lw-webisuzak</a:t>
            </a:r>
            <a:r>
              <a:rPr lang="en-US" sz="1400" dirty="0">
                <a:solidFill>
                  <a:srgbClr val="FF0000"/>
                </a:solidFill>
              </a:rPr>
              <a:t>/wd51we/</a:t>
            </a:r>
            <a:r>
              <a:rPr lang="en-US" sz="1400" dirty="0" err="1">
                <a:solidFill>
                  <a:srgbClr val="FF0000"/>
                </a:solidFill>
              </a:rPr>
              <a:t>bufr</a:t>
            </a:r>
            <a:r>
              <a:rPr lang="en-US" sz="1400" dirty="0">
                <a:solidFill>
                  <a:srgbClr val="FF0000"/>
                </a:solidFill>
              </a:rPr>
              <a:t>/</a:t>
            </a:r>
            <a:r>
              <a:rPr lang="en-US" sz="1400" dirty="0" err="1">
                <a:solidFill>
                  <a:srgbClr val="FF0000"/>
                </a:solidFill>
              </a:rPr>
              <a:t>prepdecode</a:t>
            </a:r>
            <a:r>
              <a:rPr lang="en-US" sz="1400" dirty="0">
                <a:solidFill>
                  <a:srgbClr val="FF0000"/>
                </a:solidFill>
              </a:rPr>
              <a:t>/bufr_v10.2.5 -</a:t>
            </a:r>
            <a:r>
              <a:rPr lang="en-US" sz="1400" dirty="0" smtClean="0">
                <a:solidFill>
                  <a:srgbClr val="FF0000"/>
                </a:solidFill>
              </a:rPr>
              <a:t>lbufr_v10.2.5_4_64</a:t>
            </a:r>
          </a:p>
          <a:p>
            <a:endParaRPr lang="en-US" sz="1400" dirty="0"/>
          </a:p>
        </p:txBody>
      </p:sp>
      <p:sp>
        <p:nvSpPr>
          <p:cNvPr id="6" name="TextBox 5"/>
          <p:cNvSpPr txBox="1"/>
          <p:nvPr/>
        </p:nvSpPr>
        <p:spPr>
          <a:xfrm>
            <a:off x="76200" y="3507938"/>
            <a:ext cx="1242648" cy="369332"/>
          </a:xfrm>
          <a:prstGeom prst="rect">
            <a:avLst/>
          </a:prstGeom>
          <a:noFill/>
        </p:spPr>
        <p:txBody>
          <a:bodyPr wrap="none" rtlCol="0">
            <a:spAutoFit/>
          </a:bodyPr>
          <a:lstStyle/>
          <a:p>
            <a:r>
              <a:rPr lang="en-US" b="1" dirty="0" smtClean="0">
                <a:solidFill>
                  <a:srgbClr val="00B0F0"/>
                </a:solidFill>
              </a:rPr>
              <a:t>2016.04.25</a:t>
            </a:r>
            <a:endParaRPr lang="en-US" b="1" dirty="0">
              <a:solidFill>
                <a:srgbClr val="00B0F0"/>
              </a:solidFill>
            </a:endParaRPr>
          </a:p>
        </p:txBody>
      </p:sp>
      <p:sp>
        <p:nvSpPr>
          <p:cNvPr id="7" name="TextBox 6"/>
          <p:cNvSpPr txBox="1"/>
          <p:nvPr/>
        </p:nvSpPr>
        <p:spPr>
          <a:xfrm>
            <a:off x="304800" y="3877270"/>
            <a:ext cx="4961358" cy="923330"/>
          </a:xfrm>
          <a:prstGeom prst="rect">
            <a:avLst/>
          </a:prstGeom>
          <a:noFill/>
        </p:spPr>
        <p:txBody>
          <a:bodyPr wrap="none" rtlCol="0">
            <a:spAutoFit/>
          </a:bodyPr>
          <a:lstStyle/>
          <a:p>
            <a:r>
              <a:rPr lang="en-US" dirty="0" smtClean="0"/>
              <a:t>Forecast:</a:t>
            </a:r>
          </a:p>
          <a:p>
            <a:r>
              <a:rPr lang="en-US" dirty="0"/>
              <a:t>/</a:t>
            </a:r>
            <a:r>
              <a:rPr lang="en-US" dirty="0" smtClean="0"/>
              <a:t>sss/cpc/shared/Hui.Wang/home/r2/scripts/fcst.sh</a:t>
            </a:r>
          </a:p>
          <a:p>
            <a:r>
              <a:rPr lang="en-US" dirty="0" smtClean="0">
                <a:solidFill>
                  <a:srgbClr val="FF0000"/>
                </a:solidFill>
              </a:rPr>
              <a:t>This is only for forecast without GDAS.</a:t>
            </a:r>
          </a:p>
        </p:txBody>
      </p:sp>
    </p:spTree>
    <p:extLst>
      <p:ext uri="{BB962C8B-B14F-4D97-AF65-F5344CB8AC3E}">
        <p14:creationId xmlns:p14="http://schemas.microsoft.com/office/powerpoint/2010/main" val="1248503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1242648" cy="369332"/>
          </a:xfrm>
          <a:prstGeom prst="rect">
            <a:avLst/>
          </a:prstGeom>
          <a:noFill/>
        </p:spPr>
        <p:txBody>
          <a:bodyPr wrap="none" rtlCol="0">
            <a:spAutoFit/>
          </a:bodyPr>
          <a:lstStyle/>
          <a:p>
            <a:r>
              <a:rPr lang="en-US" b="1" dirty="0" smtClean="0">
                <a:solidFill>
                  <a:srgbClr val="0070C0"/>
                </a:solidFill>
              </a:rPr>
              <a:t>2016.05.02</a:t>
            </a:r>
            <a:endParaRPr lang="en-US" b="1" dirty="0">
              <a:solidFill>
                <a:srgbClr val="0070C0"/>
              </a:solidFill>
            </a:endParaRPr>
          </a:p>
        </p:txBody>
      </p:sp>
      <p:sp>
        <p:nvSpPr>
          <p:cNvPr id="3" name="TextBox 2"/>
          <p:cNvSpPr txBox="1"/>
          <p:nvPr/>
        </p:nvSpPr>
        <p:spPr>
          <a:xfrm>
            <a:off x="152401" y="533400"/>
            <a:ext cx="8610600" cy="3970318"/>
          </a:xfrm>
          <a:prstGeom prst="rect">
            <a:avLst/>
          </a:prstGeom>
          <a:noFill/>
        </p:spPr>
        <p:txBody>
          <a:bodyPr wrap="square" rtlCol="0">
            <a:spAutoFit/>
          </a:bodyPr>
          <a:lstStyle/>
          <a:p>
            <a:r>
              <a:rPr lang="en-US" dirty="0" smtClean="0"/>
              <a:t>Test 5-day forecast by changing </a:t>
            </a:r>
          </a:p>
          <a:p>
            <a:r>
              <a:rPr lang="en-US" dirty="0" smtClean="0"/>
              <a:t>Step 8. </a:t>
            </a:r>
            <a:r>
              <a:rPr lang="en-US" dirty="0" err="1" smtClean="0"/>
              <a:t>fcst</a:t>
            </a:r>
            <a:r>
              <a:rPr lang="en-US" dirty="0" smtClean="0"/>
              <a:t> in GDAS1</a:t>
            </a:r>
          </a:p>
          <a:p>
            <a:endParaRPr lang="en-US" dirty="0"/>
          </a:p>
          <a:p>
            <a:r>
              <a:rPr lang="en-US" dirty="0" smtClean="0"/>
              <a:t>ENDHOUR=6     </a:t>
            </a:r>
            <a:r>
              <a:rPr lang="en-US" dirty="0">
                <a:sym typeface="Wingdings" panose="05000000000000000000" pitchFamily="2" charset="2"/>
              </a:rPr>
              <a:t>      </a:t>
            </a:r>
            <a:r>
              <a:rPr lang="en-US" dirty="0" smtClean="0">
                <a:sym typeface="Wingdings" panose="05000000000000000000" pitchFamily="2" charset="2"/>
              </a:rPr>
              <a:t>ENDHOUR=120       (24 </a:t>
            </a:r>
            <a:r>
              <a:rPr lang="en-US" dirty="0" err="1" smtClean="0">
                <a:sym typeface="Wingdings" panose="05000000000000000000" pitchFamily="2" charset="2"/>
              </a:rPr>
              <a:t>hr</a:t>
            </a:r>
            <a:r>
              <a:rPr lang="en-US" dirty="0" smtClean="0">
                <a:sym typeface="Wingdings" panose="05000000000000000000" pitchFamily="2" charset="2"/>
              </a:rPr>
              <a:t> x 5 day = 120 </a:t>
            </a:r>
            <a:r>
              <a:rPr lang="en-US" dirty="0" err="1" smtClean="0">
                <a:sym typeface="Wingdings" panose="05000000000000000000" pitchFamily="2" charset="2"/>
              </a:rPr>
              <a:t>hrs</a:t>
            </a:r>
            <a:r>
              <a:rPr lang="en-US" dirty="0" smtClean="0">
                <a:sym typeface="Wingdings" panose="05000000000000000000" pitchFamily="2" charset="2"/>
              </a:rPr>
              <a:t>)</a:t>
            </a:r>
          </a:p>
          <a:p>
            <a:endParaRPr lang="en-US" dirty="0">
              <a:sym typeface="Wingdings" panose="05000000000000000000" pitchFamily="2" charset="2"/>
            </a:endParaRPr>
          </a:p>
          <a:p>
            <a:r>
              <a:rPr lang="en-US" dirty="0" smtClean="0">
                <a:sym typeface="Wingdings" panose="05000000000000000000" pitchFamily="2" charset="2"/>
              </a:rPr>
              <a:t>First test all run (with TAO)</a:t>
            </a:r>
          </a:p>
          <a:p>
            <a:r>
              <a:rPr lang="en-US" dirty="0" smtClean="0">
                <a:sym typeface="Wingdings" panose="05000000000000000000" pitchFamily="2" charset="2"/>
              </a:rPr>
              <a:t>With GDAS1, no problem with 5-day forecasts, but step 9 (Post processing of analysis – PGB) only for 6-hr forecast. Make some changes based on step 9 in fcst.sh.</a:t>
            </a:r>
          </a:p>
          <a:p>
            <a:pPr marL="285750" indent="-285750">
              <a:buFont typeface="Wingdings"/>
              <a:buChar char="à"/>
            </a:pPr>
            <a:r>
              <a:rPr lang="en-US" dirty="0" smtClean="0">
                <a:solidFill>
                  <a:srgbClr val="C00000"/>
                </a:solidFill>
                <a:sym typeface="Wingdings" panose="05000000000000000000" pitchFamily="2" charset="2"/>
              </a:rPr>
              <a:t>gdas1.6hrfcst</a:t>
            </a:r>
          </a:p>
          <a:p>
            <a:endParaRPr lang="en-US" dirty="0" smtClean="0">
              <a:sym typeface="Wingdings" panose="05000000000000000000" pitchFamily="2" charset="2"/>
            </a:endParaRPr>
          </a:p>
          <a:p>
            <a:r>
              <a:rPr lang="en-US" dirty="0"/>
              <a:t>p</a:t>
            </a:r>
            <a:r>
              <a:rPr lang="en-US" dirty="0" smtClean="0"/>
              <a:t>gb.ft06 and flx.ft06 are reproducible.</a:t>
            </a:r>
          </a:p>
          <a:p>
            <a:endParaRPr lang="en-US" dirty="0" smtClean="0"/>
          </a:p>
          <a:p>
            <a:r>
              <a:rPr lang="en-US" dirty="0" smtClean="0"/>
              <a:t>Test 5-day </a:t>
            </a:r>
            <a:r>
              <a:rPr lang="en-US" dirty="0" err="1" smtClean="0"/>
              <a:t>fcst</a:t>
            </a:r>
            <a:r>
              <a:rPr lang="en-US" dirty="0" smtClean="0"/>
              <a:t>:</a:t>
            </a:r>
            <a:endParaRPr lang="en-US" dirty="0"/>
          </a:p>
          <a:p>
            <a:r>
              <a:rPr lang="en-US" dirty="0"/>
              <a:t>./run_gdas.interactive.TRY2.6hrfcst.sh 2008020100 </a:t>
            </a:r>
            <a:r>
              <a:rPr lang="en-US" dirty="0" smtClean="0"/>
              <a:t>2008020318</a:t>
            </a:r>
          </a:p>
        </p:txBody>
      </p:sp>
      <p:sp>
        <p:nvSpPr>
          <p:cNvPr id="4" name="TextBox 3"/>
          <p:cNvSpPr txBox="1"/>
          <p:nvPr/>
        </p:nvSpPr>
        <p:spPr>
          <a:xfrm>
            <a:off x="381000" y="5105400"/>
            <a:ext cx="5592813" cy="369332"/>
          </a:xfrm>
          <a:prstGeom prst="rect">
            <a:avLst/>
          </a:prstGeom>
          <a:noFill/>
        </p:spPr>
        <p:txBody>
          <a:bodyPr wrap="none" rtlCol="0">
            <a:spAutoFit/>
          </a:bodyPr>
          <a:lstStyle/>
          <a:p>
            <a:r>
              <a:rPr lang="en-US" dirty="0"/>
              <a:t>./fcst.sh sig.anl.2008020100.ieee sfc.anl.2008020100.ieee</a:t>
            </a:r>
          </a:p>
        </p:txBody>
      </p:sp>
    </p:spTree>
    <p:extLst>
      <p:ext uri="{BB962C8B-B14F-4D97-AF65-F5344CB8AC3E}">
        <p14:creationId xmlns:p14="http://schemas.microsoft.com/office/powerpoint/2010/main" val="1732407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004114" cy="5078313"/>
          </a:xfrm>
          <a:prstGeom prst="rect">
            <a:avLst/>
          </a:prstGeom>
          <a:noFill/>
        </p:spPr>
        <p:txBody>
          <a:bodyPr wrap="none" rtlCol="0">
            <a:spAutoFit/>
          </a:bodyPr>
          <a:lstStyle/>
          <a:p>
            <a:r>
              <a:rPr lang="en-US" b="1" dirty="0" smtClean="0">
                <a:solidFill>
                  <a:srgbClr val="C00000"/>
                </a:solidFill>
              </a:rPr>
              <a:t>5-day Forecast for R2</a:t>
            </a:r>
          </a:p>
          <a:p>
            <a:r>
              <a:rPr lang="en-US" dirty="0" smtClean="0"/>
              <a:t>[</a:t>
            </a:r>
            <a:r>
              <a:rPr lang="en-US" dirty="0"/>
              <a:t>Hui.Wang@g14a2 </a:t>
            </a:r>
            <a:r>
              <a:rPr lang="en-US" dirty="0" err="1"/>
              <a:t>test.fcst</a:t>
            </a:r>
            <a:r>
              <a:rPr lang="en-US" dirty="0"/>
              <a:t>]$ </a:t>
            </a:r>
            <a:r>
              <a:rPr lang="en-US" dirty="0" err="1"/>
              <a:t>pwd</a:t>
            </a:r>
            <a:endParaRPr lang="en-US" dirty="0"/>
          </a:p>
          <a:p>
            <a:r>
              <a:rPr lang="en-US" dirty="0"/>
              <a:t>/</a:t>
            </a:r>
            <a:r>
              <a:rPr lang="en-US" dirty="0" err="1"/>
              <a:t>sss</a:t>
            </a:r>
            <a:r>
              <a:rPr lang="en-US" dirty="0"/>
              <a:t>/</a:t>
            </a:r>
            <a:r>
              <a:rPr lang="en-US" dirty="0" err="1"/>
              <a:t>cpc</a:t>
            </a:r>
            <a:r>
              <a:rPr lang="en-US" dirty="0"/>
              <a:t>/shared/</a:t>
            </a:r>
            <a:r>
              <a:rPr lang="en-US" dirty="0" err="1"/>
              <a:t>Hui.Wang</a:t>
            </a:r>
            <a:r>
              <a:rPr lang="en-US" dirty="0"/>
              <a:t>/home/data/</a:t>
            </a:r>
            <a:r>
              <a:rPr lang="en-US" dirty="0" err="1"/>
              <a:t>test.fcst</a:t>
            </a:r>
            <a:endParaRPr lang="en-US" dirty="0"/>
          </a:p>
          <a:p>
            <a:r>
              <a:rPr lang="en-US" dirty="0"/>
              <a:t>[Hui.Wang@g14a2 </a:t>
            </a:r>
            <a:r>
              <a:rPr lang="en-US" dirty="0" err="1"/>
              <a:t>test.fcst</a:t>
            </a:r>
            <a:r>
              <a:rPr lang="en-US" dirty="0"/>
              <a:t>]$ ls -l</a:t>
            </a:r>
          </a:p>
          <a:p>
            <a:r>
              <a:rPr lang="en-US" dirty="0"/>
              <a:t>total 6016</a:t>
            </a:r>
          </a:p>
          <a:p>
            <a:r>
              <a:rPr lang="en-US" dirty="0"/>
              <a:t>-</a:t>
            </a:r>
            <a:r>
              <a:rPr lang="en-US" dirty="0" err="1"/>
              <a:t>rwxr</a:t>
            </a:r>
            <a:r>
              <a:rPr lang="en-US" dirty="0"/>
              <a:t>-</a:t>
            </a:r>
            <a:r>
              <a:rPr lang="en-US" dirty="0" err="1"/>
              <a:t>xr</a:t>
            </a:r>
            <a:r>
              <a:rPr lang="en-US" dirty="0"/>
              <a:t>-x 1 </a:t>
            </a:r>
            <a:r>
              <a:rPr lang="en-US" dirty="0" err="1"/>
              <a:t>Hui.Wang</a:t>
            </a:r>
            <a:r>
              <a:rPr lang="en-US" dirty="0"/>
              <a:t> </a:t>
            </a:r>
            <a:r>
              <a:rPr lang="en-US" dirty="0" err="1"/>
              <a:t>cpc</a:t>
            </a:r>
            <a:r>
              <a:rPr lang="en-US" dirty="0"/>
              <a:t>    6409 </a:t>
            </a:r>
            <a:r>
              <a:rPr lang="en-US" dirty="0" smtClean="0"/>
              <a:t>	May  </a:t>
            </a:r>
            <a:r>
              <a:rPr lang="en-US" dirty="0"/>
              <a:t>9 13:26 </a:t>
            </a:r>
            <a:r>
              <a:rPr lang="en-US" dirty="0" smtClean="0"/>
              <a:t>	fcst.sh</a:t>
            </a:r>
            <a:endParaRPr lang="en-US" dirty="0"/>
          </a:p>
          <a:p>
            <a:r>
              <a:rPr lang="en-US" dirty="0"/>
              <a:t>-</a:t>
            </a:r>
            <a:r>
              <a:rPr lang="en-US" dirty="0" err="1"/>
              <a:t>rw</a:t>
            </a:r>
            <a:r>
              <a:rPr lang="en-US" dirty="0"/>
              <a:t>-r--r-- 1 </a:t>
            </a:r>
            <a:r>
              <a:rPr lang="en-US" dirty="0" err="1"/>
              <a:t>Hui.Wang</a:t>
            </a:r>
            <a:r>
              <a:rPr lang="en-US" dirty="0"/>
              <a:t> </a:t>
            </a:r>
            <a:r>
              <a:rPr lang="en-US" dirty="0" err="1"/>
              <a:t>cpc</a:t>
            </a:r>
            <a:r>
              <a:rPr lang="en-US" dirty="0"/>
              <a:t> 1155252 </a:t>
            </a:r>
            <a:r>
              <a:rPr lang="en-US" dirty="0" smtClean="0"/>
              <a:t>	May  </a:t>
            </a:r>
            <a:r>
              <a:rPr lang="en-US" dirty="0"/>
              <a:t>9 13:25 </a:t>
            </a:r>
            <a:r>
              <a:rPr lang="en-US" dirty="0" smtClean="0"/>
              <a:t>	sfc.anl.2008020100.ieee</a:t>
            </a:r>
            <a:endParaRPr lang="en-US" dirty="0"/>
          </a:p>
          <a:p>
            <a:r>
              <a:rPr lang="en-US" dirty="0"/>
              <a:t>-</a:t>
            </a:r>
            <a:r>
              <a:rPr lang="en-US" dirty="0" err="1"/>
              <a:t>rw</a:t>
            </a:r>
            <a:r>
              <a:rPr lang="en-US" dirty="0"/>
              <a:t>-r--r-- 1 </a:t>
            </a:r>
            <a:r>
              <a:rPr lang="en-US" dirty="0" err="1"/>
              <a:t>Hui.Wang</a:t>
            </a:r>
            <a:r>
              <a:rPr lang="en-US" dirty="0"/>
              <a:t> </a:t>
            </a:r>
            <a:r>
              <a:rPr lang="en-US" dirty="0" err="1"/>
              <a:t>cpc</a:t>
            </a:r>
            <a:r>
              <a:rPr lang="en-US" dirty="0"/>
              <a:t> 1840400 </a:t>
            </a:r>
            <a:r>
              <a:rPr lang="en-US" dirty="0" smtClean="0"/>
              <a:t>	May  </a:t>
            </a:r>
            <a:r>
              <a:rPr lang="en-US" dirty="0"/>
              <a:t>9 13:26 </a:t>
            </a:r>
            <a:r>
              <a:rPr lang="en-US" dirty="0" smtClean="0"/>
              <a:t>	sig.anl.2008020100.ieee</a:t>
            </a:r>
          </a:p>
          <a:p>
            <a:endParaRPr lang="en-US" dirty="0"/>
          </a:p>
          <a:p>
            <a:r>
              <a:rPr lang="en-US" dirty="0" smtClean="0">
                <a:solidFill>
                  <a:srgbClr val="1406CA"/>
                </a:solidFill>
              </a:rPr>
              <a:t>./</a:t>
            </a:r>
            <a:r>
              <a:rPr lang="en-US" dirty="0">
                <a:solidFill>
                  <a:srgbClr val="1406CA"/>
                </a:solidFill>
              </a:rPr>
              <a:t>fcst.sh sig.anl.2008020100.ieee </a:t>
            </a:r>
            <a:r>
              <a:rPr lang="en-US" dirty="0" smtClean="0">
                <a:solidFill>
                  <a:srgbClr val="1406CA"/>
                </a:solidFill>
              </a:rPr>
              <a:t>sfc.anl.2008020100.ieee 120</a:t>
            </a:r>
          </a:p>
          <a:p>
            <a:endParaRPr lang="en-US" dirty="0"/>
          </a:p>
          <a:p>
            <a:r>
              <a:rPr lang="en-US" b="1" dirty="0" smtClean="0">
                <a:solidFill>
                  <a:srgbClr val="C00000"/>
                </a:solidFill>
              </a:rPr>
              <a:t>To make 5-day forecast, only </a:t>
            </a:r>
            <a:r>
              <a:rPr lang="en-US" b="1" dirty="0" err="1" smtClean="0">
                <a:solidFill>
                  <a:srgbClr val="C00000"/>
                </a:solidFill>
              </a:rPr>
              <a:t>sig.anl</a:t>
            </a:r>
            <a:r>
              <a:rPr lang="en-US" b="1" dirty="0" smtClean="0">
                <a:solidFill>
                  <a:srgbClr val="C00000"/>
                </a:solidFill>
              </a:rPr>
              <a:t> and </a:t>
            </a:r>
            <a:r>
              <a:rPr lang="en-US" b="1" dirty="0" err="1" smtClean="0">
                <a:solidFill>
                  <a:srgbClr val="C00000"/>
                </a:solidFill>
              </a:rPr>
              <a:t>sfc.anl</a:t>
            </a:r>
            <a:r>
              <a:rPr lang="en-US" b="1" dirty="0" smtClean="0">
                <a:solidFill>
                  <a:srgbClr val="C00000"/>
                </a:solidFill>
              </a:rPr>
              <a:t> are needed.</a:t>
            </a:r>
          </a:p>
          <a:p>
            <a:endParaRPr lang="en-US" dirty="0"/>
          </a:p>
          <a:p>
            <a:r>
              <a:rPr lang="en-US" dirty="0" smtClean="0"/>
              <a:t>For forecast </a:t>
            </a:r>
            <a:r>
              <a:rPr lang="en-US" dirty="0" err="1" smtClean="0"/>
              <a:t>flx</a:t>
            </a:r>
            <a:r>
              <a:rPr lang="en-US" dirty="0" smtClean="0"/>
              <a:t> and </a:t>
            </a:r>
            <a:r>
              <a:rPr lang="en-US" dirty="0" err="1" smtClean="0"/>
              <a:t>pgb</a:t>
            </a:r>
            <a:r>
              <a:rPr lang="en-US" dirty="0" smtClean="0"/>
              <a:t>, they are grib1 data:</a:t>
            </a:r>
          </a:p>
          <a:p>
            <a:r>
              <a:rPr lang="en-US" dirty="0"/>
              <a:t>/u/Hui.Wang/bin/</a:t>
            </a:r>
            <a:r>
              <a:rPr lang="en-US" dirty="0">
                <a:solidFill>
                  <a:srgbClr val="C00000"/>
                </a:solidFill>
              </a:rPr>
              <a:t>grib2ctl.pl</a:t>
            </a:r>
            <a:r>
              <a:rPr lang="en-US" dirty="0"/>
              <a:t> </a:t>
            </a:r>
            <a:r>
              <a:rPr lang="en-US" dirty="0" smtClean="0"/>
              <a:t>pgb.ft06.grib&gt;pgb.ft06.grib.ctl</a:t>
            </a:r>
          </a:p>
          <a:p>
            <a:r>
              <a:rPr lang="en-US" dirty="0"/>
              <a:t>/u/</a:t>
            </a:r>
            <a:r>
              <a:rPr lang="en-US" dirty="0" err="1"/>
              <a:t>Hui.Wang</a:t>
            </a:r>
            <a:r>
              <a:rPr lang="en-US" dirty="0"/>
              <a:t>/bin/</a:t>
            </a:r>
            <a:r>
              <a:rPr lang="en-US" dirty="0" err="1">
                <a:solidFill>
                  <a:srgbClr val="C00000"/>
                </a:solidFill>
              </a:rPr>
              <a:t>gribmap</a:t>
            </a:r>
            <a:r>
              <a:rPr lang="en-US" dirty="0">
                <a:solidFill>
                  <a:srgbClr val="C00000"/>
                </a:solidFill>
              </a:rPr>
              <a:t> -0 -</a:t>
            </a:r>
            <a:r>
              <a:rPr lang="en-US" dirty="0" err="1">
                <a:solidFill>
                  <a:srgbClr val="C00000"/>
                </a:solidFill>
              </a:rPr>
              <a:t>i</a:t>
            </a:r>
            <a:r>
              <a:rPr lang="en-US" dirty="0">
                <a:solidFill>
                  <a:srgbClr val="C00000"/>
                </a:solidFill>
              </a:rPr>
              <a:t> </a:t>
            </a:r>
            <a:r>
              <a:rPr lang="en-US" dirty="0" smtClean="0"/>
              <a:t>pgb.ft06.grib.ctl</a:t>
            </a:r>
          </a:p>
          <a:p>
            <a:endParaRPr lang="en-US" dirty="0"/>
          </a:p>
          <a:p>
            <a:endParaRPr lang="en-US" dirty="0"/>
          </a:p>
        </p:txBody>
      </p:sp>
      <p:sp>
        <p:nvSpPr>
          <p:cNvPr id="3" name="TextBox 2"/>
          <p:cNvSpPr txBox="1"/>
          <p:nvPr/>
        </p:nvSpPr>
        <p:spPr>
          <a:xfrm>
            <a:off x="76200" y="152400"/>
            <a:ext cx="1242648" cy="369332"/>
          </a:xfrm>
          <a:prstGeom prst="rect">
            <a:avLst/>
          </a:prstGeom>
          <a:noFill/>
        </p:spPr>
        <p:txBody>
          <a:bodyPr wrap="none" rtlCol="0">
            <a:spAutoFit/>
          </a:bodyPr>
          <a:lstStyle/>
          <a:p>
            <a:r>
              <a:rPr lang="en-US" b="1" dirty="0" smtClean="0">
                <a:solidFill>
                  <a:srgbClr val="0070C0"/>
                </a:solidFill>
              </a:rPr>
              <a:t>2016.05.09</a:t>
            </a:r>
            <a:endParaRPr lang="en-US" b="1" dirty="0">
              <a:solidFill>
                <a:srgbClr val="0070C0"/>
              </a:solidFill>
            </a:endParaRPr>
          </a:p>
        </p:txBody>
      </p:sp>
    </p:spTree>
    <p:extLst>
      <p:ext uri="{BB962C8B-B14F-4D97-AF65-F5344CB8AC3E}">
        <p14:creationId xmlns:p14="http://schemas.microsoft.com/office/powerpoint/2010/main" val="379903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1242648" cy="369332"/>
          </a:xfrm>
          <a:prstGeom prst="rect">
            <a:avLst/>
          </a:prstGeom>
          <a:noFill/>
        </p:spPr>
        <p:txBody>
          <a:bodyPr wrap="none" rtlCol="0">
            <a:spAutoFit/>
          </a:bodyPr>
          <a:lstStyle/>
          <a:p>
            <a:r>
              <a:rPr lang="en-US" b="1" dirty="0" smtClean="0">
                <a:solidFill>
                  <a:srgbClr val="00B050"/>
                </a:solidFill>
              </a:rPr>
              <a:t>2015.11.02</a:t>
            </a:r>
            <a:endParaRPr lang="en-US" b="1" dirty="0">
              <a:solidFill>
                <a:srgbClr val="00B050"/>
              </a:solidFill>
            </a:endParaRPr>
          </a:p>
        </p:txBody>
      </p:sp>
      <p:sp>
        <p:nvSpPr>
          <p:cNvPr id="2" name="TextBox 1"/>
          <p:cNvSpPr txBox="1"/>
          <p:nvPr/>
        </p:nvSpPr>
        <p:spPr>
          <a:xfrm>
            <a:off x="304800" y="685800"/>
            <a:ext cx="8905002" cy="5355312"/>
          </a:xfrm>
          <a:prstGeom prst="rect">
            <a:avLst/>
          </a:prstGeom>
          <a:noFill/>
        </p:spPr>
        <p:txBody>
          <a:bodyPr wrap="none" rtlCol="0">
            <a:spAutoFit/>
          </a:bodyPr>
          <a:lstStyle/>
          <a:p>
            <a:r>
              <a:rPr lang="en-US" dirty="0" smtClean="0"/>
              <a:t>Get data from: </a:t>
            </a:r>
            <a:r>
              <a:rPr lang="en-US" dirty="0"/>
              <a:t>/5year/NCEPDEV/</a:t>
            </a:r>
            <a:r>
              <a:rPr lang="en-US" dirty="0" err="1"/>
              <a:t>cpc</a:t>
            </a:r>
            <a:r>
              <a:rPr lang="en-US" dirty="0"/>
              <a:t>-om/</a:t>
            </a:r>
            <a:r>
              <a:rPr lang="en-US" dirty="0" err="1"/>
              <a:t>Wesley.Ebisuzaki</a:t>
            </a:r>
            <a:r>
              <a:rPr lang="en-US" dirty="0"/>
              <a:t>/r2/sp1/2015/</a:t>
            </a:r>
            <a:br>
              <a:rPr lang="en-US" dirty="0"/>
            </a:br>
            <a:r>
              <a:rPr lang="en-US" dirty="0"/>
              <a:t>including: </a:t>
            </a:r>
            <a:r>
              <a:rPr lang="en-US" dirty="0" smtClean="0"/>
              <a:t>	anl201509  	bc201509  	diag201509  	guess201509  </a:t>
            </a:r>
          </a:p>
          <a:p>
            <a:r>
              <a:rPr lang="en-US" dirty="0"/>
              <a:t> </a:t>
            </a:r>
            <a:r>
              <a:rPr lang="en-US" dirty="0" smtClean="0"/>
              <a:t>                		misc201509  	oiqc_buffer201509 	post201509</a:t>
            </a:r>
          </a:p>
          <a:p>
            <a:r>
              <a:rPr lang="en-US" dirty="0" smtClean="0"/>
              <a:t>In directory:</a:t>
            </a:r>
          </a:p>
          <a:p>
            <a:r>
              <a:rPr lang="en-US" dirty="0"/>
              <a:t>/</a:t>
            </a:r>
            <a:r>
              <a:rPr lang="en-US" dirty="0" err="1" smtClean="0"/>
              <a:t>cpc</a:t>
            </a:r>
            <a:r>
              <a:rPr lang="en-US" dirty="0" smtClean="0"/>
              <a:t>/</a:t>
            </a:r>
            <a:r>
              <a:rPr lang="en-US" dirty="0" err="1" smtClean="0"/>
              <a:t>noscrub</a:t>
            </a:r>
            <a:r>
              <a:rPr lang="en-US" dirty="0" smtClean="0"/>
              <a:t>/</a:t>
            </a:r>
            <a:r>
              <a:rPr lang="en-US" dirty="0" err="1" smtClean="0"/>
              <a:t>Hui.Wang</a:t>
            </a:r>
            <a:r>
              <a:rPr lang="en-US" dirty="0" smtClean="0"/>
              <a:t>/2015_R2/TRY1</a:t>
            </a:r>
          </a:p>
          <a:p>
            <a:r>
              <a:rPr lang="en-US" dirty="0" smtClean="0"/>
              <a:t>All are tar files</a:t>
            </a:r>
          </a:p>
          <a:p>
            <a:endParaRPr lang="en-US" dirty="0"/>
          </a:p>
          <a:p>
            <a:r>
              <a:rPr lang="en-US" dirty="0" smtClean="0"/>
              <a:t>File bc201509  contains ice, snow, and </a:t>
            </a:r>
            <a:r>
              <a:rPr lang="en-US" dirty="0" err="1" smtClean="0"/>
              <a:t>sst</a:t>
            </a:r>
            <a:r>
              <a:rPr lang="en-US" dirty="0" smtClean="0"/>
              <a:t> data that are needed to start run, such as</a:t>
            </a:r>
          </a:p>
          <a:p>
            <a:pPr marL="285750" indent="-285750">
              <a:buFont typeface="Wingdings" panose="05000000000000000000" pitchFamily="2" charset="2"/>
              <a:buChar char="§"/>
            </a:pPr>
            <a:r>
              <a:rPr lang="en-US" dirty="0"/>
              <a:t>i</a:t>
            </a:r>
            <a:r>
              <a:rPr lang="en-US" dirty="0" smtClean="0"/>
              <a:t>cegrb2015091900</a:t>
            </a:r>
          </a:p>
          <a:p>
            <a:pPr marL="285750" indent="-285750">
              <a:buFont typeface="Wingdings" panose="05000000000000000000" pitchFamily="2" charset="2"/>
              <a:buChar char="§"/>
            </a:pPr>
            <a:r>
              <a:rPr lang="en-US" dirty="0"/>
              <a:t>s</a:t>
            </a:r>
            <a:r>
              <a:rPr lang="en-US" dirty="0" smtClean="0"/>
              <a:t>nogrb2015090618</a:t>
            </a:r>
          </a:p>
          <a:p>
            <a:pPr marL="285750" indent="-285750">
              <a:buFont typeface="Wingdings" panose="05000000000000000000" pitchFamily="2" charset="2"/>
              <a:buChar char="§"/>
            </a:pPr>
            <a:r>
              <a:rPr lang="en-US" dirty="0"/>
              <a:t>s</a:t>
            </a:r>
            <a:r>
              <a:rPr lang="en-US" dirty="0" smtClean="0"/>
              <a:t>stgrb2015090312</a:t>
            </a:r>
          </a:p>
          <a:p>
            <a:endParaRPr lang="en-US" dirty="0" smtClean="0"/>
          </a:p>
          <a:p>
            <a:r>
              <a:rPr lang="en-US" dirty="0"/>
              <a:t>In </a:t>
            </a:r>
            <a:r>
              <a:rPr lang="en-US" dirty="0" smtClean="0">
                <a:solidFill>
                  <a:srgbClr val="00B050"/>
                </a:solidFill>
              </a:rPr>
              <a:t>r2.dump.sh</a:t>
            </a:r>
            <a:r>
              <a:rPr lang="en-US" dirty="0"/>
              <a:t>, from /com/</a:t>
            </a:r>
            <a:r>
              <a:rPr lang="en-US" dirty="0" err="1"/>
              <a:t>cdas</a:t>
            </a:r>
            <a:r>
              <a:rPr lang="en-US" dirty="0"/>
              <a:t>/prod/</a:t>
            </a:r>
            <a:r>
              <a:rPr lang="en-US" dirty="0" err="1"/>
              <a:t>cdas</a:t>
            </a:r>
            <a:r>
              <a:rPr lang="en-US" dirty="0"/>
              <a:t>.$PDY</a:t>
            </a:r>
            <a:endParaRPr lang="en-US" dirty="0" smtClean="0"/>
          </a:p>
          <a:p>
            <a:pPr marL="285750" indent="-285750">
              <a:buFont typeface="Wingdings" panose="05000000000000000000" pitchFamily="2" charset="2"/>
              <a:buChar char="§"/>
            </a:pPr>
            <a:r>
              <a:rPr lang="en-US" dirty="0" err="1"/>
              <a:t>cp</a:t>
            </a:r>
            <a:r>
              <a:rPr lang="en-US" dirty="0"/>
              <a:t> $in/cdas.t${</a:t>
            </a:r>
            <a:r>
              <a:rPr lang="en-US" dirty="0" err="1"/>
              <a:t>cyc</a:t>
            </a:r>
            <a:r>
              <a:rPr lang="en-US" dirty="0"/>
              <a:t>}</a:t>
            </a:r>
            <a:r>
              <a:rPr lang="en-US" dirty="0" err="1"/>
              <a:t>z.sstgrb</a:t>
            </a:r>
            <a:r>
              <a:rPr lang="en-US" dirty="0"/>
              <a:t> $</a:t>
            </a:r>
            <a:r>
              <a:rPr lang="en-US" dirty="0" err="1" smtClean="0"/>
              <a:t>monthdir</a:t>
            </a:r>
            <a:r>
              <a:rPr lang="en-US" dirty="0" smtClean="0"/>
              <a:t>/</a:t>
            </a:r>
            <a:r>
              <a:rPr lang="en-US" dirty="0" err="1" smtClean="0"/>
              <a:t>sstgrb$date</a:t>
            </a:r>
            <a:endParaRPr lang="en-US" dirty="0" smtClean="0"/>
          </a:p>
          <a:p>
            <a:pPr marL="285750" indent="-285750">
              <a:buFont typeface="Wingdings" panose="05000000000000000000" pitchFamily="2" charset="2"/>
              <a:buChar char="§"/>
            </a:pPr>
            <a:r>
              <a:rPr lang="en-US" dirty="0" err="1"/>
              <a:t>cp</a:t>
            </a:r>
            <a:r>
              <a:rPr lang="en-US" dirty="0"/>
              <a:t> $in/cdas.t${</a:t>
            </a:r>
            <a:r>
              <a:rPr lang="en-US" dirty="0" err="1"/>
              <a:t>cyc</a:t>
            </a:r>
            <a:r>
              <a:rPr lang="en-US" dirty="0"/>
              <a:t>}</a:t>
            </a:r>
            <a:r>
              <a:rPr lang="en-US" dirty="0" err="1"/>
              <a:t>z.snogrb</a:t>
            </a:r>
            <a:r>
              <a:rPr lang="en-US" dirty="0"/>
              <a:t> $</a:t>
            </a:r>
            <a:r>
              <a:rPr lang="en-US" dirty="0" err="1" smtClean="0"/>
              <a:t>monthdir</a:t>
            </a:r>
            <a:r>
              <a:rPr lang="en-US" dirty="0" smtClean="0"/>
              <a:t>/</a:t>
            </a:r>
            <a:r>
              <a:rPr lang="en-US" dirty="0" err="1" smtClean="0"/>
              <a:t>snogrb$date</a:t>
            </a:r>
            <a:endParaRPr lang="en-US" dirty="0" smtClean="0"/>
          </a:p>
          <a:p>
            <a:pPr marL="285750" indent="-285750">
              <a:buFont typeface="Wingdings" panose="05000000000000000000" pitchFamily="2" charset="2"/>
              <a:buChar char="§"/>
            </a:pPr>
            <a:r>
              <a:rPr lang="en-US" dirty="0" err="1"/>
              <a:t>cp</a:t>
            </a:r>
            <a:r>
              <a:rPr lang="en-US" dirty="0"/>
              <a:t> $in/cdas.t${</a:t>
            </a:r>
            <a:r>
              <a:rPr lang="en-US" dirty="0" err="1"/>
              <a:t>cyc</a:t>
            </a:r>
            <a:r>
              <a:rPr lang="en-US" dirty="0"/>
              <a:t>}</a:t>
            </a:r>
            <a:r>
              <a:rPr lang="en-US" dirty="0" err="1"/>
              <a:t>z.engicegrb</a:t>
            </a:r>
            <a:r>
              <a:rPr lang="en-US" dirty="0"/>
              <a:t> $</a:t>
            </a:r>
            <a:r>
              <a:rPr lang="en-US" dirty="0" err="1" smtClean="0"/>
              <a:t>monthdir</a:t>
            </a:r>
            <a:r>
              <a:rPr lang="en-US" dirty="0" smtClean="0"/>
              <a:t>/</a:t>
            </a:r>
            <a:r>
              <a:rPr lang="en-US" dirty="0" err="1" smtClean="0"/>
              <a:t>icegrb$date</a:t>
            </a:r>
            <a:endParaRPr lang="en-US" dirty="0" smtClean="0"/>
          </a:p>
          <a:p>
            <a:endParaRPr lang="en-US" dirty="0"/>
          </a:p>
          <a:p>
            <a:endParaRPr lang="en-US" dirty="0"/>
          </a:p>
          <a:p>
            <a:endParaRPr lang="en-US" dirty="0" smtClean="0"/>
          </a:p>
        </p:txBody>
      </p:sp>
    </p:spTree>
    <p:extLst>
      <p:ext uri="{BB962C8B-B14F-4D97-AF65-F5344CB8AC3E}">
        <p14:creationId xmlns:p14="http://schemas.microsoft.com/office/powerpoint/2010/main" val="1331849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792" y="643890"/>
            <a:ext cx="8203208" cy="5909310"/>
          </a:xfrm>
          <a:prstGeom prst="rect">
            <a:avLst/>
          </a:prstGeom>
          <a:noFill/>
        </p:spPr>
        <p:txBody>
          <a:bodyPr wrap="none" rtlCol="0">
            <a:spAutoFit/>
          </a:bodyPr>
          <a:lstStyle/>
          <a:p>
            <a:r>
              <a:rPr lang="en-US" dirty="0"/>
              <a:t>5</a:t>
            </a:r>
            <a:r>
              <a:rPr lang="en-US" dirty="0" smtClean="0"/>
              <a:t>-yr analysis: 2004.01.06-2008.12.31</a:t>
            </a:r>
          </a:p>
          <a:p>
            <a:endParaRPr lang="en-US" dirty="0" smtClean="0"/>
          </a:p>
          <a:p>
            <a:r>
              <a:rPr lang="en-US" dirty="0" smtClean="0"/>
              <a:t>For </a:t>
            </a:r>
            <a:r>
              <a:rPr lang="en-US" b="1" dirty="0" smtClean="0"/>
              <a:t>2004</a:t>
            </a:r>
            <a:r>
              <a:rPr lang="en-US" dirty="0" smtClean="0"/>
              <a:t>:</a:t>
            </a:r>
          </a:p>
          <a:p>
            <a:r>
              <a:rPr lang="en-US" dirty="0" err="1">
                <a:solidFill>
                  <a:srgbClr val="C00000"/>
                </a:solidFill>
              </a:rPr>
              <a:t>cp</a:t>
            </a:r>
            <a:r>
              <a:rPr lang="en-US" dirty="0">
                <a:solidFill>
                  <a:srgbClr val="C00000"/>
                </a:solidFill>
              </a:rPr>
              <a:t> bc2004* /</a:t>
            </a:r>
            <a:r>
              <a:rPr lang="en-US" dirty="0" err="1">
                <a:solidFill>
                  <a:srgbClr val="C00000"/>
                </a:solidFill>
              </a:rPr>
              <a:t>sss</a:t>
            </a:r>
            <a:r>
              <a:rPr lang="en-US" dirty="0">
                <a:solidFill>
                  <a:srgbClr val="C00000"/>
                </a:solidFill>
              </a:rPr>
              <a:t>/</a:t>
            </a:r>
            <a:r>
              <a:rPr lang="en-US" dirty="0" err="1">
                <a:solidFill>
                  <a:srgbClr val="C00000"/>
                </a:solidFill>
              </a:rPr>
              <a:t>cpc</a:t>
            </a:r>
            <a:r>
              <a:rPr lang="en-US" dirty="0">
                <a:solidFill>
                  <a:srgbClr val="C00000"/>
                </a:solidFill>
              </a:rPr>
              <a:t>/shared/</a:t>
            </a:r>
            <a:r>
              <a:rPr lang="en-US" dirty="0" err="1">
                <a:solidFill>
                  <a:srgbClr val="C00000"/>
                </a:solidFill>
              </a:rPr>
              <a:t>Hui.Wang</a:t>
            </a:r>
            <a:r>
              <a:rPr lang="en-US" dirty="0">
                <a:solidFill>
                  <a:srgbClr val="C00000"/>
                </a:solidFill>
              </a:rPr>
              <a:t>/home/data/monthdir.r2</a:t>
            </a:r>
            <a:r>
              <a:rPr lang="en-US" dirty="0" smtClean="0">
                <a:solidFill>
                  <a:srgbClr val="C00000"/>
                </a:solidFill>
              </a:rPr>
              <a:t>/</a:t>
            </a:r>
          </a:p>
          <a:p>
            <a:r>
              <a:rPr lang="en-US" dirty="0"/>
              <a:t>(nc2004*: bc200401  bc200402  bc200403  bc200404  bc200405  </a:t>
            </a:r>
            <a:r>
              <a:rPr lang="en-US" dirty="0" smtClean="0"/>
              <a:t>bc200406</a:t>
            </a:r>
          </a:p>
          <a:p>
            <a:r>
              <a:rPr lang="en-US" dirty="0"/>
              <a:t>                   bc200407  bc200408  bc200409  bc200410  bc200411  </a:t>
            </a:r>
            <a:r>
              <a:rPr lang="en-US" dirty="0" smtClean="0"/>
              <a:t>bc200412)</a:t>
            </a:r>
          </a:p>
          <a:p>
            <a:endParaRPr lang="en-US" dirty="0"/>
          </a:p>
          <a:p>
            <a:r>
              <a:rPr lang="en-US" dirty="0">
                <a:solidFill>
                  <a:srgbClr val="C00000"/>
                </a:solidFill>
              </a:rPr>
              <a:t>t</a:t>
            </a:r>
            <a:r>
              <a:rPr lang="en-US" dirty="0" smtClean="0">
                <a:solidFill>
                  <a:srgbClr val="C00000"/>
                </a:solidFill>
              </a:rPr>
              <a:t>ar –</a:t>
            </a:r>
            <a:r>
              <a:rPr lang="en-US" dirty="0" err="1" smtClean="0">
                <a:solidFill>
                  <a:srgbClr val="C00000"/>
                </a:solidFill>
              </a:rPr>
              <a:t>xvvf</a:t>
            </a:r>
            <a:r>
              <a:rPr lang="en-US" dirty="0" smtClean="0">
                <a:solidFill>
                  <a:srgbClr val="C00000"/>
                </a:solidFill>
              </a:rPr>
              <a:t> bc200401</a:t>
            </a:r>
            <a:r>
              <a:rPr lang="en-US" dirty="0" smtClean="0"/>
              <a:t>   ……    bc200412</a:t>
            </a:r>
          </a:p>
          <a:p>
            <a:endParaRPr lang="en-US" dirty="0" smtClean="0"/>
          </a:p>
          <a:p>
            <a:r>
              <a:rPr lang="en-US" dirty="0" err="1">
                <a:solidFill>
                  <a:srgbClr val="C00000"/>
                </a:solidFill>
              </a:rPr>
              <a:t>r</a:t>
            </a:r>
            <a:r>
              <a:rPr lang="en-US" dirty="0" err="1" smtClean="0">
                <a:solidFill>
                  <a:srgbClr val="C00000"/>
                </a:solidFill>
              </a:rPr>
              <a:t>m</a:t>
            </a:r>
            <a:r>
              <a:rPr lang="en-US" dirty="0" smtClean="0">
                <a:solidFill>
                  <a:srgbClr val="C00000"/>
                </a:solidFill>
              </a:rPr>
              <a:t> </a:t>
            </a:r>
            <a:r>
              <a:rPr lang="en-US" dirty="0" err="1" smtClean="0">
                <a:solidFill>
                  <a:srgbClr val="C00000"/>
                </a:solidFill>
              </a:rPr>
              <a:t>bc</a:t>
            </a:r>
            <a:r>
              <a:rPr lang="en-US" dirty="0" smtClean="0">
                <a:solidFill>
                  <a:srgbClr val="C00000"/>
                </a:solidFill>
              </a:rPr>
              <a:t>* </a:t>
            </a:r>
            <a:r>
              <a:rPr lang="en-US" dirty="0" smtClean="0"/>
              <a:t>	(</a:t>
            </a:r>
            <a:r>
              <a:rPr lang="en-US" dirty="0"/>
              <a:t>in /</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/home/data/monthdir.r2/)</a:t>
            </a:r>
          </a:p>
          <a:p>
            <a:endParaRPr lang="en-US" dirty="0"/>
          </a:p>
          <a:p>
            <a:r>
              <a:rPr lang="en-US" dirty="0" smtClean="0"/>
              <a:t>cd </a:t>
            </a:r>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/2015_R2/2004</a:t>
            </a:r>
          </a:p>
          <a:p>
            <a:r>
              <a:rPr lang="en-US" dirty="0">
                <a:solidFill>
                  <a:srgbClr val="C00000"/>
                </a:solidFill>
              </a:rPr>
              <a:t>t</a:t>
            </a:r>
            <a:r>
              <a:rPr lang="en-US" dirty="0" smtClean="0">
                <a:solidFill>
                  <a:srgbClr val="C00000"/>
                </a:solidFill>
              </a:rPr>
              <a:t>ar –</a:t>
            </a:r>
            <a:r>
              <a:rPr lang="en-US" dirty="0" err="1" smtClean="0">
                <a:solidFill>
                  <a:srgbClr val="C00000"/>
                </a:solidFill>
              </a:rPr>
              <a:t>xvvf</a:t>
            </a:r>
            <a:r>
              <a:rPr lang="en-US" dirty="0">
                <a:solidFill>
                  <a:srgbClr val="C00000"/>
                </a:solidFill>
              </a:rPr>
              <a:t> PREPBUFR0401</a:t>
            </a:r>
            <a:r>
              <a:rPr lang="en-US" dirty="0"/>
              <a:t>    ……    </a:t>
            </a:r>
            <a:r>
              <a:rPr lang="en-US" dirty="0" smtClean="0"/>
              <a:t>PREPBUFR0412.RECOVERED</a:t>
            </a:r>
          </a:p>
          <a:p>
            <a:r>
              <a:rPr lang="en-US" dirty="0">
                <a:solidFill>
                  <a:srgbClr val="C00000"/>
                </a:solidFill>
              </a:rPr>
              <a:t>./y2k_names.sh prepbufr*.</a:t>
            </a:r>
            <a:r>
              <a:rPr lang="en-US" dirty="0" smtClean="0">
                <a:solidFill>
                  <a:srgbClr val="C00000"/>
                </a:solidFill>
              </a:rPr>
              <a:t>gz      </a:t>
            </a:r>
            <a:r>
              <a:rPr lang="en-US" dirty="0" smtClean="0"/>
              <a:t>(change 04 to 2004)</a:t>
            </a:r>
          </a:p>
          <a:p>
            <a:r>
              <a:rPr lang="en-US" dirty="0">
                <a:solidFill>
                  <a:srgbClr val="C00000"/>
                </a:solidFill>
              </a:rPr>
              <a:t>mv prepbufr200401*.gz /</a:t>
            </a:r>
            <a:r>
              <a:rPr lang="en-US" dirty="0" err="1">
                <a:solidFill>
                  <a:srgbClr val="C00000"/>
                </a:solidFill>
              </a:rPr>
              <a:t>sss</a:t>
            </a:r>
            <a:r>
              <a:rPr lang="en-US" dirty="0">
                <a:solidFill>
                  <a:srgbClr val="C00000"/>
                </a:solidFill>
              </a:rPr>
              <a:t>/</a:t>
            </a:r>
            <a:r>
              <a:rPr lang="en-US" dirty="0" err="1">
                <a:solidFill>
                  <a:srgbClr val="C00000"/>
                </a:solidFill>
              </a:rPr>
              <a:t>cpc</a:t>
            </a:r>
            <a:r>
              <a:rPr lang="en-US" dirty="0">
                <a:solidFill>
                  <a:srgbClr val="C00000"/>
                </a:solidFill>
              </a:rPr>
              <a:t>/shared/</a:t>
            </a:r>
            <a:r>
              <a:rPr lang="en-US" dirty="0" err="1">
                <a:solidFill>
                  <a:srgbClr val="C00000"/>
                </a:solidFill>
              </a:rPr>
              <a:t>Hui.Wang</a:t>
            </a:r>
            <a:r>
              <a:rPr lang="en-US" dirty="0">
                <a:solidFill>
                  <a:srgbClr val="C00000"/>
                </a:solidFill>
              </a:rPr>
              <a:t>/home/data/monthdir.r2/</a:t>
            </a:r>
            <a:endParaRPr lang="en-US" dirty="0" smtClean="0">
              <a:solidFill>
                <a:srgbClr val="C00000"/>
              </a:solidFill>
            </a:endParaRPr>
          </a:p>
          <a:p>
            <a:endParaRPr lang="en-US" dirty="0" smtClean="0"/>
          </a:p>
          <a:p>
            <a:r>
              <a:rPr lang="en-US" dirty="0" smtClean="0">
                <a:solidFill>
                  <a:srgbClr val="C00000"/>
                </a:solidFill>
              </a:rPr>
              <a:t>cd </a:t>
            </a:r>
            <a:r>
              <a:rPr lang="en-US" dirty="0">
                <a:solidFill>
                  <a:srgbClr val="C00000"/>
                </a:solidFill>
              </a:rPr>
              <a:t>/</a:t>
            </a:r>
            <a:r>
              <a:rPr lang="en-US" dirty="0" err="1" smtClean="0">
                <a:solidFill>
                  <a:srgbClr val="C00000"/>
                </a:solidFill>
              </a:rPr>
              <a:t>sss</a:t>
            </a:r>
            <a:r>
              <a:rPr lang="en-US" dirty="0" smtClean="0">
                <a:solidFill>
                  <a:srgbClr val="C00000"/>
                </a:solidFill>
              </a:rPr>
              <a:t>/</a:t>
            </a:r>
            <a:r>
              <a:rPr lang="en-US" dirty="0" err="1" smtClean="0">
                <a:solidFill>
                  <a:srgbClr val="C00000"/>
                </a:solidFill>
              </a:rPr>
              <a:t>cpc</a:t>
            </a:r>
            <a:r>
              <a:rPr lang="en-US" dirty="0" smtClean="0">
                <a:solidFill>
                  <a:srgbClr val="C00000"/>
                </a:solidFill>
              </a:rPr>
              <a:t>/shared/</a:t>
            </a:r>
            <a:r>
              <a:rPr lang="en-US" dirty="0" err="1" smtClean="0">
                <a:solidFill>
                  <a:srgbClr val="C00000"/>
                </a:solidFill>
              </a:rPr>
              <a:t>Hui.Wang</a:t>
            </a:r>
            <a:r>
              <a:rPr lang="en-US" dirty="0" smtClean="0">
                <a:solidFill>
                  <a:srgbClr val="C00000"/>
                </a:solidFill>
              </a:rPr>
              <a:t>/2015_R2/</a:t>
            </a:r>
            <a:r>
              <a:rPr lang="en-US" dirty="0" err="1" smtClean="0">
                <a:solidFill>
                  <a:srgbClr val="C00000"/>
                </a:solidFill>
              </a:rPr>
              <a:t>Xprate</a:t>
            </a:r>
            <a:r>
              <a:rPr lang="en-US" dirty="0" smtClean="0">
                <a:solidFill>
                  <a:srgbClr val="C00000"/>
                </a:solidFill>
              </a:rPr>
              <a:t>/</a:t>
            </a:r>
          </a:p>
          <a:p>
            <a:r>
              <a:rPr lang="en-US" dirty="0" err="1">
                <a:solidFill>
                  <a:srgbClr val="C00000"/>
                </a:solidFill>
              </a:rPr>
              <a:t>cp</a:t>
            </a:r>
            <a:r>
              <a:rPr lang="en-US" dirty="0">
                <a:solidFill>
                  <a:srgbClr val="C00000"/>
                </a:solidFill>
              </a:rPr>
              <a:t> pingrainT62.grb.2004 /</a:t>
            </a:r>
            <a:r>
              <a:rPr lang="en-US" dirty="0" err="1">
                <a:solidFill>
                  <a:srgbClr val="C00000"/>
                </a:solidFill>
              </a:rPr>
              <a:t>sss</a:t>
            </a:r>
            <a:r>
              <a:rPr lang="en-US" dirty="0">
                <a:solidFill>
                  <a:srgbClr val="C00000"/>
                </a:solidFill>
              </a:rPr>
              <a:t>/</a:t>
            </a:r>
            <a:r>
              <a:rPr lang="en-US" dirty="0" err="1">
                <a:solidFill>
                  <a:srgbClr val="C00000"/>
                </a:solidFill>
              </a:rPr>
              <a:t>cpc</a:t>
            </a:r>
            <a:r>
              <a:rPr lang="en-US" dirty="0">
                <a:solidFill>
                  <a:srgbClr val="C00000"/>
                </a:solidFill>
              </a:rPr>
              <a:t>/shared/</a:t>
            </a:r>
            <a:r>
              <a:rPr lang="en-US" dirty="0" err="1">
                <a:solidFill>
                  <a:srgbClr val="C00000"/>
                </a:solidFill>
              </a:rPr>
              <a:t>Hui.Wang</a:t>
            </a:r>
            <a:r>
              <a:rPr lang="en-US" dirty="0">
                <a:solidFill>
                  <a:srgbClr val="C00000"/>
                </a:solidFill>
              </a:rPr>
              <a:t>/home/data/monthdir.r2</a:t>
            </a:r>
            <a:r>
              <a:rPr lang="en-US" dirty="0" smtClean="0">
                <a:solidFill>
                  <a:srgbClr val="C00000"/>
                </a:solidFill>
              </a:rPr>
              <a:t>/</a:t>
            </a:r>
          </a:p>
          <a:p>
            <a:r>
              <a:rPr lang="en-US" dirty="0">
                <a:solidFill>
                  <a:srgbClr val="C00000"/>
                </a:solidFill>
              </a:rPr>
              <a:t>mv pingrainT62.grb.2004 pingrainT62.grb.</a:t>
            </a:r>
            <a:r>
              <a:rPr lang="en-US" b="1" dirty="0">
                <a:solidFill>
                  <a:srgbClr val="C00000"/>
                </a:solidFill>
              </a:rPr>
              <a:t>new</a:t>
            </a:r>
            <a:r>
              <a:rPr lang="en-US" dirty="0">
                <a:solidFill>
                  <a:srgbClr val="C00000"/>
                </a:solidFill>
              </a:rPr>
              <a:t>  </a:t>
            </a:r>
            <a:r>
              <a:rPr lang="en-US" dirty="0" smtClean="0"/>
              <a:t>(in </a:t>
            </a:r>
            <a:r>
              <a:rPr lang="en-US" sz="1200" dirty="0" smtClean="0"/>
              <a:t>/</a:t>
            </a:r>
            <a:r>
              <a:rPr lang="en-US" sz="1200" dirty="0" err="1" smtClean="0"/>
              <a:t>sss</a:t>
            </a:r>
            <a:r>
              <a:rPr lang="en-US" sz="1200" dirty="0" smtClean="0"/>
              <a:t>/</a:t>
            </a:r>
            <a:r>
              <a:rPr lang="en-US" sz="1200" dirty="0" err="1" smtClean="0"/>
              <a:t>cpc</a:t>
            </a:r>
            <a:r>
              <a:rPr lang="en-US" sz="1200" dirty="0" smtClean="0"/>
              <a:t>/shared/</a:t>
            </a:r>
            <a:r>
              <a:rPr lang="en-US" sz="1200" dirty="0" err="1" smtClean="0"/>
              <a:t>Hui.Wang</a:t>
            </a:r>
            <a:r>
              <a:rPr lang="en-US" sz="1200" dirty="0" smtClean="0"/>
              <a:t>/home/data/monthdir.r2</a:t>
            </a:r>
            <a:r>
              <a:rPr lang="en-US" dirty="0" smtClean="0"/>
              <a:t>)</a:t>
            </a:r>
          </a:p>
          <a:p>
            <a:endParaRPr lang="en-US" dirty="0"/>
          </a:p>
          <a:p>
            <a:endParaRPr lang="en-US" dirty="0"/>
          </a:p>
        </p:txBody>
      </p:sp>
      <p:sp>
        <p:nvSpPr>
          <p:cNvPr id="3" name="TextBox 2"/>
          <p:cNvSpPr txBox="1"/>
          <p:nvPr/>
        </p:nvSpPr>
        <p:spPr>
          <a:xfrm>
            <a:off x="76200" y="152400"/>
            <a:ext cx="1242648" cy="369332"/>
          </a:xfrm>
          <a:prstGeom prst="rect">
            <a:avLst/>
          </a:prstGeom>
          <a:noFill/>
        </p:spPr>
        <p:txBody>
          <a:bodyPr wrap="none" rtlCol="0">
            <a:spAutoFit/>
          </a:bodyPr>
          <a:lstStyle/>
          <a:p>
            <a:r>
              <a:rPr lang="en-US" b="1" dirty="0" smtClean="0">
                <a:solidFill>
                  <a:srgbClr val="0070C0"/>
                </a:solidFill>
              </a:rPr>
              <a:t>2016.07.11</a:t>
            </a:r>
            <a:endParaRPr lang="en-US" b="1" dirty="0">
              <a:solidFill>
                <a:srgbClr val="0070C0"/>
              </a:solidFill>
            </a:endParaRPr>
          </a:p>
        </p:txBody>
      </p:sp>
    </p:spTree>
    <p:extLst>
      <p:ext uri="{BB962C8B-B14F-4D97-AF65-F5344CB8AC3E}">
        <p14:creationId xmlns:p14="http://schemas.microsoft.com/office/powerpoint/2010/main" val="1629342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792" y="152400"/>
            <a:ext cx="8178457" cy="6771084"/>
          </a:xfrm>
          <a:prstGeom prst="rect">
            <a:avLst/>
          </a:prstGeom>
          <a:noFill/>
        </p:spPr>
        <p:txBody>
          <a:bodyPr wrap="none" rtlCol="0">
            <a:spAutoFit/>
          </a:bodyPr>
          <a:lstStyle/>
          <a:p>
            <a:r>
              <a:rPr lang="en-US" dirty="0"/>
              <a:t>5</a:t>
            </a:r>
            <a:r>
              <a:rPr lang="en-US" dirty="0" smtClean="0"/>
              <a:t>-yr analysis: 2004.01.06-2008.12.31</a:t>
            </a:r>
          </a:p>
          <a:p>
            <a:r>
              <a:rPr lang="en-US" b="1" dirty="0" smtClean="0"/>
              <a:t>Data prior to starting date</a:t>
            </a:r>
          </a:p>
          <a:p>
            <a:r>
              <a:rPr lang="en-US" dirty="0" smtClean="0"/>
              <a:t>For </a:t>
            </a:r>
            <a:r>
              <a:rPr lang="en-US" b="1" dirty="0" smtClean="0"/>
              <a:t>2004</a:t>
            </a:r>
            <a:r>
              <a:rPr lang="en-US" dirty="0" smtClean="0"/>
              <a:t>:</a:t>
            </a:r>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/2015_R2/2004/</a:t>
            </a:r>
          </a:p>
          <a:p>
            <a:r>
              <a:rPr lang="en-US" dirty="0">
                <a:solidFill>
                  <a:srgbClr val="C00000"/>
                </a:solidFill>
              </a:rPr>
              <a:t>tar -</a:t>
            </a:r>
            <a:r>
              <a:rPr lang="en-US" dirty="0" err="1">
                <a:solidFill>
                  <a:srgbClr val="C00000"/>
                </a:solidFill>
              </a:rPr>
              <a:t>xvvf</a:t>
            </a:r>
            <a:r>
              <a:rPr lang="en-US" dirty="0">
                <a:solidFill>
                  <a:srgbClr val="C00000"/>
                </a:solidFill>
              </a:rPr>
              <a:t> </a:t>
            </a:r>
            <a:r>
              <a:rPr lang="en-US" b="1" dirty="0" smtClean="0">
                <a:solidFill>
                  <a:srgbClr val="C00000"/>
                </a:solidFill>
              </a:rPr>
              <a:t>anl200401</a:t>
            </a:r>
          </a:p>
          <a:p>
            <a:r>
              <a:rPr lang="en-US" sz="1600" dirty="0" err="1">
                <a:solidFill>
                  <a:srgbClr val="C00000"/>
                </a:solidFill>
              </a:rPr>
              <a:t>cp</a:t>
            </a:r>
            <a:r>
              <a:rPr lang="en-US" sz="1600" dirty="0">
                <a:solidFill>
                  <a:srgbClr val="C00000"/>
                </a:solidFill>
              </a:rPr>
              <a:t> sfc.anl.2004010518.ieee /</a:t>
            </a:r>
            <a:r>
              <a:rPr lang="en-US" sz="1600" dirty="0" err="1" smtClean="0">
                <a:solidFill>
                  <a:srgbClr val="C00000"/>
                </a:solidFill>
              </a:rPr>
              <a:t>sss</a:t>
            </a:r>
            <a:r>
              <a:rPr lang="en-US" sz="1600" dirty="0" smtClean="0">
                <a:solidFill>
                  <a:srgbClr val="C00000"/>
                </a:solidFill>
              </a:rPr>
              <a:t>/</a:t>
            </a:r>
            <a:r>
              <a:rPr lang="en-US" sz="1600" dirty="0" err="1" smtClean="0">
                <a:solidFill>
                  <a:srgbClr val="C00000"/>
                </a:solidFill>
              </a:rPr>
              <a:t>cpc</a:t>
            </a:r>
            <a:r>
              <a:rPr lang="en-US" sz="1600" dirty="0" smtClean="0">
                <a:solidFill>
                  <a:srgbClr val="C00000"/>
                </a:solidFill>
              </a:rPr>
              <a:t>/shared/</a:t>
            </a:r>
            <a:r>
              <a:rPr lang="en-US" sz="1600" dirty="0" err="1" smtClean="0">
                <a:solidFill>
                  <a:srgbClr val="C00000"/>
                </a:solidFill>
              </a:rPr>
              <a:t>Hui.Wang</a:t>
            </a:r>
            <a:r>
              <a:rPr lang="en-US" sz="1600" dirty="0" smtClean="0">
                <a:solidFill>
                  <a:srgbClr val="C00000"/>
                </a:solidFill>
              </a:rPr>
              <a:t>/home/data/monthdir.r2</a:t>
            </a:r>
          </a:p>
          <a:p>
            <a:r>
              <a:rPr lang="en-US" sz="1600" dirty="0" err="1">
                <a:solidFill>
                  <a:srgbClr val="C00000"/>
                </a:solidFill>
              </a:rPr>
              <a:t>cp</a:t>
            </a:r>
            <a:r>
              <a:rPr lang="en-US" sz="1600" dirty="0">
                <a:solidFill>
                  <a:srgbClr val="C00000"/>
                </a:solidFill>
              </a:rPr>
              <a:t> sig.anl.2004010518.ieee /</a:t>
            </a:r>
            <a:r>
              <a:rPr lang="en-US" sz="1600" dirty="0" err="1" smtClean="0">
                <a:solidFill>
                  <a:srgbClr val="C00000"/>
                </a:solidFill>
              </a:rPr>
              <a:t>sss</a:t>
            </a:r>
            <a:r>
              <a:rPr lang="en-US" sz="1600" dirty="0" smtClean="0">
                <a:solidFill>
                  <a:srgbClr val="C00000"/>
                </a:solidFill>
              </a:rPr>
              <a:t>/</a:t>
            </a:r>
            <a:r>
              <a:rPr lang="en-US" sz="1600" dirty="0" err="1" smtClean="0">
                <a:solidFill>
                  <a:srgbClr val="C00000"/>
                </a:solidFill>
              </a:rPr>
              <a:t>cpc</a:t>
            </a:r>
            <a:r>
              <a:rPr lang="en-US" sz="1600" dirty="0" smtClean="0">
                <a:solidFill>
                  <a:srgbClr val="C00000"/>
                </a:solidFill>
              </a:rPr>
              <a:t>/shared/</a:t>
            </a:r>
            <a:r>
              <a:rPr lang="en-US" sz="1600" dirty="0" err="1" smtClean="0">
                <a:solidFill>
                  <a:srgbClr val="C00000"/>
                </a:solidFill>
              </a:rPr>
              <a:t>Hui.Wang</a:t>
            </a:r>
            <a:r>
              <a:rPr lang="en-US" sz="1600" dirty="0" smtClean="0">
                <a:solidFill>
                  <a:srgbClr val="C00000"/>
                </a:solidFill>
              </a:rPr>
              <a:t>/home/data/monthdir.r2</a:t>
            </a:r>
          </a:p>
          <a:p>
            <a:r>
              <a:rPr lang="en-US" sz="1600" dirty="0" err="1">
                <a:solidFill>
                  <a:srgbClr val="C00000"/>
                </a:solidFill>
              </a:rPr>
              <a:t>r</a:t>
            </a:r>
            <a:r>
              <a:rPr lang="en-US" sz="1600" dirty="0" err="1" smtClean="0">
                <a:solidFill>
                  <a:srgbClr val="C00000"/>
                </a:solidFill>
              </a:rPr>
              <a:t>m</a:t>
            </a:r>
            <a:r>
              <a:rPr lang="en-US" sz="1600" dirty="0" smtClean="0">
                <a:solidFill>
                  <a:srgbClr val="C00000"/>
                </a:solidFill>
              </a:rPr>
              <a:t> *</a:t>
            </a:r>
            <a:r>
              <a:rPr lang="en-US" sz="1600" dirty="0" err="1" smtClean="0">
                <a:solidFill>
                  <a:srgbClr val="C00000"/>
                </a:solidFill>
              </a:rPr>
              <a:t>ieee</a:t>
            </a:r>
            <a:endParaRPr lang="en-US" sz="1600" dirty="0" smtClean="0">
              <a:solidFill>
                <a:srgbClr val="C00000"/>
              </a:solidFill>
            </a:endParaRPr>
          </a:p>
          <a:p>
            <a:endParaRPr lang="en-US" sz="1200" dirty="0">
              <a:solidFill>
                <a:srgbClr val="C00000"/>
              </a:solidFill>
            </a:endParaRPr>
          </a:p>
          <a:p>
            <a:r>
              <a:rPr lang="en-US" dirty="0">
                <a:solidFill>
                  <a:srgbClr val="C00000"/>
                </a:solidFill>
              </a:rPr>
              <a:t>tar -</a:t>
            </a:r>
            <a:r>
              <a:rPr lang="en-US" dirty="0" err="1">
                <a:solidFill>
                  <a:srgbClr val="C00000"/>
                </a:solidFill>
              </a:rPr>
              <a:t>xvvf</a:t>
            </a:r>
            <a:r>
              <a:rPr lang="en-US" dirty="0">
                <a:solidFill>
                  <a:srgbClr val="C00000"/>
                </a:solidFill>
              </a:rPr>
              <a:t> </a:t>
            </a:r>
            <a:r>
              <a:rPr lang="en-US" b="1" dirty="0" smtClean="0">
                <a:solidFill>
                  <a:srgbClr val="C00000"/>
                </a:solidFill>
              </a:rPr>
              <a:t>guess200401</a:t>
            </a:r>
          </a:p>
          <a:p>
            <a:r>
              <a:rPr lang="en-US" sz="1600" dirty="0" err="1">
                <a:solidFill>
                  <a:srgbClr val="C00000"/>
                </a:solidFill>
              </a:rPr>
              <a:t>cp</a:t>
            </a:r>
            <a:r>
              <a:rPr lang="en-US" sz="1600" dirty="0">
                <a:solidFill>
                  <a:srgbClr val="C00000"/>
                </a:solidFill>
              </a:rPr>
              <a:t> sfc.ft06.2004010518.ieee /</a:t>
            </a:r>
            <a:r>
              <a:rPr lang="en-US" sz="1600" dirty="0" err="1">
                <a:solidFill>
                  <a:srgbClr val="C00000"/>
                </a:solidFill>
              </a:rPr>
              <a:t>sss</a:t>
            </a:r>
            <a:r>
              <a:rPr lang="en-US" sz="1600" dirty="0">
                <a:solidFill>
                  <a:srgbClr val="C00000"/>
                </a:solidFill>
              </a:rPr>
              <a:t>/</a:t>
            </a:r>
            <a:r>
              <a:rPr lang="en-US" sz="1600" dirty="0" err="1">
                <a:solidFill>
                  <a:srgbClr val="C00000"/>
                </a:solidFill>
              </a:rPr>
              <a:t>cpc</a:t>
            </a:r>
            <a:r>
              <a:rPr lang="en-US" sz="1600" dirty="0">
                <a:solidFill>
                  <a:srgbClr val="C00000"/>
                </a:solidFill>
              </a:rPr>
              <a:t>/shared/</a:t>
            </a:r>
            <a:r>
              <a:rPr lang="en-US" sz="1600" dirty="0" err="1">
                <a:solidFill>
                  <a:srgbClr val="C00000"/>
                </a:solidFill>
              </a:rPr>
              <a:t>Hui.Wang</a:t>
            </a:r>
            <a:r>
              <a:rPr lang="en-US" sz="1600" dirty="0">
                <a:solidFill>
                  <a:srgbClr val="C00000"/>
                </a:solidFill>
              </a:rPr>
              <a:t>/home/data/monthdir.r2</a:t>
            </a:r>
            <a:r>
              <a:rPr lang="en-US" sz="1600" dirty="0" smtClean="0">
                <a:solidFill>
                  <a:srgbClr val="C00000"/>
                </a:solidFill>
              </a:rPr>
              <a:t>/</a:t>
            </a:r>
          </a:p>
          <a:p>
            <a:r>
              <a:rPr lang="en-US" sz="1600" dirty="0" err="1">
                <a:solidFill>
                  <a:srgbClr val="C00000"/>
                </a:solidFill>
              </a:rPr>
              <a:t>cp</a:t>
            </a:r>
            <a:r>
              <a:rPr lang="en-US" sz="1600" dirty="0">
                <a:solidFill>
                  <a:srgbClr val="C00000"/>
                </a:solidFill>
              </a:rPr>
              <a:t> sig.ft06.2004010518.ieee /</a:t>
            </a:r>
            <a:r>
              <a:rPr lang="en-US" sz="1600" dirty="0" err="1">
                <a:solidFill>
                  <a:srgbClr val="C00000"/>
                </a:solidFill>
              </a:rPr>
              <a:t>sss</a:t>
            </a:r>
            <a:r>
              <a:rPr lang="en-US" sz="1600" dirty="0">
                <a:solidFill>
                  <a:srgbClr val="C00000"/>
                </a:solidFill>
              </a:rPr>
              <a:t>/</a:t>
            </a:r>
            <a:r>
              <a:rPr lang="en-US" sz="1600" dirty="0" err="1">
                <a:solidFill>
                  <a:srgbClr val="C00000"/>
                </a:solidFill>
              </a:rPr>
              <a:t>cpc</a:t>
            </a:r>
            <a:r>
              <a:rPr lang="en-US" sz="1600" dirty="0">
                <a:solidFill>
                  <a:srgbClr val="C00000"/>
                </a:solidFill>
              </a:rPr>
              <a:t>/shared/</a:t>
            </a:r>
            <a:r>
              <a:rPr lang="en-US" sz="1600" dirty="0" err="1">
                <a:solidFill>
                  <a:srgbClr val="C00000"/>
                </a:solidFill>
              </a:rPr>
              <a:t>Hui.Wang</a:t>
            </a:r>
            <a:r>
              <a:rPr lang="en-US" sz="1600" dirty="0">
                <a:solidFill>
                  <a:srgbClr val="C00000"/>
                </a:solidFill>
              </a:rPr>
              <a:t>/home/data/monthdir.r2/</a:t>
            </a:r>
            <a:endParaRPr lang="en-US" sz="1600" dirty="0" smtClean="0">
              <a:solidFill>
                <a:srgbClr val="C00000"/>
              </a:solidFill>
            </a:endParaRPr>
          </a:p>
          <a:p>
            <a:endParaRPr lang="en-US" sz="1200" dirty="0" smtClean="0">
              <a:solidFill>
                <a:srgbClr val="C00000"/>
              </a:solidFill>
            </a:endParaRPr>
          </a:p>
          <a:p>
            <a:r>
              <a:rPr lang="en-US" dirty="0">
                <a:solidFill>
                  <a:srgbClr val="C00000"/>
                </a:solidFill>
              </a:rPr>
              <a:t>t</a:t>
            </a:r>
            <a:r>
              <a:rPr lang="en-US" dirty="0" smtClean="0">
                <a:solidFill>
                  <a:srgbClr val="C00000"/>
                </a:solidFill>
              </a:rPr>
              <a:t>ar –</a:t>
            </a:r>
            <a:r>
              <a:rPr lang="en-US" dirty="0" err="1" smtClean="0">
                <a:solidFill>
                  <a:srgbClr val="C00000"/>
                </a:solidFill>
              </a:rPr>
              <a:t>xvvf</a:t>
            </a:r>
            <a:r>
              <a:rPr lang="en-US" dirty="0">
                <a:solidFill>
                  <a:srgbClr val="C00000"/>
                </a:solidFill>
              </a:rPr>
              <a:t> </a:t>
            </a:r>
            <a:r>
              <a:rPr lang="en-US" b="1" dirty="0" smtClean="0">
                <a:solidFill>
                  <a:srgbClr val="C00000"/>
                </a:solidFill>
              </a:rPr>
              <a:t>diag200401</a:t>
            </a:r>
          </a:p>
          <a:p>
            <a:r>
              <a:rPr lang="en-US" sz="1200" dirty="0"/>
              <a:t>dg3.ft00.2004010100.grib  dg3.ft06.2004010100.grib  flx.ft00.2004010100.grib  </a:t>
            </a:r>
            <a:endParaRPr lang="en-US" sz="1200" dirty="0" smtClean="0"/>
          </a:p>
          <a:p>
            <a:r>
              <a:rPr lang="en-US" sz="1200" dirty="0" smtClean="0"/>
              <a:t>flx.ft06.2004010100.grib  </a:t>
            </a:r>
            <a:r>
              <a:rPr lang="en-US" sz="1200" dirty="0"/>
              <a:t>znl.ft00.2004010100.native  znl.ft06.2004010100.native</a:t>
            </a:r>
          </a:p>
          <a:p>
            <a:r>
              <a:rPr lang="en-US" sz="1600" dirty="0">
                <a:solidFill>
                  <a:srgbClr val="C00000"/>
                </a:solidFill>
              </a:rPr>
              <a:t>mv *</a:t>
            </a:r>
            <a:r>
              <a:rPr lang="en-US" sz="1600" dirty="0" err="1">
                <a:solidFill>
                  <a:srgbClr val="C00000"/>
                </a:solidFill>
              </a:rPr>
              <a:t>ft</a:t>
            </a:r>
            <a:r>
              <a:rPr lang="en-US" sz="1600" dirty="0">
                <a:solidFill>
                  <a:srgbClr val="C00000"/>
                </a:solidFill>
              </a:rPr>
              <a:t>*.20040101* /</a:t>
            </a:r>
            <a:r>
              <a:rPr lang="en-US" sz="1600" dirty="0" err="1" smtClean="0">
                <a:solidFill>
                  <a:srgbClr val="C00000"/>
                </a:solidFill>
              </a:rPr>
              <a:t>sss</a:t>
            </a:r>
            <a:r>
              <a:rPr lang="en-US" sz="1600" dirty="0" smtClean="0">
                <a:solidFill>
                  <a:srgbClr val="C00000"/>
                </a:solidFill>
              </a:rPr>
              <a:t>/</a:t>
            </a:r>
            <a:r>
              <a:rPr lang="en-US" sz="1600" dirty="0" err="1" smtClean="0">
                <a:solidFill>
                  <a:srgbClr val="C00000"/>
                </a:solidFill>
              </a:rPr>
              <a:t>cpc</a:t>
            </a:r>
            <a:r>
              <a:rPr lang="en-US" sz="1600" dirty="0" smtClean="0">
                <a:solidFill>
                  <a:srgbClr val="C00000"/>
                </a:solidFill>
              </a:rPr>
              <a:t>/shared/</a:t>
            </a:r>
            <a:r>
              <a:rPr lang="en-US" sz="1600" dirty="0" err="1" smtClean="0">
                <a:solidFill>
                  <a:srgbClr val="C00000"/>
                </a:solidFill>
              </a:rPr>
              <a:t>Hui.Wang</a:t>
            </a:r>
            <a:r>
              <a:rPr lang="en-US" sz="1600" dirty="0" smtClean="0">
                <a:solidFill>
                  <a:srgbClr val="C00000"/>
                </a:solidFill>
              </a:rPr>
              <a:t>/home/data/monthdir.r2</a:t>
            </a:r>
          </a:p>
          <a:p>
            <a:r>
              <a:rPr lang="en-US" sz="1600" dirty="0">
                <a:solidFill>
                  <a:srgbClr val="C00000"/>
                </a:solidFill>
              </a:rPr>
              <a:t>mv *</a:t>
            </a:r>
            <a:r>
              <a:rPr lang="en-US" sz="1600" dirty="0" err="1">
                <a:solidFill>
                  <a:srgbClr val="C00000"/>
                </a:solidFill>
              </a:rPr>
              <a:t>ft</a:t>
            </a:r>
            <a:r>
              <a:rPr lang="en-US" sz="1600" dirty="0">
                <a:solidFill>
                  <a:srgbClr val="C00000"/>
                </a:solidFill>
              </a:rPr>
              <a:t>*.20040102* /</a:t>
            </a:r>
            <a:r>
              <a:rPr lang="en-US" sz="1600" dirty="0" err="1" smtClean="0">
                <a:solidFill>
                  <a:srgbClr val="C00000"/>
                </a:solidFill>
              </a:rPr>
              <a:t>sss</a:t>
            </a:r>
            <a:r>
              <a:rPr lang="en-US" sz="1600" dirty="0" smtClean="0">
                <a:solidFill>
                  <a:srgbClr val="C00000"/>
                </a:solidFill>
              </a:rPr>
              <a:t>/</a:t>
            </a:r>
            <a:r>
              <a:rPr lang="en-US" sz="1600" dirty="0" err="1" smtClean="0">
                <a:solidFill>
                  <a:srgbClr val="C00000"/>
                </a:solidFill>
              </a:rPr>
              <a:t>cpc</a:t>
            </a:r>
            <a:r>
              <a:rPr lang="en-US" sz="1600" dirty="0" smtClean="0">
                <a:solidFill>
                  <a:srgbClr val="C00000"/>
                </a:solidFill>
              </a:rPr>
              <a:t>/shared/</a:t>
            </a:r>
            <a:r>
              <a:rPr lang="en-US" sz="1600" dirty="0" err="1" smtClean="0">
                <a:solidFill>
                  <a:srgbClr val="C00000"/>
                </a:solidFill>
              </a:rPr>
              <a:t>Hui.Wang</a:t>
            </a:r>
            <a:r>
              <a:rPr lang="en-US" sz="1600" dirty="0" smtClean="0">
                <a:solidFill>
                  <a:srgbClr val="C00000"/>
                </a:solidFill>
              </a:rPr>
              <a:t>/home/data/monthdir.r2</a:t>
            </a:r>
          </a:p>
          <a:p>
            <a:r>
              <a:rPr lang="en-US" sz="1600" dirty="0">
                <a:solidFill>
                  <a:srgbClr val="C00000"/>
                </a:solidFill>
              </a:rPr>
              <a:t>mv *</a:t>
            </a:r>
            <a:r>
              <a:rPr lang="en-US" sz="1600" dirty="0" err="1">
                <a:solidFill>
                  <a:srgbClr val="C00000"/>
                </a:solidFill>
              </a:rPr>
              <a:t>ft</a:t>
            </a:r>
            <a:r>
              <a:rPr lang="en-US" sz="1600" dirty="0">
                <a:solidFill>
                  <a:srgbClr val="C00000"/>
                </a:solidFill>
              </a:rPr>
              <a:t>*.20040103* /</a:t>
            </a:r>
            <a:r>
              <a:rPr lang="en-US" sz="1600" dirty="0" err="1" smtClean="0">
                <a:solidFill>
                  <a:srgbClr val="C00000"/>
                </a:solidFill>
              </a:rPr>
              <a:t>sss</a:t>
            </a:r>
            <a:r>
              <a:rPr lang="en-US" sz="1600" dirty="0" smtClean="0">
                <a:solidFill>
                  <a:srgbClr val="C00000"/>
                </a:solidFill>
              </a:rPr>
              <a:t>/</a:t>
            </a:r>
            <a:r>
              <a:rPr lang="en-US" sz="1600" dirty="0" err="1" smtClean="0">
                <a:solidFill>
                  <a:srgbClr val="C00000"/>
                </a:solidFill>
              </a:rPr>
              <a:t>cpc</a:t>
            </a:r>
            <a:r>
              <a:rPr lang="en-US" sz="1600" dirty="0" smtClean="0">
                <a:solidFill>
                  <a:srgbClr val="C00000"/>
                </a:solidFill>
              </a:rPr>
              <a:t>/shared/</a:t>
            </a:r>
            <a:r>
              <a:rPr lang="en-US" sz="1600" dirty="0" err="1" smtClean="0">
                <a:solidFill>
                  <a:srgbClr val="C00000"/>
                </a:solidFill>
              </a:rPr>
              <a:t>Hui.Wang</a:t>
            </a:r>
            <a:r>
              <a:rPr lang="en-US" sz="1600" dirty="0" smtClean="0">
                <a:solidFill>
                  <a:srgbClr val="C00000"/>
                </a:solidFill>
              </a:rPr>
              <a:t>/home/data/monthdir.r2</a:t>
            </a:r>
          </a:p>
          <a:p>
            <a:r>
              <a:rPr lang="en-US" sz="1600" dirty="0">
                <a:solidFill>
                  <a:srgbClr val="C00000"/>
                </a:solidFill>
              </a:rPr>
              <a:t>mv *</a:t>
            </a:r>
            <a:r>
              <a:rPr lang="en-US" sz="1600" dirty="0" err="1">
                <a:solidFill>
                  <a:srgbClr val="C00000"/>
                </a:solidFill>
              </a:rPr>
              <a:t>ft</a:t>
            </a:r>
            <a:r>
              <a:rPr lang="en-US" sz="1600" dirty="0">
                <a:solidFill>
                  <a:srgbClr val="C00000"/>
                </a:solidFill>
              </a:rPr>
              <a:t>*.20040104* /</a:t>
            </a:r>
            <a:r>
              <a:rPr lang="en-US" sz="1600" dirty="0" err="1" smtClean="0">
                <a:solidFill>
                  <a:srgbClr val="C00000"/>
                </a:solidFill>
              </a:rPr>
              <a:t>sss</a:t>
            </a:r>
            <a:r>
              <a:rPr lang="en-US" sz="1600" dirty="0" smtClean="0">
                <a:solidFill>
                  <a:srgbClr val="C00000"/>
                </a:solidFill>
              </a:rPr>
              <a:t>/</a:t>
            </a:r>
            <a:r>
              <a:rPr lang="en-US" sz="1600" dirty="0" err="1" smtClean="0">
                <a:solidFill>
                  <a:srgbClr val="C00000"/>
                </a:solidFill>
              </a:rPr>
              <a:t>cpc</a:t>
            </a:r>
            <a:r>
              <a:rPr lang="en-US" sz="1600" dirty="0" smtClean="0">
                <a:solidFill>
                  <a:srgbClr val="C00000"/>
                </a:solidFill>
              </a:rPr>
              <a:t>/shared/</a:t>
            </a:r>
            <a:r>
              <a:rPr lang="en-US" sz="1600" dirty="0" err="1" smtClean="0">
                <a:solidFill>
                  <a:srgbClr val="C00000"/>
                </a:solidFill>
              </a:rPr>
              <a:t>Hui.Wang</a:t>
            </a:r>
            <a:r>
              <a:rPr lang="en-US" sz="1600" dirty="0" smtClean="0">
                <a:solidFill>
                  <a:srgbClr val="C00000"/>
                </a:solidFill>
              </a:rPr>
              <a:t>/home/data/monthdir.r2</a:t>
            </a:r>
          </a:p>
          <a:p>
            <a:r>
              <a:rPr lang="en-US" sz="1600" dirty="0">
                <a:solidFill>
                  <a:srgbClr val="C00000"/>
                </a:solidFill>
              </a:rPr>
              <a:t>mv *</a:t>
            </a:r>
            <a:r>
              <a:rPr lang="en-US" sz="1600" dirty="0" err="1">
                <a:solidFill>
                  <a:srgbClr val="C00000"/>
                </a:solidFill>
              </a:rPr>
              <a:t>ft</a:t>
            </a:r>
            <a:r>
              <a:rPr lang="en-US" sz="1600" dirty="0">
                <a:solidFill>
                  <a:srgbClr val="C00000"/>
                </a:solidFill>
              </a:rPr>
              <a:t>*.20040105* /</a:t>
            </a:r>
            <a:r>
              <a:rPr lang="en-US" sz="1600" dirty="0" err="1" smtClean="0">
                <a:solidFill>
                  <a:srgbClr val="C00000"/>
                </a:solidFill>
              </a:rPr>
              <a:t>sss</a:t>
            </a:r>
            <a:r>
              <a:rPr lang="en-US" sz="1600" dirty="0" smtClean="0">
                <a:solidFill>
                  <a:srgbClr val="C00000"/>
                </a:solidFill>
              </a:rPr>
              <a:t>/</a:t>
            </a:r>
            <a:r>
              <a:rPr lang="en-US" sz="1600" dirty="0" err="1" smtClean="0">
                <a:solidFill>
                  <a:srgbClr val="C00000"/>
                </a:solidFill>
              </a:rPr>
              <a:t>cpc</a:t>
            </a:r>
            <a:r>
              <a:rPr lang="en-US" sz="1600" dirty="0" smtClean="0">
                <a:solidFill>
                  <a:srgbClr val="C00000"/>
                </a:solidFill>
              </a:rPr>
              <a:t>/shared/</a:t>
            </a:r>
            <a:r>
              <a:rPr lang="en-US" sz="1600" dirty="0" err="1" smtClean="0">
                <a:solidFill>
                  <a:srgbClr val="C00000"/>
                </a:solidFill>
              </a:rPr>
              <a:t>Hui.Wang</a:t>
            </a:r>
            <a:r>
              <a:rPr lang="en-US" sz="1600" dirty="0" smtClean="0">
                <a:solidFill>
                  <a:srgbClr val="C00000"/>
                </a:solidFill>
              </a:rPr>
              <a:t>/home/data/monthdir.r2</a:t>
            </a:r>
            <a:endParaRPr lang="en-US" sz="1600" dirty="0">
              <a:solidFill>
                <a:srgbClr val="C00000"/>
              </a:solidFill>
            </a:endParaRPr>
          </a:p>
          <a:p>
            <a:endParaRPr lang="en-US" sz="1200" dirty="0" smtClean="0"/>
          </a:p>
          <a:p>
            <a:r>
              <a:rPr lang="en-US" dirty="0" smtClean="0"/>
              <a:t>Make a copy for two runs: ALL and </a:t>
            </a:r>
            <a:r>
              <a:rPr lang="en-US" dirty="0" err="1" smtClean="0"/>
              <a:t>no_TAO</a:t>
            </a:r>
            <a:endParaRPr lang="en-US" dirty="0" smtClean="0"/>
          </a:p>
          <a:p>
            <a:r>
              <a:rPr lang="en-US" sz="1600" dirty="0" err="1">
                <a:solidFill>
                  <a:srgbClr val="C00000"/>
                </a:solidFill>
              </a:rPr>
              <a:t>cp</a:t>
            </a:r>
            <a:r>
              <a:rPr lang="en-US" sz="1600" dirty="0">
                <a:solidFill>
                  <a:srgbClr val="C00000"/>
                </a:solidFill>
              </a:rPr>
              <a:t> -r monthdir.r2 </a:t>
            </a:r>
            <a:r>
              <a:rPr lang="en-US" sz="1600" dirty="0" smtClean="0">
                <a:solidFill>
                  <a:srgbClr val="C00000"/>
                </a:solidFill>
              </a:rPr>
              <a:t>monthdir.r2_copy</a:t>
            </a:r>
          </a:p>
          <a:p>
            <a:r>
              <a:rPr lang="en-US" dirty="0">
                <a:solidFill>
                  <a:srgbClr val="C00000"/>
                </a:solidFill>
              </a:rPr>
              <a:t>./run_gdas.interactive.TRY2.sh </a:t>
            </a:r>
            <a:r>
              <a:rPr lang="en-US" b="1" dirty="0">
                <a:solidFill>
                  <a:srgbClr val="C00000"/>
                </a:solidFill>
              </a:rPr>
              <a:t>2004010600</a:t>
            </a:r>
            <a:r>
              <a:rPr lang="en-US" dirty="0">
                <a:solidFill>
                  <a:srgbClr val="C00000"/>
                </a:solidFill>
              </a:rPr>
              <a:t> </a:t>
            </a:r>
            <a:r>
              <a:rPr lang="en-US" b="1" dirty="0" smtClean="0">
                <a:solidFill>
                  <a:srgbClr val="C00000"/>
                </a:solidFill>
              </a:rPr>
              <a:t>2004123118</a:t>
            </a:r>
            <a:r>
              <a:rPr lang="en-US" dirty="0" smtClean="0">
                <a:solidFill>
                  <a:srgbClr val="C00000"/>
                </a:solidFill>
              </a:rPr>
              <a:t>   </a:t>
            </a:r>
            <a:r>
              <a:rPr lang="en-US" dirty="0" smtClean="0"/>
              <a:t>(2016.07.11 3:19 pm sub)</a:t>
            </a:r>
          </a:p>
          <a:p>
            <a:r>
              <a:rPr lang="en-US" dirty="0"/>
              <a:t>./run_gdas.interactive.TRY2.sh 2004120900 </a:t>
            </a:r>
            <a:r>
              <a:rPr lang="en-US" dirty="0" smtClean="0"/>
              <a:t>2004123118   (continue to run: resubmit)</a:t>
            </a:r>
          </a:p>
          <a:p>
            <a:r>
              <a:rPr lang="en-US" dirty="0"/>
              <a:t>./run_gdas.interactive.TRY2.sh 2004010600 </a:t>
            </a:r>
            <a:r>
              <a:rPr lang="en-US" smtClean="0"/>
              <a:t>2004123118   (no-TAO run)</a:t>
            </a:r>
            <a:endParaRPr lang="en-US" dirty="0" smtClean="0"/>
          </a:p>
        </p:txBody>
      </p:sp>
    </p:spTree>
    <p:extLst>
      <p:ext uri="{BB962C8B-B14F-4D97-AF65-F5344CB8AC3E}">
        <p14:creationId xmlns:p14="http://schemas.microsoft.com/office/powerpoint/2010/main" val="2169292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823890" cy="6247864"/>
          </a:xfrm>
          <a:prstGeom prst="rect">
            <a:avLst/>
          </a:prstGeom>
          <a:noFill/>
        </p:spPr>
        <p:txBody>
          <a:bodyPr wrap="none" rtlCol="0">
            <a:spAutoFit/>
          </a:bodyPr>
          <a:lstStyle/>
          <a:p>
            <a:r>
              <a:rPr lang="en-US" dirty="0" smtClean="0"/>
              <a:t>For 2005</a:t>
            </a:r>
          </a:p>
          <a:p>
            <a:endParaRPr lang="en-US" sz="800" dirty="0" smtClean="0"/>
          </a:p>
          <a:p>
            <a:r>
              <a:rPr lang="en-US" dirty="0"/>
              <a:t>/</a:t>
            </a:r>
            <a:r>
              <a:rPr lang="en-US" dirty="0" err="1"/>
              <a:t>sss</a:t>
            </a:r>
            <a:r>
              <a:rPr lang="en-US" dirty="0"/>
              <a:t>/</a:t>
            </a:r>
            <a:r>
              <a:rPr lang="en-US" dirty="0" err="1"/>
              <a:t>cpc</a:t>
            </a:r>
            <a:r>
              <a:rPr lang="en-US" dirty="0"/>
              <a:t>/shared/</a:t>
            </a:r>
            <a:r>
              <a:rPr lang="en-US" dirty="0" err="1"/>
              <a:t>Hui.Wang</a:t>
            </a:r>
            <a:r>
              <a:rPr lang="en-US" dirty="0"/>
              <a:t>/2015_R2/2005</a:t>
            </a:r>
          </a:p>
          <a:p>
            <a:r>
              <a:rPr lang="en-US" dirty="0" err="1"/>
              <a:t>cp</a:t>
            </a:r>
            <a:r>
              <a:rPr lang="en-US" dirty="0"/>
              <a:t> bc2005* /</a:t>
            </a:r>
            <a:r>
              <a:rPr lang="en-US" dirty="0" err="1"/>
              <a:t>sss</a:t>
            </a:r>
            <a:r>
              <a:rPr lang="en-US" dirty="0"/>
              <a:t>/</a:t>
            </a:r>
            <a:r>
              <a:rPr lang="en-US" dirty="0" err="1"/>
              <a:t>cpc</a:t>
            </a:r>
            <a:r>
              <a:rPr lang="en-US" dirty="0"/>
              <a:t>/shared/</a:t>
            </a:r>
            <a:r>
              <a:rPr lang="en-US" dirty="0" err="1"/>
              <a:t>Hui.Wang</a:t>
            </a:r>
            <a:r>
              <a:rPr lang="en-US" dirty="0"/>
              <a:t>/home/data/monthdir.r2_2005</a:t>
            </a:r>
            <a:r>
              <a:rPr lang="en-US" dirty="0" smtClean="0"/>
              <a:t>/</a:t>
            </a:r>
          </a:p>
          <a:p>
            <a:endParaRPr lang="en-US" dirty="0"/>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/home/data/monthdir.r2_2005/</a:t>
            </a:r>
          </a:p>
          <a:p>
            <a:r>
              <a:rPr lang="en-US" dirty="0"/>
              <a:t>tar -</a:t>
            </a:r>
            <a:r>
              <a:rPr lang="en-US" dirty="0" err="1"/>
              <a:t>xvvf</a:t>
            </a:r>
            <a:r>
              <a:rPr lang="en-US" dirty="0"/>
              <a:t> bc200501  (</a:t>
            </a:r>
            <a:r>
              <a:rPr lang="en-US" sz="800" dirty="0"/>
              <a:t>bc200502  bc200503  bc200504  bc200505  bc200506  bc200507  bc200508  bc200509  bc200510  bc200511  </a:t>
            </a:r>
            <a:r>
              <a:rPr lang="en-US" sz="800" dirty="0" smtClean="0"/>
              <a:t>bc200512</a:t>
            </a:r>
            <a:r>
              <a:rPr lang="en-US" dirty="0" smtClean="0"/>
              <a:t>)</a:t>
            </a:r>
          </a:p>
          <a:p>
            <a:r>
              <a:rPr lang="en-US" dirty="0" err="1"/>
              <a:t>rm</a:t>
            </a:r>
            <a:r>
              <a:rPr lang="en-US" dirty="0"/>
              <a:t> bc2005</a:t>
            </a:r>
            <a:r>
              <a:rPr lang="en-US" dirty="0" smtClean="0"/>
              <a:t>*</a:t>
            </a:r>
          </a:p>
          <a:p>
            <a:endParaRPr lang="en-US" dirty="0"/>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/2015_R2/2005/</a:t>
            </a:r>
          </a:p>
          <a:p>
            <a:r>
              <a:rPr lang="en-US" dirty="0"/>
              <a:t>tar -</a:t>
            </a:r>
            <a:r>
              <a:rPr lang="en-US" dirty="0" err="1"/>
              <a:t>xvvf</a:t>
            </a:r>
            <a:r>
              <a:rPr lang="en-US" dirty="0"/>
              <a:t> </a:t>
            </a:r>
            <a:r>
              <a:rPr lang="en-US" dirty="0" smtClean="0"/>
              <a:t>PREPBUFR0501      (0502, 0503, … 0512)</a:t>
            </a:r>
          </a:p>
          <a:p>
            <a:r>
              <a:rPr lang="en-US" dirty="0"/>
              <a:t>./y2k_names.sh </a:t>
            </a:r>
            <a:r>
              <a:rPr lang="en-US" dirty="0" smtClean="0"/>
              <a:t>prepbufr05*.gz</a:t>
            </a:r>
          </a:p>
          <a:p>
            <a:r>
              <a:rPr lang="en-US" dirty="0"/>
              <a:t>mv prepbufr2005*.gz /</a:t>
            </a:r>
            <a:r>
              <a:rPr lang="en-US" dirty="0" err="1"/>
              <a:t>sss</a:t>
            </a:r>
            <a:r>
              <a:rPr lang="en-US" dirty="0"/>
              <a:t>/</a:t>
            </a:r>
            <a:r>
              <a:rPr lang="en-US" dirty="0" err="1"/>
              <a:t>cpc</a:t>
            </a:r>
            <a:r>
              <a:rPr lang="en-US" dirty="0"/>
              <a:t>/shared/</a:t>
            </a:r>
            <a:r>
              <a:rPr lang="en-US" dirty="0" err="1"/>
              <a:t>Hui.Wang</a:t>
            </a:r>
            <a:r>
              <a:rPr lang="en-US" dirty="0"/>
              <a:t>/home/data/monthdir.r2_2005</a:t>
            </a:r>
            <a:r>
              <a:rPr lang="en-US" dirty="0" smtClean="0"/>
              <a:t>/</a:t>
            </a:r>
          </a:p>
          <a:p>
            <a:endParaRPr lang="en-US" dirty="0"/>
          </a:p>
          <a:p>
            <a:r>
              <a:rPr lang="en-US" dirty="0"/>
              <a:t> /</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/2015_R2/</a:t>
            </a:r>
            <a:r>
              <a:rPr lang="en-US" dirty="0" err="1" smtClean="0"/>
              <a:t>XPrate</a:t>
            </a:r>
            <a:r>
              <a:rPr lang="en-US" dirty="0" smtClean="0"/>
              <a:t>/</a:t>
            </a:r>
          </a:p>
          <a:p>
            <a:r>
              <a:rPr lang="en-US" sz="1400" dirty="0" err="1"/>
              <a:t>cp</a:t>
            </a:r>
            <a:r>
              <a:rPr lang="en-US" sz="1400" dirty="0"/>
              <a:t> pingrainT62.grb.2005 /</a:t>
            </a:r>
            <a:r>
              <a:rPr lang="en-US" sz="1400" dirty="0" err="1"/>
              <a:t>sss</a:t>
            </a:r>
            <a:r>
              <a:rPr lang="en-US" sz="1400" dirty="0"/>
              <a:t>/</a:t>
            </a:r>
            <a:r>
              <a:rPr lang="en-US" sz="1400" dirty="0" err="1"/>
              <a:t>cpc</a:t>
            </a:r>
            <a:r>
              <a:rPr lang="en-US" sz="1400" dirty="0"/>
              <a:t>/shared/</a:t>
            </a:r>
            <a:r>
              <a:rPr lang="en-US" sz="1400" dirty="0" err="1"/>
              <a:t>Hui.Wang</a:t>
            </a:r>
            <a:r>
              <a:rPr lang="en-US" sz="1400" dirty="0"/>
              <a:t>/home/data/monthdir.r2_2005/</a:t>
            </a:r>
            <a:r>
              <a:rPr lang="en-US" sz="1400" b="1" dirty="0"/>
              <a:t>pingrainT62.grb.new</a:t>
            </a:r>
            <a:endParaRPr lang="en-US" sz="1400" b="1" dirty="0" smtClean="0"/>
          </a:p>
          <a:p>
            <a:endParaRPr lang="en-US" dirty="0" smtClean="0"/>
          </a:p>
          <a:p>
            <a:r>
              <a:rPr lang="en-US" dirty="0"/>
              <a:t>Also need </a:t>
            </a:r>
            <a:r>
              <a:rPr lang="en-US" dirty="0" smtClean="0"/>
              <a:t>prepbufr20060101*.gz (00, 06, 12, 18) to get 20051231 R2</a:t>
            </a:r>
          </a:p>
          <a:p>
            <a:r>
              <a:rPr lang="en-US" dirty="0" err="1"/>
              <a:t>cp</a:t>
            </a:r>
            <a:r>
              <a:rPr lang="en-US" dirty="0"/>
              <a:t> prepbufr20060101* /</a:t>
            </a:r>
            <a:r>
              <a:rPr lang="en-US" dirty="0" err="1"/>
              <a:t>sss</a:t>
            </a:r>
            <a:r>
              <a:rPr lang="en-US" dirty="0"/>
              <a:t>/</a:t>
            </a:r>
            <a:r>
              <a:rPr lang="en-US" dirty="0" err="1"/>
              <a:t>cpc</a:t>
            </a:r>
            <a:r>
              <a:rPr lang="en-US" dirty="0"/>
              <a:t>/shared/</a:t>
            </a:r>
            <a:r>
              <a:rPr lang="en-US" dirty="0" err="1"/>
              <a:t>Hui.Wang</a:t>
            </a:r>
            <a:r>
              <a:rPr lang="en-US" dirty="0"/>
              <a:t>/home/data/monthdir.r2_2005_IC_ALL</a:t>
            </a:r>
            <a:r>
              <a:rPr lang="en-US" dirty="0" smtClean="0"/>
              <a:t>/</a:t>
            </a:r>
          </a:p>
          <a:p>
            <a:r>
              <a:rPr lang="en-US" dirty="0" err="1"/>
              <a:t>cp</a:t>
            </a:r>
            <a:r>
              <a:rPr lang="en-US" dirty="0"/>
              <a:t> prepbufr20060101* /</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/home/data/monthdir.r2_2005_IC_noTAO</a:t>
            </a:r>
          </a:p>
          <a:p>
            <a:endParaRPr lang="en-US" dirty="0"/>
          </a:p>
          <a:p>
            <a:r>
              <a:rPr lang="en-US" b="1" dirty="0" smtClean="0"/>
              <a:t>ALL and </a:t>
            </a:r>
            <a:r>
              <a:rPr lang="en-US" b="1" dirty="0" err="1" smtClean="0"/>
              <a:t>noTAO</a:t>
            </a:r>
            <a:r>
              <a:rPr lang="en-US" b="1" dirty="0" smtClean="0"/>
              <a:t> runs with different ICs from December 2004 (ALL and </a:t>
            </a:r>
            <a:r>
              <a:rPr lang="en-US" b="1" dirty="0" err="1" smtClean="0"/>
              <a:t>noTAO</a:t>
            </a:r>
            <a:r>
              <a:rPr lang="en-US" b="1" dirty="0" smtClean="0"/>
              <a:t> runs)</a:t>
            </a:r>
          </a:p>
          <a:p>
            <a:endParaRPr lang="en-US" dirty="0"/>
          </a:p>
        </p:txBody>
      </p:sp>
    </p:spTree>
    <p:extLst>
      <p:ext uri="{BB962C8B-B14F-4D97-AF65-F5344CB8AC3E}">
        <p14:creationId xmlns:p14="http://schemas.microsoft.com/office/powerpoint/2010/main" val="3642861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762000"/>
            <a:ext cx="184731" cy="369332"/>
          </a:xfrm>
          <a:prstGeom prst="rect">
            <a:avLst/>
          </a:prstGeom>
          <a:noFill/>
        </p:spPr>
        <p:txBody>
          <a:bodyPr wrap="none" rtlCol="0">
            <a:spAutoFit/>
          </a:bodyPr>
          <a:lstStyle/>
          <a:p>
            <a:endParaRPr lang="en-US" dirty="0"/>
          </a:p>
        </p:txBody>
      </p:sp>
      <p:sp>
        <p:nvSpPr>
          <p:cNvPr id="4" name="TextBox 3"/>
          <p:cNvSpPr txBox="1"/>
          <p:nvPr/>
        </p:nvSpPr>
        <p:spPr>
          <a:xfrm>
            <a:off x="381000" y="781645"/>
            <a:ext cx="8214365" cy="5847755"/>
          </a:xfrm>
          <a:prstGeom prst="rect">
            <a:avLst/>
          </a:prstGeom>
          <a:noFill/>
        </p:spPr>
        <p:txBody>
          <a:bodyPr wrap="none" rtlCol="0">
            <a:spAutoFit/>
          </a:bodyPr>
          <a:lstStyle/>
          <a:p>
            <a:r>
              <a:rPr lang="en-US" b="1" dirty="0"/>
              <a:t>ALL and </a:t>
            </a:r>
            <a:r>
              <a:rPr lang="en-US" b="1" dirty="0" err="1"/>
              <a:t>noTAO</a:t>
            </a:r>
            <a:r>
              <a:rPr lang="en-US" b="1" dirty="0"/>
              <a:t> runs with different ICs from December 2004 (ALL and </a:t>
            </a:r>
            <a:r>
              <a:rPr lang="en-US" b="1" dirty="0" err="1"/>
              <a:t>noTAO</a:t>
            </a:r>
            <a:r>
              <a:rPr lang="en-US" b="1" dirty="0"/>
              <a:t> runs)</a:t>
            </a:r>
          </a:p>
          <a:p>
            <a:r>
              <a:rPr lang="en-US" dirty="0" err="1" smtClean="0">
                <a:solidFill>
                  <a:schemeClr val="accent6">
                    <a:lumMod val="75000"/>
                  </a:schemeClr>
                </a:solidFill>
              </a:rPr>
              <a:t>cp</a:t>
            </a:r>
            <a:r>
              <a:rPr lang="en-US" dirty="0" smtClean="0">
                <a:solidFill>
                  <a:schemeClr val="accent6">
                    <a:lumMod val="75000"/>
                  </a:schemeClr>
                </a:solidFill>
              </a:rPr>
              <a:t> </a:t>
            </a:r>
            <a:r>
              <a:rPr lang="en-US" dirty="0">
                <a:solidFill>
                  <a:schemeClr val="accent6">
                    <a:lumMod val="75000"/>
                  </a:schemeClr>
                </a:solidFill>
              </a:rPr>
              <a:t>monthdir.r2_2004_ALL/sfc.anl.2004123118.ieee monthdir.r2_2005_IC_ALL/</a:t>
            </a:r>
          </a:p>
          <a:p>
            <a:r>
              <a:rPr lang="en-US" dirty="0" err="1" smtClean="0">
                <a:solidFill>
                  <a:schemeClr val="accent6">
                    <a:lumMod val="75000"/>
                  </a:schemeClr>
                </a:solidFill>
              </a:rPr>
              <a:t>cp</a:t>
            </a:r>
            <a:r>
              <a:rPr lang="en-US" dirty="0" smtClean="0">
                <a:solidFill>
                  <a:schemeClr val="accent6">
                    <a:lumMod val="75000"/>
                  </a:schemeClr>
                </a:solidFill>
              </a:rPr>
              <a:t> </a:t>
            </a:r>
            <a:r>
              <a:rPr lang="en-US" dirty="0">
                <a:solidFill>
                  <a:schemeClr val="accent6">
                    <a:lumMod val="75000"/>
                  </a:schemeClr>
                </a:solidFill>
              </a:rPr>
              <a:t>monthdir.r2_2004_ALL/sig.anl.2004123118.ieee monthdir.r2_2005_IC_ALL/</a:t>
            </a:r>
          </a:p>
          <a:p>
            <a:r>
              <a:rPr lang="en-US" dirty="0" err="1" smtClean="0"/>
              <a:t>cp</a:t>
            </a:r>
            <a:r>
              <a:rPr lang="en-US" dirty="0" smtClean="0"/>
              <a:t> </a:t>
            </a:r>
            <a:r>
              <a:rPr lang="en-US" dirty="0"/>
              <a:t>monthdir.r2_2004_noTAO/sfc.anl.2004123118.ieee monthdir.r2_2005_IC_noTAO/</a:t>
            </a:r>
          </a:p>
          <a:p>
            <a:r>
              <a:rPr lang="en-US" dirty="0" err="1" smtClean="0"/>
              <a:t>cp</a:t>
            </a:r>
            <a:r>
              <a:rPr lang="en-US" dirty="0" smtClean="0"/>
              <a:t> </a:t>
            </a:r>
            <a:r>
              <a:rPr lang="en-US" dirty="0"/>
              <a:t>monthdir.r2_2004_noTAO/sig.anl.2004123118.ieee monthdir.r2_2005_IC_noTAO/</a:t>
            </a:r>
          </a:p>
          <a:p>
            <a:endParaRPr lang="en-US" sz="800" dirty="0" smtClean="0"/>
          </a:p>
          <a:p>
            <a:r>
              <a:rPr lang="en-US" dirty="0" err="1" smtClean="0">
                <a:solidFill>
                  <a:schemeClr val="accent6">
                    <a:lumMod val="75000"/>
                  </a:schemeClr>
                </a:solidFill>
              </a:rPr>
              <a:t>cp</a:t>
            </a:r>
            <a:r>
              <a:rPr lang="en-US" dirty="0" smtClean="0">
                <a:solidFill>
                  <a:schemeClr val="accent6">
                    <a:lumMod val="75000"/>
                  </a:schemeClr>
                </a:solidFill>
              </a:rPr>
              <a:t> </a:t>
            </a:r>
            <a:r>
              <a:rPr lang="en-US" dirty="0">
                <a:solidFill>
                  <a:schemeClr val="accent6">
                    <a:lumMod val="75000"/>
                  </a:schemeClr>
                </a:solidFill>
              </a:rPr>
              <a:t>monthdir.r2_2004_ALL/sfc.ft06.2004123118.ieee monthdir.r2_2005_IC_ALL/</a:t>
            </a:r>
          </a:p>
          <a:p>
            <a:r>
              <a:rPr lang="en-US" dirty="0" err="1" smtClean="0">
                <a:solidFill>
                  <a:schemeClr val="accent6">
                    <a:lumMod val="75000"/>
                  </a:schemeClr>
                </a:solidFill>
              </a:rPr>
              <a:t>cp</a:t>
            </a:r>
            <a:r>
              <a:rPr lang="en-US" dirty="0" smtClean="0">
                <a:solidFill>
                  <a:schemeClr val="accent6">
                    <a:lumMod val="75000"/>
                  </a:schemeClr>
                </a:solidFill>
              </a:rPr>
              <a:t> </a:t>
            </a:r>
            <a:r>
              <a:rPr lang="en-US" dirty="0">
                <a:solidFill>
                  <a:schemeClr val="accent6">
                    <a:lumMod val="75000"/>
                  </a:schemeClr>
                </a:solidFill>
              </a:rPr>
              <a:t>monthdir.r2_2004_ALL/sig.ft06.2004123118.ieee monthdir.r2_2005_IC_ALL/</a:t>
            </a:r>
          </a:p>
          <a:p>
            <a:r>
              <a:rPr lang="en-US" dirty="0" err="1" smtClean="0"/>
              <a:t>cp</a:t>
            </a:r>
            <a:r>
              <a:rPr lang="en-US" dirty="0" smtClean="0"/>
              <a:t> </a:t>
            </a:r>
            <a:r>
              <a:rPr lang="en-US" dirty="0"/>
              <a:t>monthdir.r2_2004_noTAO/sfc.ft06.2004123118.ieee monthdir.r2_2005_IC_noTAO/</a:t>
            </a:r>
          </a:p>
          <a:p>
            <a:r>
              <a:rPr lang="en-US" dirty="0" err="1" smtClean="0"/>
              <a:t>cp</a:t>
            </a:r>
            <a:r>
              <a:rPr lang="en-US" dirty="0" smtClean="0"/>
              <a:t> </a:t>
            </a:r>
            <a:r>
              <a:rPr lang="en-US" dirty="0"/>
              <a:t>monthdir.r2_2004_noTAO/sig.ft06.2004123118.ieee monthdir.r2_2005_IC_noTAO</a:t>
            </a:r>
            <a:r>
              <a:rPr lang="en-US" dirty="0" smtClean="0"/>
              <a:t>/</a:t>
            </a:r>
          </a:p>
          <a:p>
            <a:endParaRPr lang="en-US" sz="800" dirty="0"/>
          </a:p>
          <a:p>
            <a:r>
              <a:rPr lang="en-US" dirty="0" err="1" smtClean="0">
                <a:solidFill>
                  <a:schemeClr val="accent6">
                    <a:lumMod val="75000"/>
                  </a:schemeClr>
                </a:solidFill>
              </a:rPr>
              <a:t>cp</a:t>
            </a:r>
            <a:r>
              <a:rPr lang="en-US" dirty="0" smtClean="0">
                <a:solidFill>
                  <a:schemeClr val="accent6">
                    <a:lumMod val="75000"/>
                  </a:schemeClr>
                </a:solidFill>
              </a:rPr>
              <a:t> </a:t>
            </a:r>
            <a:r>
              <a:rPr lang="en-US" dirty="0">
                <a:solidFill>
                  <a:schemeClr val="accent6">
                    <a:lumMod val="75000"/>
                  </a:schemeClr>
                </a:solidFill>
              </a:rPr>
              <a:t>monthdir.r2_2004_ALL/dg3*200412* monthdir.r2_2005_IC_ALL/</a:t>
            </a:r>
          </a:p>
          <a:p>
            <a:r>
              <a:rPr lang="en-US" dirty="0" err="1" smtClean="0">
                <a:solidFill>
                  <a:schemeClr val="accent6">
                    <a:lumMod val="75000"/>
                  </a:schemeClr>
                </a:solidFill>
              </a:rPr>
              <a:t>cp</a:t>
            </a:r>
            <a:r>
              <a:rPr lang="en-US" dirty="0" smtClean="0">
                <a:solidFill>
                  <a:schemeClr val="accent6">
                    <a:lumMod val="75000"/>
                  </a:schemeClr>
                </a:solidFill>
              </a:rPr>
              <a:t> </a:t>
            </a:r>
            <a:r>
              <a:rPr lang="en-US" dirty="0">
                <a:solidFill>
                  <a:schemeClr val="accent6">
                    <a:lumMod val="75000"/>
                  </a:schemeClr>
                </a:solidFill>
              </a:rPr>
              <a:t>monthdir.r2_2004_ALL/</a:t>
            </a:r>
            <a:r>
              <a:rPr lang="en-US" dirty="0" err="1">
                <a:solidFill>
                  <a:schemeClr val="accent6">
                    <a:lumMod val="75000"/>
                  </a:schemeClr>
                </a:solidFill>
              </a:rPr>
              <a:t>flx</a:t>
            </a:r>
            <a:r>
              <a:rPr lang="en-US" dirty="0">
                <a:solidFill>
                  <a:schemeClr val="accent6">
                    <a:lumMod val="75000"/>
                  </a:schemeClr>
                </a:solidFill>
              </a:rPr>
              <a:t>*200412* monthdir.r2_2005_IC_ALL/</a:t>
            </a:r>
          </a:p>
          <a:p>
            <a:r>
              <a:rPr lang="en-US" dirty="0" err="1" smtClean="0">
                <a:solidFill>
                  <a:schemeClr val="accent6">
                    <a:lumMod val="75000"/>
                  </a:schemeClr>
                </a:solidFill>
              </a:rPr>
              <a:t>cp</a:t>
            </a:r>
            <a:r>
              <a:rPr lang="en-US" dirty="0" smtClean="0">
                <a:solidFill>
                  <a:schemeClr val="accent6">
                    <a:lumMod val="75000"/>
                  </a:schemeClr>
                </a:solidFill>
              </a:rPr>
              <a:t> </a:t>
            </a:r>
            <a:r>
              <a:rPr lang="en-US" dirty="0">
                <a:solidFill>
                  <a:schemeClr val="accent6">
                    <a:lumMod val="75000"/>
                  </a:schemeClr>
                </a:solidFill>
              </a:rPr>
              <a:t>monthdir.r2_2004_ALL/</a:t>
            </a:r>
            <a:r>
              <a:rPr lang="en-US" dirty="0" err="1">
                <a:solidFill>
                  <a:schemeClr val="accent6">
                    <a:lumMod val="75000"/>
                  </a:schemeClr>
                </a:solidFill>
              </a:rPr>
              <a:t>znl</a:t>
            </a:r>
            <a:r>
              <a:rPr lang="en-US" dirty="0">
                <a:solidFill>
                  <a:schemeClr val="accent6">
                    <a:lumMod val="75000"/>
                  </a:schemeClr>
                </a:solidFill>
              </a:rPr>
              <a:t>*200412* monthdir.r2_2005_IC_ALL</a:t>
            </a:r>
            <a:r>
              <a:rPr lang="en-US" dirty="0" smtClean="0">
                <a:solidFill>
                  <a:schemeClr val="accent6">
                    <a:lumMod val="75000"/>
                  </a:schemeClr>
                </a:solidFill>
              </a:rPr>
              <a:t>/</a:t>
            </a:r>
          </a:p>
          <a:p>
            <a:endParaRPr lang="en-US" sz="800" dirty="0"/>
          </a:p>
          <a:p>
            <a:r>
              <a:rPr lang="en-US" dirty="0" err="1"/>
              <a:t>cp</a:t>
            </a:r>
            <a:r>
              <a:rPr lang="en-US" dirty="0"/>
              <a:t> monthdir.r2_2004_noTAO/dg3*200412* monthdir.r2_2005_IC_noTAO</a:t>
            </a:r>
            <a:r>
              <a:rPr lang="en-US" dirty="0" smtClean="0"/>
              <a:t>/</a:t>
            </a:r>
          </a:p>
          <a:p>
            <a:r>
              <a:rPr lang="en-US" dirty="0" err="1"/>
              <a:t>cp</a:t>
            </a:r>
            <a:r>
              <a:rPr lang="en-US" dirty="0"/>
              <a:t> monthdir.r2_2004_noTAO/</a:t>
            </a:r>
            <a:r>
              <a:rPr lang="en-US" dirty="0" err="1"/>
              <a:t>flx</a:t>
            </a:r>
            <a:r>
              <a:rPr lang="en-US" dirty="0"/>
              <a:t>*200412* monthdir.r2_2005_IC_noTAO</a:t>
            </a:r>
            <a:r>
              <a:rPr lang="en-US" dirty="0" smtClean="0"/>
              <a:t>/</a:t>
            </a:r>
          </a:p>
          <a:p>
            <a:r>
              <a:rPr lang="en-US" dirty="0" err="1"/>
              <a:t>cp</a:t>
            </a:r>
            <a:r>
              <a:rPr lang="en-US" dirty="0"/>
              <a:t> monthdir.r2_2004_noTAO/</a:t>
            </a:r>
            <a:r>
              <a:rPr lang="en-US" dirty="0" err="1"/>
              <a:t>znl</a:t>
            </a:r>
            <a:r>
              <a:rPr lang="en-US" dirty="0"/>
              <a:t>*200412* monthdir.r2_2005_IC_noTAO</a:t>
            </a:r>
            <a:r>
              <a:rPr lang="en-US" dirty="0" smtClean="0"/>
              <a:t>/</a:t>
            </a:r>
          </a:p>
          <a:p>
            <a:endParaRPr lang="en-US" sz="800" dirty="0"/>
          </a:p>
          <a:p>
            <a:r>
              <a:rPr lang="en-US" dirty="0" smtClean="0"/>
              <a:t>To run 2005_ALL</a:t>
            </a:r>
          </a:p>
          <a:p>
            <a:r>
              <a:rPr lang="en-US" dirty="0"/>
              <a:t>mv monthdir.r2_2005_IC_ALL </a:t>
            </a:r>
            <a:r>
              <a:rPr lang="en-US" dirty="0" smtClean="0"/>
              <a:t>monthdir.r2</a:t>
            </a:r>
          </a:p>
          <a:p>
            <a:r>
              <a:rPr lang="en-US" dirty="0"/>
              <a:t>diff gdas1 </a:t>
            </a:r>
            <a:r>
              <a:rPr lang="en-US" dirty="0" smtClean="0"/>
              <a:t>gdas1_ALL    (check gdas1)</a:t>
            </a:r>
          </a:p>
          <a:p>
            <a:r>
              <a:rPr lang="en-US" dirty="0"/>
              <a:t> ./run_gdas.interactive.TRY2.sh 2005010100 2005123118</a:t>
            </a:r>
          </a:p>
        </p:txBody>
      </p:sp>
      <p:sp>
        <p:nvSpPr>
          <p:cNvPr id="5" name="TextBox 4"/>
          <p:cNvSpPr txBox="1"/>
          <p:nvPr/>
        </p:nvSpPr>
        <p:spPr>
          <a:xfrm>
            <a:off x="76200" y="152400"/>
            <a:ext cx="1242648" cy="369332"/>
          </a:xfrm>
          <a:prstGeom prst="rect">
            <a:avLst/>
          </a:prstGeom>
          <a:noFill/>
        </p:spPr>
        <p:txBody>
          <a:bodyPr wrap="none" rtlCol="0">
            <a:spAutoFit/>
          </a:bodyPr>
          <a:lstStyle/>
          <a:p>
            <a:r>
              <a:rPr lang="en-US" b="1" dirty="0" smtClean="0">
                <a:solidFill>
                  <a:srgbClr val="0070C0"/>
                </a:solidFill>
              </a:rPr>
              <a:t>2016.07.17</a:t>
            </a:r>
            <a:endParaRPr lang="en-US" b="1" dirty="0">
              <a:solidFill>
                <a:srgbClr val="0070C0"/>
              </a:solidFill>
            </a:endParaRPr>
          </a:p>
        </p:txBody>
      </p:sp>
    </p:spTree>
    <p:extLst>
      <p:ext uri="{BB962C8B-B14F-4D97-AF65-F5344CB8AC3E}">
        <p14:creationId xmlns:p14="http://schemas.microsoft.com/office/powerpoint/2010/main" val="3698989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5" y="533400"/>
            <a:ext cx="7790274" cy="3139321"/>
          </a:xfrm>
          <a:prstGeom prst="rect">
            <a:avLst/>
          </a:prstGeom>
          <a:noFill/>
        </p:spPr>
        <p:txBody>
          <a:bodyPr wrap="none" rtlCol="0">
            <a:spAutoFit/>
          </a:bodyPr>
          <a:lstStyle/>
          <a:p>
            <a:r>
              <a:rPr lang="en-US" dirty="0" smtClean="0"/>
              <a:t>To run 2005 </a:t>
            </a:r>
            <a:r>
              <a:rPr lang="en-US" dirty="0" err="1" smtClean="0"/>
              <a:t>noTAO</a:t>
            </a:r>
            <a:r>
              <a:rPr lang="en-US" dirty="0" smtClean="0"/>
              <a:t> run:</a:t>
            </a:r>
          </a:p>
          <a:p>
            <a:r>
              <a:rPr lang="en-US" dirty="0" err="1"/>
              <a:t>cp</a:t>
            </a:r>
            <a:r>
              <a:rPr lang="en-US" dirty="0"/>
              <a:t> monthdir.r2_2004_noTAO/pingrainT62.grb.new monthdir.r2_2005_IC_noTAO</a:t>
            </a:r>
            <a:r>
              <a:rPr lang="en-US" dirty="0" smtClean="0"/>
              <a:t>/</a:t>
            </a:r>
          </a:p>
          <a:p>
            <a:r>
              <a:rPr lang="en-US" dirty="0" smtClean="0"/>
              <a:t>(</a:t>
            </a:r>
            <a:r>
              <a:rPr lang="en-US" dirty="0" err="1" smtClean="0"/>
              <a:t>Precip</a:t>
            </a:r>
            <a:r>
              <a:rPr lang="en-US" dirty="0" smtClean="0"/>
              <a:t> for the </a:t>
            </a:r>
            <a:r>
              <a:rPr lang="en-US" dirty="0" smtClean="0">
                <a:solidFill>
                  <a:srgbClr val="C00000"/>
                </a:solidFill>
              </a:rPr>
              <a:t>first 5-day </a:t>
            </a:r>
            <a:r>
              <a:rPr lang="en-US" dirty="0" smtClean="0"/>
              <a:t>analysis)</a:t>
            </a:r>
          </a:p>
          <a:p>
            <a:r>
              <a:rPr lang="en-US" dirty="0"/>
              <a:t>mv monthdir.r2_2005_IC_noTAO/ </a:t>
            </a:r>
            <a:r>
              <a:rPr lang="en-US" dirty="0" smtClean="0"/>
              <a:t>monthdir.r2</a:t>
            </a:r>
          </a:p>
          <a:p>
            <a:r>
              <a:rPr lang="en-US" dirty="0" err="1"/>
              <a:t>cp</a:t>
            </a:r>
            <a:r>
              <a:rPr lang="en-US" dirty="0"/>
              <a:t> gdas1_no-TAO </a:t>
            </a:r>
            <a:r>
              <a:rPr lang="en-US" dirty="0" smtClean="0"/>
              <a:t>gdas1</a:t>
            </a:r>
          </a:p>
          <a:p>
            <a:endParaRPr lang="en-US" dirty="0"/>
          </a:p>
          <a:p>
            <a:r>
              <a:rPr lang="en-US" dirty="0" smtClean="0"/>
              <a:t>After 2005010518:</a:t>
            </a:r>
          </a:p>
          <a:p>
            <a:r>
              <a:rPr lang="en-US" dirty="0"/>
              <a:t>./run_gdas.interactive.TRY2.sh 2005010100 </a:t>
            </a:r>
            <a:r>
              <a:rPr lang="en-US" dirty="0" smtClean="0"/>
              <a:t>2005063018	(First 6 months)</a:t>
            </a:r>
          </a:p>
          <a:p>
            <a:r>
              <a:rPr lang="en-US" dirty="0" err="1"/>
              <a:t>cp</a:t>
            </a:r>
            <a:r>
              <a:rPr lang="en-US" dirty="0"/>
              <a:t> monthdir.r2_2005_ALL/pingrainT62.grb.new monthdir.r2</a:t>
            </a:r>
            <a:r>
              <a:rPr lang="en-US" dirty="0" smtClean="0"/>
              <a:t>/</a:t>
            </a:r>
          </a:p>
          <a:p>
            <a:endParaRPr lang="en-US" dirty="0" smtClean="0"/>
          </a:p>
          <a:p>
            <a:endParaRPr lang="en-US" dirty="0" smtClean="0"/>
          </a:p>
        </p:txBody>
      </p:sp>
    </p:spTree>
    <p:extLst>
      <p:ext uri="{BB962C8B-B14F-4D97-AF65-F5344CB8AC3E}">
        <p14:creationId xmlns:p14="http://schemas.microsoft.com/office/powerpoint/2010/main" val="2357569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5" y="533400"/>
            <a:ext cx="8059386" cy="3970318"/>
          </a:xfrm>
          <a:prstGeom prst="rect">
            <a:avLst/>
          </a:prstGeom>
          <a:noFill/>
        </p:spPr>
        <p:txBody>
          <a:bodyPr wrap="none" rtlCol="0">
            <a:spAutoFit/>
          </a:bodyPr>
          <a:lstStyle/>
          <a:p>
            <a:r>
              <a:rPr lang="en-US" dirty="0" smtClean="0"/>
              <a:t>Problem:</a:t>
            </a:r>
          </a:p>
          <a:p>
            <a:r>
              <a:rPr lang="en-US" dirty="0" smtClean="0"/>
              <a:t>2004 only run to 2004123018</a:t>
            </a:r>
          </a:p>
          <a:p>
            <a:endParaRPr lang="en-US" dirty="0" smtClean="0"/>
          </a:p>
          <a:p>
            <a:r>
              <a:rPr lang="en-US" dirty="0"/>
              <a:t>R</a:t>
            </a:r>
            <a:r>
              <a:rPr lang="en-US" dirty="0" smtClean="0"/>
              <a:t>esubmit</a:t>
            </a:r>
            <a:endParaRPr lang="en-US" dirty="0"/>
          </a:p>
          <a:p>
            <a:r>
              <a:rPr lang="en-US" dirty="0"/>
              <a:t>./run_gdas.interactive.TRY2.sh 2004123100 </a:t>
            </a:r>
            <a:r>
              <a:rPr lang="en-US" dirty="0" smtClean="0"/>
              <a:t>2004123118</a:t>
            </a:r>
          </a:p>
          <a:p>
            <a:endParaRPr lang="en-US" dirty="0"/>
          </a:p>
          <a:p>
            <a:r>
              <a:rPr lang="en-US" dirty="0" smtClean="0"/>
              <a:t>Need one 4 files: </a:t>
            </a:r>
            <a:r>
              <a:rPr lang="en-US" dirty="0"/>
              <a:t>prepbufr2005010100.gz, </a:t>
            </a:r>
            <a:r>
              <a:rPr lang="en-US" dirty="0" smtClean="0"/>
              <a:t>prepbufr2005010106.gz   12.gz and 18.gz</a:t>
            </a:r>
          </a:p>
          <a:p>
            <a:r>
              <a:rPr lang="en-US" dirty="0" err="1"/>
              <a:t>cp</a:t>
            </a:r>
            <a:r>
              <a:rPr lang="en-US" dirty="0"/>
              <a:t> </a:t>
            </a:r>
            <a:r>
              <a:rPr lang="en-US" dirty="0" smtClean="0"/>
              <a:t>monthdir.r2_2005_IC_ALL/prepbufr20050101* </a:t>
            </a:r>
            <a:r>
              <a:rPr lang="en-US" dirty="0"/>
              <a:t>monthdir.r2</a:t>
            </a:r>
            <a:r>
              <a:rPr lang="en-US" dirty="0" smtClean="0"/>
              <a:t>/</a:t>
            </a:r>
          </a:p>
          <a:p>
            <a:r>
              <a:rPr lang="en-US" dirty="0" err="1"/>
              <a:t>cp</a:t>
            </a:r>
            <a:r>
              <a:rPr lang="en-US" dirty="0"/>
              <a:t> </a:t>
            </a:r>
            <a:r>
              <a:rPr lang="en-US" dirty="0" smtClean="0"/>
              <a:t>monthdir.r2_2005_IC_ALL/prepbufr20050101* </a:t>
            </a:r>
            <a:r>
              <a:rPr lang="en-US" dirty="0"/>
              <a:t>monthdir.r2_2004_ALL</a:t>
            </a:r>
            <a:r>
              <a:rPr lang="en-US" dirty="0" smtClean="0"/>
              <a:t>/</a:t>
            </a:r>
          </a:p>
          <a:p>
            <a:endParaRPr lang="en-US" dirty="0"/>
          </a:p>
          <a:p>
            <a:r>
              <a:rPr lang="en-US" dirty="0" smtClean="0"/>
              <a:t>To run 2005</a:t>
            </a:r>
            <a:r>
              <a:rPr lang="en-US" dirty="0"/>
              <a:t>, also need prepbufr20041231</a:t>
            </a:r>
            <a:r>
              <a:rPr lang="en-US" dirty="0" smtClean="0"/>
              <a:t>*</a:t>
            </a:r>
          </a:p>
          <a:p>
            <a:endParaRPr lang="en-US" dirty="0"/>
          </a:p>
          <a:p>
            <a:r>
              <a:rPr lang="en-US" dirty="0" smtClean="0"/>
              <a:t>Also need </a:t>
            </a:r>
            <a:r>
              <a:rPr lang="en-US" dirty="0" err="1" smtClean="0"/>
              <a:t>pingrain</a:t>
            </a:r>
            <a:r>
              <a:rPr lang="en-US" dirty="0" smtClean="0"/>
              <a:t>: 20041227 for the first 5 days.</a:t>
            </a:r>
          </a:p>
          <a:p>
            <a:r>
              <a:rPr lang="en-US" dirty="0" err="1"/>
              <a:t>cp</a:t>
            </a:r>
            <a:r>
              <a:rPr lang="en-US" dirty="0"/>
              <a:t> monthdir.r2_2004_ALL/pingrainT62.grb.new monthdir.r2/</a:t>
            </a:r>
            <a:endParaRPr lang="en-US" dirty="0" smtClean="0"/>
          </a:p>
        </p:txBody>
      </p:sp>
    </p:spTree>
    <p:extLst>
      <p:ext uri="{BB962C8B-B14F-4D97-AF65-F5344CB8AC3E}">
        <p14:creationId xmlns:p14="http://schemas.microsoft.com/office/powerpoint/2010/main" val="922227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505662" cy="6309420"/>
          </a:xfrm>
          <a:prstGeom prst="rect">
            <a:avLst/>
          </a:prstGeom>
          <a:noFill/>
        </p:spPr>
        <p:txBody>
          <a:bodyPr wrap="none" rtlCol="0">
            <a:spAutoFit/>
          </a:bodyPr>
          <a:lstStyle/>
          <a:p>
            <a:r>
              <a:rPr lang="en-US" dirty="0" smtClean="0"/>
              <a:t>For 2006</a:t>
            </a:r>
          </a:p>
          <a:p>
            <a:endParaRPr lang="en-US" sz="800" dirty="0" smtClean="0"/>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/2015_R2/2006</a:t>
            </a:r>
          </a:p>
          <a:p>
            <a:r>
              <a:rPr lang="en-US" dirty="0" err="1"/>
              <a:t>cp</a:t>
            </a:r>
            <a:r>
              <a:rPr lang="en-US" dirty="0"/>
              <a:t> bc2006* /</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/home/data/monthdir.r2_2006_IC_ALL</a:t>
            </a:r>
          </a:p>
          <a:p>
            <a:endParaRPr lang="en-US" sz="800" dirty="0"/>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/home/data/monthdir.r2_2006/</a:t>
            </a:r>
          </a:p>
          <a:p>
            <a:r>
              <a:rPr lang="en-US" dirty="0"/>
              <a:t>tar -</a:t>
            </a:r>
            <a:r>
              <a:rPr lang="en-US" dirty="0" err="1"/>
              <a:t>xvvf</a:t>
            </a:r>
            <a:r>
              <a:rPr lang="en-US" dirty="0"/>
              <a:t> </a:t>
            </a:r>
            <a:r>
              <a:rPr lang="en-US" dirty="0" smtClean="0"/>
              <a:t>bc200601  </a:t>
            </a:r>
            <a:r>
              <a:rPr lang="en-US" dirty="0"/>
              <a:t>(</a:t>
            </a:r>
            <a:r>
              <a:rPr lang="en-US" sz="800" dirty="0"/>
              <a:t>bc200502  bc200503  bc200504  bc200505  bc200506  bc200507  bc200508  bc200509  bc200510  bc200511  </a:t>
            </a:r>
            <a:r>
              <a:rPr lang="en-US" sz="800" dirty="0" smtClean="0"/>
              <a:t>bc200512</a:t>
            </a:r>
            <a:r>
              <a:rPr lang="en-US" dirty="0" smtClean="0"/>
              <a:t>)</a:t>
            </a:r>
          </a:p>
          <a:p>
            <a:r>
              <a:rPr lang="en-US" dirty="0" err="1"/>
              <a:t>rm</a:t>
            </a:r>
            <a:r>
              <a:rPr lang="en-US" dirty="0"/>
              <a:t> </a:t>
            </a:r>
            <a:r>
              <a:rPr lang="en-US" dirty="0" smtClean="0"/>
              <a:t>bc2006*</a:t>
            </a:r>
          </a:p>
          <a:p>
            <a:endParaRPr lang="en-US" sz="800" dirty="0"/>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/2015_R2/2006/</a:t>
            </a:r>
          </a:p>
          <a:p>
            <a:r>
              <a:rPr lang="en-US" dirty="0"/>
              <a:t>tar -</a:t>
            </a:r>
            <a:r>
              <a:rPr lang="en-US" dirty="0" err="1"/>
              <a:t>xvvf</a:t>
            </a:r>
            <a:r>
              <a:rPr lang="en-US" dirty="0"/>
              <a:t> </a:t>
            </a:r>
            <a:r>
              <a:rPr lang="en-US" dirty="0" smtClean="0"/>
              <a:t>PREPBUFR0601      (0602, 0603, … 0612)</a:t>
            </a:r>
          </a:p>
          <a:p>
            <a:r>
              <a:rPr lang="en-US" dirty="0"/>
              <a:t>./y2k_names.sh </a:t>
            </a:r>
            <a:r>
              <a:rPr lang="en-US" dirty="0" smtClean="0"/>
              <a:t>prepbufr06*.gz</a:t>
            </a:r>
          </a:p>
          <a:p>
            <a:r>
              <a:rPr lang="en-US" dirty="0"/>
              <a:t>mv </a:t>
            </a:r>
            <a:r>
              <a:rPr lang="en-US" dirty="0" smtClean="0"/>
              <a:t>prepbufr2006*.</a:t>
            </a:r>
            <a:r>
              <a:rPr lang="en-US" dirty="0"/>
              <a:t>gz /</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/home/data/monthdir.r2_2006_IC_ALL/</a:t>
            </a:r>
          </a:p>
          <a:p>
            <a:endParaRPr lang="en-US" sz="800" dirty="0"/>
          </a:p>
          <a:p>
            <a:r>
              <a:rPr lang="en-US" dirty="0"/>
              <a:t> </a:t>
            </a:r>
            <a:r>
              <a:rPr lang="en-US" strike="sngStrike" dirty="0"/>
              <a:t>/</a:t>
            </a:r>
            <a:r>
              <a:rPr lang="en-US" strike="sngStrike" dirty="0" err="1" smtClean="0"/>
              <a:t>sss</a:t>
            </a:r>
            <a:r>
              <a:rPr lang="en-US" strike="sngStrike" dirty="0" smtClean="0"/>
              <a:t>/</a:t>
            </a:r>
            <a:r>
              <a:rPr lang="en-US" strike="sngStrike" dirty="0" err="1" smtClean="0"/>
              <a:t>cpc</a:t>
            </a:r>
            <a:r>
              <a:rPr lang="en-US" strike="sngStrike" dirty="0" smtClean="0"/>
              <a:t>/shared/</a:t>
            </a:r>
            <a:r>
              <a:rPr lang="en-US" strike="sngStrike" dirty="0" err="1" smtClean="0"/>
              <a:t>Hui.Wang</a:t>
            </a:r>
            <a:r>
              <a:rPr lang="en-US" strike="sngStrike" dirty="0" smtClean="0"/>
              <a:t>/2015_R2/</a:t>
            </a:r>
            <a:r>
              <a:rPr lang="en-US" strike="sngStrike" dirty="0" err="1" smtClean="0"/>
              <a:t>Xprate</a:t>
            </a:r>
            <a:r>
              <a:rPr lang="en-US" strike="sngStrike" dirty="0" smtClean="0"/>
              <a:t>/</a:t>
            </a:r>
          </a:p>
          <a:p>
            <a:r>
              <a:rPr lang="en-US" sz="1400" strike="sngStrike" dirty="0" err="1"/>
              <a:t>cp</a:t>
            </a:r>
            <a:r>
              <a:rPr lang="en-US" sz="1400" strike="sngStrike" dirty="0"/>
              <a:t> pingrainT62.grb.2005 /</a:t>
            </a:r>
            <a:r>
              <a:rPr lang="en-US" sz="1400" strike="sngStrike" dirty="0" err="1" smtClean="0"/>
              <a:t>sss</a:t>
            </a:r>
            <a:r>
              <a:rPr lang="en-US" sz="1400" strike="sngStrike" dirty="0" smtClean="0"/>
              <a:t>/</a:t>
            </a:r>
            <a:r>
              <a:rPr lang="en-US" sz="1400" strike="sngStrike" dirty="0" err="1" smtClean="0"/>
              <a:t>cpc</a:t>
            </a:r>
            <a:r>
              <a:rPr lang="en-US" sz="1400" strike="sngStrike" dirty="0" smtClean="0"/>
              <a:t>/shared/</a:t>
            </a:r>
            <a:r>
              <a:rPr lang="en-US" sz="1400" strike="sngStrike" dirty="0" err="1" smtClean="0"/>
              <a:t>Hui.Wang</a:t>
            </a:r>
            <a:r>
              <a:rPr lang="en-US" sz="1400" strike="sngStrike" dirty="0" smtClean="0"/>
              <a:t>/home/data/monthdir.r2_2005/</a:t>
            </a:r>
            <a:r>
              <a:rPr lang="en-US" sz="1400" b="1" strike="sngStrike" dirty="0" smtClean="0"/>
              <a:t>pingrainT62.grb.new</a:t>
            </a:r>
          </a:p>
          <a:p>
            <a:r>
              <a:rPr lang="en-US" sz="1400" dirty="0" err="1"/>
              <a:t>cp</a:t>
            </a:r>
            <a:r>
              <a:rPr lang="en-US" sz="1400" dirty="0"/>
              <a:t> monthdir.r2_2005_ALL/pingrainT62.grb.new monthdir.r2_2006_IC_ALL</a:t>
            </a:r>
            <a:r>
              <a:rPr lang="en-US" sz="1400" dirty="0" smtClean="0"/>
              <a:t>/       (using 2005 prate for the 1</a:t>
            </a:r>
            <a:r>
              <a:rPr lang="en-US" sz="1400" baseline="30000" dirty="0" smtClean="0"/>
              <a:t>st</a:t>
            </a:r>
            <a:r>
              <a:rPr lang="en-US" sz="1400" dirty="0" smtClean="0"/>
              <a:t> 5 days)</a:t>
            </a:r>
          </a:p>
          <a:p>
            <a:r>
              <a:rPr lang="en-US" dirty="0" err="1"/>
              <a:t>cp</a:t>
            </a:r>
            <a:r>
              <a:rPr lang="en-US" dirty="0"/>
              <a:t> monthdir.r2_2005_ALL/prepbufr20051231*.gz monthdir.r2_2006_IC_ALL</a:t>
            </a:r>
            <a:r>
              <a:rPr lang="en-US" dirty="0" smtClean="0"/>
              <a:t>/</a:t>
            </a:r>
          </a:p>
          <a:p>
            <a:r>
              <a:rPr lang="en-US" sz="1200" dirty="0"/>
              <a:t>monthdir.r2_2005_ALL/prepbufr2005123100.gz  monthdir.r2_2005_ALL/prepbufr2005123112.gz</a:t>
            </a:r>
          </a:p>
          <a:p>
            <a:r>
              <a:rPr lang="en-US" sz="1200" dirty="0"/>
              <a:t>monthdir.r2_2005_ALL/prepbufr2005123106.gz  monthdir.r2_2005_ALL/prepbufr2005123118.gz</a:t>
            </a:r>
          </a:p>
          <a:p>
            <a:endParaRPr lang="en-US" dirty="0" smtClean="0"/>
          </a:p>
          <a:p>
            <a:r>
              <a:rPr lang="en-US" dirty="0"/>
              <a:t>Also need </a:t>
            </a:r>
            <a:r>
              <a:rPr lang="en-US" dirty="0" smtClean="0"/>
              <a:t>prepbufr20070101*.gz (00, 06, 12, 18) to get 20061231 R2</a:t>
            </a:r>
          </a:p>
          <a:p>
            <a:r>
              <a:rPr lang="en-US" sz="1400" dirty="0" err="1"/>
              <a:t>cp</a:t>
            </a:r>
            <a:r>
              <a:rPr lang="en-US" sz="1400" dirty="0"/>
              <a:t> prepbufr20070101*.gz /</a:t>
            </a:r>
            <a:r>
              <a:rPr lang="en-US" sz="1400" dirty="0" err="1"/>
              <a:t>sss</a:t>
            </a:r>
            <a:r>
              <a:rPr lang="en-US" sz="1400" dirty="0"/>
              <a:t>/</a:t>
            </a:r>
            <a:r>
              <a:rPr lang="en-US" sz="1400" dirty="0" err="1"/>
              <a:t>cpc</a:t>
            </a:r>
            <a:r>
              <a:rPr lang="en-US" sz="1400" dirty="0"/>
              <a:t>/shared/</a:t>
            </a:r>
            <a:r>
              <a:rPr lang="en-US" sz="1400" dirty="0" err="1"/>
              <a:t>Hui.Wang</a:t>
            </a:r>
            <a:r>
              <a:rPr lang="en-US" sz="1400" dirty="0"/>
              <a:t>/home/data/monthdir.r2_2006_IC_ALL/</a:t>
            </a:r>
          </a:p>
          <a:p>
            <a:r>
              <a:rPr lang="en-US" b="1" dirty="0" smtClean="0"/>
              <a:t>ALL and </a:t>
            </a:r>
            <a:r>
              <a:rPr lang="en-US" b="1" dirty="0" err="1" smtClean="0"/>
              <a:t>noTAO</a:t>
            </a:r>
            <a:r>
              <a:rPr lang="en-US" b="1" dirty="0" smtClean="0"/>
              <a:t> runs with different ICs from December 2004 (ALL and </a:t>
            </a:r>
            <a:r>
              <a:rPr lang="en-US" b="1" dirty="0" err="1" smtClean="0"/>
              <a:t>noTAO</a:t>
            </a:r>
            <a:r>
              <a:rPr lang="en-US" b="1" dirty="0" smtClean="0"/>
              <a:t> runs)</a:t>
            </a:r>
            <a:endParaRPr lang="en-US" b="1" dirty="0"/>
          </a:p>
          <a:p>
            <a:r>
              <a:rPr lang="en-US" dirty="0" err="1"/>
              <a:t>cp</a:t>
            </a:r>
            <a:r>
              <a:rPr lang="en-US" dirty="0"/>
              <a:t> -r </a:t>
            </a:r>
            <a:r>
              <a:rPr lang="en-US" dirty="0" smtClean="0"/>
              <a:t>  monthdir.r2_2006_IC_ALL    monthdir.r2_2006_IC_noTAO</a:t>
            </a:r>
          </a:p>
          <a:p>
            <a:endParaRPr lang="en-US" dirty="0" smtClean="0"/>
          </a:p>
        </p:txBody>
      </p:sp>
    </p:spTree>
    <p:extLst>
      <p:ext uri="{BB962C8B-B14F-4D97-AF65-F5344CB8AC3E}">
        <p14:creationId xmlns:p14="http://schemas.microsoft.com/office/powerpoint/2010/main" val="4150626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318624" cy="5724644"/>
          </a:xfrm>
          <a:prstGeom prst="rect">
            <a:avLst/>
          </a:prstGeom>
          <a:noFill/>
        </p:spPr>
        <p:txBody>
          <a:bodyPr wrap="none" rtlCol="0">
            <a:spAutoFit/>
          </a:bodyPr>
          <a:lstStyle/>
          <a:p>
            <a:r>
              <a:rPr lang="en-US" b="1" dirty="0" smtClean="0">
                <a:solidFill>
                  <a:srgbClr val="C00000"/>
                </a:solidFill>
              </a:rPr>
              <a:t>For 2006 ALL</a:t>
            </a:r>
          </a:p>
          <a:p>
            <a:endParaRPr lang="en-US" sz="800" dirty="0" smtClean="0"/>
          </a:p>
          <a:p>
            <a:r>
              <a:rPr lang="en-US" dirty="0" err="1"/>
              <a:t>cp</a:t>
            </a:r>
            <a:r>
              <a:rPr lang="en-US" dirty="0"/>
              <a:t> monthdir.r2_2005_ALL/sfc.anl.2005123118.ieee monthdir.r2_2006_IC_ALL/</a:t>
            </a:r>
          </a:p>
          <a:p>
            <a:r>
              <a:rPr lang="en-US" dirty="0" err="1" smtClean="0"/>
              <a:t>cp</a:t>
            </a:r>
            <a:r>
              <a:rPr lang="en-US" dirty="0" smtClean="0"/>
              <a:t> </a:t>
            </a:r>
            <a:r>
              <a:rPr lang="en-US" dirty="0"/>
              <a:t>monthdir.r2_2005_ALL/sig.anl.2005123118.ieee monthdir.r2_2006_IC_ALL/</a:t>
            </a:r>
          </a:p>
          <a:p>
            <a:r>
              <a:rPr lang="en-US" dirty="0" err="1" smtClean="0"/>
              <a:t>cp</a:t>
            </a:r>
            <a:r>
              <a:rPr lang="en-US" dirty="0" smtClean="0"/>
              <a:t> </a:t>
            </a:r>
            <a:r>
              <a:rPr lang="en-US" dirty="0"/>
              <a:t>monthdir.r2_2005_ALL/sfc.ft06.2005123118.ieee monthdir.r2_2006_IC_ALL/</a:t>
            </a:r>
          </a:p>
          <a:p>
            <a:r>
              <a:rPr lang="en-US" dirty="0" err="1" smtClean="0"/>
              <a:t>cp</a:t>
            </a:r>
            <a:r>
              <a:rPr lang="en-US" dirty="0" smtClean="0"/>
              <a:t> </a:t>
            </a:r>
            <a:r>
              <a:rPr lang="en-US" dirty="0"/>
              <a:t>monthdir.r2_2005_ALL/sig.ft06.2005123118.ieee monthdir.r2_2006_IC_ALL/</a:t>
            </a:r>
          </a:p>
          <a:p>
            <a:r>
              <a:rPr lang="en-US" dirty="0" err="1" smtClean="0"/>
              <a:t>cp</a:t>
            </a:r>
            <a:r>
              <a:rPr lang="en-US" dirty="0" smtClean="0"/>
              <a:t> </a:t>
            </a:r>
            <a:r>
              <a:rPr lang="en-US" dirty="0"/>
              <a:t>monthdir.r2_2005_ALL/dg3*200512* monthdir.r2_2006_IC_ALL/</a:t>
            </a:r>
          </a:p>
          <a:p>
            <a:r>
              <a:rPr lang="en-US" dirty="0" err="1" smtClean="0"/>
              <a:t>cp</a:t>
            </a:r>
            <a:r>
              <a:rPr lang="en-US" dirty="0" smtClean="0"/>
              <a:t> </a:t>
            </a:r>
            <a:r>
              <a:rPr lang="en-US" dirty="0"/>
              <a:t>monthdir.r2_2005_ALL/</a:t>
            </a:r>
            <a:r>
              <a:rPr lang="en-US" dirty="0" err="1"/>
              <a:t>flx</a:t>
            </a:r>
            <a:r>
              <a:rPr lang="en-US" dirty="0"/>
              <a:t>*200512* monthdir.r2_2006_IC_ALL/</a:t>
            </a:r>
          </a:p>
          <a:p>
            <a:r>
              <a:rPr lang="en-US" dirty="0" err="1" smtClean="0"/>
              <a:t>cp</a:t>
            </a:r>
            <a:r>
              <a:rPr lang="en-US" dirty="0" smtClean="0"/>
              <a:t> </a:t>
            </a:r>
            <a:r>
              <a:rPr lang="en-US" dirty="0"/>
              <a:t>monthdir.r2_2005_ALL/</a:t>
            </a:r>
            <a:r>
              <a:rPr lang="en-US" dirty="0" err="1"/>
              <a:t>znl</a:t>
            </a:r>
            <a:r>
              <a:rPr lang="en-US" dirty="0"/>
              <a:t>*200512* monthdir.r2_2006_IC_ALL</a:t>
            </a:r>
            <a:r>
              <a:rPr lang="en-US" dirty="0" smtClean="0"/>
              <a:t>/</a:t>
            </a:r>
          </a:p>
          <a:p>
            <a:endParaRPr lang="en-US" dirty="0"/>
          </a:p>
          <a:p>
            <a:endParaRPr lang="en-US" dirty="0" smtClean="0"/>
          </a:p>
          <a:p>
            <a:r>
              <a:rPr lang="en-US" dirty="0"/>
              <a:t>mv monthdir.r2 </a:t>
            </a:r>
            <a:r>
              <a:rPr lang="en-US" dirty="0" smtClean="0"/>
              <a:t>monthdir.r2_2005_noTAO</a:t>
            </a:r>
          </a:p>
          <a:p>
            <a:r>
              <a:rPr lang="en-US" dirty="0"/>
              <a:t>mv monthdir.r2_2006_IC_ALL </a:t>
            </a:r>
            <a:r>
              <a:rPr lang="en-US" dirty="0" smtClean="0"/>
              <a:t>monthdir.r2</a:t>
            </a:r>
          </a:p>
          <a:p>
            <a:r>
              <a:rPr lang="en-US" dirty="0" err="1"/>
              <a:t>cmp</a:t>
            </a:r>
            <a:r>
              <a:rPr lang="en-US" dirty="0"/>
              <a:t> gdas1 </a:t>
            </a:r>
            <a:r>
              <a:rPr lang="en-US" dirty="0" smtClean="0"/>
              <a:t>gdas1_no-TAO</a:t>
            </a:r>
          </a:p>
          <a:p>
            <a:r>
              <a:rPr lang="en-US" dirty="0" err="1"/>
              <a:t>cp</a:t>
            </a:r>
            <a:r>
              <a:rPr lang="en-US" dirty="0"/>
              <a:t> gdas1_ALL </a:t>
            </a:r>
            <a:r>
              <a:rPr lang="en-US" dirty="0" smtClean="0"/>
              <a:t>gdas1</a:t>
            </a:r>
          </a:p>
          <a:p>
            <a:r>
              <a:rPr lang="en-US" dirty="0" err="1"/>
              <a:t>cmp</a:t>
            </a:r>
            <a:r>
              <a:rPr lang="en-US" dirty="0"/>
              <a:t> gdas1 </a:t>
            </a:r>
            <a:r>
              <a:rPr lang="en-US" dirty="0" smtClean="0"/>
              <a:t>gdas1_ALL</a:t>
            </a:r>
          </a:p>
          <a:p>
            <a:r>
              <a:rPr lang="en-US" dirty="0"/>
              <a:t>./run_gdas.interactive.TRY2.sh 2006010100 </a:t>
            </a:r>
            <a:r>
              <a:rPr lang="en-US" dirty="0" smtClean="0"/>
              <a:t>2006013118</a:t>
            </a:r>
          </a:p>
          <a:p>
            <a:endParaRPr lang="en-US" dirty="0"/>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/2015_R2/</a:t>
            </a:r>
            <a:r>
              <a:rPr lang="en-US" dirty="0" err="1" smtClean="0"/>
              <a:t>Xprate</a:t>
            </a:r>
            <a:endParaRPr lang="en-US" dirty="0" smtClean="0"/>
          </a:p>
          <a:p>
            <a:r>
              <a:rPr lang="en-US" sz="1600" dirty="0" err="1"/>
              <a:t>cp</a:t>
            </a:r>
            <a:r>
              <a:rPr lang="en-US" sz="1600" dirty="0"/>
              <a:t> pingrainT62.grb.2006 /</a:t>
            </a:r>
            <a:r>
              <a:rPr lang="en-US" sz="1600" dirty="0" err="1" smtClean="0"/>
              <a:t>sss</a:t>
            </a:r>
            <a:r>
              <a:rPr lang="en-US" sz="1600" dirty="0" smtClean="0"/>
              <a:t>/</a:t>
            </a:r>
            <a:r>
              <a:rPr lang="en-US" sz="1600" dirty="0" err="1" smtClean="0"/>
              <a:t>cpc</a:t>
            </a:r>
            <a:r>
              <a:rPr lang="en-US" sz="1600" dirty="0" smtClean="0"/>
              <a:t>/shared/</a:t>
            </a:r>
            <a:r>
              <a:rPr lang="en-US" sz="1600" dirty="0" err="1" smtClean="0"/>
              <a:t>Hui.Wang</a:t>
            </a:r>
            <a:r>
              <a:rPr lang="en-US" sz="1600" dirty="0" smtClean="0"/>
              <a:t>/home/data/monthdir.r2/pingrainT62.grb.new</a:t>
            </a:r>
          </a:p>
          <a:p>
            <a:r>
              <a:rPr lang="en-US" dirty="0"/>
              <a:t>./run_gdas.interactive.TRY2.sh 2006010600 2006123118</a:t>
            </a:r>
            <a:endParaRPr lang="en-US" dirty="0" smtClean="0"/>
          </a:p>
        </p:txBody>
      </p:sp>
    </p:spTree>
    <p:extLst>
      <p:ext uri="{BB962C8B-B14F-4D97-AF65-F5344CB8AC3E}">
        <p14:creationId xmlns:p14="http://schemas.microsoft.com/office/powerpoint/2010/main" val="517035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318624" cy="4893647"/>
          </a:xfrm>
          <a:prstGeom prst="rect">
            <a:avLst/>
          </a:prstGeom>
          <a:noFill/>
        </p:spPr>
        <p:txBody>
          <a:bodyPr wrap="none" rtlCol="0">
            <a:spAutoFit/>
          </a:bodyPr>
          <a:lstStyle/>
          <a:p>
            <a:r>
              <a:rPr lang="en-US" b="1" dirty="0" smtClean="0">
                <a:solidFill>
                  <a:srgbClr val="C00000"/>
                </a:solidFill>
              </a:rPr>
              <a:t>For 2006 </a:t>
            </a:r>
            <a:r>
              <a:rPr lang="en-US" b="1" dirty="0" err="1" smtClean="0">
                <a:solidFill>
                  <a:srgbClr val="C00000"/>
                </a:solidFill>
              </a:rPr>
              <a:t>noTAO</a:t>
            </a:r>
            <a:r>
              <a:rPr lang="en-US" b="1" dirty="0" smtClean="0">
                <a:solidFill>
                  <a:srgbClr val="C00000"/>
                </a:solidFill>
              </a:rPr>
              <a:t>     (2016/07/27)</a:t>
            </a:r>
          </a:p>
          <a:p>
            <a:endParaRPr lang="en-US" sz="800" dirty="0" smtClean="0"/>
          </a:p>
          <a:p>
            <a:r>
              <a:rPr lang="en-US" dirty="0" err="1"/>
              <a:t>cp</a:t>
            </a:r>
            <a:r>
              <a:rPr lang="en-US" dirty="0"/>
              <a:t> monthdir.r2_2005_noTAO/sfc.anl.2005123118.ieee monthdir.r2_2006_IC_noTAO/</a:t>
            </a:r>
          </a:p>
          <a:p>
            <a:r>
              <a:rPr lang="en-US" dirty="0" err="1" smtClean="0"/>
              <a:t>cp</a:t>
            </a:r>
            <a:r>
              <a:rPr lang="en-US" dirty="0" smtClean="0"/>
              <a:t> </a:t>
            </a:r>
            <a:r>
              <a:rPr lang="en-US" dirty="0"/>
              <a:t>monthdir.r2_2005_noTAO/sig.anl.2005123118.ieee monthdir.r2_2006_IC_noTAO/</a:t>
            </a:r>
          </a:p>
          <a:p>
            <a:r>
              <a:rPr lang="en-US" dirty="0" err="1" smtClean="0"/>
              <a:t>cp</a:t>
            </a:r>
            <a:r>
              <a:rPr lang="en-US" dirty="0" smtClean="0"/>
              <a:t> </a:t>
            </a:r>
            <a:r>
              <a:rPr lang="en-US" dirty="0"/>
              <a:t>monthdir.r2_2005_noTAO/sfc.ft06.2005123118.ieee monthdir.r2_2006_IC_noTAO/</a:t>
            </a:r>
          </a:p>
          <a:p>
            <a:r>
              <a:rPr lang="en-US" dirty="0" err="1" smtClean="0"/>
              <a:t>cp</a:t>
            </a:r>
            <a:r>
              <a:rPr lang="en-US" dirty="0" smtClean="0"/>
              <a:t> </a:t>
            </a:r>
            <a:r>
              <a:rPr lang="en-US" dirty="0"/>
              <a:t>monthdir.r2_2005_noTAO/sig.ft06.2005123118.ieee monthdir.r2_2006_IC_noTAO/</a:t>
            </a:r>
          </a:p>
          <a:p>
            <a:r>
              <a:rPr lang="en-US" dirty="0" err="1" smtClean="0"/>
              <a:t>cp</a:t>
            </a:r>
            <a:r>
              <a:rPr lang="en-US" dirty="0" smtClean="0"/>
              <a:t> </a:t>
            </a:r>
            <a:r>
              <a:rPr lang="en-US" dirty="0"/>
              <a:t>monthdir.r2_2005_noTAO/dg3*200512* monthdir.r2_2006_IC_noTAO/</a:t>
            </a:r>
          </a:p>
          <a:p>
            <a:r>
              <a:rPr lang="en-US" dirty="0" err="1" smtClean="0"/>
              <a:t>cp</a:t>
            </a:r>
            <a:r>
              <a:rPr lang="en-US" dirty="0" smtClean="0"/>
              <a:t> </a:t>
            </a:r>
            <a:r>
              <a:rPr lang="en-US" dirty="0"/>
              <a:t>monthdir.r2_2005_noTAO/</a:t>
            </a:r>
            <a:r>
              <a:rPr lang="en-US" dirty="0" err="1"/>
              <a:t>flx</a:t>
            </a:r>
            <a:r>
              <a:rPr lang="en-US" dirty="0"/>
              <a:t>*200512* monthdir.r2_2006_IC_noTAO/</a:t>
            </a:r>
          </a:p>
          <a:p>
            <a:r>
              <a:rPr lang="en-US" dirty="0" err="1" smtClean="0"/>
              <a:t>cp</a:t>
            </a:r>
            <a:r>
              <a:rPr lang="en-US" dirty="0" smtClean="0"/>
              <a:t> </a:t>
            </a:r>
            <a:r>
              <a:rPr lang="en-US" dirty="0"/>
              <a:t>monthdir.r2_2005_noTAO/</a:t>
            </a:r>
            <a:r>
              <a:rPr lang="en-US" dirty="0" err="1"/>
              <a:t>znl</a:t>
            </a:r>
            <a:r>
              <a:rPr lang="en-US" dirty="0"/>
              <a:t>*200512* monthdir.r2_2006_IC_noTAO/</a:t>
            </a:r>
          </a:p>
          <a:p>
            <a:r>
              <a:rPr lang="en-US" dirty="0"/>
              <a:t>mv monthdir.r2_2006_IC_noTAO monthdir.r2</a:t>
            </a:r>
          </a:p>
          <a:p>
            <a:endParaRPr lang="en-US" dirty="0" smtClean="0"/>
          </a:p>
          <a:p>
            <a:r>
              <a:rPr lang="pt-BR" dirty="0"/>
              <a:t>cp gdas1_no-TAO gdas1</a:t>
            </a:r>
          </a:p>
          <a:p>
            <a:r>
              <a:rPr lang="pt-BR" dirty="0" smtClean="0"/>
              <a:t>cmp </a:t>
            </a:r>
            <a:r>
              <a:rPr lang="pt-BR" dirty="0"/>
              <a:t>gdas1 gdas1_no-TAO</a:t>
            </a:r>
            <a:endParaRPr lang="en-US" dirty="0" smtClean="0"/>
          </a:p>
          <a:p>
            <a:r>
              <a:rPr lang="en-US" dirty="0" smtClean="0"/>
              <a:t>./</a:t>
            </a:r>
            <a:r>
              <a:rPr lang="en-US" dirty="0"/>
              <a:t>run_gdas.interactive.TRY2.sh 2006010100 </a:t>
            </a:r>
            <a:r>
              <a:rPr lang="en-US" dirty="0" smtClean="0"/>
              <a:t>2006013118</a:t>
            </a:r>
          </a:p>
          <a:p>
            <a:endParaRPr lang="en-US" dirty="0"/>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/2015_R2/</a:t>
            </a:r>
            <a:r>
              <a:rPr lang="en-US" dirty="0" err="1" smtClean="0"/>
              <a:t>XPrate</a:t>
            </a:r>
            <a:endParaRPr lang="en-US" dirty="0" smtClean="0"/>
          </a:p>
          <a:p>
            <a:r>
              <a:rPr lang="en-US" sz="1600" dirty="0" err="1"/>
              <a:t>cp</a:t>
            </a:r>
            <a:r>
              <a:rPr lang="en-US" sz="1600" dirty="0"/>
              <a:t> pingrainT62.grb.2006 /</a:t>
            </a:r>
            <a:r>
              <a:rPr lang="en-US" sz="1600" dirty="0" err="1" smtClean="0"/>
              <a:t>sss</a:t>
            </a:r>
            <a:r>
              <a:rPr lang="en-US" sz="1600" dirty="0" smtClean="0"/>
              <a:t>/</a:t>
            </a:r>
            <a:r>
              <a:rPr lang="en-US" sz="1600" dirty="0" err="1" smtClean="0"/>
              <a:t>cpc</a:t>
            </a:r>
            <a:r>
              <a:rPr lang="en-US" sz="1600" dirty="0" smtClean="0"/>
              <a:t>/shared/</a:t>
            </a:r>
            <a:r>
              <a:rPr lang="en-US" sz="1600" dirty="0" err="1" smtClean="0"/>
              <a:t>Hui.Wang</a:t>
            </a:r>
            <a:r>
              <a:rPr lang="en-US" sz="1600" dirty="0" smtClean="0"/>
              <a:t>/home/data/monthdir.r2/pingrainT62.grb.new</a:t>
            </a:r>
          </a:p>
          <a:p>
            <a:r>
              <a:rPr lang="en-US" dirty="0"/>
              <a:t>./run_gdas.interactive.TRY2.sh 2006010600 2006123118</a:t>
            </a:r>
            <a:endParaRPr lang="en-US" dirty="0" smtClean="0"/>
          </a:p>
        </p:txBody>
      </p:sp>
    </p:spTree>
    <p:extLst>
      <p:ext uri="{BB962C8B-B14F-4D97-AF65-F5344CB8AC3E}">
        <p14:creationId xmlns:p14="http://schemas.microsoft.com/office/powerpoint/2010/main" val="3494938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438207" cy="6463308"/>
          </a:xfrm>
          <a:prstGeom prst="rect">
            <a:avLst/>
          </a:prstGeom>
          <a:noFill/>
        </p:spPr>
        <p:txBody>
          <a:bodyPr wrap="none" rtlCol="0">
            <a:spAutoFit/>
          </a:bodyPr>
          <a:lstStyle/>
          <a:p>
            <a:r>
              <a:rPr lang="en-US" b="1" dirty="0" smtClean="0">
                <a:solidFill>
                  <a:srgbClr val="C00000"/>
                </a:solidFill>
              </a:rPr>
              <a:t>For 2007</a:t>
            </a:r>
          </a:p>
          <a:p>
            <a:endParaRPr lang="en-US" sz="800" dirty="0" smtClean="0"/>
          </a:p>
          <a:p>
            <a:r>
              <a:rPr lang="en-US" dirty="0">
                <a:solidFill>
                  <a:srgbClr val="0070C0"/>
                </a:solidFill>
              </a:rPr>
              <a:t>/</a:t>
            </a:r>
            <a:r>
              <a:rPr lang="en-US" dirty="0" err="1" smtClean="0">
                <a:solidFill>
                  <a:srgbClr val="0070C0"/>
                </a:solidFill>
              </a:rPr>
              <a:t>sss</a:t>
            </a:r>
            <a:r>
              <a:rPr lang="en-US" dirty="0" smtClean="0">
                <a:solidFill>
                  <a:srgbClr val="0070C0"/>
                </a:solidFill>
              </a:rPr>
              <a:t>/</a:t>
            </a:r>
            <a:r>
              <a:rPr lang="en-US" dirty="0" err="1" smtClean="0">
                <a:solidFill>
                  <a:srgbClr val="0070C0"/>
                </a:solidFill>
              </a:rPr>
              <a:t>cpc</a:t>
            </a:r>
            <a:r>
              <a:rPr lang="en-US" dirty="0" smtClean="0">
                <a:solidFill>
                  <a:srgbClr val="0070C0"/>
                </a:solidFill>
              </a:rPr>
              <a:t>/shared/</a:t>
            </a:r>
            <a:r>
              <a:rPr lang="en-US" dirty="0" err="1" smtClean="0">
                <a:solidFill>
                  <a:srgbClr val="0070C0"/>
                </a:solidFill>
              </a:rPr>
              <a:t>Hui.Wang</a:t>
            </a:r>
            <a:r>
              <a:rPr lang="en-US" dirty="0" smtClean="0">
                <a:solidFill>
                  <a:srgbClr val="0070C0"/>
                </a:solidFill>
              </a:rPr>
              <a:t>/2015_R2/2007</a:t>
            </a:r>
          </a:p>
          <a:p>
            <a:r>
              <a:rPr lang="en-US" dirty="0" err="1">
                <a:solidFill>
                  <a:srgbClr val="0070C0"/>
                </a:solidFill>
              </a:rPr>
              <a:t>cp</a:t>
            </a:r>
            <a:r>
              <a:rPr lang="en-US" dirty="0">
                <a:solidFill>
                  <a:srgbClr val="0070C0"/>
                </a:solidFill>
              </a:rPr>
              <a:t> bc2007* /</a:t>
            </a:r>
            <a:r>
              <a:rPr lang="en-US" dirty="0" err="1">
                <a:solidFill>
                  <a:srgbClr val="0070C0"/>
                </a:solidFill>
              </a:rPr>
              <a:t>sss</a:t>
            </a:r>
            <a:r>
              <a:rPr lang="en-US" dirty="0">
                <a:solidFill>
                  <a:srgbClr val="0070C0"/>
                </a:solidFill>
              </a:rPr>
              <a:t>/</a:t>
            </a:r>
            <a:r>
              <a:rPr lang="en-US" dirty="0" err="1">
                <a:solidFill>
                  <a:srgbClr val="0070C0"/>
                </a:solidFill>
              </a:rPr>
              <a:t>cpc</a:t>
            </a:r>
            <a:r>
              <a:rPr lang="en-US" dirty="0">
                <a:solidFill>
                  <a:srgbClr val="0070C0"/>
                </a:solidFill>
              </a:rPr>
              <a:t>/shared/</a:t>
            </a:r>
            <a:r>
              <a:rPr lang="en-US" dirty="0" err="1">
                <a:solidFill>
                  <a:srgbClr val="0070C0"/>
                </a:solidFill>
              </a:rPr>
              <a:t>Hui.Wang</a:t>
            </a:r>
            <a:r>
              <a:rPr lang="en-US" dirty="0">
                <a:solidFill>
                  <a:srgbClr val="0070C0"/>
                </a:solidFill>
              </a:rPr>
              <a:t>/home/data/monthdir.r2_2007_IC/</a:t>
            </a:r>
            <a:endParaRPr lang="en-US" dirty="0" smtClean="0">
              <a:solidFill>
                <a:srgbClr val="0070C0"/>
              </a:solidFill>
            </a:endParaRPr>
          </a:p>
          <a:p>
            <a:endParaRPr lang="en-US" sz="800" dirty="0">
              <a:solidFill>
                <a:srgbClr val="0070C0"/>
              </a:solidFill>
            </a:endParaRPr>
          </a:p>
          <a:p>
            <a:r>
              <a:rPr lang="en-US" dirty="0">
                <a:solidFill>
                  <a:srgbClr val="0070C0"/>
                </a:solidFill>
              </a:rPr>
              <a:t>/</a:t>
            </a:r>
            <a:r>
              <a:rPr lang="en-US" dirty="0" err="1" smtClean="0">
                <a:solidFill>
                  <a:srgbClr val="0070C0"/>
                </a:solidFill>
              </a:rPr>
              <a:t>sss</a:t>
            </a:r>
            <a:r>
              <a:rPr lang="en-US" dirty="0" smtClean="0">
                <a:solidFill>
                  <a:srgbClr val="0070C0"/>
                </a:solidFill>
              </a:rPr>
              <a:t>/</a:t>
            </a:r>
            <a:r>
              <a:rPr lang="en-US" dirty="0" err="1" smtClean="0">
                <a:solidFill>
                  <a:srgbClr val="0070C0"/>
                </a:solidFill>
              </a:rPr>
              <a:t>cpc</a:t>
            </a:r>
            <a:r>
              <a:rPr lang="en-US" dirty="0" smtClean="0">
                <a:solidFill>
                  <a:srgbClr val="0070C0"/>
                </a:solidFill>
              </a:rPr>
              <a:t>/shared/</a:t>
            </a:r>
            <a:r>
              <a:rPr lang="en-US" dirty="0" err="1" smtClean="0">
                <a:solidFill>
                  <a:srgbClr val="0070C0"/>
                </a:solidFill>
              </a:rPr>
              <a:t>Hui.Wang</a:t>
            </a:r>
            <a:r>
              <a:rPr lang="en-US" dirty="0" smtClean="0">
                <a:solidFill>
                  <a:srgbClr val="0070C0"/>
                </a:solidFill>
              </a:rPr>
              <a:t>/home/data/monthdir.r2_2007_IC/</a:t>
            </a:r>
          </a:p>
          <a:p>
            <a:r>
              <a:rPr lang="en-US" dirty="0">
                <a:solidFill>
                  <a:srgbClr val="0070C0"/>
                </a:solidFill>
              </a:rPr>
              <a:t>tar -</a:t>
            </a:r>
            <a:r>
              <a:rPr lang="en-US" dirty="0" err="1">
                <a:solidFill>
                  <a:srgbClr val="0070C0"/>
                </a:solidFill>
              </a:rPr>
              <a:t>xvvf</a:t>
            </a:r>
            <a:r>
              <a:rPr lang="en-US" dirty="0">
                <a:solidFill>
                  <a:srgbClr val="0070C0"/>
                </a:solidFill>
              </a:rPr>
              <a:t> </a:t>
            </a:r>
            <a:r>
              <a:rPr lang="en-US" dirty="0" smtClean="0">
                <a:solidFill>
                  <a:srgbClr val="0070C0"/>
                </a:solidFill>
              </a:rPr>
              <a:t>bc200701  </a:t>
            </a:r>
            <a:r>
              <a:rPr lang="en-US" dirty="0">
                <a:solidFill>
                  <a:srgbClr val="0070C0"/>
                </a:solidFill>
              </a:rPr>
              <a:t>(</a:t>
            </a:r>
            <a:r>
              <a:rPr lang="en-US" sz="800" dirty="0" smtClean="0">
                <a:solidFill>
                  <a:srgbClr val="0070C0"/>
                </a:solidFill>
              </a:rPr>
              <a:t>bc200702  bc200703  bc200704  bc200705  bc200706  bc200707  bc200708  bc200709  bc200710  bc200711  bc200712</a:t>
            </a:r>
            <a:r>
              <a:rPr lang="en-US" dirty="0" smtClean="0">
                <a:solidFill>
                  <a:srgbClr val="0070C0"/>
                </a:solidFill>
              </a:rPr>
              <a:t>)</a:t>
            </a:r>
          </a:p>
          <a:p>
            <a:r>
              <a:rPr lang="en-US" dirty="0" err="1">
                <a:solidFill>
                  <a:srgbClr val="0070C0"/>
                </a:solidFill>
              </a:rPr>
              <a:t>rm</a:t>
            </a:r>
            <a:r>
              <a:rPr lang="en-US" dirty="0">
                <a:solidFill>
                  <a:srgbClr val="0070C0"/>
                </a:solidFill>
              </a:rPr>
              <a:t> </a:t>
            </a:r>
            <a:r>
              <a:rPr lang="en-US" dirty="0" smtClean="0">
                <a:solidFill>
                  <a:srgbClr val="0070C0"/>
                </a:solidFill>
              </a:rPr>
              <a:t>bc2007*</a:t>
            </a:r>
          </a:p>
          <a:p>
            <a:endParaRPr lang="en-US" dirty="0"/>
          </a:p>
          <a:p>
            <a:r>
              <a:rPr lang="en-US" dirty="0">
                <a:solidFill>
                  <a:srgbClr val="0070C0"/>
                </a:solidFill>
              </a:rPr>
              <a:t>/</a:t>
            </a:r>
            <a:r>
              <a:rPr lang="en-US" dirty="0" err="1" smtClean="0">
                <a:solidFill>
                  <a:srgbClr val="0070C0"/>
                </a:solidFill>
              </a:rPr>
              <a:t>sss</a:t>
            </a:r>
            <a:r>
              <a:rPr lang="en-US" dirty="0" smtClean="0">
                <a:solidFill>
                  <a:srgbClr val="0070C0"/>
                </a:solidFill>
              </a:rPr>
              <a:t>/</a:t>
            </a:r>
            <a:r>
              <a:rPr lang="en-US" dirty="0" err="1" smtClean="0">
                <a:solidFill>
                  <a:srgbClr val="0070C0"/>
                </a:solidFill>
              </a:rPr>
              <a:t>cpc</a:t>
            </a:r>
            <a:r>
              <a:rPr lang="en-US" dirty="0" smtClean="0">
                <a:solidFill>
                  <a:srgbClr val="0070C0"/>
                </a:solidFill>
              </a:rPr>
              <a:t>/shared/</a:t>
            </a:r>
            <a:r>
              <a:rPr lang="en-US" dirty="0" err="1" smtClean="0">
                <a:solidFill>
                  <a:srgbClr val="0070C0"/>
                </a:solidFill>
              </a:rPr>
              <a:t>Hui.Wang</a:t>
            </a:r>
            <a:r>
              <a:rPr lang="en-US" dirty="0" smtClean="0">
                <a:solidFill>
                  <a:srgbClr val="0070C0"/>
                </a:solidFill>
              </a:rPr>
              <a:t>/2015_R2/2007/</a:t>
            </a:r>
          </a:p>
          <a:p>
            <a:r>
              <a:rPr lang="en-US" dirty="0">
                <a:solidFill>
                  <a:srgbClr val="0070C0"/>
                </a:solidFill>
              </a:rPr>
              <a:t>tar -</a:t>
            </a:r>
            <a:r>
              <a:rPr lang="en-US" dirty="0" err="1">
                <a:solidFill>
                  <a:srgbClr val="0070C0"/>
                </a:solidFill>
              </a:rPr>
              <a:t>xvvf</a:t>
            </a:r>
            <a:r>
              <a:rPr lang="en-US" dirty="0">
                <a:solidFill>
                  <a:srgbClr val="0070C0"/>
                </a:solidFill>
              </a:rPr>
              <a:t> </a:t>
            </a:r>
            <a:r>
              <a:rPr lang="en-US" dirty="0" smtClean="0">
                <a:solidFill>
                  <a:srgbClr val="0070C0"/>
                </a:solidFill>
              </a:rPr>
              <a:t>PREPBUFR0701      (0702, 0703, … 0712)</a:t>
            </a:r>
          </a:p>
          <a:p>
            <a:r>
              <a:rPr lang="en-US" dirty="0">
                <a:solidFill>
                  <a:srgbClr val="0070C0"/>
                </a:solidFill>
              </a:rPr>
              <a:t>./y2k_names.sh </a:t>
            </a:r>
            <a:r>
              <a:rPr lang="en-US" dirty="0" smtClean="0">
                <a:solidFill>
                  <a:srgbClr val="0070C0"/>
                </a:solidFill>
              </a:rPr>
              <a:t>prepbufr07*.gz</a:t>
            </a:r>
          </a:p>
          <a:p>
            <a:r>
              <a:rPr lang="en-US" dirty="0">
                <a:solidFill>
                  <a:srgbClr val="0070C0"/>
                </a:solidFill>
              </a:rPr>
              <a:t>mv prepbufr2007*.gz /</a:t>
            </a:r>
            <a:r>
              <a:rPr lang="en-US" dirty="0" err="1">
                <a:solidFill>
                  <a:srgbClr val="0070C0"/>
                </a:solidFill>
              </a:rPr>
              <a:t>sss</a:t>
            </a:r>
            <a:r>
              <a:rPr lang="en-US" dirty="0">
                <a:solidFill>
                  <a:srgbClr val="0070C0"/>
                </a:solidFill>
              </a:rPr>
              <a:t>/</a:t>
            </a:r>
            <a:r>
              <a:rPr lang="en-US" dirty="0" err="1">
                <a:solidFill>
                  <a:srgbClr val="0070C0"/>
                </a:solidFill>
              </a:rPr>
              <a:t>cpc</a:t>
            </a:r>
            <a:r>
              <a:rPr lang="en-US" dirty="0">
                <a:solidFill>
                  <a:srgbClr val="0070C0"/>
                </a:solidFill>
              </a:rPr>
              <a:t>/shared/</a:t>
            </a:r>
            <a:r>
              <a:rPr lang="en-US" dirty="0" err="1">
                <a:solidFill>
                  <a:srgbClr val="0070C0"/>
                </a:solidFill>
              </a:rPr>
              <a:t>Hui.Wang</a:t>
            </a:r>
            <a:r>
              <a:rPr lang="en-US" dirty="0">
                <a:solidFill>
                  <a:srgbClr val="0070C0"/>
                </a:solidFill>
              </a:rPr>
              <a:t>/home/data/monthdir.r2_2007_IC</a:t>
            </a:r>
            <a:endParaRPr lang="en-US" dirty="0" smtClean="0">
              <a:solidFill>
                <a:srgbClr val="0070C0"/>
              </a:solidFill>
            </a:endParaRPr>
          </a:p>
          <a:p>
            <a:endParaRPr lang="en-US" dirty="0">
              <a:solidFill>
                <a:srgbClr val="0070C0"/>
              </a:solidFill>
            </a:endParaRPr>
          </a:p>
          <a:p>
            <a:r>
              <a:rPr lang="en-US" dirty="0">
                <a:solidFill>
                  <a:srgbClr val="0070C0"/>
                </a:solidFill>
              </a:rPr>
              <a:t>U</a:t>
            </a:r>
            <a:r>
              <a:rPr lang="en-US" dirty="0" smtClean="0">
                <a:solidFill>
                  <a:srgbClr val="0070C0"/>
                </a:solidFill>
              </a:rPr>
              <a:t>sing </a:t>
            </a:r>
            <a:r>
              <a:rPr lang="en-US" dirty="0">
                <a:solidFill>
                  <a:srgbClr val="0070C0"/>
                </a:solidFill>
              </a:rPr>
              <a:t>2006 prate for the 1</a:t>
            </a:r>
            <a:r>
              <a:rPr lang="en-US" baseline="30000" dirty="0">
                <a:solidFill>
                  <a:srgbClr val="0070C0"/>
                </a:solidFill>
              </a:rPr>
              <a:t>st</a:t>
            </a:r>
            <a:r>
              <a:rPr lang="en-US" dirty="0">
                <a:solidFill>
                  <a:srgbClr val="0070C0"/>
                </a:solidFill>
              </a:rPr>
              <a:t> 5 </a:t>
            </a:r>
            <a:r>
              <a:rPr lang="en-US" dirty="0" smtClean="0">
                <a:solidFill>
                  <a:srgbClr val="0070C0"/>
                </a:solidFill>
              </a:rPr>
              <a:t>days</a:t>
            </a:r>
          </a:p>
          <a:p>
            <a:r>
              <a:rPr lang="en-US" dirty="0" err="1" smtClean="0">
                <a:solidFill>
                  <a:srgbClr val="0070C0"/>
                </a:solidFill>
              </a:rPr>
              <a:t>cp</a:t>
            </a:r>
            <a:r>
              <a:rPr lang="en-US" dirty="0" smtClean="0">
                <a:solidFill>
                  <a:srgbClr val="0070C0"/>
                </a:solidFill>
              </a:rPr>
              <a:t> </a:t>
            </a:r>
            <a:r>
              <a:rPr lang="en-US" dirty="0">
                <a:solidFill>
                  <a:srgbClr val="0070C0"/>
                </a:solidFill>
              </a:rPr>
              <a:t>monthdir.r2_2006_ALL/prepbufr20061231*.gz monthdir.r2_2007_IC</a:t>
            </a:r>
            <a:r>
              <a:rPr lang="en-US" dirty="0" smtClean="0">
                <a:solidFill>
                  <a:srgbClr val="0070C0"/>
                </a:solidFill>
              </a:rPr>
              <a:t>/</a:t>
            </a:r>
          </a:p>
          <a:p>
            <a:endParaRPr lang="en-US" dirty="0" smtClean="0"/>
          </a:p>
          <a:p>
            <a:r>
              <a:rPr lang="en-US" dirty="0">
                <a:solidFill>
                  <a:srgbClr val="0070C0"/>
                </a:solidFill>
              </a:rPr>
              <a:t>Also need </a:t>
            </a:r>
            <a:r>
              <a:rPr lang="en-US" dirty="0" smtClean="0">
                <a:solidFill>
                  <a:srgbClr val="0070C0"/>
                </a:solidFill>
              </a:rPr>
              <a:t>prepbufr20080101*.gz (00, 06, 12, 18) to get 20071231 R2</a:t>
            </a:r>
          </a:p>
          <a:p>
            <a:r>
              <a:rPr lang="en-US" dirty="0" err="1">
                <a:solidFill>
                  <a:srgbClr val="0070C0"/>
                </a:solidFill>
              </a:rPr>
              <a:t>cp</a:t>
            </a:r>
            <a:r>
              <a:rPr lang="en-US" dirty="0">
                <a:solidFill>
                  <a:srgbClr val="0070C0"/>
                </a:solidFill>
              </a:rPr>
              <a:t> prepbufr20080101*.gz /</a:t>
            </a:r>
            <a:r>
              <a:rPr lang="en-US" dirty="0" err="1">
                <a:solidFill>
                  <a:srgbClr val="0070C0"/>
                </a:solidFill>
              </a:rPr>
              <a:t>sss</a:t>
            </a:r>
            <a:r>
              <a:rPr lang="en-US" dirty="0">
                <a:solidFill>
                  <a:srgbClr val="0070C0"/>
                </a:solidFill>
              </a:rPr>
              <a:t>/</a:t>
            </a:r>
            <a:r>
              <a:rPr lang="en-US" dirty="0" err="1">
                <a:solidFill>
                  <a:srgbClr val="0070C0"/>
                </a:solidFill>
              </a:rPr>
              <a:t>cpc</a:t>
            </a:r>
            <a:r>
              <a:rPr lang="en-US" dirty="0">
                <a:solidFill>
                  <a:srgbClr val="0070C0"/>
                </a:solidFill>
              </a:rPr>
              <a:t>/shared/</a:t>
            </a:r>
            <a:r>
              <a:rPr lang="en-US" dirty="0" err="1">
                <a:solidFill>
                  <a:srgbClr val="0070C0"/>
                </a:solidFill>
              </a:rPr>
              <a:t>Hui.Wang</a:t>
            </a:r>
            <a:r>
              <a:rPr lang="en-US" dirty="0">
                <a:solidFill>
                  <a:srgbClr val="0070C0"/>
                </a:solidFill>
              </a:rPr>
              <a:t>/home/data/monthdir.r2_2007_IC/</a:t>
            </a:r>
            <a:endParaRPr lang="en-US" dirty="0" smtClean="0">
              <a:solidFill>
                <a:srgbClr val="0070C0"/>
              </a:solidFill>
            </a:endParaRPr>
          </a:p>
          <a:p>
            <a:endParaRPr lang="en-US" sz="1400" dirty="0" smtClean="0"/>
          </a:p>
          <a:p>
            <a:r>
              <a:rPr lang="en-US" sz="1400" dirty="0"/>
              <a:t>mv </a:t>
            </a:r>
            <a:r>
              <a:rPr lang="en-US" sz="1400" dirty="0" smtClean="0"/>
              <a:t>  monthdir.r2   monthdir.r2_2006_noTAO</a:t>
            </a:r>
          </a:p>
          <a:p>
            <a:r>
              <a:rPr lang="en-US" sz="1400" dirty="0" err="1"/>
              <a:t>cp</a:t>
            </a:r>
            <a:r>
              <a:rPr lang="en-US" sz="1400" dirty="0"/>
              <a:t> -r </a:t>
            </a:r>
            <a:r>
              <a:rPr lang="en-US" sz="1400" dirty="0" smtClean="0"/>
              <a:t>  monthdir.r2_2007_IC   monthdir.r2_2007_IC_ALL</a:t>
            </a:r>
          </a:p>
          <a:p>
            <a:endParaRPr lang="en-US" sz="1400" dirty="0" smtClean="0"/>
          </a:p>
          <a:p>
            <a:r>
              <a:rPr lang="en-US" b="1" dirty="0" smtClean="0"/>
              <a:t>ALL and </a:t>
            </a:r>
            <a:r>
              <a:rPr lang="en-US" b="1" dirty="0" err="1" smtClean="0"/>
              <a:t>noTAO</a:t>
            </a:r>
            <a:r>
              <a:rPr lang="en-US" b="1" dirty="0" smtClean="0"/>
              <a:t> runs with different ICs from December 2004 (ALL and </a:t>
            </a:r>
            <a:r>
              <a:rPr lang="en-US" b="1" dirty="0" err="1" smtClean="0"/>
              <a:t>noTAO</a:t>
            </a:r>
            <a:r>
              <a:rPr lang="en-US" b="1" dirty="0" smtClean="0"/>
              <a:t> runs)</a:t>
            </a:r>
            <a:endParaRPr lang="en-US" b="1" dirty="0"/>
          </a:p>
          <a:p>
            <a:endParaRPr lang="en-US" dirty="0" smtClean="0"/>
          </a:p>
        </p:txBody>
      </p:sp>
    </p:spTree>
    <p:extLst>
      <p:ext uri="{BB962C8B-B14F-4D97-AF65-F5344CB8AC3E}">
        <p14:creationId xmlns:p14="http://schemas.microsoft.com/office/powerpoint/2010/main" val="381601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1242648" cy="369332"/>
          </a:xfrm>
          <a:prstGeom prst="rect">
            <a:avLst/>
          </a:prstGeom>
          <a:noFill/>
        </p:spPr>
        <p:txBody>
          <a:bodyPr wrap="none" rtlCol="0">
            <a:spAutoFit/>
          </a:bodyPr>
          <a:lstStyle/>
          <a:p>
            <a:r>
              <a:rPr lang="en-US" b="1" dirty="0" smtClean="0">
                <a:solidFill>
                  <a:srgbClr val="00B050"/>
                </a:solidFill>
              </a:rPr>
              <a:t>2015.11.04</a:t>
            </a:r>
            <a:endParaRPr lang="en-US" b="1" dirty="0">
              <a:solidFill>
                <a:srgbClr val="00B050"/>
              </a:solidFill>
            </a:endParaRPr>
          </a:p>
        </p:txBody>
      </p:sp>
      <p:sp>
        <p:nvSpPr>
          <p:cNvPr id="3" name="TextBox 2"/>
          <p:cNvSpPr txBox="1"/>
          <p:nvPr/>
        </p:nvSpPr>
        <p:spPr>
          <a:xfrm>
            <a:off x="228600" y="609600"/>
            <a:ext cx="8763000" cy="2154436"/>
          </a:xfrm>
          <a:prstGeom prst="rect">
            <a:avLst/>
          </a:prstGeom>
          <a:noFill/>
        </p:spPr>
        <p:txBody>
          <a:bodyPr wrap="square" rtlCol="0">
            <a:spAutoFit/>
          </a:bodyPr>
          <a:lstStyle/>
          <a:p>
            <a:r>
              <a:rPr lang="en-US" dirty="0" smtClean="0"/>
              <a:t>Still </a:t>
            </a:r>
            <a:r>
              <a:rPr lang="en-US" dirty="0"/>
              <a:t>cannot get </a:t>
            </a:r>
            <a:r>
              <a:rPr lang="en-US" dirty="0" smtClean="0"/>
              <a:t>PREPBUFR0801</a:t>
            </a:r>
          </a:p>
          <a:p>
            <a:r>
              <a:rPr lang="en-US" sz="1400" dirty="0"/>
              <a:t>[hpsscore1]/NCEPDEV-</a:t>
            </a:r>
            <a:r>
              <a:rPr lang="en-US" sz="1400" dirty="0" err="1"/>
              <a:t>ReadOnly</a:t>
            </a:r>
            <a:r>
              <a:rPr lang="en-US" sz="1400" dirty="0"/>
              <a:t>.../wx51we/</a:t>
            </a:r>
            <a:r>
              <a:rPr lang="en-US" sz="1400" dirty="0" err="1"/>
              <a:t>cdas</a:t>
            </a:r>
            <a:r>
              <a:rPr lang="en-US" sz="1400" dirty="0"/>
              <a:t>/2008-&gt;get PREPBUFR0801</a:t>
            </a:r>
          </a:p>
          <a:p>
            <a:r>
              <a:rPr lang="en-US" sz="1400" dirty="0"/>
              <a:t>*** Background stage failed with error -1 for file /NCEPDEV-</a:t>
            </a:r>
            <a:r>
              <a:rPr lang="en-US" sz="1400" dirty="0" err="1"/>
              <a:t>ReadOnly</a:t>
            </a:r>
            <a:r>
              <a:rPr lang="en-US" sz="1400" dirty="0"/>
              <a:t>/</a:t>
            </a:r>
            <a:r>
              <a:rPr lang="en-US" sz="1400" dirty="0" err="1"/>
              <a:t>hpssuser</a:t>
            </a:r>
            <a:r>
              <a:rPr lang="en-US" sz="1400" dirty="0"/>
              <a:t>/g03/wx51we/</a:t>
            </a:r>
            <a:r>
              <a:rPr lang="en-US" sz="1400" dirty="0" err="1"/>
              <a:t>cdas</a:t>
            </a:r>
            <a:r>
              <a:rPr lang="en-US" sz="1400" dirty="0"/>
              <a:t>/2008/PREPBUFR0801</a:t>
            </a:r>
          </a:p>
          <a:p>
            <a:r>
              <a:rPr lang="en-US" sz="1400" dirty="0"/>
              <a:t>*** </a:t>
            </a:r>
            <a:r>
              <a:rPr lang="en-US" sz="1400" dirty="0" err="1"/>
              <a:t>hpss_Open</a:t>
            </a:r>
            <a:r>
              <a:rPr lang="en-US" sz="1400" dirty="0"/>
              <a:t>: Access denied [-13: HPSS_EACCES]                                             0801' - checksum verification skipped</a:t>
            </a:r>
          </a:p>
          <a:p>
            <a:r>
              <a:rPr lang="en-US" sz="1400" dirty="0"/>
              <a:t>    /NCEPDEV-</a:t>
            </a:r>
            <a:r>
              <a:rPr lang="en-US" sz="1400" dirty="0" err="1"/>
              <a:t>ReadOnly</a:t>
            </a:r>
            <a:r>
              <a:rPr lang="en-US" sz="1400" dirty="0"/>
              <a:t>/</a:t>
            </a:r>
            <a:r>
              <a:rPr lang="en-US" sz="1400" dirty="0" err="1"/>
              <a:t>hpssuser</a:t>
            </a:r>
            <a:r>
              <a:rPr lang="en-US" sz="1400" dirty="0"/>
              <a:t>/g03/wx51we/</a:t>
            </a:r>
            <a:r>
              <a:rPr lang="en-US" sz="1400" dirty="0" err="1"/>
              <a:t>cdas</a:t>
            </a:r>
            <a:r>
              <a:rPr lang="en-US" sz="1400" dirty="0"/>
              <a:t>/2008/PREPBUFR0801</a:t>
            </a:r>
          </a:p>
          <a:p>
            <a:r>
              <a:rPr lang="en-US" sz="1400" dirty="0"/>
              <a:t>*** get: Error -1 on transfer. /</a:t>
            </a:r>
            <a:r>
              <a:rPr lang="en-US" sz="1400" dirty="0" err="1"/>
              <a:t>gpfs</a:t>
            </a:r>
            <a:r>
              <a:rPr lang="en-US" sz="1400" dirty="0"/>
              <a:t>/</a:t>
            </a:r>
            <a:r>
              <a:rPr lang="en-US" sz="1400" dirty="0" err="1"/>
              <a:t>sss</a:t>
            </a:r>
            <a:r>
              <a:rPr lang="en-US" sz="1400" dirty="0"/>
              <a:t>/</a:t>
            </a:r>
            <a:r>
              <a:rPr lang="en-US" sz="1400" dirty="0" err="1"/>
              <a:t>cpc</a:t>
            </a:r>
            <a:r>
              <a:rPr lang="en-US" sz="1400" dirty="0"/>
              <a:t>/shared/</a:t>
            </a:r>
            <a:r>
              <a:rPr lang="en-US" sz="1400" dirty="0" err="1"/>
              <a:t>Hui.Wang</a:t>
            </a:r>
            <a:r>
              <a:rPr lang="en-US" sz="1400" dirty="0"/>
              <a:t>/2015_R2/2008/</a:t>
            </a:r>
            <a:r>
              <a:rPr lang="en-US" sz="1400" dirty="0" err="1"/>
              <a:t>cdas</a:t>
            </a:r>
            <a:r>
              <a:rPr lang="en-US" sz="1400" dirty="0"/>
              <a:t>/PREPBUFR0801 from /NCEPDEV-</a:t>
            </a:r>
            <a:r>
              <a:rPr lang="en-US" sz="1400" dirty="0" err="1"/>
              <a:t>ReadOnly</a:t>
            </a:r>
            <a:r>
              <a:rPr lang="en-US" sz="1400" dirty="0"/>
              <a:t>/</a:t>
            </a:r>
            <a:r>
              <a:rPr lang="en-US" sz="1400" dirty="0" err="1"/>
              <a:t>hpssuser</a:t>
            </a:r>
            <a:r>
              <a:rPr lang="en-US" sz="1400" dirty="0"/>
              <a:t>/g03/wx51we/</a:t>
            </a:r>
            <a:r>
              <a:rPr lang="en-US" sz="1400" dirty="0" err="1"/>
              <a:t>cdas</a:t>
            </a:r>
            <a:r>
              <a:rPr lang="en-US" sz="1400" dirty="0"/>
              <a:t>/2008/PREPBUFR0801</a:t>
            </a:r>
          </a:p>
          <a:p>
            <a:endParaRPr lang="en-US" dirty="0"/>
          </a:p>
        </p:txBody>
      </p:sp>
      <p:sp>
        <p:nvSpPr>
          <p:cNvPr id="4" name="TextBox 3"/>
          <p:cNvSpPr txBox="1"/>
          <p:nvPr/>
        </p:nvSpPr>
        <p:spPr>
          <a:xfrm>
            <a:off x="76200" y="2667000"/>
            <a:ext cx="1242648" cy="369332"/>
          </a:xfrm>
          <a:prstGeom prst="rect">
            <a:avLst/>
          </a:prstGeom>
          <a:noFill/>
        </p:spPr>
        <p:txBody>
          <a:bodyPr wrap="none" rtlCol="0">
            <a:spAutoFit/>
          </a:bodyPr>
          <a:lstStyle/>
          <a:p>
            <a:r>
              <a:rPr lang="en-US" b="1" dirty="0" smtClean="0">
                <a:solidFill>
                  <a:srgbClr val="00B050"/>
                </a:solidFill>
              </a:rPr>
              <a:t>2015.11.06</a:t>
            </a:r>
            <a:endParaRPr lang="en-US" b="1" dirty="0">
              <a:solidFill>
                <a:srgbClr val="00B050"/>
              </a:solidFill>
            </a:endParaRPr>
          </a:p>
        </p:txBody>
      </p:sp>
      <p:sp>
        <p:nvSpPr>
          <p:cNvPr id="5" name="TextBox 4"/>
          <p:cNvSpPr txBox="1"/>
          <p:nvPr/>
        </p:nvSpPr>
        <p:spPr>
          <a:xfrm>
            <a:off x="228600" y="3124200"/>
            <a:ext cx="5190203" cy="1477328"/>
          </a:xfrm>
          <a:prstGeom prst="rect">
            <a:avLst/>
          </a:prstGeom>
          <a:noFill/>
        </p:spPr>
        <p:txBody>
          <a:bodyPr wrap="none" rtlCol="0">
            <a:spAutoFit/>
          </a:bodyPr>
          <a:lstStyle/>
          <a:p>
            <a:r>
              <a:rPr lang="en-US" dirty="0" smtClean="0"/>
              <a:t>Can access to HPSS PREPBUFR data</a:t>
            </a:r>
          </a:p>
          <a:p>
            <a:r>
              <a:rPr lang="en-US" dirty="0" smtClean="0"/>
              <a:t>Old data for years: 08</a:t>
            </a:r>
          </a:p>
          <a:p>
            <a:r>
              <a:rPr lang="en-US" dirty="0" smtClean="0"/>
              <a:t>Need to change to 2008 </a:t>
            </a:r>
          </a:p>
          <a:p>
            <a:r>
              <a:rPr lang="en-US" dirty="0"/>
              <a:t>Using </a:t>
            </a:r>
            <a:r>
              <a:rPr lang="en-US" dirty="0" smtClean="0">
                <a:solidFill>
                  <a:srgbClr val="00B050"/>
                </a:solidFill>
              </a:rPr>
              <a:t>y2k_names.sh</a:t>
            </a:r>
            <a:r>
              <a:rPr lang="en-US" dirty="0" smtClean="0"/>
              <a:t> (from </a:t>
            </a:r>
            <a:r>
              <a:rPr lang="en-US" dirty="0">
                <a:solidFill>
                  <a:srgbClr val="7030A0"/>
                </a:solidFill>
              </a:rPr>
              <a:t>/u/</a:t>
            </a:r>
            <a:r>
              <a:rPr lang="en-US" dirty="0" err="1">
                <a:solidFill>
                  <a:srgbClr val="7030A0"/>
                </a:solidFill>
              </a:rPr>
              <a:t>Wesley.Ebisuzaki</a:t>
            </a:r>
            <a:r>
              <a:rPr lang="en-US" dirty="0">
                <a:solidFill>
                  <a:srgbClr val="7030A0"/>
                </a:solidFill>
              </a:rPr>
              <a:t>/bin</a:t>
            </a:r>
            <a:r>
              <a:rPr lang="en-US" dirty="0" smtClean="0">
                <a:solidFill>
                  <a:srgbClr val="7030A0"/>
                </a:solidFill>
              </a:rPr>
              <a:t>/)</a:t>
            </a:r>
            <a:r>
              <a:rPr lang="en-US" dirty="0" smtClean="0"/>
              <a:t> </a:t>
            </a:r>
          </a:p>
          <a:p>
            <a:r>
              <a:rPr lang="en-US" dirty="0"/>
              <a:t>	</a:t>
            </a:r>
            <a:r>
              <a:rPr lang="en-US" dirty="0" smtClean="0"/>
              <a:t>./</a:t>
            </a:r>
            <a:r>
              <a:rPr lang="en-US" dirty="0">
                <a:solidFill>
                  <a:srgbClr val="00B050"/>
                </a:solidFill>
              </a:rPr>
              <a:t> y2k_names.sh</a:t>
            </a:r>
            <a:r>
              <a:rPr lang="en-US" dirty="0" smtClean="0"/>
              <a:t>  filename-need-to-change</a:t>
            </a:r>
            <a:endParaRPr lang="en-US" dirty="0"/>
          </a:p>
        </p:txBody>
      </p:sp>
    </p:spTree>
    <p:extLst>
      <p:ext uri="{BB962C8B-B14F-4D97-AF65-F5344CB8AC3E}">
        <p14:creationId xmlns:p14="http://schemas.microsoft.com/office/powerpoint/2010/main" val="14630264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151142" cy="6032421"/>
          </a:xfrm>
          <a:prstGeom prst="rect">
            <a:avLst/>
          </a:prstGeom>
          <a:noFill/>
        </p:spPr>
        <p:txBody>
          <a:bodyPr wrap="none" rtlCol="0">
            <a:spAutoFit/>
          </a:bodyPr>
          <a:lstStyle/>
          <a:p>
            <a:r>
              <a:rPr lang="en-US" b="1" dirty="0" smtClean="0">
                <a:solidFill>
                  <a:srgbClr val="C00000"/>
                </a:solidFill>
              </a:rPr>
              <a:t>For 2007 ALL</a:t>
            </a:r>
          </a:p>
          <a:p>
            <a:endParaRPr lang="en-US" sz="800" dirty="0" smtClean="0"/>
          </a:p>
          <a:p>
            <a:r>
              <a:rPr lang="en-US" dirty="0" err="1">
                <a:solidFill>
                  <a:srgbClr val="0070C0"/>
                </a:solidFill>
              </a:rPr>
              <a:t>cp</a:t>
            </a:r>
            <a:r>
              <a:rPr lang="en-US" dirty="0">
                <a:solidFill>
                  <a:srgbClr val="0070C0"/>
                </a:solidFill>
              </a:rPr>
              <a:t> </a:t>
            </a:r>
            <a:r>
              <a:rPr lang="en-US" dirty="0" smtClean="0">
                <a:solidFill>
                  <a:srgbClr val="0070C0"/>
                </a:solidFill>
              </a:rPr>
              <a:t>monthdir.r2_2006_ALL/sfc.anl.2006123118.ieee monthdir.r2_2007_IC_ALL</a:t>
            </a:r>
            <a:r>
              <a:rPr lang="en-US" dirty="0">
                <a:solidFill>
                  <a:srgbClr val="0070C0"/>
                </a:solidFill>
              </a:rPr>
              <a:t>/</a:t>
            </a:r>
          </a:p>
          <a:p>
            <a:r>
              <a:rPr lang="en-US" dirty="0" err="1" smtClean="0">
                <a:solidFill>
                  <a:srgbClr val="0070C0"/>
                </a:solidFill>
              </a:rPr>
              <a:t>cp</a:t>
            </a:r>
            <a:r>
              <a:rPr lang="en-US" dirty="0" smtClean="0">
                <a:solidFill>
                  <a:srgbClr val="0070C0"/>
                </a:solidFill>
              </a:rPr>
              <a:t> monthdir.r2_2006_ALL/sig.anl.2006123118.ieee monthdir.r2_2007_IC_ALL</a:t>
            </a:r>
            <a:r>
              <a:rPr lang="en-US" dirty="0">
                <a:solidFill>
                  <a:srgbClr val="0070C0"/>
                </a:solidFill>
              </a:rPr>
              <a:t>/</a:t>
            </a:r>
          </a:p>
          <a:p>
            <a:r>
              <a:rPr lang="en-US" dirty="0" err="1" smtClean="0">
                <a:solidFill>
                  <a:srgbClr val="0070C0"/>
                </a:solidFill>
              </a:rPr>
              <a:t>cp</a:t>
            </a:r>
            <a:r>
              <a:rPr lang="en-US" dirty="0" smtClean="0">
                <a:solidFill>
                  <a:srgbClr val="0070C0"/>
                </a:solidFill>
              </a:rPr>
              <a:t> monthdir.r2_2006_ALL/sfc.ft06.2006123118.ieee monthdir.r2_2007_IC_ALL</a:t>
            </a:r>
            <a:r>
              <a:rPr lang="en-US" dirty="0">
                <a:solidFill>
                  <a:srgbClr val="0070C0"/>
                </a:solidFill>
              </a:rPr>
              <a:t>/</a:t>
            </a:r>
          </a:p>
          <a:p>
            <a:r>
              <a:rPr lang="en-US" dirty="0" err="1" smtClean="0">
                <a:solidFill>
                  <a:srgbClr val="0070C0"/>
                </a:solidFill>
              </a:rPr>
              <a:t>cp</a:t>
            </a:r>
            <a:r>
              <a:rPr lang="en-US" dirty="0" smtClean="0">
                <a:solidFill>
                  <a:srgbClr val="0070C0"/>
                </a:solidFill>
              </a:rPr>
              <a:t> monthdir.r2_2006_ALL/sig.ft06.2006123118.ieee monthdir.r2_2007_IC_ALL</a:t>
            </a:r>
            <a:r>
              <a:rPr lang="en-US" dirty="0">
                <a:solidFill>
                  <a:srgbClr val="0070C0"/>
                </a:solidFill>
              </a:rPr>
              <a:t>/</a:t>
            </a:r>
          </a:p>
          <a:p>
            <a:r>
              <a:rPr lang="en-US" dirty="0" err="1" smtClean="0">
                <a:solidFill>
                  <a:srgbClr val="0070C0"/>
                </a:solidFill>
              </a:rPr>
              <a:t>cp</a:t>
            </a:r>
            <a:r>
              <a:rPr lang="en-US" dirty="0" smtClean="0">
                <a:solidFill>
                  <a:srgbClr val="0070C0"/>
                </a:solidFill>
              </a:rPr>
              <a:t> monthdir.r2_2006_ALL/dg3*200612</a:t>
            </a:r>
            <a:r>
              <a:rPr lang="en-US" dirty="0">
                <a:solidFill>
                  <a:srgbClr val="0070C0"/>
                </a:solidFill>
              </a:rPr>
              <a:t>* </a:t>
            </a:r>
            <a:r>
              <a:rPr lang="en-US" dirty="0" smtClean="0">
                <a:solidFill>
                  <a:srgbClr val="0070C0"/>
                </a:solidFill>
              </a:rPr>
              <a:t>monthdir.r2_2007_IC_ALL</a:t>
            </a:r>
            <a:r>
              <a:rPr lang="en-US" dirty="0">
                <a:solidFill>
                  <a:srgbClr val="0070C0"/>
                </a:solidFill>
              </a:rPr>
              <a:t>/</a:t>
            </a:r>
          </a:p>
          <a:p>
            <a:r>
              <a:rPr lang="en-US" dirty="0" err="1" smtClean="0">
                <a:solidFill>
                  <a:srgbClr val="0070C0"/>
                </a:solidFill>
              </a:rPr>
              <a:t>cp</a:t>
            </a:r>
            <a:r>
              <a:rPr lang="en-US" dirty="0" smtClean="0">
                <a:solidFill>
                  <a:srgbClr val="0070C0"/>
                </a:solidFill>
              </a:rPr>
              <a:t> monthdir.r2_2006_ALL/</a:t>
            </a:r>
            <a:r>
              <a:rPr lang="en-US" dirty="0" err="1" smtClean="0">
                <a:solidFill>
                  <a:srgbClr val="0070C0"/>
                </a:solidFill>
              </a:rPr>
              <a:t>flx</a:t>
            </a:r>
            <a:r>
              <a:rPr lang="en-US" dirty="0" smtClean="0">
                <a:solidFill>
                  <a:srgbClr val="0070C0"/>
                </a:solidFill>
              </a:rPr>
              <a:t>*200612</a:t>
            </a:r>
            <a:r>
              <a:rPr lang="en-US" dirty="0">
                <a:solidFill>
                  <a:srgbClr val="0070C0"/>
                </a:solidFill>
              </a:rPr>
              <a:t>* </a:t>
            </a:r>
            <a:r>
              <a:rPr lang="en-US" dirty="0" smtClean="0">
                <a:solidFill>
                  <a:srgbClr val="0070C0"/>
                </a:solidFill>
              </a:rPr>
              <a:t>monthdir.r2_2007_IC_ALL</a:t>
            </a:r>
            <a:r>
              <a:rPr lang="en-US" dirty="0">
                <a:solidFill>
                  <a:srgbClr val="0070C0"/>
                </a:solidFill>
              </a:rPr>
              <a:t>/</a:t>
            </a:r>
          </a:p>
          <a:p>
            <a:r>
              <a:rPr lang="en-US" dirty="0" err="1" smtClean="0">
                <a:solidFill>
                  <a:srgbClr val="0070C0"/>
                </a:solidFill>
              </a:rPr>
              <a:t>cp</a:t>
            </a:r>
            <a:r>
              <a:rPr lang="en-US" dirty="0" smtClean="0">
                <a:solidFill>
                  <a:srgbClr val="0070C0"/>
                </a:solidFill>
              </a:rPr>
              <a:t> monthdir.r2_2006_ALL/</a:t>
            </a:r>
            <a:r>
              <a:rPr lang="en-US" dirty="0" err="1" smtClean="0">
                <a:solidFill>
                  <a:srgbClr val="0070C0"/>
                </a:solidFill>
              </a:rPr>
              <a:t>znl</a:t>
            </a:r>
            <a:r>
              <a:rPr lang="en-US" dirty="0" smtClean="0">
                <a:solidFill>
                  <a:srgbClr val="0070C0"/>
                </a:solidFill>
              </a:rPr>
              <a:t>*200612</a:t>
            </a:r>
            <a:r>
              <a:rPr lang="en-US" dirty="0">
                <a:solidFill>
                  <a:srgbClr val="0070C0"/>
                </a:solidFill>
              </a:rPr>
              <a:t>* </a:t>
            </a:r>
            <a:r>
              <a:rPr lang="en-US" dirty="0" smtClean="0">
                <a:solidFill>
                  <a:srgbClr val="0070C0"/>
                </a:solidFill>
              </a:rPr>
              <a:t>monthdir.r2_2007_IC_ALL/</a:t>
            </a:r>
          </a:p>
          <a:p>
            <a:endParaRPr lang="en-US" dirty="0" smtClean="0"/>
          </a:p>
          <a:p>
            <a:r>
              <a:rPr lang="en-US" dirty="0" err="1">
                <a:solidFill>
                  <a:srgbClr val="0070C0"/>
                </a:solidFill>
              </a:rPr>
              <a:t>cp</a:t>
            </a:r>
            <a:r>
              <a:rPr lang="en-US" dirty="0">
                <a:solidFill>
                  <a:srgbClr val="0070C0"/>
                </a:solidFill>
              </a:rPr>
              <a:t> pingrainT62.grb.2006 </a:t>
            </a:r>
            <a:r>
              <a:rPr lang="en-US" sz="1200" dirty="0">
                <a:solidFill>
                  <a:srgbClr val="0070C0"/>
                </a:solidFill>
              </a:rPr>
              <a:t>/</a:t>
            </a:r>
            <a:r>
              <a:rPr lang="en-US" sz="1200" dirty="0" err="1" smtClean="0">
                <a:solidFill>
                  <a:srgbClr val="0070C0"/>
                </a:solidFill>
              </a:rPr>
              <a:t>sss</a:t>
            </a:r>
            <a:r>
              <a:rPr lang="en-US" sz="1200" dirty="0" smtClean="0">
                <a:solidFill>
                  <a:srgbClr val="0070C0"/>
                </a:solidFill>
              </a:rPr>
              <a:t>/</a:t>
            </a:r>
            <a:r>
              <a:rPr lang="en-US" sz="1200" dirty="0" err="1" smtClean="0">
                <a:solidFill>
                  <a:srgbClr val="0070C0"/>
                </a:solidFill>
              </a:rPr>
              <a:t>cpc</a:t>
            </a:r>
            <a:r>
              <a:rPr lang="en-US" sz="1200" dirty="0" smtClean="0">
                <a:solidFill>
                  <a:srgbClr val="0070C0"/>
                </a:solidFill>
              </a:rPr>
              <a:t>/shared/</a:t>
            </a:r>
            <a:r>
              <a:rPr lang="en-US" sz="1200" dirty="0" err="1" smtClean="0">
                <a:solidFill>
                  <a:srgbClr val="0070C0"/>
                </a:solidFill>
              </a:rPr>
              <a:t>Hui.Wang</a:t>
            </a:r>
            <a:r>
              <a:rPr lang="en-US" sz="1200" dirty="0" smtClean="0">
                <a:solidFill>
                  <a:srgbClr val="0070C0"/>
                </a:solidFill>
              </a:rPr>
              <a:t>/home/data/monthdir.r2_2007_IC_ALL/pingrainT62.grb.new</a:t>
            </a:r>
            <a:endParaRPr lang="en-US" sz="1200" dirty="0">
              <a:solidFill>
                <a:srgbClr val="0070C0"/>
              </a:solidFill>
            </a:endParaRPr>
          </a:p>
          <a:p>
            <a:r>
              <a:rPr lang="en-US" dirty="0" err="1">
                <a:solidFill>
                  <a:srgbClr val="0070C0"/>
                </a:solidFill>
              </a:rPr>
              <a:t>cp</a:t>
            </a:r>
            <a:r>
              <a:rPr lang="en-US" dirty="0">
                <a:solidFill>
                  <a:srgbClr val="0070C0"/>
                </a:solidFill>
              </a:rPr>
              <a:t> pingrainT62.grb.2006 </a:t>
            </a:r>
            <a:r>
              <a:rPr lang="en-US" sz="1200" dirty="0">
                <a:solidFill>
                  <a:srgbClr val="0070C0"/>
                </a:solidFill>
              </a:rPr>
              <a:t>/</a:t>
            </a:r>
            <a:r>
              <a:rPr lang="en-US" sz="1200" dirty="0" err="1">
                <a:solidFill>
                  <a:srgbClr val="0070C0"/>
                </a:solidFill>
              </a:rPr>
              <a:t>sss</a:t>
            </a:r>
            <a:r>
              <a:rPr lang="en-US" sz="1200" dirty="0">
                <a:solidFill>
                  <a:srgbClr val="0070C0"/>
                </a:solidFill>
              </a:rPr>
              <a:t>/</a:t>
            </a:r>
            <a:r>
              <a:rPr lang="en-US" sz="1200" dirty="0" err="1">
                <a:solidFill>
                  <a:srgbClr val="0070C0"/>
                </a:solidFill>
              </a:rPr>
              <a:t>cpc</a:t>
            </a:r>
            <a:r>
              <a:rPr lang="en-US" sz="1200" dirty="0">
                <a:solidFill>
                  <a:srgbClr val="0070C0"/>
                </a:solidFill>
              </a:rPr>
              <a:t>/shared/</a:t>
            </a:r>
            <a:r>
              <a:rPr lang="en-US" sz="1200" dirty="0" err="1">
                <a:solidFill>
                  <a:srgbClr val="0070C0"/>
                </a:solidFill>
              </a:rPr>
              <a:t>Hui.Wang</a:t>
            </a:r>
            <a:r>
              <a:rPr lang="en-US" sz="1200" dirty="0">
                <a:solidFill>
                  <a:srgbClr val="0070C0"/>
                </a:solidFill>
              </a:rPr>
              <a:t>/home/data/monthdir.r2_2007_IC_noTAO/pingrainT62.grb.new</a:t>
            </a:r>
            <a:endParaRPr lang="en-US" sz="1200" dirty="0" smtClean="0">
              <a:solidFill>
                <a:srgbClr val="0070C0"/>
              </a:solidFill>
            </a:endParaRPr>
          </a:p>
          <a:p>
            <a:endParaRPr lang="en-US" dirty="0" smtClean="0"/>
          </a:p>
          <a:p>
            <a:r>
              <a:rPr lang="en-US" dirty="0">
                <a:solidFill>
                  <a:srgbClr val="0070C0"/>
                </a:solidFill>
              </a:rPr>
              <a:t>mv monthdir.r2_2007_IC_ALL </a:t>
            </a:r>
            <a:r>
              <a:rPr lang="en-US" dirty="0" smtClean="0">
                <a:solidFill>
                  <a:srgbClr val="0070C0"/>
                </a:solidFill>
              </a:rPr>
              <a:t>monthdir.r2</a:t>
            </a:r>
          </a:p>
          <a:p>
            <a:endParaRPr lang="en-US" dirty="0" smtClean="0">
              <a:solidFill>
                <a:srgbClr val="0070C0"/>
              </a:solidFill>
            </a:endParaRPr>
          </a:p>
          <a:p>
            <a:r>
              <a:rPr lang="en-US" dirty="0" err="1" smtClean="0">
                <a:solidFill>
                  <a:srgbClr val="0070C0"/>
                </a:solidFill>
              </a:rPr>
              <a:t>cp</a:t>
            </a:r>
            <a:r>
              <a:rPr lang="en-US" dirty="0" smtClean="0">
                <a:solidFill>
                  <a:srgbClr val="0070C0"/>
                </a:solidFill>
              </a:rPr>
              <a:t> </a:t>
            </a:r>
            <a:r>
              <a:rPr lang="en-US" dirty="0">
                <a:solidFill>
                  <a:srgbClr val="0070C0"/>
                </a:solidFill>
              </a:rPr>
              <a:t>gdas1_ALL </a:t>
            </a:r>
            <a:r>
              <a:rPr lang="en-US" dirty="0" smtClean="0">
                <a:solidFill>
                  <a:srgbClr val="0070C0"/>
                </a:solidFill>
              </a:rPr>
              <a:t>gdas1</a:t>
            </a:r>
          </a:p>
          <a:p>
            <a:r>
              <a:rPr lang="en-US" dirty="0" err="1">
                <a:solidFill>
                  <a:srgbClr val="0070C0"/>
                </a:solidFill>
              </a:rPr>
              <a:t>cmp</a:t>
            </a:r>
            <a:r>
              <a:rPr lang="en-US" dirty="0">
                <a:solidFill>
                  <a:srgbClr val="0070C0"/>
                </a:solidFill>
              </a:rPr>
              <a:t> gdas1 </a:t>
            </a:r>
            <a:r>
              <a:rPr lang="en-US" dirty="0" smtClean="0">
                <a:solidFill>
                  <a:srgbClr val="0070C0"/>
                </a:solidFill>
              </a:rPr>
              <a:t>gdas1_ALL</a:t>
            </a:r>
          </a:p>
          <a:p>
            <a:r>
              <a:rPr lang="en-US" dirty="0" smtClean="0">
                <a:solidFill>
                  <a:srgbClr val="0070C0"/>
                </a:solidFill>
              </a:rPr>
              <a:t>./</a:t>
            </a:r>
            <a:r>
              <a:rPr lang="en-US" dirty="0">
                <a:solidFill>
                  <a:srgbClr val="0070C0"/>
                </a:solidFill>
              </a:rPr>
              <a:t>run_gdas.interactive.TRY2.sh 2007010100 2007013118</a:t>
            </a:r>
            <a:endParaRPr lang="en-US" dirty="0" smtClean="0">
              <a:solidFill>
                <a:srgbClr val="0070C0"/>
              </a:solidFill>
            </a:endParaRPr>
          </a:p>
          <a:p>
            <a:endParaRPr lang="en-US" dirty="0"/>
          </a:p>
          <a:p>
            <a:r>
              <a:rPr lang="en-US" dirty="0">
                <a:solidFill>
                  <a:srgbClr val="0070C0"/>
                </a:solidFill>
              </a:rPr>
              <a:t>/</a:t>
            </a:r>
            <a:r>
              <a:rPr lang="en-US" dirty="0" err="1" smtClean="0">
                <a:solidFill>
                  <a:srgbClr val="0070C0"/>
                </a:solidFill>
              </a:rPr>
              <a:t>sss</a:t>
            </a:r>
            <a:r>
              <a:rPr lang="en-US" dirty="0" smtClean="0">
                <a:solidFill>
                  <a:srgbClr val="0070C0"/>
                </a:solidFill>
              </a:rPr>
              <a:t>/</a:t>
            </a:r>
            <a:r>
              <a:rPr lang="en-US" dirty="0" err="1" smtClean="0">
                <a:solidFill>
                  <a:srgbClr val="0070C0"/>
                </a:solidFill>
              </a:rPr>
              <a:t>cpc</a:t>
            </a:r>
            <a:r>
              <a:rPr lang="en-US" dirty="0" smtClean="0">
                <a:solidFill>
                  <a:srgbClr val="0070C0"/>
                </a:solidFill>
              </a:rPr>
              <a:t>/shared/</a:t>
            </a:r>
            <a:r>
              <a:rPr lang="en-US" dirty="0" err="1" smtClean="0">
                <a:solidFill>
                  <a:srgbClr val="0070C0"/>
                </a:solidFill>
              </a:rPr>
              <a:t>Hui.Wang</a:t>
            </a:r>
            <a:r>
              <a:rPr lang="en-US" dirty="0" smtClean="0">
                <a:solidFill>
                  <a:srgbClr val="0070C0"/>
                </a:solidFill>
              </a:rPr>
              <a:t>/2015_R2/</a:t>
            </a:r>
            <a:r>
              <a:rPr lang="en-US" dirty="0" err="1" smtClean="0">
                <a:solidFill>
                  <a:srgbClr val="0070C0"/>
                </a:solidFill>
              </a:rPr>
              <a:t>XPrate</a:t>
            </a:r>
            <a:endParaRPr lang="en-US" dirty="0" smtClean="0">
              <a:solidFill>
                <a:srgbClr val="0070C0"/>
              </a:solidFill>
            </a:endParaRPr>
          </a:p>
          <a:p>
            <a:r>
              <a:rPr lang="en-US" dirty="0" err="1" smtClean="0">
                <a:solidFill>
                  <a:srgbClr val="0070C0"/>
                </a:solidFill>
              </a:rPr>
              <a:t>cp</a:t>
            </a:r>
            <a:r>
              <a:rPr lang="en-US" dirty="0" smtClean="0">
                <a:solidFill>
                  <a:srgbClr val="0070C0"/>
                </a:solidFill>
              </a:rPr>
              <a:t> </a:t>
            </a:r>
            <a:r>
              <a:rPr lang="en-US" dirty="0">
                <a:solidFill>
                  <a:srgbClr val="0070C0"/>
                </a:solidFill>
              </a:rPr>
              <a:t>pingrainT62.grb.2007 </a:t>
            </a:r>
            <a:r>
              <a:rPr lang="en-US" sz="1200" dirty="0">
                <a:solidFill>
                  <a:srgbClr val="0070C0"/>
                </a:solidFill>
              </a:rPr>
              <a:t>/</a:t>
            </a:r>
            <a:r>
              <a:rPr lang="en-US" sz="1200" dirty="0" err="1">
                <a:solidFill>
                  <a:srgbClr val="0070C0"/>
                </a:solidFill>
              </a:rPr>
              <a:t>sss</a:t>
            </a:r>
            <a:r>
              <a:rPr lang="en-US" sz="1200" dirty="0">
                <a:solidFill>
                  <a:srgbClr val="0070C0"/>
                </a:solidFill>
              </a:rPr>
              <a:t>/</a:t>
            </a:r>
            <a:r>
              <a:rPr lang="en-US" sz="1200" dirty="0" err="1">
                <a:solidFill>
                  <a:srgbClr val="0070C0"/>
                </a:solidFill>
              </a:rPr>
              <a:t>cpc</a:t>
            </a:r>
            <a:r>
              <a:rPr lang="en-US" sz="1200" dirty="0">
                <a:solidFill>
                  <a:srgbClr val="0070C0"/>
                </a:solidFill>
              </a:rPr>
              <a:t>/shared/</a:t>
            </a:r>
            <a:r>
              <a:rPr lang="en-US" sz="1200" dirty="0" err="1">
                <a:solidFill>
                  <a:srgbClr val="0070C0"/>
                </a:solidFill>
              </a:rPr>
              <a:t>Hui.Wang</a:t>
            </a:r>
            <a:r>
              <a:rPr lang="en-US" sz="1200" dirty="0">
                <a:solidFill>
                  <a:srgbClr val="0070C0"/>
                </a:solidFill>
              </a:rPr>
              <a:t>/home/data/monthdir.r2/pingrainT62.grb.new</a:t>
            </a:r>
          </a:p>
          <a:p>
            <a:r>
              <a:rPr lang="en-US" dirty="0" smtClean="0">
                <a:solidFill>
                  <a:srgbClr val="0070C0"/>
                </a:solidFill>
              </a:rPr>
              <a:t>./</a:t>
            </a:r>
            <a:r>
              <a:rPr lang="en-US" dirty="0">
                <a:solidFill>
                  <a:srgbClr val="0070C0"/>
                </a:solidFill>
              </a:rPr>
              <a:t>run_gdas.interactive.TRY2.sh </a:t>
            </a:r>
            <a:r>
              <a:rPr lang="en-US" dirty="0" smtClean="0">
                <a:solidFill>
                  <a:srgbClr val="0070C0"/>
                </a:solidFill>
              </a:rPr>
              <a:t>2007010600 2007123118</a:t>
            </a:r>
          </a:p>
        </p:txBody>
      </p:sp>
    </p:spTree>
    <p:extLst>
      <p:ext uri="{BB962C8B-B14F-4D97-AF65-F5344CB8AC3E}">
        <p14:creationId xmlns:p14="http://schemas.microsoft.com/office/powerpoint/2010/main" val="3120943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214365" cy="5478423"/>
          </a:xfrm>
          <a:prstGeom prst="rect">
            <a:avLst/>
          </a:prstGeom>
          <a:noFill/>
        </p:spPr>
        <p:txBody>
          <a:bodyPr wrap="none" rtlCol="0">
            <a:spAutoFit/>
          </a:bodyPr>
          <a:lstStyle/>
          <a:p>
            <a:r>
              <a:rPr lang="en-US" b="1" dirty="0" smtClean="0">
                <a:solidFill>
                  <a:srgbClr val="C00000"/>
                </a:solidFill>
              </a:rPr>
              <a:t>For 2007 </a:t>
            </a:r>
            <a:r>
              <a:rPr lang="en-US" b="1" dirty="0" err="1" smtClean="0">
                <a:solidFill>
                  <a:srgbClr val="C00000"/>
                </a:solidFill>
              </a:rPr>
              <a:t>noTAO</a:t>
            </a:r>
            <a:r>
              <a:rPr lang="en-US" b="1" dirty="0" smtClean="0">
                <a:solidFill>
                  <a:srgbClr val="C00000"/>
                </a:solidFill>
              </a:rPr>
              <a:t>			</a:t>
            </a:r>
            <a:r>
              <a:rPr lang="en-US" b="1" dirty="0" smtClean="0">
                <a:solidFill>
                  <a:srgbClr val="7030A0"/>
                </a:solidFill>
              </a:rPr>
              <a:t>2016.08.05</a:t>
            </a:r>
          </a:p>
          <a:p>
            <a:endParaRPr lang="en-US" sz="800" dirty="0" smtClean="0"/>
          </a:p>
          <a:p>
            <a:r>
              <a:rPr lang="en-US" dirty="0">
                <a:solidFill>
                  <a:srgbClr val="0070C0"/>
                </a:solidFill>
              </a:rPr>
              <a:t>mv </a:t>
            </a:r>
            <a:r>
              <a:rPr lang="en-US" dirty="0" smtClean="0">
                <a:solidFill>
                  <a:srgbClr val="0070C0"/>
                </a:solidFill>
              </a:rPr>
              <a:t>  monthdir.r2   monthdir.r2_2007_ALL</a:t>
            </a:r>
          </a:p>
          <a:p>
            <a:endParaRPr lang="en-US" dirty="0" smtClean="0">
              <a:solidFill>
                <a:srgbClr val="0070C0"/>
              </a:solidFill>
            </a:endParaRPr>
          </a:p>
          <a:p>
            <a:r>
              <a:rPr lang="en-US" dirty="0" err="1">
                <a:solidFill>
                  <a:srgbClr val="0070C0"/>
                </a:solidFill>
              </a:rPr>
              <a:t>cp</a:t>
            </a:r>
            <a:r>
              <a:rPr lang="en-US" dirty="0">
                <a:solidFill>
                  <a:srgbClr val="0070C0"/>
                </a:solidFill>
              </a:rPr>
              <a:t> monthdir.r2_2006_noTAO/sfc.anl.2006123118.ieee monthdir.r2_2007_IC_noTAO</a:t>
            </a:r>
            <a:r>
              <a:rPr lang="en-US" dirty="0" smtClean="0">
                <a:solidFill>
                  <a:srgbClr val="0070C0"/>
                </a:solidFill>
              </a:rPr>
              <a:t>/</a:t>
            </a:r>
          </a:p>
          <a:p>
            <a:r>
              <a:rPr lang="en-US" dirty="0" err="1">
                <a:solidFill>
                  <a:srgbClr val="0070C0"/>
                </a:solidFill>
              </a:rPr>
              <a:t>cp</a:t>
            </a:r>
            <a:r>
              <a:rPr lang="en-US" dirty="0">
                <a:solidFill>
                  <a:srgbClr val="0070C0"/>
                </a:solidFill>
              </a:rPr>
              <a:t> monthdir.r2_2006_noTAO/sig.anl.2006123118.ieee monthdir.r2_2007_IC_noTAO</a:t>
            </a:r>
            <a:r>
              <a:rPr lang="en-US" dirty="0" smtClean="0">
                <a:solidFill>
                  <a:srgbClr val="0070C0"/>
                </a:solidFill>
              </a:rPr>
              <a:t>/</a:t>
            </a:r>
          </a:p>
          <a:p>
            <a:r>
              <a:rPr lang="en-US" dirty="0" err="1">
                <a:solidFill>
                  <a:srgbClr val="0070C0"/>
                </a:solidFill>
              </a:rPr>
              <a:t>cp</a:t>
            </a:r>
            <a:r>
              <a:rPr lang="en-US" dirty="0">
                <a:solidFill>
                  <a:srgbClr val="0070C0"/>
                </a:solidFill>
              </a:rPr>
              <a:t> monthdir.r2_2006_noTAO/sfc.ft06.2006123118.ieee monthdir.r2_2007_IC_noTAO/</a:t>
            </a:r>
          </a:p>
          <a:p>
            <a:r>
              <a:rPr lang="en-US" dirty="0" err="1">
                <a:solidFill>
                  <a:srgbClr val="0070C0"/>
                </a:solidFill>
              </a:rPr>
              <a:t>cp</a:t>
            </a:r>
            <a:r>
              <a:rPr lang="en-US" dirty="0">
                <a:solidFill>
                  <a:srgbClr val="0070C0"/>
                </a:solidFill>
              </a:rPr>
              <a:t> monthdir.r2_2006_noTAO/sig.ft06.2006123118.ieee monthdir.r2_2007_IC_noTAO</a:t>
            </a:r>
            <a:r>
              <a:rPr lang="en-US" dirty="0" smtClean="0">
                <a:solidFill>
                  <a:srgbClr val="0070C0"/>
                </a:solidFill>
              </a:rPr>
              <a:t>/</a:t>
            </a:r>
          </a:p>
          <a:p>
            <a:r>
              <a:rPr lang="en-US" dirty="0" err="1">
                <a:solidFill>
                  <a:srgbClr val="0070C0"/>
                </a:solidFill>
              </a:rPr>
              <a:t>cp</a:t>
            </a:r>
            <a:r>
              <a:rPr lang="en-US" dirty="0">
                <a:solidFill>
                  <a:srgbClr val="0070C0"/>
                </a:solidFill>
              </a:rPr>
              <a:t> monthdir.r2_2006_noTAO/dg3*200612* monthdir.r2_2007_IC_noTAO</a:t>
            </a:r>
            <a:r>
              <a:rPr lang="en-US" dirty="0" smtClean="0">
                <a:solidFill>
                  <a:srgbClr val="0070C0"/>
                </a:solidFill>
              </a:rPr>
              <a:t>/</a:t>
            </a:r>
          </a:p>
          <a:p>
            <a:r>
              <a:rPr lang="en-US" dirty="0" err="1">
                <a:solidFill>
                  <a:srgbClr val="0070C0"/>
                </a:solidFill>
              </a:rPr>
              <a:t>cp</a:t>
            </a:r>
            <a:r>
              <a:rPr lang="en-US" dirty="0">
                <a:solidFill>
                  <a:srgbClr val="0070C0"/>
                </a:solidFill>
              </a:rPr>
              <a:t> monthdir.r2_2006_noTAO/</a:t>
            </a:r>
            <a:r>
              <a:rPr lang="en-US" dirty="0" err="1">
                <a:solidFill>
                  <a:srgbClr val="0070C0"/>
                </a:solidFill>
              </a:rPr>
              <a:t>flx</a:t>
            </a:r>
            <a:r>
              <a:rPr lang="en-US" dirty="0">
                <a:solidFill>
                  <a:srgbClr val="0070C0"/>
                </a:solidFill>
              </a:rPr>
              <a:t>*200612* monthdir.r2_2007_IC_noTAO</a:t>
            </a:r>
            <a:r>
              <a:rPr lang="en-US" dirty="0" smtClean="0">
                <a:solidFill>
                  <a:srgbClr val="0070C0"/>
                </a:solidFill>
              </a:rPr>
              <a:t>/</a:t>
            </a:r>
          </a:p>
          <a:p>
            <a:r>
              <a:rPr lang="en-US" dirty="0" err="1">
                <a:solidFill>
                  <a:srgbClr val="0070C0"/>
                </a:solidFill>
              </a:rPr>
              <a:t>cp</a:t>
            </a:r>
            <a:r>
              <a:rPr lang="en-US" dirty="0">
                <a:solidFill>
                  <a:srgbClr val="0070C0"/>
                </a:solidFill>
              </a:rPr>
              <a:t> monthdir.r2_2006_noTAO/</a:t>
            </a:r>
            <a:r>
              <a:rPr lang="en-US" dirty="0" err="1">
                <a:solidFill>
                  <a:srgbClr val="0070C0"/>
                </a:solidFill>
              </a:rPr>
              <a:t>znl</a:t>
            </a:r>
            <a:r>
              <a:rPr lang="en-US" dirty="0">
                <a:solidFill>
                  <a:srgbClr val="0070C0"/>
                </a:solidFill>
              </a:rPr>
              <a:t>*200612* monthdir.r2_2007_IC_noTAO/</a:t>
            </a:r>
            <a:endParaRPr lang="en-US" dirty="0" smtClean="0">
              <a:solidFill>
                <a:srgbClr val="0070C0"/>
              </a:solidFill>
            </a:endParaRPr>
          </a:p>
          <a:p>
            <a:r>
              <a:rPr lang="en-US" dirty="0">
                <a:solidFill>
                  <a:srgbClr val="0070C0"/>
                </a:solidFill>
              </a:rPr>
              <a:t>mv monthdir.r2_2007_IC_noTAO </a:t>
            </a:r>
            <a:r>
              <a:rPr lang="en-US" dirty="0" smtClean="0">
                <a:solidFill>
                  <a:srgbClr val="0070C0"/>
                </a:solidFill>
              </a:rPr>
              <a:t>monthdir.r2</a:t>
            </a:r>
          </a:p>
          <a:p>
            <a:endParaRPr lang="en-US" dirty="0">
              <a:solidFill>
                <a:srgbClr val="0070C0"/>
              </a:solidFill>
            </a:endParaRPr>
          </a:p>
          <a:p>
            <a:r>
              <a:rPr lang="en-US" dirty="0" err="1">
                <a:solidFill>
                  <a:srgbClr val="0070C0"/>
                </a:solidFill>
              </a:rPr>
              <a:t>cp</a:t>
            </a:r>
            <a:r>
              <a:rPr lang="en-US" dirty="0">
                <a:solidFill>
                  <a:srgbClr val="0070C0"/>
                </a:solidFill>
              </a:rPr>
              <a:t> gdas1_no-TAO </a:t>
            </a:r>
            <a:r>
              <a:rPr lang="en-US" dirty="0" smtClean="0">
                <a:solidFill>
                  <a:srgbClr val="0070C0"/>
                </a:solidFill>
              </a:rPr>
              <a:t>gdas1</a:t>
            </a:r>
          </a:p>
          <a:p>
            <a:r>
              <a:rPr lang="en-US" dirty="0" err="1">
                <a:solidFill>
                  <a:srgbClr val="0070C0"/>
                </a:solidFill>
              </a:rPr>
              <a:t>cmp</a:t>
            </a:r>
            <a:r>
              <a:rPr lang="en-US" dirty="0">
                <a:solidFill>
                  <a:srgbClr val="0070C0"/>
                </a:solidFill>
              </a:rPr>
              <a:t> gdas1 gdas1_no-TAO</a:t>
            </a:r>
          </a:p>
          <a:p>
            <a:r>
              <a:rPr lang="en-US" dirty="0" smtClean="0">
                <a:solidFill>
                  <a:srgbClr val="0070C0"/>
                </a:solidFill>
              </a:rPr>
              <a:t>./</a:t>
            </a:r>
            <a:r>
              <a:rPr lang="en-US" dirty="0">
                <a:solidFill>
                  <a:srgbClr val="0070C0"/>
                </a:solidFill>
              </a:rPr>
              <a:t>run_gdas.interactive.TRY2.sh 2007010100 2007013118</a:t>
            </a:r>
            <a:endParaRPr lang="en-US" dirty="0" smtClean="0">
              <a:solidFill>
                <a:srgbClr val="0070C0"/>
              </a:solidFill>
            </a:endParaRPr>
          </a:p>
          <a:p>
            <a:endParaRPr lang="en-US" dirty="0"/>
          </a:p>
          <a:p>
            <a:r>
              <a:rPr lang="en-US" dirty="0">
                <a:solidFill>
                  <a:srgbClr val="0070C0"/>
                </a:solidFill>
              </a:rPr>
              <a:t>/</a:t>
            </a:r>
            <a:r>
              <a:rPr lang="en-US" dirty="0" err="1" smtClean="0">
                <a:solidFill>
                  <a:srgbClr val="0070C0"/>
                </a:solidFill>
              </a:rPr>
              <a:t>sss</a:t>
            </a:r>
            <a:r>
              <a:rPr lang="en-US" dirty="0" smtClean="0">
                <a:solidFill>
                  <a:srgbClr val="0070C0"/>
                </a:solidFill>
              </a:rPr>
              <a:t>/</a:t>
            </a:r>
            <a:r>
              <a:rPr lang="en-US" dirty="0" err="1" smtClean="0">
                <a:solidFill>
                  <a:srgbClr val="0070C0"/>
                </a:solidFill>
              </a:rPr>
              <a:t>cpc</a:t>
            </a:r>
            <a:r>
              <a:rPr lang="en-US" dirty="0" smtClean="0">
                <a:solidFill>
                  <a:srgbClr val="0070C0"/>
                </a:solidFill>
              </a:rPr>
              <a:t>/shared/</a:t>
            </a:r>
            <a:r>
              <a:rPr lang="en-US" dirty="0" err="1" smtClean="0">
                <a:solidFill>
                  <a:srgbClr val="0070C0"/>
                </a:solidFill>
              </a:rPr>
              <a:t>Hui.Wang</a:t>
            </a:r>
            <a:r>
              <a:rPr lang="en-US" dirty="0" smtClean="0">
                <a:solidFill>
                  <a:srgbClr val="0070C0"/>
                </a:solidFill>
              </a:rPr>
              <a:t>/2015_R2/</a:t>
            </a:r>
            <a:r>
              <a:rPr lang="en-US" dirty="0" err="1" smtClean="0">
                <a:solidFill>
                  <a:srgbClr val="0070C0"/>
                </a:solidFill>
              </a:rPr>
              <a:t>XPrate</a:t>
            </a:r>
            <a:endParaRPr lang="en-US" dirty="0" smtClean="0">
              <a:solidFill>
                <a:srgbClr val="0070C0"/>
              </a:solidFill>
            </a:endParaRPr>
          </a:p>
          <a:p>
            <a:r>
              <a:rPr lang="en-US" dirty="0" err="1" smtClean="0">
                <a:solidFill>
                  <a:srgbClr val="0070C0"/>
                </a:solidFill>
              </a:rPr>
              <a:t>cp</a:t>
            </a:r>
            <a:r>
              <a:rPr lang="en-US" dirty="0" smtClean="0">
                <a:solidFill>
                  <a:srgbClr val="0070C0"/>
                </a:solidFill>
              </a:rPr>
              <a:t> </a:t>
            </a:r>
            <a:r>
              <a:rPr lang="en-US" dirty="0">
                <a:solidFill>
                  <a:srgbClr val="0070C0"/>
                </a:solidFill>
              </a:rPr>
              <a:t>pingrainT62.grb.2007 </a:t>
            </a:r>
            <a:r>
              <a:rPr lang="en-US" sz="1200" dirty="0">
                <a:solidFill>
                  <a:srgbClr val="0070C0"/>
                </a:solidFill>
              </a:rPr>
              <a:t>/</a:t>
            </a:r>
            <a:r>
              <a:rPr lang="en-US" sz="1200" dirty="0" err="1">
                <a:solidFill>
                  <a:srgbClr val="0070C0"/>
                </a:solidFill>
              </a:rPr>
              <a:t>sss</a:t>
            </a:r>
            <a:r>
              <a:rPr lang="en-US" sz="1200" dirty="0">
                <a:solidFill>
                  <a:srgbClr val="0070C0"/>
                </a:solidFill>
              </a:rPr>
              <a:t>/</a:t>
            </a:r>
            <a:r>
              <a:rPr lang="en-US" sz="1200" dirty="0" err="1">
                <a:solidFill>
                  <a:srgbClr val="0070C0"/>
                </a:solidFill>
              </a:rPr>
              <a:t>cpc</a:t>
            </a:r>
            <a:r>
              <a:rPr lang="en-US" sz="1200" dirty="0">
                <a:solidFill>
                  <a:srgbClr val="0070C0"/>
                </a:solidFill>
              </a:rPr>
              <a:t>/shared/</a:t>
            </a:r>
            <a:r>
              <a:rPr lang="en-US" sz="1200" dirty="0" err="1">
                <a:solidFill>
                  <a:srgbClr val="0070C0"/>
                </a:solidFill>
              </a:rPr>
              <a:t>Hui.Wang</a:t>
            </a:r>
            <a:r>
              <a:rPr lang="en-US" sz="1200" dirty="0">
                <a:solidFill>
                  <a:srgbClr val="0070C0"/>
                </a:solidFill>
              </a:rPr>
              <a:t>/home/data/monthdir.r2/pingrainT62.grb.new</a:t>
            </a:r>
          </a:p>
          <a:p>
            <a:r>
              <a:rPr lang="en-US" dirty="0" smtClean="0">
                <a:solidFill>
                  <a:srgbClr val="0070C0"/>
                </a:solidFill>
              </a:rPr>
              <a:t>./</a:t>
            </a:r>
            <a:r>
              <a:rPr lang="en-US" dirty="0">
                <a:solidFill>
                  <a:srgbClr val="0070C0"/>
                </a:solidFill>
              </a:rPr>
              <a:t>run_gdas.interactive.TRY2.sh </a:t>
            </a:r>
            <a:r>
              <a:rPr lang="en-US" dirty="0" smtClean="0">
                <a:solidFill>
                  <a:srgbClr val="0070C0"/>
                </a:solidFill>
              </a:rPr>
              <a:t>2007010600 2007123118</a:t>
            </a:r>
          </a:p>
        </p:txBody>
      </p:sp>
    </p:spTree>
    <p:extLst>
      <p:ext uri="{BB962C8B-B14F-4D97-AF65-F5344CB8AC3E}">
        <p14:creationId xmlns:p14="http://schemas.microsoft.com/office/powerpoint/2010/main" val="2643111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87" y="304800"/>
            <a:ext cx="8035213" cy="6186309"/>
          </a:xfrm>
          <a:prstGeom prst="rect">
            <a:avLst/>
          </a:prstGeom>
          <a:noFill/>
        </p:spPr>
        <p:txBody>
          <a:bodyPr wrap="none" rtlCol="0">
            <a:spAutoFit/>
          </a:bodyPr>
          <a:lstStyle/>
          <a:p>
            <a:r>
              <a:rPr lang="en-US" b="1" dirty="0" smtClean="0">
                <a:solidFill>
                  <a:srgbClr val="C00000"/>
                </a:solidFill>
              </a:rPr>
              <a:t>For 2008 ALL</a:t>
            </a:r>
          </a:p>
          <a:p>
            <a:endParaRPr lang="en-US" dirty="0" smtClean="0"/>
          </a:p>
          <a:p>
            <a:r>
              <a:rPr lang="en-US" dirty="0"/>
              <a:t>/</a:t>
            </a:r>
            <a:r>
              <a:rPr lang="en-US" dirty="0" err="1"/>
              <a:t>sss</a:t>
            </a:r>
            <a:r>
              <a:rPr lang="en-US" dirty="0"/>
              <a:t>/</a:t>
            </a:r>
            <a:r>
              <a:rPr lang="en-US" dirty="0" err="1"/>
              <a:t>cpc</a:t>
            </a:r>
            <a:r>
              <a:rPr lang="en-US" dirty="0"/>
              <a:t>/shared/</a:t>
            </a:r>
            <a:r>
              <a:rPr lang="en-US" dirty="0" err="1"/>
              <a:t>Hui.Wang</a:t>
            </a:r>
            <a:r>
              <a:rPr lang="en-US" dirty="0"/>
              <a:t>/home/data</a:t>
            </a:r>
          </a:p>
          <a:p>
            <a:r>
              <a:rPr lang="en-US" dirty="0" err="1"/>
              <a:t>mkdir</a:t>
            </a:r>
            <a:r>
              <a:rPr lang="en-US" dirty="0"/>
              <a:t> </a:t>
            </a:r>
            <a:r>
              <a:rPr lang="en-US" dirty="0" smtClean="0"/>
              <a:t>monthdir.r2_2008_IC</a:t>
            </a:r>
          </a:p>
          <a:p>
            <a:endParaRPr lang="en-US" dirty="0" smtClean="0"/>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/2015_R2/2008/</a:t>
            </a:r>
          </a:p>
          <a:p>
            <a:r>
              <a:rPr lang="en-US" dirty="0" err="1"/>
              <a:t>cp</a:t>
            </a:r>
            <a:r>
              <a:rPr lang="en-US" dirty="0"/>
              <a:t> bc2008* /</a:t>
            </a:r>
            <a:r>
              <a:rPr lang="en-US" dirty="0" err="1"/>
              <a:t>sss</a:t>
            </a:r>
            <a:r>
              <a:rPr lang="en-US" dirty="0"/>
              <a:t>/</a:t>
            </a:r>
            <a:r>
              <a:rPr lang="en-US" dirty="0" err="1"/>
              <a:t>cpc</a:t>
            </a:r>
            <a:r>
              <a:rPr lang="en-US" dirty="0"/>
              <a:t>/shared/</a:t>
            </a:r>
            <a:r>
              <a:rPr lang="en-US" dirty="0" err="1"/>
              <a:t>Hui.Wang</a:t>
            </a:r>
            <a:r>
              <a:rPr lang="en-US" dirty="0"/>
              <a:t>/home/data/monthdir.r2_2008_IC</a:t>
            </a:r>
            <a:r>
              <a:rPr lang="en-US" dirty="0" smtClean="0"/>
              <a:t>/</a:t>
            </a:r>
          </a:p>
          <a:p>
            <a:endParaRPr lang="en-US" dirty="0"/>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/home/data/monthdir.r2_2008_IC/</a:t>
            </a:r>
          </a:p>
          <a:p>
            <a:r>
              <a:rPr lang="en-US" dirty="0"/>
              <a:t>tar -</a:t>
            </a:r>
            <a:r>
              <a:rPr lang="en-US" dirty="0" err="1"/>
              <a:t>xvvf</a:t>
            </a:r>
            <a:r>
              <a:rPr lang="en-US" dirty="0"/>
              <a:t> </a:t>
            </a:r>
            <a:r>
              <a:rPr lang="en-US" dirty="0" smtClean="0"/>
              <a:t>bc200801</a:t>
            </a:r>
          </a:p>
          <a:p>
            <a:r>
              <a:rPr lang="en-US" dirty="0"/>
              <a:t>tar -</a:t>
            </a:r>
            <a:r>
              <a:rPr lang="en-US" dirty="0" err="1"/>
              <a:t>xvvf</a:t>
            </a:r>
            <a:r>
              <a:rPr lang="en-US" dirty="0"/>
              <a:t> </a:t>
            </a:r>
            <a:r>
              <a:rPr lang="en-US" dirty="0" smtClean="0"/>
              <a:t>bc200802</a:t>
            </a:r>
          </a:p>
          <a:p>
            <a:r>
              <a:rPr lang="en-US" dirty="0" smtClean="0"/>
              <a:t>…</a:t>
            </a:r>
          </a:p>
          <a:p>
            <a:r>
              <a:rPr lang="en-US" dirty="0"/>
              <a:t>tar -</a:t>
            </a:r>
            <a:r>
              <a:rPr lang="en-US" dirty="0" err="1"/>
              <a:t>xvvf</a:t>
            </a:r>
            <a:r>
              <a:rPr lang="en-US" dirty="0"/>
              <a:t> </a:t>
            </a:r>
            <a:r>
              <a:rPr lang="en-US" dirty="0" smtClean="0"/>
              <a:t>bc200812</a:t>
            </a:r>
          </a:p>
          <a:p>
            <a:r>
              <a:rPr lang="en-US" dirty="0" err="1"/>
              <a:t>rm</a:t>
            </a:r>
            <a:r>
              <a:rPr lang="en-US" dirty="0"/>
              <a:t> bc2008</a:t>
            </a:r>
            <a:r>
              <a:rPr lang="en-US" dirty="0" smtClean="0"/>
              <a:t>*</a:t>
            </a:r>
          </a:p>
          <a:p>
            <a:endParaRPr lang="en-US" dirty="0" smtClean="0"/>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/2015_R2/2008/</a:t>
            </a:r>
          </a:p>
          <a:p>
            <a:r>
              <a:rPr lang="en-US" dirty="0"/>
              <a:t>tar -</a:t>
            </a:r>
            <a:r>
              <a:rPr lang="en-US" dirty="0" err="1"/>
              <a:t>xvvf</a:t>
            </a:r>
            <a:r>
              <a:rPr lang="en-US" dirty="0"/>
              <a:t> </a:t>
            </a:r>
            <a:r>
              <a:rPr lang="en-US" dirty="0" smtClean="0"/>
              <a:t>PREPBUFR0801</a:t>
            </a:r>
          </a:p>
          <a:p>
            <a:r>
              <a:rPr lang="en-US" dirty="0"/>
              <a:t>tar -</a:t>
            </a:r>
            <a:r>
              <a:rPr lang="en-US" dirty="0" err="1"/>
              <a:t>xvvf</a:t>
            </a:r>
            <a:r>
              <a:rPr lang="en-US" dirty="0"/>
              <a:t> </a:t>
            </a:r>
            <a:r>
              <a:rPr lang="en-US" dirty="0" smtClean="0"/>
              <a:t>PREPBUFR0802</a:t>
            </a:r>
          </a:p>
          <a:p>
            <a:r>
              <a:rPr lang="en-US" dirty="0" smtClean="0"/>
              <a:t>…</a:t>
            </a:r>
            <a:endParaRPr lang="en-US" dirty="0"/>
          </a:p>
          <a:p>
            <a:r>
              <a:rPr lang="en-US" dirty="0"/>
              <a:t>tar -</a:t>
            </a:r>
            <a:r>
              <a:rPr lang="en-US" dirty="0" err="1"/>
              <a:t>xvvf</a:t>
            </a:r>
            <a:r>
              <a:rPr lang="en-US" dirty="0"/>
              <a:t> </a:t>
            </a:r>
            <a:r>
              <a:rPr lang="en-US" dirty="0" smtClean="0"/>
              <a:t>PREPBUFR0812</a:t>
            </a:r>
          </a:p>
          <a:p>
            <a:r>
              <a:rPr lang="en-US" dirty="0"/>
              <a:t>./y2k_names.sh prepbufr08*.gz</a:t>
            </a:r>
            <a:endParaRPr lang="en-US" dirty="0" smtClean="0"/>
          </a:p>
          <a:p>
            <a:r>
              <a:rPr lang="en-US" dirty="0"/>
              <a:t>mv prepbufr2008*.gz /</a:t>
            </a:r>
            <a:r>
              <a:rPr lang="en-US" dirty="0" err="1"/>
              <a:t>sss</a:t>
            </a:r>
            <a:r>
              <a:rPr lang="en-US" dirty="0"/>
              <a:t>/</a:t>
            </a:r>
            <a:r>
              <a:rPr lang="en-US" dirty="0" err="1"/>
              <a:t>cpc</a:t>
            </a:r>
            <a:r>
              <a:rPr lang="en-US" dirty="0"/>
              <a:t>/shared/</a:t>
            </a:r>
            <a:r>
              <a:rPr lang="en-US" dirty="0" err="1"/>
              <a:t>Hui.Wang</a:t>
            </a:r>
            <a:r>
              <a:rPr lang="en-US" dirty="0"/>
              <a:t>/home/data/monthdir.r2_2008_IC/</a:t>
            </a:r>
            <a:endParaRPr lang="en-US" dirty="0" smtClean="0"/>
          </a:p>
        </p:txBody>
      </p:sp>
    </p:spTree>
    <p:extLst>
      <p:ext uri="{BB962C8B-B14F-4D97-AF65-F5344CB8AC3E}">
        <p14:creationId xmlns:p14="http://schemas.microsoft.com/office/powerpoint/2010/main" val="611163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993" y="76200"/>
            <a:ext cx="9100889" cy="6740307"/>
          </a:xfrm>
          <a:prstGeom prst="rect">
            <a:avLst/>
          </a:prstGeom>
          <a:noFill/>
        </p:spPr>
        <p:txBody>
          <a:bodyPr wrap="none" rtlCol="0">
            <a:spAutoFit/>
          </a:bodyPr>
          <a:lstStyle/>
          <a:p>
            <a:r>
              <a:rPr lang="en-US" sz="1600" dirty="0" err="1"/>
              <a:t>cp</a:t>
            </a:r>
            <a:r>
              <a:rPr lang="en-US" sz="1600" dirty="0"/>
              <a:t> monthdir.r2_2007_ALL/prepbufr20071231*.gz monthdir.r2_2008_IC</a:t>
            </a:r>
            <a:r>
              <a:rPr lang="en-US" sz="1600" dirty="0" smtClean="0"/>
              <a:t>/</a:t>
            </a:r>
          </a:p>
          <a:p>
            <a:endParaRPr lang="en-US" sz="1600" dirty="0" smtClean="0"/>
          </a:p>
          <a:p>
            <a:r>
              <a:rPr lang="en-US" sz="1600" dirty="0"/>
              <a:t>/</a:t>
            </a:r>
            <a:r>
              <a:rPr lang="en-US" sz="1600" dirty="0" err="1" smtClean="0"/>
              <a:t>sss</a:t>
            </a:r>
            <a:r>
              <a:rPr lang="en-US" sz="1600" dirty="0" smtClean="0"/>
              <a:t>/</a:t>
            </a:r>
            <a:r>
              <a:rPr lang="en-US" sz="1600" dirty="0" err="1" smtClean="0"/>
              <a:t>cpc</a:t>
            </a:r>
            <a:r>
              <a:rPr lang="en-US" sz="1600" dirty="0" smtClean="0"/>
              <a:t>/shared/</a:t>
            </a:r>
            <a:r>
              <a:rPr lang="en-US" sz="1600" dirty="0" err="1" smtClean="0"/>
              <a:t>Hui.Wang</a:t>
            </a:r>
            <a:r>
              <a:rPr lang="en-US" sz="1600" dirty="0" smtClean="0"/>
              <a:t>/2015_R2/2009/</a:t>
            </a:r>
          </a:p>
          <a:p>
            <a:r>
              <a:rPr lang="en-US" sz="1600" dirty="0" err="1"/>
              <a:t>cp</a:t>
            </a:r>
            <a:r>
              <a:rPr lang="en-US" sz="1600" dirty="0"/>
              <a:t> prepbufr20090101*.gz /</a:t>
            </a:r>
            <a:r>
              <a:rPr lang="en-US" sz="1600" dirty="0" err="1"/>
              <a:t>sss</a:t>
            </a:r>
            <a:r>
              <a:rPr lang="en-US" sz="1600" dirty="0"/>
              <a:t>/</a:t>
            </a:r>
            <a:r>
              <a:rPr lang="en-US" sz="1600" dirty="0" err="1"/>
              <a:t>cpc</a:t>
            </a:r>
            <a:r>
              <a:rPr lang="en-US" sz="1600" dirty="0"/>
              <a:t>/shared/</a:t>
            </a:r>
            <a:r>
              <a:rPr lang="en-US" sz="1600" dirty="0" err="1"/>
              <a:t>Hui.Wang</a:t>
            </a:r>
            <a:r>
              <a:rPr lang="en-US" sz="1600" dirty="0"/>
              <a:t>/home/data/monthdir.r2_2008_IC</a:t>
            </a:r>
            <a:r>
              <a:rPr lang="en-US" sz="1600" dirty="0" smtClean="0"/>
              <a:t>/</a:t>
            </a:r>
          </a:p>
          <a:p>
            <a:endParaRPr lang="en-US" sz="1600" dirty="0"/>
          </a:p>
          <a:p>
            <a:r>
              <a:rPr lang="en-US" sz="1600" dirty="0"/>
              <a:t>/</a:t>
            </a:r>
            <a:r>
              <a:rPr lang="en-US" sz="1600" dirty="0" err="1" smtClean="0"/>
              <a:t>sss</a:t>
            </a:r>
            <a:r>
              <a:rPr lang="en-US" sz="1600" dirty="0" smtClean="0"/>
              <a:t>/</a:t>
            </a:r>
            <a:r>
              <a:rPr lang="en-US" sz="1600" dirty="0" err="1" smtClean="0"/>
              <a:t>cpc</a:t>
            </a:r>
            <a:r>
              <a:rPr lang="en-US" sz="1600" dirty="0" smtClean="0"/>
              <a:t>/shared/</a:t>
            </a:r>
            <a:r>
              <a:rPr lang="en-US" sz="1600" dirty="0" err="1" smtClean="0"/>
              <a:t>Hui.Wang</a:t>
            </a:r>
            <a:r>
              <a:rPr lang="en-US" sz="1600" dirty="0" smtClean="0"/>
              <a:t>/2015_R2/</a:t>
            </a:r>
            <a:r>
              <a:rPr lang="en-US" sz="1600" dirty="0" err="1" smtClean="0"/>
              <a:t>XPrate</a:t>
            </a:r>
            <a:r>
              <a:rPr lang="en-US" sz="1600" dirty="0" smtClean="0"/>
              <a:t>/</a:t>
            </a:r>
          </a:p>
          <a:p>
            <a:r>
              <a:rPr lang="en-US" sz="1600" dirty="0" err="1"/>
              <a:t>cp</a:t>
            </a:r>
            <a:r>
              <a:rPr lang="en-US" sz="1600" dirty="0"/>
              <a:t> pingrainT62.grb.2007 /</a:t>
            </a:r>
            <a:r>
              <a:rPr lang="en-US" sz="1600" dirty="0" err="1"/>
              <a:t>sss</a:t>
            </a:r>
            <a:r>
              <a:rPr lang="en-US" sz="1600" dirty="0"/>
              <a:t>/</a:t>
            </a:r>
            <a:r>
              <a:rPr lang="en-US" sz="1600" dirty="0" err="1"/>
              <a:t>cpc</a:t>
            </a:r>
            <a:r>
              <a:rPr lang="en-US" sz="1600" dirty="0"/>
              <a:t>/shared/</a:t>
            </a:r>
            <a:r>
              <a:rPr lang="en-US" sz="1600" dirty="0" err="1"/>
              <a:t>Hui.Wang</a:t>
            </a:r>
            <a:r>
              <a:rPr lang="en-US" sz="1600" dirty="0"/>
              <a:t>/home/data/monthdir.r2_2008_IC/pingrainT62.grb.new</a:t>
            </a:r>
            <a:endParaRPr lang="en-US" sz="1600" dirty="0" smtClean="0"/>
          </a:p>
          <a:p>
            <a:endParaRPr lang="en-US" sz="1600" dirty="0"/>
          </a:p>
          <a:p>
            <a:r>
              <a:rPr lang="en-US" sz="1600" dirty="0"/>
              <a:t> mv monthdir.r2 </a:t>
            </a:r>
            <a:r>
              <a:rPr lang="en-US" sz="1600" dirty="0" smtClean="0"/>
              <a:t>monthdir.r2_2007_noTAO</a:t>
            </a:r>
          </a:p>
          <a:p>
            <a:r>
              <a:rPr lang="en-US" sz="1600" dirty="0"/>
              <a:t> mv monthdir.r2_2008_IC </a:t>
            </a:r>
            <a:r>
              <a:rPr lang="en-US" sz="1600" dirty="0" smtClean="0"/>
              <a:t>monthdir.r2</a:t>
            </a:r>
          </a:p>
          <a:p>
            <a:r>
              <a:rPr lang="en-US" sz="1600" dirty="0" err="1"/>
              <a:t>cp</a:t>
            </a:r>
            <a:r>
              <a:rPr lang="en-US" sz="1600" dirty="0"/>
              <a:t> -r monthdir.r2 </a:t>
            </a:r>
            <a:r>
              <a:rPr lang="en-US" sz="1600" dirty="0" smtClean="0"/>
              <a:t>monthdir.r2_2008_IC_noTAO</a:t>
            </a:r>
          </a:p>
          <a:p>
            <a:r>
              <a:rPr lang="en-US" sz="1600" dirty="0"/>
              <a:t>mv monthdir.r2 </a:t>
            </a:r>
            <a:r>
              <a:rPr lang="en-US" sz="1600" dirty="0" smtClean="0"/>
              <a:t>monthdir.r2_2008_IC_ALL</a:t>
            </a:r>
          </a:p>
          <a:p>
            <a:endParaRPr lang="en-US" sz="1600" dirty="0" smtClean="0"/>
          </a:p>
          <a:p>
            <a:r>
              <a:rPr lang="en-US" sz="1600" dirty="0" err="1" smtClean="0"/>
              <a:t>cp</a:t>
            </a:r>
            <a:r>
              <a:rPr lang="en-US" sz="1600" dirty="0" smtClean="0"/>
              <a:t> </a:t>
            </a:r>
            <a:r>
              <a:rPr lang="en-US" sz="1600" dirty="0"/>
              <a:t>monthdir.r2_2007_ALL/sfc.anl.2007123118.ieee monthdir.r2_2008_IC_ALL/</a:t>
            </a:r>
          </a:p>
          <a:p>
            <a:r>
              <a:rPr lang="en-US" sz="1600" dirty="0" err="1" smtClean="0"/>
              <a:t>cp</a:t>
            </a:r>
            <a:r>
              <a:rPr lang="en-US" sz="1600" dirty="0" smtClean="0"/>
              <a:t> </a:t>
            </a:r>
            <a:r>
              <a:rPr lang="en-US" sz="1600" dirty="0"/>
              <a:t>monthdir.r2_2007_ALL/sig.anl.2007123118.ieee monthdir.r2_2008_IC_ALL/</a:t>
            </a:r>
          </a:p>
          <a:p>
            <a:r>
              <a:rPr lang="en-US" sz="1600" dirty="0" err="1" smtClean="0"/>
              <a:t>cp</a:t>
            </a:r>
            <a:r>
              <a:rPr lang="en-US" sz="1600" dirty="0" smtClean="0"/>
              <a:t> </a:t>
            </a:r>
            <a:r>
              <a:rPr lang="en-US" sz="1600" dirty="0"/>
              <a:t>monthdir.r2_2007_ALL/sfc.ft06.2007123118.ieee monthdir.r2_2008_IC_ALL/</a:t>
            </a:r>
          </a:p>
          <a:p>
            <a:r>
              <a:rPr lang="en-US" sz="1600" dirty="0" err="1" smtClean="0"/>
              <a:t>cp</a:t>
            </a:r>
            <a:r>
              <a:rPr lang="en-US" sz="1600" dirty="0" smtClean="0"/>
              <a:t> </a:t>
            </a:r>
            <a:r>
              <a:rPr lang="en-US" sz="1600" dirty="0"/>
              <a:t>monthdir.r2_2007_ALL/sig.ft06.2007123118.ieee monthdir.r2_2008_IC_ALL/</a:t>
            </a:r>
          </a:p>
          <a:p>
            <a:r>
              <a:rPr lang="en-US" sz="1600" dirty="0" err="1" smtClean="0"/>
              <a:t>cp</a:t>
            </a:r>
            <a:r>
              <a:rPr lang="en-US" sz="1600" dirty="0" smtClean="0"/>
              <a:t> </a:t>
            </a:r>
            <a:r>
              <a:rPr lang="en-US" sz="1600" dirty="0"/>
              <a:t>monthdir.r2_2007_ALL/dg3*200712* monthdir.r2_2008_IC_ALL/</a:t>
            </a:r>
          </a:p>
          <a:p>
            <a:r>
              <a:rPr lang="en-US" sz="1600" dirty="0" err="1"/>
              <a:t>cp</a:t>
            </a:r>
            <a:r>
              <a:rPr lang="en-US" sz="1600" dirty="0"/>
              <a:t> monthdir.r2_2007_ALL/</a:t>
            </a:r>
            <a:r>
              <a:rPr lang="en-US" sz="1600" dirty="0" err="1"/>
              <a:t>flx</a:t>
            </a:r>
            <a:r>
              <a:rPr lang="en-US" sz="1600" dirty="0"/>
              <a:t>*200712* monthdir.r2_2008_IC_ALL</a:t>
            </a:r>
            <a:r>
              <a:rPr lang="en-US" sz="1600" dirty="0" smtClean="0"/>
              <a:t>/</a:t>
            </a:r>
          </a:p>
          <a:p>
            <a:r>
              <a:rPr lang="en-US" sz="1600" dirty="0" err="1"/>
              <a:t>cp</a:t>
            </a:r>
            <a:r>
              <a:rPr lang="en-US" sz="1600" dirty="0"/>
              <a:t> monthdir.r2_2007_ALL/</a:t>
            </a:r>
            <a:r>
              <a:rPr lang="en-US" sz="1600" dirty="0" err="1"/>
              <a:t>znl</a:t>
            </a:r>
            <a:r>
              <a:rPr lang="en-US" sz="1600" dirty="0"/>
              <a:t>*200712* monthdir.r2_2008_IC_ALL/</a:t>
            </a:r>
            <a:endParaRPr lang="en-US" sz="1600" dirty="0" smtClean="0"/>
          </a:p>
          <a:p>
            <a:endParaRPr lang="en-US" sz="1600" dirty="0" smtClean="0"/>
          </a:p>
          <a:p>
            <a:r>
              <a:rPr lang="en-US" sz="1600" dirty="0"/>
              <a:t>mv monthdir.r2_2008_IC_ALL </a:t>
            </a:r>
            <a:r>
              <a:rPr lang="en-US" sz="1600" dirty="0" smtClean="0"/>
              <a:t>monthdir.r2</a:t>
            </a:r>
          </a:p>
          <a:p>
            <a:r>
              <a:rPr lang="en-US" sz="1600" dirty="0" err="1"/>
              <a:t>cp</a:t>
            </a:r>
            <a:r>
              <a:rPr lang="en-US" sz="1600" dirty="0"/>
              <a:t> gdas1_ALL </a:t>
            </a:r>
            <a:r>
              <a:rPr lang="en-US" sz="1600" dirty="0" smtClean="0"/>
              <a:t>gdas1</a:t>
            </a:r>
          </a:p>
          <a:p>
            <a:r>
              <a:rPr lang="en-US" sz="1600" dirty="0"/>
              <a:t>./run_gdas.interactive.TRY2.sh 2008010100 </a:t>
            </a:r>
            <a:r>
              <a:rPr lang="en-US" sz="1600" dirty="0" smtClean="0"/>
              <a:t>2008013118</a:t>
            </a:r>
          </a:p>
          <a:p>
            <a:endParaRPr lang="en-US" sz="1600" dirty="0"/>
          </a:p>
          <a:p>
            <a:r>
              <a:rPr lang="en-US" sz="1600" dirty="0" err="1"/>
              <a:t>cp</a:t>
            </a:r>
            <a:r>
              <a:rPr lang="en-US" sz="1600" dirty="0"/>
              <a:t> pingrainT62.grb.2008 /</a:t>
            </a:r>
            <a:r>
              <a:rPr lang="en-US" sz="1600" dirty="0" err="1" smtClean="0"/>
              <a:t>sss</a:t>
            </a:r>
            <a:r>
              <a:rPr lang="en-US" sz="1600" dirty="0" smtClean="0"/>
              <a:t>/</a:t>
            </a:r>
            <a:r>
              <a:rPr lang="en-US" sz="1600" dirty="0" err="1" smtClean="0"/>
              <a:t>cpc</a:t>
            </a:r>
            <a:r>
              <a:rPr lang="en-US" sz="1600" dirty="0" smtClean="0"/>
              <a:t>/shared/</a:t>
            </a:r>
            <a:r>
              <a:rPr lang="en-US" sz="1600" dirty="0" err="1" smtClean="0"/>
              <a:t>Hui.Wang</a:t>
            </a:r>
            <a:r>
              <a:rPr lang="en-US" sz="1600" dirty="0" smtClean="0"/>
              <a:t>/home/data/monthdir.r2/pingrainT62.grb.new</a:t>
            </a:r>
          </a:p>
          <a:p>
            <a:r>
              <a:rPr lang="en-US" sz="1600" dirty="0"/>
              <a:t>./run_gdas.interactive.TRY2.sh 2008010600 2008123118</a:t>
            </a:r>
          </a:p>
        </p:txBody>
      </p:sp>
    </p:spTree>
    <p:extLst>
      <p:ext uri="{BB962C8B-B14F-4D97-AF65-F5344CB8AC3E}">
        <p14:creationId xmlns:p14="http://schemas.microsoft.com/office/powerpoint/2010/main" val="2010293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8214365" cy="3139321"/>
          </a:xfrm>
          <a:prstGeom prst="rect">
            <a:avLst/>
          </a:prstGeom>
          <a:noFill/>
        </p:spPr>
        <p:txBody>
          <a:bodyPr wrap="none" rtlCol="0">
            <a:spAutoFit/>
          </a:bodyPr>
          <a:lstStyle/>
          <a:p>
            <a:r>
              <a:rPr lang="en-US" b="1" dirty="0" smtClean="0">
                <a:solidFill>
                  <a:srgbClr val="C00000"/>
                </a:solidFill>
              </a:rPr>
              <a:t>For 2008 </a:t>
            </a:r>
            <a:r>
              <a:rPr lang="en-US" b="1" dirty="0" err="1" smtClean="0">
                <a:solidFill>
                  <a:srgbClr val="C00000"/>
                </a:solidFill>
              </a:rPr>
              <a:t>noTAO</a:t>
            </a:r>
            <a:endParaRPr lang="en-US" b="1" dirty="0" smtClean="0">
              <a:solidFill>
                <a:srgbClr val="C00000"/>
              </a:solidFill>
            </a:endParaRPr>
          </a:p>
          <a:p>
            <a:endParaRPr lang="en-US" dirty="0"/>
          </a:p>
          <a:p>
            <a:r>
              <a:rPr lang="en-US" dirty="0" err="1"/>
              <a:t>cp</a:t>
            </a:r>
            <a:r>
              <a:rPr lang="en-US" dirty="0"/>
              <a:t> monthdir.r2_2007_noTAO/sfc.anl.2007123118.ieee monthdir.r2_2008_IC_noTAO</a:t>
            </a:r>
            <a:r>
              <a:rPr lang="en-US" dirty="0" smtClean="0"/>
              <a:t>/</a:t>
            </a:r>
          </a:p>
          <a:p>
            <a:r>
              <a:rPr lang="en-US" dirty="0" err="1"/>
              <a:t>cp</a:t>
            </a:r>
            <a:r>
              <a:rPr lang="en-US" dirty="0"/>
              <a:t> monthdir.r2_2007_noTAO/sig.anl.2007123118.ieee monthdir.r2_2008_IC_noTAO</a:t>
            </a:r>
            <a:r>
              <a:rPr lang="en-US" dirty="0" smtClean="0"/>
              <a:t>/</a:t>
            </a:r>
          </a:p>
          <a:p>
            <a:r>
              <a:rPr lang="en-US" dirty="0" err="1"/>
              <a:t>cp</a:t>
            </a:r>
            <a:r>
              <a:rPr lang="en-US" dirty="0"/>
              <a:t> monthdir.r2_2007_noTAO/sfc.ft06.2007123118.ieee monthdir.r2_2008_IC_noTAO</a:t>
            </a:r>
            <a:r>
              <a:rPr lang="en-US" dirty="0" smtClean="0"/>
              <a:t>/</a:t>
            </a:r>
          </a:p>
          <a:p>
            <a:r>
              <a:rPr lang="en-US" dirty="0" err="1"/>
              <a:t>cp</a:t>
            </a:r>
            <a:r>
              <a:rPr lang="en-US" dirty="0"/>
              <a:t> monthdir.r2_2007_noTAO/sig.ft06.2007123118.ieee monthdir.r2_2008_IC_noTAO</a:t>
            </a:r>
            <a:r>
              <a:rPr lang="en-US" dirty="0" smtClean="0"/>
              <a:t>/</a:t>
            </a:r>
          </a:p>
          <a:p>
            <a:r>
              <a:rPr lang="en-US" dirty="0" err="1"/>
              <a:t>cp</a:t>
            </a:r>
            <a:r>
              <a:rPr lang="en-US" dirty="0"/>
              <a:t> monthdir.r2_2007_noTAO/dg3*200712* monthdir.r2_2008_IC_noTAO</a:t>
            </a:r>
            <a:r>
              <a:rPr lang="en-US" dirty="0" smtClean="0"/>
              <a:t>/</a:t>
            </a:r>
          </a:p>
          <a:p>
            <a:r>
              <a:rPr lang="en-US" dirty="0" err="1"/>
              <a:t>cp</a:t>
            </a:r>
            <a:r>
              <a:rPr lang="en-US" dirty="0"/>
              <a:t> monthdir.r2_2007_noTAO/</a:t>
            </a:r>
            <a:r>
              <a:rPr lang="en-US" dirty="0" err="1"/>
              <a:t>flx</a:t>
            </a:r>
            <a:r>
              <a:rPr lang="en-US" dirty="0"/>
              <a:t>*200712* monthdir.r2_2008_IC_noTAO</a:t>
            </a:r>
            <a:r>
              <a:rPr lang="en-US" dirty="0" smtClean="0"/>
              <a:t>/</a:t>
            </a:r>
          </a:p>
          <a:p>
            <a:r>
              <a:rPr lang="en-US" dirty="0" err="1"/>
              <a:t>cp</a:t>
            </a:r>
            <a:r>
              <a:rPr lang="en-US" dirty="0"/>
              <a:t> monthdir.r2_2007_noTAO/</a:t>
            </a:r>
            <a:r>
              <a:rPr lang="en-US" dirty="0" err="1"/>
              <a:t>znl</a:t>
            </a:r>
            <a:r>
              <a:rPr lang="en-US" dirty="0"/>
              <a:t>*200712* monthdir.r2_2008_IC_noTAO</a:t>
            </a:r>
            <a:r>
              <a:rPr lang="en-US" dirty="0" smtClean="0"/>
              <a:t>/</a:t>
            </a:r>
          </a:p>
          <a:p>
            <a:endParaRPr lang="en-US" dirty="0" smtClean="0"/>
          </a:p>
          <a:p>
            <a:endParaRPr lang="en-US" dirty="0"/>
          </a:p>
        </p:txBody>
      </p:sp>
    </p:spTree>
    <p:extLst>
      <p:ext uri="{BB962C8B-B14F-4D97-AF65-F5344CB8AC3E}">
        <p14:creationId xmlns:p14="http://schemas.microsoft.com/office/powerpoint/2010/main" val="4214806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6027804" cy="1754326"/>
          </a:xfrm>
          <a:prstGeom prst="rect">
            <a:avLst/>
          </a:prstGeom>
          <a:noFill/>
        </p:spPr>
        <p:txBody>
          <a:bodyPr wrap="none" rtlCol="0">
            <a:spAutoFit/>
          </a:bodyPr>
          <a:lstStyle/>
          <a:p>
            <a:r>
              <a:rPr lang="en-US" b="1" dirty="0" smtClean="0">
                <a:solidFill>
                  <a:srgbClr val="7030A0"/>
                </a:solidFill>
              </a:rPr>
              <a:t>20160809:</a:t>
            </a:r>
          </a:p>
          <a:p>
            <a:r>
              <a:rPr lang="en-US" b="1" dirty="0" smtClean="0">
                <a:solidFill>
                  <a:srgbClr val="C00000"/>
                </a:solidFill>
              </a:rPr>
              <a:t>5-day Forecast 2007</a:t>
            </a:r>
          </a:p>
          <a:p>
            <a:endParaRPr lang="en-US" dirty="0"/>
          </a:p>
          <a:p>
            <a:r>
              <a:rPr lang="en-US" dirty="0"/>
              <a:t>/</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/home/data/monthdir.r2_2007_ALL</a:t>
            </a:r>
          </a:p>
          <a:p>
            <a:r>
              <a:rPr lang="en-US" dirty="0" smtClean="0"/>
              <a:t>zzfcst.200701 …</a:t>
            </a:r>
          </a:p>
          <a:p>
            <a:r>
              <a:rPr lang="en-US" dirty="0"/>
              <a:t>zzfcst.200712</a:t>
            </a:r>
          </a:p>
        </p:txBody>
      </p:sp>
    </p:spTree>
    <p:extLst>
      <p:ext uri="{BB962C8B-B14F-4D97-AF65-F5344CB8AC3E}">
        <p14:creationId xmlns:p14="http://schemas.microsoft.com/office/powerpoint/2010/main" val="1340304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2104422" cy="6186309"/>
          </a:xfrm>
          <a:prstGeom prst="rect">
            <a:avLst/>
          </a:prstGeom>
          <a:noFill/>
        </p:spPr>
        <p:txBody>
          <a:bodyPr wrap="none" rtlCol="0">
            <a:spAutoFit/>
          </a:bodyPr>
          <a:lstStyle/>
          <a:p>
            <a:r>
              <a:rPr lang="en-US" dirty="0" smtClean="0"/>
              <a:t>2016.09.10</a:t>
            </a:r>
          </a:p>
          <a:p>
            <a:r>
              <a:rPr lang="en-US" dirty="0" smtClean="0"/>
              <a:t>5-day forecast </a:t>
            </a:r>
            <a:r>
              <a:rPr lang="en-US" b="1" dirty="0" smtClean="0">
                <a:solidFill>
                  <a:srgbClr val="FF0000"/>
                </a:solidFill>
              </a:rPr>
              <a:t>REDO</a:t>
            </a:r>
          </a:p>
          <a:p>
            <a:r>
              <a:rPr lang="en-US" b="1" dirty="0" smtClean="0">
                <a:solidFill>
                  <a:srgbClr val="C00000"/>
                </a:solidFill>
              </a:rPr>
              <a:t>2007_ALL</a:t>
            </a:r>
          </a:p>
          <a:p>
            <a:r>
              <a:rPr lang="en-US" dirty="0" smtClean="0"/>
              <a:t>JAN: </a:t>
            </a:r>
          </a:p>
          <a:p>
            <a:r>
              <a:rPr lang="en-US" dirty="0" smtClean="0"/>
              <a:t>2007013118</a:t>
            </a:r>
          </a:p>
          <a:p>
            <a:r>
              <a:rPr lang="en-US" dirty="0" smtClean="0"/>
              <a:t>2007013000</a:t>
            </a:r>
          </a:p>
          <a:p>
            <a:r>
              <a:rPr lang="en-US" dirty="0" smtClean="0"/>
              <a:t>2007012506 12</a:t>
            </a:r>
          </a:p>
          <a:p>
            <a:r>
              <a:rPr lang="en-US" dirty="0" smtClean="0"/>
              <a:t>2007010400</a:t>
            </a:r>
          </a:p>
          <a:p>
            <a:r>
              <a:rPr lang="en-US" dirty="0" smtClean="0"/>
              <a:t>2007010918</a:t>
            </a:r>
          </a:p>
          <a:p>
            <a:r>
              <a:rPr lang="en-US" dirty="0" smtClean="0"/>
              <a:t>2007011118</a:t>
            </a:r>
          </a:p>
          <a:p>
            <a:r>
              <a:rPr lang="en-US" dirty="0" smtClean="0"/>
              <a:t>2007011500</a:t>
            </a:r>
          </a:p>
          <a:p>
            <a:endParaRPr lang="en-US" dirty="0"/>
          </a:p>
          <a:p>
            <a:r>
              <a:rPr lang="en-US" dirty="0" smtClean="0"/>
              <a:t>FEB:</a:t>
            </a:r>
          </a:p>
          <a:p>
            <a:r>
              <a:rPr lang="en-US" dirty="0" smtClean="0"/>
              <a:t>2007022800 06</a:t>
            </a:r>
            <a:endParaRPr lang="en-US" dirty="0"/>
          </a:p>
          <a:p>
            <a:r>
              <a:rPr lang="en-US" dirty="0" smtClean="0"/>
              <a:t>2007022718</a:t>
            </a:r>
          </a:p>
          <a:p>
            <a:r>
              <a:rPr lang="en-US" dirty="0" smtClean="0"/>
              <a:t>2007022118</a:t>
            </a:r>
          </a:p>
          <a:p>
            <a:r>
              <a:rPr lang="en-US" dirty="0" smtClean="0"/>
              <a:t>2007021618</a:t>
            </a:r>
          </a:p>
          <a:p>
            <a:r>
              <a:rPr lang="en-US" dirty="0" smtClean="0"/>
              <a:t>2007020306</a:t>
            </a:r>
          </a:p>
          <a:p>
            <a:r>
              <a:rPr lang="en-US" dirty="0"/>
              <a:t>2007020218</a:t>
            </a:r>
            <a:endParaRPr lang="en-US" dirty="0" smtClean="0"/>
          </a:p>
          <a:p>
            <a:endParaRPr lang="en-US" dirty="0"/>
          </a:p>
          <a:p>
            <a:r>
              <a:rPr lang="en-US" b="1" dirty="0" smtClean="0">
                <a:solidFill>
                  <a:srgbClr val="00B050"/>
                </a:solidFill>
              </a:rPr>
              <a:t>MAR: GOOD</a:t>
            </a:r>
          </a:p>
          <a:p>
            <a:r>
              <a:rPr lang="en-US" b="1" dirty="0" smtClean="0">
                <a:solidFill>
                  <a:srgbClr val="00B050"/>
                </a:solidFill>
              </a:rPr>
              <a:t>APR: GOOD</a:t>
            </a:r>
          </a:p>
        </p:txBody>
      </p:sp>
      <p:sp>
        <p:nvSpPr>
          <p:cNvPr id="3" name="TextBox 2"/>
          <p:cNvSpPr txBox="1"/>
          <p:nvPr/>
        </p:nvSpPr>
        <p:spPr>
          <a:xfrm>
            <a:off x="2438400" y="228600"/>
            <a:ext cx="2104422" cy="6463308"/>
          </a:xfrm>
          <a:prstGeom prst="rect">
            <a:avLst/>
          </a:prstGeom>
          <a:noFill/>
        </p:spPr>
        <p:txBody>
          <a:bodyPr wrap="none" rtlCol="0">
            <a:spAutoFit/>
          </a:bodyPr>
          <a:lstStyle/>
          <a:p>
            <a:r>
              <a:rPr lang="en-US" dirty="0" smtClean="0"/>
              <a:t>5-day forecast </a:t>
            </a:r>
            <a:r>
              <a:rPr lang="en-US" b="1" dirty="0" smtClean="0">
                <a:solidFill>
                  <a:srgbClr val="FF0000"/>
                </a:solidFill>
              </a:rPr>
              <a:t>REDO</a:t>
            </a:r>
          </a:p>
          <a:p>
            <a:r>
              <a:rPr lang="en-US" dirty="0" smtClean="0"/>
              <a:t>MAY: </a:t>
            </a:r>
          </a:p>
          <a:p>
            <a:r>
              <a:rPr lang="en-US" dirty="0" smtClean="0"/>
              <a:t>2007051112</a:t>
            </a:r>
            <a:endParaRPr lang="en-US" dirty="0"/>
          </a:p>
          <a:p>
            <a:r>
              <a:rPr lang="en-US" dirty="0" smtClean="0"/>
              <a:t>JUN:</a:t>
            </a:r>
          </a:p>
          <a:p>
            <a:r>
              <a:rPr lang="en-US" dirty="0" smtClean="0"/>
              <a:t>2007062700 06</a:t>
            </a:r>
          </a:p>
          <a:p>
            <a:r>
              <a:rPr lang="en-US" dirty="0" smtClean="0"/>
              <a:t>2007062612</a:t>
            </a:r>
          </a:p>
          <a:p>
            <a:r>
              <a:rPr lang="en-US" dirty="0" smtClean="0"/>
              <a:t>2007062100 06</a:t>
            </a:r>
          </a:p>
          <a:p>
            <a:r>
              <a:rPr lang="en-US" dirty="0" smtClean="0"/>
              <a:t>2007061006</a:t>
            </a:r>
            <a:endParaRPr lang="en-US" dirty="0"/>
          </a:p>
          <a:p>
            <a:r>
              <a:rPr lang="en-US" dirty="0" smtClean="0"/>
              <a:t>JUL:</a:t>
            </a:r>
          </a:p>
          <a:p>
            <a:r>
              <a:rPr lang="en-US" dirty="0" smtClean="0"/>
              <a:t>2007072100</a:t>
            </a:r>
            <a:endParaRPr lang="en-US" dirty="0"/>
          </a:p>
          <a:p>
            <a:r>
              <a:rPr lang="en-US" dirty="0" smtClean="0"/>
              <a:t>AUG:</a:t>
            </a:r>
          </a:p>
          <a:p>
            <a:r>
              <a:rPr lang="en-US" dirty="0" smtClean="0"/>
              <a:t>2007083112</a:t>
            </a:r>
          </a:p>
          <a:p>
            <a:r>
              <a:rPr lang="en-US" dirty="0" smtClean="0"/>
              <a:t>2007082818</a:t>
            </a:r>
          </a:p>
          <a:p>
            <a:r>
              <a:rPr lang="en-US" dirty="0" smtClean="0"/>
              <a:t>2007082512</a:t>
            </a:r>
          </a:p>
          <a:p>
            <a:r>
              <a:rPr lang="en-US" dirty="0" smtClean="0"/>
              <a:t>2007082200</a:t>
            </a:r>
          </a:p>
          <a:p>
            <a:r>
              <a:rPr lang="en-US" dirty="0" smtClean="0"/>
              <a:t>2007081706</a:t>
            </a:r>
          </a:p>
          <a:p>
            <a:r>
              <a:rPr lang="en-US" dirty="0" smtClean="0"/>
              <a:t>2007081318</a:t>
            </a:r>
          </a:p>
          <a:p>
            <a:r>
              <a:rPr lang="en-US" dirty="0" smtClean="0"/>
              <a:t>2007081200 12</a:t>
            </a:r>
          </a:p>
          <a:p>
            <a:r>
              <a:rPr lang="en-US" dirty="0" smtClean="0"/>
              <a:t>2007081018</a:t>
            </a:r>
          </a:p>
          <a:p>
            <a:r>
              <a:rPr lang="en-US" dirty="0" smtClean="0"/>
              <a:t>2007080718</a:t>
            </a:r>
          </a:p>
          <a:p>
            <a:r>
              <a:rPr lang="en-US" dirty="0" smtClean="0"/>
              <a:t>2007080518</a:t>
            </a:r>
          </a:p>
          <a:p>
            <a:r>
              <a:rPr lang="en-US" dirty="0" smtClean="0"/>
              <a:t>2007080400</a:t>
            </a:r>
          </a:p>
          <a:p>
            <a:r>
              <a:rPr lang="en-US" dirty="0"/>
              <a:t>2007080306</a:t>
            </a:r>
          </a:p>
        </p:txBody>
      </p:sp>
      <p:sp>
        <p:nvSpPr>
          <p:cNvPr id="4" name="TextBox 3"/>
          <p:cNvSpPr txBox="1"/>
          <p:nvPr/>
        </p:nvSpPr>
        <p:spPr>
          <a:xfrm>
            <a:off x="4495800" y="228600"/>
            <a:ext cx="2104422" cy="5909310"/>
          </a:xfrm>
          <a:prstGeom prst="rect">
            <a:avLst/>
          </a:prstGeom>
          <a:noFill/>
        </p:spPr>
        <p:txBody>
          <a:bodyPr wrap="none" rtlCol="0">
            <a:spAutoFit/>
          </a:bodyPr>
          <a:lstStyle/>
          <a:p>
            <a:r>
              <a:rPr lang="en-US" dirty="0" smtClean="0"/>
              <a:t>5-day forecast </a:t>
            </a:r>
            <a:r>
              <a:rPr lang="en-US" b="1" dirty="0" smtClean="0">
                <a:solidFill>
                  <a:srgbClr val="FF0000"/>
                </a:solidFill>
              </a:rPr>
              <a:t>REDO</a:t>
            </a:r>
          </a:p>
          <a:p>
            <a:r>
              <a:rPr lang="en-US" dirty="0" smtClean="0"/>
              <a:t>SEP: </a:t>
            </a:r>
          </a:p>
          <a:p>
            <a:r>
              <a:rPr lang="en-US" dirty="0" smtClean="0"/>
              <a:t>2007090112</a:t>
            </a:r>
          </a:p>
          <a:p>
            <a:endParaRPr lang="en-US" dirty="0"/>
          </a:p>
          <a:p>
            <a:r>
              <a:rPr lang="en-US" dirty="0" smtClean="0"/>
              <a:t>OCT:</a:t>
            </a:r>
          </a:p>
          <a:p>
            <a:r>
              <a:rPr lang="en-US" dirty="0" smtClean="0"/>
              <a:t>2007103112 18</a:t>
            </a:r>
          </a:p>
          <a:p>
            <a:r>
              <a:rPr lang="en-US" dirty="0" smtClean="0"/>
              <a:t>2007102912</a:t>
            </a:r>
          </a:p>
          <a:p>
            <a:r>
              <a:rPr lang="en-US" dirty="0" smtClean="0"/>
              <a:t>2007102718</a:t>
            </a:r>
          </a:p>
          <a:p>
            <a:r>
              <a:rPr lang="en-US" dirty="0" smtClean="0"/>
              <a:t>2007102600</a:t>
            </a:r>
          </a:p>
          <a:p>
            <a:r>
              <a:rPr lang="en-US" dirty="0" smtClean="0"/>
              <a:t>2007102306</a:t>
            </a:r>
          </a:p>
          <a:p>
            <a:r>
              <a:rPr lang="en-US" dirty="0" smtClean="0"/>
              <a:t>2007102106 12</a:t>
            </a:r>
          </a:p>
          <a:p>
            <a:r>
              <a:rPr lang="en-US" dirty="0" smtClean="0"/>
              <a:t>2007102018</a:t>
            </a:r>
          </a:p>
          <a:p>
            <a:r>
              <a:rPr lang="en-US" dirty="0" smtClean="0"/>
              <a:t>2007101806</a:t>
            </a:r>
          </a:p>
          <a:p>
            <a:r>
              <a:rPr lang="en-US" dirty="0" smtClean="0"/>
              <a:t>2007101612</a:t>
            </a:r>
          </a:p>
          <a:p>
            <a:r>
              <a:rPr lang="en-US" dirty="0" smtClean="0"/>
              <a:t>2007101312</a:t>
            </a:r>
          </a:p>
          <a:p>
            <a:r>
              <a:rPr lang="en-US" dirty="0" smtClean="0"/>
              <a:t>2007100806</a:t>
            </a:r>
          </a:p>
          <a:p>
            <a:r>
              <a:rPr lang="en-US" dirty="0" smtClean="0"/>
              <a:t>2007100712</a:t>
            </a:r>
          </a:p>
          <a:p>
            <a:r>
              <a:rPr lang="en-US" dirty="0" smtClean="0"/>
              <a:t>2007100512</a:t>
            </a:r>
          </a:p>
          <a:p>
            <a:r>
              <a:rPr lang="en-US" dirty="0" smtClean="0"/>
              <a:t>2007100306</a:t>
            </a:r>
          </a:p>
          <a:p>
            <a:r>
              <a:rPr lang="en-US" dirty="0"/>
              <a:t>2007100206</a:t>
            </a:r>
          </a:p>
          <a:p>
            <a:endParaRPr lang="en-US" dirty="0" smtClean="0"/>
          </a:p>
        </p:txBody>
      </p:sp>
      <p:sp>
        <p:nvSpPr>
          <p:cNvPr id="5" name="TextBox 4"/>
          <p:cNvSpPr txBox="1"/>
          <p:nvPr/>
        </p:nvSpPr>
        <p:spPr>
          <a:xfrm>
            <a:off x="6810978" y="228600"/>
            <a:ext cx="2104422" cy="4801314"/>
          </a:xfrm>
          <a:prstGeom prst="rect">
            <a:avLst/>
          </a:prstGeom>
          <a:noFill/>
        </p:spPr>
        <p:txBody>
          <a:bodyPr wrap="none" rtlCol="0">
            <a:spAutoFit/>
          </a:bodyPr>
          <a:lstStyle/>
          <a:p>
            <a:r>
              <a:rPr lang="en-US" dirty="0" smtClean="0"/>
              <a:t>5-day forecast </a:t>
            </a:r>
            <a:r>
              <a:rPr lang="en-US" b="1" dirty="0" smtClean="0">
                <a:solidFill>
                  <a:srgbClr val="FF0000"/>
                </a:solidFill>
              </a:rPr>
              <a:t>REDO</a:t>
            </a:r>
          </a:p>
          <a:p>
            <a:r>
              <a:rPr lang="en-US" b="1" dirty="0" smtClean="0">
                <a:solidFill>
                  <a:srgbClr val="00B050"/>
                </a:solidFill>
              </a:rPr>
              <a:t>NOV: GOOD</a:t>
            </a:r>
          </a:p>
          <a:p>
            <a:endParaRPr lang="en-US" dirty="0" smtClean="0"/>
          </a:p>
          <a:p>
            <a:r>
              <a:rPr lang="en-US" dirty="0" smtClean="0"/>
              <a:t>DEC:</a:t>
            </a:r>
          </a:p>
          <a:p>
            <a:r>
              <a:rPr lang="en-US" dirty="0" smtClean="0"/>
              <a:t>2007123112</a:t>
            </a:r>
          </a:p>
          <a:p>
            <a:r>
              <a:rPr lang="en-US" dirty="0" smtClean="0"/>
              <a:t>2007123000 06 18</a:t>
            </a:r>
          </a:p>
          <a:p>
            <a:r>
              <a:rPr lang="en-US" dirty="0" smtClean="0"/>
              <a:t>2007122512</a:t>
            </a:r>
          </a:p>
          <a:p>
            <a:r>
              <a:rPr lang="en-US" dirty="0" smtClean="0"/>
              <a:t>2007121700 12</a:t>
            </a:r>
          </a:p>
          <a:p>
            <a:r>
              <a:rPr lang="en-US" dirty="0" smtClean="0"/>
              <a:t>2007121612</a:t>
            </a:r>
          </a:p>
          <a:p>
            <a:r>
              <a:rPr lang="en-US" dirty="0" smtClean="0"/>
              <a:t>2007121200</a:t>
            </a:r>
          </a:p>
          <a:p>
            <a:r>
              <a:rPr lang="en-US" dirty="0" smtClean="0"/>
              <a:t>2007120506</a:t>
            </a:r>
          </a:p>
          <a:p>
            <a:endParaRPr lang="en-US" dirty="0"/>
          </a:p>
          <a:p>
            <a:endParaRPr lang="en-US" dirty="0" smtClean="0"/>
          </a:p>
          <a:p>
            <a:r>
              <a:rPr lang="en-US" dirty="0" smtClean="0">
                <a:solidFill>
                  <a:srgbClr val="C00000"/>
                </a:solidFill>
              </a:rPr>
              <a:t>s3_grib_flx_redo.sh</a:t>
            </a:r>
          </a:p>
          <a:p>
            <a:r>
              <a:rPr lang="en-US" dirty="0" smtClean="0">
                <a:solidFill>
                  <a:srgbClr val="C00000"/>
                </a:solidFill>
              </a:rPr>
              <a:t>s4_read_flx_redo.sh</a:t>
            </a:r>
          </a:p>
          <a:p>
            <a:endParaRPr lang="en-US" dirty="0"/>
          </a:p>
          <a:p>
            <a:endParaRPr lang="en-US" dirty="0" smtClean="0"/>
          </a:p>
        </p:txBody>
      </p:sp>
    </p:spTree>
    <p:extLst>
      <p:ext uri="{BB962C8B-B14F-4D97-AF65-F5344CB8AC3E}">
        <p14:creationId xmlns:p14="http://schemas.microsoft.com/office/powerpoint/2010/main" val="3561915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2104422" cy="6186309"/>
          </a:xfrm>
          <a:prstGeom prst="rect">
            <a:avLst/>
          </a:prstGeom>
          <a:noFill/>
        </p:spPr>
        <p:txBody>
          <a:bodyPr wrap="none" rtlCol="0">
            <a:spAutoFit/>
          </a:bodyPr>
          <a:lstStyle/>
          <a:p>
            <a:r>
              <a:rPr lang="en-US" dirty="0" smtClean="0"/>
              <a:t>2016.09.10</a:t>
            </a:r>
          </a:p>
          <a:p>
            <a:r>
              <a:rPr lang="en-US" dirty="0" smtClean="0"/>
              <a:t>5-day forecast </a:t>
            </a:r>
            <a:r>
              <a:rPr lang="en-US" b="1" dirty="0" smtClean="0">
                <a:solidFill>
                  <a:srgbClr val="FF0000"/>
                </a:solidFill>
              </a:rPr>
              <a:t>REDO</a:t>
            </a:r>
          </a:p>
          <a:p>
            <a:r>
              <a:rPr lang="en-US" b="1" dirty="0" smtClean="0">
                <a:solidFill>
                  <a:srgbClr val="C00000"/>
                </a:solidFill>
              </a:rPr>
              <a:t>2007_noTAO</a:t>
            </a:r>
          </a:p>
          <a:p>
            <a:r>
              <a:rPr lang="en-US" b="1" dirty="0" smtClean="0"/>
              <a:t>JAN:</a:t>
            </a:r>
            <a:r>
              <a:rPr lang="en-US" dirty="0" smtClean="0"/>
              <a:t> </a:t>
            </a:r>
          </a:p>
          <a:p>
            <a:r>
              <a:rPr lang="en-US" dirty="0" smtClean="0"/>
              <a:t>2007012712</a:t>
            </a:r>
            <a:endParaRPr lang="en-US" dirty="0"/>
          </a:p>
          <a:p>
            <a:r>
              <a:rPr lang="en-US" b="1" dirty="0" smtClean="0"/>
              <a:t>FEB:</a:t>
            </a:r>
          </a:p>
          <a:p>
            <a:r>
              <a:rPr lang="en-US" dirty="0" smtClean="0"/>
              <a:t>2007022618</a:t>
            </a:r>
          </a:p>
          <a:p>
            <a:r>
              <a:rPr lang="en-US" dirty="0" smtClean="0"/>
              <a:t>2007022306</a:t>
            </a:r>
          </a:p>
          <a:p>
            <a:r>
              <a:rPr lang="en-US" dirty="0" smtClean="0"/>
              <a:t>2007022200</a:t>
            </a:r>
          </a:p>
          <a:p>
            <a:r>
              <a:rPr lang="en-US" dirty="0" smtClean="0"/>
              <a:t>2007022018</a:t>
            </a:r>
          </a:p>
          <a:p>
            <a:r>
              <a:rPr lang="en-US" dirty="0" smtClean="0"/>
              <a:t>2007021806</a:t>
            </a:r>
          </a:p>
          <a:p>
            <a:r>
              <a:rPr lang="en-US" dirty="0" smtClean="0"/>
              <a:t>2007021606</a:t>
            </a:r>
          </a:p>
          <a:p>
            <a:r>
              <a:rPr lang="en-US" dirty="0" smtClean="0"/>
              <a:t>2007021512 18</a:t>
            </a:r>
          </a:p>
          <a:p>
            <a:r>
              <a:rPr lang="en-US" dirty="0" smtClean="0"/>
              <a:t>2007021306</a:t>
            </a:r>
          </a:p>
          <a:p>
            <a:r>
              <a:rPr lang="en-US" dirty="0" smtClean="0"/>
              <a:t>2007021200</a:t>
            </a:r>
          </a:p>
          <a:p>
            <a:r>
              <a:rPr lang="en-US" dirty="0" smtClean="0"/>
              <a:t>2007020918</a:t>
            </a:r>
          </a:p>
          <a:p>
            <a:r>
              <a:rPr lang="en-US" dirty="0" smtClean="0"/>
              <a:t>2007020500</a:t>
            </a:r>
          </a:p>
          <a:p>
            <a:r>
              <a:rPr lang="en-US" dirty="0" smtClean="0"/>
              <a:t>2007020206</a:t>
            </a:r>
          </a:p>
          <a:p>
            <a:r>
              <a:rPr lang="en-US" dirty="0" smtClean="0"/>
              <a:t>2007020112</a:t>
            </a:r>
          </a:p>
          <a:p>
            <a:r>
              <a:rPr lang="en-US" b="1" dirty="0" smtClean="0"/>
              <a:t>MAR:</a:t>
            </a:r>
          </a:p>
          <a:p>
            <a:r>
              <a:rPr lang="en-US" dirty="0" smtClean="0"/>
              <a:t>2007031100</a:t>
            </a:r>
          </a:p>
          <a:p>
            <a:r>
              <a:rPr lang="en-US" dirty="0" smtClean="0"/>
              <a:t>2007030212</a:t>
            </a:r>
          </a:p>
        </p:txBody>
      </p:sp>
      <p:sp>
        <p:nvSpPr>
          <p:cNvPr id="3" name="TextBox 2"/>
          <p:cNvSpPr txBox="1"/>
          <p:nvPr/>
        </p:nvSpPr>
        <p:spPr>
          <a:xfrm>
            <a:off x="2514600" y="304800"/>
            <a:ext cx="2104422" cy="6186309"/>
          </a:xfrm>
          <a:prstGeom prst="rect">
            <a:avLst/>
          </a:prstGeom>
          <a:noFill/>
        </p:spPr>
        <p:txBody>
          <a:bodyPr wrap="none" rtlCol="0">
            <a:spAutoFit/>
          </a:bodyPr>
          <a:lstStyle/>
          <a:p>
            <a:r>
              <a:rPr lang="en-US" dirty="0" smtClean="0"/>
              <a:t>5-day forecast </a:t>
            </a:r>
            <a:r>
              <a:rPr lang="en-US" b="1" dirty="0" smtClean="0">
                <a:solidFill>
                  <a:srgbClr val="FF0000"/>
                </a:solidFill>
              </a:rPr>
              <a:t>REDO</a:t>
            </a:r>
          </a:p>
          <a:p>
            <a:r>
              <a:rPr lang="en-US" b="1" dirty="0" smtClean="0"/>
              <a:t>APR:</a:t>
            </a:r>
            <a:r>
              <a:rPr lang="en-US" dirty="0" smtClean="0"/>
              <a:t> </a:t>
            </a:r>
          </a:p>
          <a:p>
            <a:r>
              <a:rPr lang="en-US" dirty="0" smtClean="0"/>
              <a:t>2007042306</a:t>
            </a:r>
            <a:endParaRPr lang="en-US" dirty="0"/>
          </a:p>
          <a:p>
            <a:r>
              <a:rPr lang="en-US" b="1" dirty="0" smtClean="0"/>
              <a:t>MAY:</a:t>
            </a:r>
          </a:p>
          <a:p>
            <a:r>
              <a:rPr lang="en-US" dirty="0" smtClean="0"/>
              <a:t>2007053006</a:t>
            </a:r>
          </a:p>
          <a:p>
            <a:r>
              <a:rPr lang="en-US" dirty="0" smtClean="0"/>
              <a:t>2007051900</a:t>
            </a:r>
            <a:endParaRPr lang="en-US" dirty="0"/>
          </a:p>
          <a:p>
            <a:r>
              <a:rPr lang="en-US" b="1" dirty="0" smtClean="0"/>
              <a:t>JUN:</a:t>
            </a:r>
          </a:p>
          <a:p>
            <a:r>
              <a:rPr lang="en-US" dirty="0" smtClean="0"/>
              <a:t>2007062912</a:t>
            </a:r>
            <a:endParaRPr lang="en-US" dirty="0"/>
          </a:p>
          <a:p>
            <a:r>
              <a:rPr lang="en-US" b="1" dirty="0" smtClean="0"/>
              <a:t>JUL:</a:t>
            </a:r>
          </a:p>
          <a:p>
            <a:r>
              <a:rPr lang="en-US" dirty="0" smtClean="0"/>
              <a:t>2007072712</a:t>
            </a:r>
          </a:p>
          <a:p>
            <a:r>
              <a:rPr lang="en-US" dirty="0" smtClean="0"/>
              <a:t>2007072612</a:t>
            </a:r>
          </a:p>
          <a:p>
            <a:r>
              <a:rPr lang="en-US" dirty="0" smtClean="0"/>
              <a:t>2007072500</a:t>
            </a:r>
          </a:p>
          <a:p>
            <a:r>
              <a:rPr lang="en-US" dirty="0" smtClean="0"/>
              <a:t>2007072406</a:t>
            </a:r>
          </a:p>
          <a:p>
            <a:r>
              <a:rPr lang="en-US" dirty="0" smtClean="0"/>
              <a:t>2007071718</a:t>
            </a:r>
          </a:p>
          <a:p>
            <a:r>
              <a:rPr lang="en-US" dirty="0" smtClean="0"/>
              <a:t>2007071606 12</a:t>
            </a:r>
          </a:p>
          <a:p>
            <a:r>
              <a:rPr lang="en-US" dirty="0" smtClean="0"/>
              <a:t>2007071512</a:t>
            </a:r>
          </a:p>
          <a:p>
            <a:r>
              <a:rPr lang="en-US" dirty="0" smtClean="0"/>
              <a:t>2007071218</a:t>
            </a:r>
          </a:p>
          <a:p>
            <a:r>
              <a:rPr lang="en-US" dirty="0" smtClean="0"/>
              <a:t>2007071106 12</a:t>
            </a:r>
          </a:p>
          <a:p>
            <a:r>
              <a:rPr lang="en-US" dirty="0" smtClean="0"/>
              <a:t>2007071006</a:t>
            </a:r>
          </a:p>
          <a:p>
            <a:r>
              <a:rPr lang="en-US" dirty="0" smtClean="0"/>
              <a:t>2007070900</a:t>
            </a:r>
          </a:p>
          <a:p>
            <a:r>
              <a:rPr lang="en-US" dirty="0" smtClean="0"/>
              <a:t>2007070700</a:t>
            </a:r>
          </a:p>
          <a:p>
            <a:r>
              <a:rPr lang="en-US" dirty="0" smtClean="0"/>
              <a:t>2007070312 18</a:t>
            </a:r>
            <a:endParaRPr lang="en-US" dirty="0"/>
          </a:p>
        </p:txBody>
      </p:sp>
      <p:sp>
        <p:nvSpPr>
          <p:cNvPr id="4" name="TextBox 3"/>
          <p:cNvSpPr txBox="1"/>
          <p:nvPr/>
        </p:nvSpPr>
        <p:spPr>
          <a:xfrm>
            <a:off x="4677378" y="304800"/>
            <a:ext cx="2104422" cy="3970318"/>
          </a:xfrm>
          <a:prstGeom prst="rect">
            <a:avLst/>
          </a:prstGeom>
          <a:noFill/>
        </p:spPr>
        <p:txBody>
          <a:bodyPr wrap="none" rtlCol="0">
            <a:spAutoFit/>
          </a:bodyPr>
          <a:lstStyle/>
          <a:p>
            <a:r>
              <a:rPr lang="en-US" dirty="0" smtClean="0"/>
              <a:t>5-day forecast </a:t>
            </a:r>
            <a:r>
              <a:rPr lang="en-US" b="1" dirty="0" smtClean="0">
                <a:solidFill>
                  <a:srgbClr val="FF0000"/>
                </a:solidFill>
              </a:rPr>
              <a:t>REDO</a:t>
            </a:r>
          </a:p>
          <a:p>
            <a:r>
              <a:rPr lang="en-US" b="1" dirty="0" smtClean="0"/>
              <a:t>AUG:</a:t>
            </a:r>
            <a:r>
              <a:rPr lang="en-US" dirty="0" smtClean="0"/>
              <a:t> </a:t>
            </a:r>
          </a:p>
          <a:p>
            <a:r>
              <a:rPr lang="en-US" dirty="0" smtClean="0"/>
              <a:t>2007082706</a:t>
            </a:r>
          </a:p>
          <a:p>
            <a:r>
              <a:rPr lang="en-US" dirty="0" smtClean="0"/>
              <a:t>2007080812</a:t>
            </a:r>
          </a:p>
          <a:p>
            <a:r>
              <a:rPr lang="en-US" dirty="0" smtClean="0"/>
              <a:t>2007080700</a:t>
            </a:r>
          </a:p>
          <a:p>
            <a:r>
              <a:rPr lang="en-US" b="1" dirty="0" smtClean="0"/>
              <a:t>SEP:</a:t>
            </a:r>
          </a:p>
          <a:p>
            <a:r>
              <a:rPr lang="en-US" dirty="0" smtClean="0"/>
              <a:t>2007092500</a:t>
            </a:r>
          </a:p>
          <a:p>
            <a:r>
              <a:rPr lang="en-US" b="1" dirty="0" smtClean="0"/>
              <a:t>OCT:</a:t>
            </a:r>
          </a:p>
          <a:p>
            <a:r>
              <a:rPr lang="en-US" dirty="0" smtClean="0"/>
              <a:t>2007102600</a:t>
            </a:r>
          </a:p>
          <a:p>
            <a:r>
              <a:rPr lang="en-US" dirty="0" smtClean="0"/>
              <a:t>2007102512</a:t>
            </a:r>
          </a:p>
          <a:p>
            <a:r>
              <a:rPr lang="en-US" dirty="0" smtClean="0"/>
              <a:t>2007101300</a:t>
            </a:r>
          </a:p>
          <a:p>
            <a:r>
              <a:rPr lang="en-US" dirty="0" smtClean="0"/>
              <a:t>2007100512</a:t>
            </a:r>
          </a:p>
          <a:p>
            <a:r>
              <a:rPr lang="en-US" b="1" dirty="0" smtClean="0"/>
              <a:t>NOV:</a:t>
            </a:r>
          </a:p>
          <a:p>
            <a:r>
              <a:rPr lang="en-US" dirty="0" smtClean="0"/>
              <a:t>2007111600</a:t>
            </a:r>
          </a:p>
        </p:txBody>
      </p:sp>
      <p:sp>
        <p:nvSpPr>
          <p:cNvPr id="5" name="TextBox 4"/>
          <p:cNvSpPr txBox="1"/>
          <p:nvPr/>
        </p:nvSpPr>
        <p:spPr>
          <a:xfrm>
            <a:off x="6887178" y="304800"/>
            <a:ext cx="2104422" cy="4524315"/>
          </a:xfrm>
          <a:prstGeom prst="rect">
            <a:avLst/>
          </a:prstGeom>
          <a:noFill/>
        </p:spPr>
        <p:txBody>
          <a:bodyPr wrap="none" rtlCol="0">
            <a:spAutoFit/>
          </a:bodyPr>
          <a:lstStyle/>
          <a:p>
            <a:r>
              <a:rPr lang="en-US" dirty="0" smtClean="0"/>
              <a:t>5-day forecast </a:t>
            </a:r>
            <a:r>
              <a:rPr lang="en-US" b="1" dirty="0" smtClean="0">
                <a:solidFill>
                  <a:srgbClr val="FF0000"/>
                </a:solidFill>
              </a:rPr>
              <a:t>REDO</a:t>
            </a:r>
          </a:p>
          <a:p>
            <a:r>
              <a:rPr lang="en-US" b="1" smtClean="0"/>
              <a:t>DEC</a:t>
            </a:r>
            <a:r>
              <a:rPr lang="en-US" b="1" dirty="0" smtClean="0"/>
              <a:t>:</a:t>
            </a:r>
          </a:p>
          <a:p>
            <a:r>
              <a:rPr lang="en-US" dirty="0" smtClean="0"/>
              <a:t>2007123100 18</a:t>
            </a:r>
          </a:p>
          <a:p>
            <a:r>
              <a:rPr lang="en-US" dirty="0"/>
              <a:t>2007123018</a:t>
            </a:r>
          </a:p>
          <a:p>
            <a:r>
              <a:rPr lang="en-US" dirty="0" smtClean="0"/>
              <a:t>2007122306</a:t>
            </a:r>
          </a:p>
          <a:p>
            <a:r>
              <a:rPr lang="en-US" dirty="0" smtClean="0"/>
              <a:t>2007122100</a:t>
            </a:r>
          </a:p>
          <a:p>
            <a:r>
              <a:rPr lang="en-US" dirty="0" smtClean="0"/>
              <a:t>2007122018</a:t>
            </a:r>
          </a:p>
          <a:p>
            <a:r>
              <a:rPr lang="en-US" dirty="0" smtClean="0"/>
              <a:t>2007121500</a:t>
            </a:r>
          </a:p>
          <a:p>
            <a:r>
              <a:rPr lang="en-US" dirty="0" smtClean="0"/>
              <a:t>2007121406</a:t>
            </a:r>
          </a:p>
          <a:p>
            <a:r>
              <a:rPr lang="en-US" dirty="0" smtClean="0"/>
              <a:t>2007121312</a:t>
            </a:r>
          </a:p>
          <a:p>
            <a:r>
              <a:rPr lang="en-US" dirty="0" smtClean="0"/>
              <a:t>2007121206 18</a:t>
            </a:r>
          </a:p>
          <a:p>
            <a:r>
              <a:rPr lang="en-US" dirty="0" smtClean="0"/>
              <a:t>2007120918</a:t>
            </a:r>
          </a:p>
          <a:p>
            <a:r>
              <a:rPr lang="en-US" dirty="0" smtClean="0"/>
              <a:t>2007120706</a:t>
            </a:r>
          </a:p>
          <a:p>
            <a:r>
              <a:rPr lang="en-US" dirty="0"/>
              <a:t>2007120518</a:t>
            </a:r>
          </a:p>
          <a:p>
            <a:r>
              <a:rPr lang="en-US" dirty="0" smtClean="0"/>
              <a:t>2007120312</a:t>
            </a:r>
          </a:p>
          <a:p>
            <a:r>
              <a:rPr lang="en-US" dirty="0"/>
              <a:t>2007120218</a:t>
            </a:r>
            <a:endParaRPr lang="en-US" dirty="0" smtClean="0"/>
          </a:p>
        </p:txBody>
      </p:sp>
    </p:spTree>
    <p:extLst>
      <p:ext uri="{BB962C8B-B14F-4D97-AF65-F5344CB8AC3E}">
        <p14:creationId xmlns:p14="http://schemas.microsoft.com/office/powerpoint/2010/main" val="4213653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57200"/>
            <a:ext cx="8927509" cy="369332"/>
          </a:xfrm>
          <a:prstGeom prst="rect">
            <a:avLst/>
          </a:prstGeom>
          <a:noFill/>
        </p:spPr>
        <p:txBody>
          <a:bodyPr wrap="none" rtlCol="0">
            <a:spAutoFit/>
          </a:bodyPr>
          <a:lstStyle/>
          <a:p>
            <a:r>
              <a:rPr lang="en-US" b="1" dirty="0" smtClean="0"/>
              <a:t>New topic: Systematic errors in the model (Compare the first guess ft06 and BUFR OBS data)</a:t>
            </a:r>
            <a:endParaRPr lang="en-US" b="1" dirty="0"/>
          </a:p>
        </p:txBody>
      </p:sp>
      <p:sp>
        <p:nvSpPr>
          <p:cNvPr id="3" name="TextBox 2"/>
          <p:cNvSpPr txBox="1"/>
          <p:nvPr/>
        </p:nvSpPr>
        <p:spPr>
          <a:xfrm>
            <a:off x="76200" y="152400"/>
            <a:ext cx="1242648" cy="369332"/>
          </a:xfrm>
          <a:prstGeom prst="rect">
            <a:avLst/>
          </a:prstGeom>
          <a:noFill/>
        </p:spPr>
        <p:txBody>
          <a:bodyPr wrap="none" rtlCol="0">
            <a:spAutoFit/>
          </a:bodyPr>
          <a:lstStyle/>
          <a:p>
            <a:r>
              <a:rPr lang="en-US" b="1" dirty="0" smtClean="0">
                <a:solidFill>
                  <a:srgbClr val="0070C0"/>
                </a:solidFill>
              </a:rPr>
              <a:t>2016.07.15</a:t>
            </a:r>
            <a:endParaRPr lang="en-US" b="1" dirty="0">
              <a:solidFill>
                <a:srgbClr val="0070C0"/>
              </a:solidFill>
            </a:endParaRPr>
          </a:p>
        </p:txBody>
      </p:sp>
      <p:sp>
        <p:nvSpPr>
          <p:cNvPr id="4" name="TextBox 3"/>
          <p:cNvSpPr txBox="1"/>
          <p:nvPr/>
        </p:nvSpPr>
        <p:spPr>
          <a:xfrm>
            <a:off x="228600" y="997089"/>
            <a:ext cx="8763000" cy="5509200"/>
          </a:xfrm>
          <a:prstGeom prst="rect">
            <a:avLst/>
          </a:prstGeom>
          <a:noFill/>
        </p:spPr>
        <p:txBody>
          <a:bodyPr wrap="square" rtlCol="0">
            <a:spAutoFit/>
          </a:bodyPr>
          <a:lstStyle/>
          <a:p>
            <a:r>
              <a:rPr lang="en-US" sz="1400" dirty="0"/>
              <a:t>FYI, there will be a session (A107) “Toward Reducing Systematic Errors in Weather and Climate Models: Evaluation, Understanding, and Improvement” at the AGU Fall Meeting, which will be held from 12 – 16 December 2016 in San Francisco (</a:t>
            </a:r>
            <a:r>
              <a:rPr lang="en-US" sz="1400" dirty="0">
                <a:hlinkClick r:id="rId2"/>
              </a:rPr>
              <a:t>https://agu.confex.com/agu/fm16/preliminaryview.cgi/start.html</a:t>
            </a:r>
            <a:r>
              <a:rPr lang="en-US" sz="1400" dirty="0"/>
              <a:t>).  The session details are provided below. We invite you to submit your relevant papers to this session. </a:t>
            </a:r>
            <a:r>
              <a:rPr lang="en-US" sz="1400" b="1" dirty="0"/>
              <a:t>The paper abstract is due on 3 August, 2016</a:t>
            </a:r>
            <a:r>
              <a:rPr lang="en-US" sz="1400" dirty="0"/>
              <a:t>.</a:t>
            </a:r>
          </a:p>
          <a:p>
            <a:r>
              <a:rPr lang="en-US" sz="1600" dirty="0"/>
              <a:t> </a:t>
            </a:r>
          </a:p>
          <a:p>
            <a:r>
              <a:rPr lang="en-US" sz="1600" b="1" dirty="0"/>
              <a:t>Session ID: 12620 </a:t>
            </a:r>
            <a:r>
              <a:rPr lang="en-US" sz="1600" dirty="0" smtClean="0"/>
              <a:t>	</a:t>
            </a:r>
            <a:r>
              <a:rPr lang="en-US" sz="1600" b="1" dirty="0" smtClean="0"/>
              <a:t>Session </a:t>
            </a:r>
            <a:r>
              <a:rPr lang="en-US" sz="1600" b="1" dirty="0"/>
              <a:t>Title: A107</a:t>
            </a:r>
            <a:r>
              <a:rPr lang="en-US" sz="1600" dirty="0"/>
              <a:t>.</a:t>
            </a:r>
            <a:r>
              <a:rPr lang="en-US" sz="1600" b="1" dirty="0"/>
              <a:t>Toward Reducing Systematic Errors in Weather and Climate Models: Evaluation, Understanding, and Improvement</a:t>
            </a:r>
            <a:endParaRPr lang="en-US" sz="1600" dirty="0"/>
          </a:p>
          <a:p>
            <a:r>
              <a:rPr lang="en-US" sz="800" dirty="0"/>
              <a:t> </a:t>
            </a:r>
          </a:p>
          <a:p>
            <a:r>
              <a:rPr lang="en-US" sz="1600" b="1" dirty="0"/>
              <a:t>Session Description</a:t>
            </a:r>
            <a:r>
              <a:rPr lang="en-US" sz="1600" dirty="0"/>
              <a:t>: </a:t>
            </a:r>
            <a:r>
              <a:rPr lang="en-US" sz="1600" dirty="0">
                <a:solidFill>
                  <a:srgbClr val="0070C0"/>
                </a:solidFill>
              </a:rPr>
              <a:t>Despite continuous advances in both weather and climate models, large errors persist in their simulated weather and climate. Describing and understanding the nature and causes of these errors through deep analysis and evaluation using observations is a first and critical step to improving models. This session invites presentations in the following areas: (1) Global and regional evaluation of weather and climate models such as those used in numerical weather prediction (NWP) and climate modeling centers and from major model intercomparison projects (e.g., CMIP3/CMIP5); (2) Process studies that utilize various modeling tools; (3) Diagnostics for model performance rooted in surface or satellite observations; and (4) Observational studies that have a direct bearing on understanding and improving model representations of convection, clouds, radiation, precipitation and their interactions. Understanding model errors in mean state or variability (diurnal, seasonal, etc.), in atmosphere, land, and coupled models are all of interest.</a:t>
            </a:r>
          </a:p>
          <a:p>
            <a:r>
              <a:rPr lang="en-US" sz="1600" dirty="0"/>
              <a:t> </a:t>
            </a:r>
          </a:p>
          <a:p>
            <a:r>
              <a:rPr lang="en-US" sz="1600" b="1" dirty="0"/>
              <a:t>Confirmed Invited </a:t>
            </a:r>
            <a:r>
              <a:rPr lang="en-US" sz="1600" b="1" dirty="0" smtClean="0"/>
              <a:t>Presenters:</a:t>
            </a:r>
            <a:r>
              <a:rPr lang="en-US" sz="1600" dirty="0" smtClean="0"/>
              <a:t>  Ruby </a:t>
            </a:r>
            <a:r>
              <a:rPr lang="en-US" sz="1600" dirty="0"/>
              <a:t>Leung (</a:t>
            </a:r>
            <a:r>
              <a:rPr lang="en-US" sz="1600" dirty="0" smtClean="0"/>
              <a:t>PNNL) </a:t>
            </a:r>
            <a:r>
              <a:rPr lang="en-US" sz="1600" dirty="0"/>
              <a:t>	</a:t>
            </a:r>
            <a:r>
              <a:rPr lang="en-US" sz="1600" dirty="0" smtClean="0"/>
              <a:t>Ming </a:t>
            </a:r>
            <a:r>
              <a:rPr lang="en-US" sz="1600" dirty="0"/>
              <a:t>Zhao (GFDL)</a:t>
            </a:r>
          </a:p>
          <a:p>
            <a:r>
              <a:rPr lang="en-US" sz="800" dirty="0"/>
              <a:t>  </a:t>
            </a:r>
          </a:p>
          <a:p>
            <a:r>
              <a:rPr lang="en-US" sz="1600" dirty="0" err="1"/>
              <a:t>Shaocheng</a:t>
            </a:r>
            <a:r>
              <a:rPr lang="en-US" sz="1600" dirty="0"/>
              <a:t> </a:t>
            </a:r>
            <a:r>
              <a:rPr lang="en-US" sz="1600" dirty="0" err="1"/>
              <a:t>Xie</a:t>
            </a:r>
            <a:r>
              <a:rPr lang="en-US" sz="1600" dirty="0"/>
              <a:t>, Brian Medeiros, and </a:t>
            </a:r>
            <a:r>
              <a:rPr lang="en-US" sz="1600" dirty="0" err="1"/>
              <a:t>Donghai</a:t>
            </a:r>
            <a:r>
              <a:rPr lang="en-US" sz="1600" dirty="0"/>
              <a:t> Wang (Conveners</a:t>
            </a:r>
            <a:r>
              <a:rPr lang="en-US" sz="1600" dirty="0" smtClean="0"/>
              <a:t>)</a:t>
            </a:r>
            <a:endParaRPr lang="en-US" sz="1600" dirty="0"/>
          </a:p>
        </p:txBody>
      </p:sp>
    </p:spTree>
    <p:extLst>
      <p:ext uri="{BB962C8B-B14F-4D97-AF65-F5344CB8AC3E}">
        <p14:creationId xmlns:p14="http://schemas.microsoft.com/office/powerpoint/2010/main" val="1493197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6428106" cy="3970318"/>
          </a:xfrm>
          <a:prstGeom prst="rect">
            <a:avLst/>
          </a:prstGeom>
          <a:noFill/>
        </p:spPr>
        <p:txBody>
          <a:bodyPr wrap="none" rtlCol="0">
            <a:spAutoFit/>
          </a:bodyPr>
          <a:lstStyle/>
          <a:p>
            <a:r>
              <a:rPr lang="en-US" dirty="0" smtClean="0"/>
              <a:t>OBS data: average in a box</a:t>
            </a:r>
          </a:p>
          <a:p>
            <a:endParaRPr lang="en-US" dirty="0" smtClean="0"/>
          </a:p>
          <a:p>
            <a:r>
              <a:rPr lang="en-US" dirty="0" smtClean="0"/>
              <a:t>Aircraft data: </a:t>
            </a:r>
            <a:r>
              <a:rPr lang="en-US" dirty="0" smtClean="0">
                <a:solidFill>
                  <a:srgbClr val="0070C0"/>
                </a:solidFill>
              </a:rPr>
              <a:t>AIRCFT</a:t>
            </a:r>
            <a:r>
              <a:rPr lang="en-US" dirty="0" smtClean="0"/>
              <a:t>, </a:t>
            </a:r>
            <a:r>
              <a:rPr lang="en-US" dirty="0" smtClean="0">
                <a:solidFill>
                  <a:srgbClr val="0070C0"/>
                </a:solidFill>
              </a:rPr>
              <a:t>AIRCAR</a:t>
            </a:r>
          </a:p>
          <a:p>
            <a:endParaRPr lang="en-US" dirty="0"/>
          </a:p>
          <a:p>
            <a:r>
              <a:rPr lang="en-US" dirty="0" smtClean="0"/>
              <a:t>Satellite data</a:t>
            </a:r>
          </a:p>
          <a:p>
            <a:endParaRPr lang="en-US" dirty="0"/>
          </a:p>
          <a:p>
            <a:r>
              <a:rPr lang="en-US" dirty="0"/>
              <a:t>Should we use </a:t>
            </a:r>
            <a:r>
              <a:rPr lang="en-US" dirty="0">
                <a:solidFill>
                  <a:srgbClr val="0070C0"/>
                </a:solidFill>
              </a:rPr>
              <a:t>prepbufr2004010800</a:t>
            </a:r>
            <a:r>
              <a:rPr lang="en-US" dirty="0"/>
              <a:t> or </a:t>
            </a:r>
            <a:r>
              <a:rPr lang="en-US" dirty="0" smtClean="0">
                <a:solidFill>
                  <a:srgbClr val="0070C0"/>
                </a:solidFill>
              </a:rPr>
              <a:t>oiqc.anl.2004010800.bufr</a:t>
            </a:r>
            <a:r>
              <a:rPr lang="en-US" dirty="0" smtClean="0"/>
              <a:t>?</a:t>
            </a:r>
          </a:p>
          <a:p>
            <a:endParaRPr lang="en-US" dirty="0"/>
          </a:p>
          <a:p>
            <a:r>
              <a:rPr lang="en-US" b="1" dirty="0" smtClean="0">
                <a:solidFill>
                  <a:srgbClr val="0070C0"/>
                </a:solidFill>
              </a:rPr>
              <a:t>2016.08.26</a:t>
            </a:r>
          </a:p>
          <a:p>
            <a:r>
              <a:rPr lang="en-US" b="1" dirty="0" smtClean="0"/>
              <a:t>Analysis</a:t>
            </a:r>
          </a:p>
          <a:p>
            <a:pPr marL="285750" indent="-285750">
              <a:buFont typeface="Wingdings" panose="05000000000000000000" pitchFamily="2" charset="2"/>
              <a:buChar char="§"/>
            </a:pPr>
            <a:r>
              <a:rPr lang="en-US" dirty="0" smtClean="0"/>
              <a:t>Spatial distribution of OBS, 1x1 grid</a:t>
            </a:r>
          </a:p>
          <a:p>
            <a:pPr marL="285750" indent="-285750">
              <a:buFont typeface="Wingdings" panose="05000000000000000000" pitchFamily="2" charset="2"/>
              <a:buChar char="§"/>
            </a:pPr>
            <a:r>
              <a:rPr lang="en-US" dirty="0" smtClean="0"/>
              <a:t>Temperature and wind</a:t>
            </a:r>
          </a:p>
          <a:p>
            <a:pPr marL="285750" indent="-285750">
              <a:buFont typeface="Wingdings" panose="05000000000000000000" pitchFamily="2" charset="2"/>
              <a:buChar char="§"/>
            </a:pPr>
            <a:r>
              <a:rPr lang="en-US" dirty="0" smtClean="0"/>
              <a:t>Mean bias</a:t>
            </a:r>
          </a:p>
          <a:p>
            <a:endParaRPr lang="en-US" dirty="0"/>
          </a:p>
        </p:txBody>
      </p:sp>
    </p:spTree>
    <p:extLst>
      <p:ext uri="{BB962C8B-B14F-4D97-AF65-F5344CB8AC3E}">
        <p14:creationId xmlns:p14="http://schemas.microsoft.com/office/powerpoint/2010/main" val="126056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1242648" cy="369332"/>
          </a:xfrm>
          <a:prstGeom prst="rect">
            <a:avLst/>
          </a:prstGeom>
          <a:noFill/>
        </p:spPr>
        <p:txBody>
          <a:bodyPr wrap="none" rtlCol="0">
            <a:spAutoFit/>
          </a:bodyPr>
          <a:lstStyle/>
          <a:p>
            <a:r>
              <a:rPr lang="en-US" b="1" dirty="0" smtClean="0">
                <a:solidFill>
                  <a:srgbClr val="00B050"/>
                </a:solidFill>
              </a:rPr>
              <a:t>2015.11.16</a:t>
            </a:r>
            <a:endParaRPr lang="en-US" b="1" dirty="0">
              <a:solidFill>
                <a:srgbClr val="00B050"/>
              </a:solidFill>
            </a:endParaRPr>
          </a:p>
        </p:txBody>
      </p:sp>
      <p:sp>
        <p:nvSpPr>
          <p:cNvPr id="3" name="TextBox 2"/>
          <p:cNvSpPr txBox="1"/>
          <p:nvPr/>
        </p:nvSpPr>
        <p:spPr>
          <a:xfrm>
            <a:off x="228600" y="304800"/>
            <a:ext cx="8055410" cy="1477328"/>
          </a:xfrm>
          <a:prstGeom prst="rect">
            <a:avLst/>
          </a:prstGeom>
          <a:noFill/>
        </p:spPr>
        <p:txBody>
          <a:bodyPr wrap="none" rtlCol="0">
            <a:spAutoFit/>
          </a:bodyPr>
          <a:lstStyle/>
          <a:p>
            <a:r>
              <a:rPr lang="en-US" dirty="0"/>
              <a:t>Copy all files to /</a:t>
            </a:r>
            <a:r>
              <a:rPr lang="en-US" dirty="0" err="1"/>
              <a:t>sss</a:t>
            </a:r>
            <a:r>
              <a:rPr lang="en-US" dirty="0"/>
              <a:t>/</a:t>
            </a:r>
            <a:r>
              <a:rPr lang="en-US" dirty="0" err="1"/>
              <a:t>cpc</a:t>
            </a:r>
            <a:r>
              <a:rPr lang="en-US" dirty="0"/>
              <a:t>/shared/</a:t>
            </a:r>
            <a:r>
              <a:rPr lang="en-US" dirty="0" err="1"/>
              <a:t>Hui.Wang</a:t>
            </a:r>
            <a:r>
              <a:rPr lang="en-US" dirty="0"/>
              <a:t>/home/data/monthdir.r2</a:t>
            </a:r>
            <a:r>
              <a:rPr lang="en-US" dirty="0" smtClean="0"/>
              <a:t>/</a:t>
            </a:r>
          </a:p>
          <a:p>
            <a:r>
              <a:rPr lang="en-US" dirty="0" smtClean="0"/>
              <a:t>9 types of files:</a:t>
            </a:r>
          </a:p>
          <a:p>
            <a:r>
              <a:rPr lang="en-US" dirty="0"/>
              <a:t>grb2d2008010300   prepbufr2008010300.gz  sfcanl2008010300  snogrb2008010300</a:t>
            </a:r>
          </a:p>
          <a:p>
            <a:r>
              <a:rPr lang="en-US" dirty="0"/>
              <a:t>icegrb2008010300  sanl2008010300         sges2008010300    </a:t>
            </a:r>
            <a:r>
              <a:rPr lang="en-US" dirty="0" smtClean="0"/>
              <a:t>sstgrb2008010300</a:t>
            </a:r>
          </a:p>
          <a:p>
            <a:r>
              <a:rPr lang="en-US" dirty="0" smtClean="0"/>
              <a:t>pingrainT62.grb.2008 (5-day mean </a:t>
            </a:r>
            <a:r>
              <a:rPr lang="en-US" dirty="0" err="1" smtClean="0"/>
              <a:t>obs</a:t>
            </a:r>
            <a:r>
              <a:rPr lang="en-US" dirty="0" smtClean="0"/>
              <a:t> </a:t>
            </a:r>
            <a:r>
              <a:rPr lang="en-US" dirty="0" err="1" smtClean="0"/>
              <a:t>pr</a:t>
            </a:r>
            <a:r>
              <a:rPr lang="en-US" dirty="0" smtClean="0"/>
              <a:t>)</a:t>
            </a:r>
            <a:endParaRPr lang="en-US" dirty="0"/>
          </a:p>
        </p:txBody>
      </p:sp>
      <p:sp>
        <p:nvSpPr>
          <p:cNvPr id="4" name="TextBox 3"/>
          <p:cNvSpPr txBox="1"/>
          <p:nvPr/>
        </p:nvSpPr>
        <p:spPr>
          <a:xfrm>
            <a:off x="76200" y="1828800"/>
            <a:ext cx="1242648" cy="369332"/>
          </a:xfrm>
          <a:prstGeom prst="rect">
            <a:avLst/>
          </a:prstGeom>
          <a:noFill/>
        </p:spPr>
        <p:txBody>
          <a:bodyPr wrap="none" rtlCol="0">
            <a:spAutoFit/>
          </a:bodyPr>
          <a:lstStyle/>
          <a:p>
            <a:r>
              <a:rPr lang="en-US" b="1" dirty="0" smtClean="0">
                <a:solidFill>
                  <a:srgbClr val="00B050"/>
                </a:solidFill>
              </a:rPr>
              <a:t>2015.11.17</a:t>
            </a:r>
            <a:endParaRPr lang="en-US" b="1" dirty="0">
              <a:solidFill>
                <a:srgbClr val="00B050"/>
              </a:solidFill>
            </a:endParaRPr>
          </a:p>
        </p:txBody>
      </p:sp>
      <p:sp>
        <p:nvSpPr>
          <p:cNvPr id="5" name="TextBox 4"/>
          <p:cNvSpPr txBox="1"/>
          <p:nvPr/>
        </p:nvSpPr>
        <p:spPr>
          <a:xfrm>
            <a:off x="304800" y="2133600"/>
            <a:ext cx="7638630" cy="4216539"/>
          </a:xfrm>
          <a:prstGeom prst="rect">
            <a:avLst/>
          </a:prstGeom>
          <a:noFill/>
        </p:spPr>
        <p:txBody>
          <a:bodyPr wrap="none" rtlCol="0">
            <a:spAutoFit/>
          </a:bodyPr>
          <a:lstStyle/>
          <a:p>
            <a:r>
              <a:rPr lang="en-US" dirty="0"/>
              <a:t>In /</a:t>
            </a:r>
            <a:r>
              <a:rPr lang="en-US" dirty="0" err="1" smtClean="0"/>
              <a:t>sss</a:t>
            </a:r>
            <a:r>
              <a:rPr lang="en-US" dirty="0" smtClean="0"/>
              <a:t>/</a:t>
            </a:r>
            <a:r>
              <a:rPr lang="en-US" dirty="0" err="1" smtClean="0"/>
              <a:t>cpc</a:t>
            </a:r>
            <a:r>
              <a:rPr lang="en-US" dirty="0" smtClean="0"/>
              <a:t>/shared/</a:t>
            </a:r>
            <a:r>
              <a:rPr lang="en-US" dirty="0" err="1" smtClean="0"/>
              <a:t>Hui.Wang</a:t>
            </a:r>
            <a:r>
              <a:rPr lang="en-US" dirty="0" smtClean="0"/>
              <a:t>/home/data/monthdir.r2</a:t>
            </a:r>
          </a:p>
          <a:p>
            <a:r>
              <a:rPr lang="en-US" dirty="0" err="1" smtClean="0"/>
              <a:t>cp</a:t>
            </a:r>
            <a:r>
              <a:rPr lang="en-US" dirty="0"/>
              <a:t> pingrainT62.grb.2008 </a:t>
            </a:r>
            <a:r>
              <a:rPr lang="en-US" dirty="0" smtClean="0">
                <a:solidFill>
                  <a:srgbClr val="C00000"/>
                </a:solidFill>
              </a:rPr>
              <a:t>pingrainT62.grb.new</a:t>
            </a:r>
          </a:p>
          <a:p>
            <a:r>
              <a:rPr lang="en-US" dirty="0" smtClean="0"/>
              <a:t>			(file name for OBS rainfall: 5-day mean)</a:t>
            </a:r>
            <a:endParaRPr lang="en-US" dirty="0"/>
          </a:p>
          <a:p>
            <a:r>
              <a:rPr lang="en-US" dirty="0" smtClean="0"/>
              <a:t>Run job on /</a:t>
            </a:r>
            <a:r>
              <a:rPr lang="en-US" dirty="0" err="1" smtClean="0"/>
              <a:t>stmp</a:t>
            </a:r>
            <a:endParaRPr lang="en-US" dirty="0" smtClean="0"/>
          </a:p>
          <a:p>
            <a:r>
              <a:rPr lang="en-US" dirty="0" smtClean="0"/>
              <a:t>Set $</a:t>
            </a:r>
            <a:r>
              <a:rPr lang="en-US" dirty="0" err="1" smtClean="0"/>
              <a:t>stmp</a:t>
            </a:r>
            <a:r>
              <a:rPr lang="en-US" dirty="0" smtClean="0"/>
              <a:t> and $</a:t>
            </a:r>
            <a:r>
              <a:rPr lang="en-US" dirty="0" err="1" smtClean="0"/>
              <a:t>ptmp</a:t>
            </a:r>
            <a:r>
              <a:rPr lang="en-US" dirty="0" smtClean="0"/>
              <a:t> in one of the following used:</a:t>
            </a:r>
          </a:p>
          <a:p>
            <a:r>
              <a:rPr lang="en-US" dirty="0" smtClean="0"/>
              <a:t>.prof	.bash	.</a:t>
            </a:r>
            <a:r>
              <a:rPr lang="en-US" dirty="0" err="1" smtClean="0"/>
              <a:t>cshrc</a:t>
            </a:r>
            <a:r>
              <a:rPr lang="en-US" dirty="0" smtClean="0"/>
              <a:t>	.login</a:t>
            </a:r>
            <a:endParaRPr lang="en-US" dirty="0"/>
          </a:p>
          <a:p>
            <a:endParaRPr lang="en-US" sz="1200" dirty="0" smtClean="0"/>
          </a:p>
          <a:p>
            <a:r>
              <a:rPr lang="en-US" dirty="0" smtClean="0"/>
              <a:t>To get other data for run:</a:t>
            </a:r>
          </a:p>
          <a:p>
            <a:r>
              <a:rPr lang="en-US" dirty="0"/>
              <a:t>/</a:t>
            </a:r>
            <a:r>
              <a:rPr lang="en-US" dirty="0" smtClean="0"/>
              <a:t>5year/NCEPDEV/</a:t>
            </a:r>
            <a:r>
              <a:rPr lang="en-US" dirty="0" err="1" smtClean="0"/>
              <a:t>cpc</a:t>
            </a:r>
            <a:r>
              <a:rPr lang="en-US" dirty="0" smtClean="0"/>
              <a:t>-om/</a:t>
            </a:r>
            <a:r>
              <a:rPr lang="en-US" dirty="0" err="1" smtClean="0"/>
              <a:t>Wesley.Ebisuzaki</a:t>
            </a:r>
            <a:r>
              <a:rPr lang="en-US" dirty="0" smtClean="0"/>
              <a:t>/r2/sp1/2008/</a:t>
            </a:r>
          </a:p>
          <a:p>
            <a:endParaRPr lang="en-US" sz="1200" dirty="0" smtClean="0"/>
          </a:p>
          <a:p>
            <a:r>
              <a:rPr lang="en-US" dirty="0" smtClean="0"/>
              <a:t>To run </a:t>
            </a:r>
            <a:r>
              <a:rPr lang="en-US" dirty="0"/>
              <a:t>starting from </a:t>
            </a:r>
            <a:r>
              <a:rPr lang="en-US" dirty="0" smtClean="0"/>
              <a:t>2008010600, additional files needed:</a:t>
            </a:r>
          </a:p>
          <a:p>
            <a:r>
              <a:rPr lang="en-US" sz="1400" dirty="0">
                <a:solidFill>
                  <a:schemeClr val="accent2"/>
                </a:solidFill>
              </a:rPr>
              <a:t>flx.ft06.2008010100.grib  flx.ft06.2008010106.grib  flx.ft06.2008010112.grib  </a:t>
            </a:r>
            <a:r>
              <a:rPr lang="en-US" sz="1400" dirty="0" smtClean="0">
                <a:solidFill>
                  <a:schemeClr val="accent2"/>
                </a:solidFill>
              </a:rPr>
              <a:t>flx.ft06.2008010118.grib</a:t>
            </a:r>
          </a:p>
          <a:p>
            <a:r>
              <a:rPr lang="en-US" sz="1400" dirty="0">
                <a:solidFill>
                  <a:schemeClr val="accent2"/>
                </a:solidFill>
              </a:rPr>
              <a:t>flx.ft06.2008010200.grib  flx.ft06.2008010206.grib  flx.ft06.2008010212.grib  </a:t>
            </a:r>
            <a:r>
              <a:rPr lang="en-US" sz="1400" dirty="0" smtClean="0">
                <a:solidFill>
                  <a:schemeClr val="accent2"/>
                </a:solidFill>
              </a:rPr>
              <a:t>flx.ft06.2008010218.grib</a:t>
            </a:r>
          </a:p>
          <a:p>
            <a:r>
              <a:rPr lang="en-US" sz="1400" dirty="0">
                <a:solidFill>
                  <a:schemeClr val="accent2"/>
                </a:solidFill>
              </a:rPr>
              <a:t>flx.ft06.2008010300.grib  flx.ft06.2008010306.grib  flx.ft06.2008010312.grib  </a:t>
            </a:r>
            <a:r>
              <a:rPr lang="en-US" sz="1400" dirty="0" smtClean="0">
                <a:solidFill>
                  <a:schemeClr val="accent2"/>
                </a:solidFill>
              </a:rPr>
              <a:t>flx.ft06.2008010318.grib</a:t>
            </a:r>
          </a:p>
          <a:p>
            <a:r>
              <a:rPr lang="en-US" sz="1400" dirty="0">
                <a:solidFill>
                  <a:schemeClr val="accent2"/>
                </a:solidFill>
              </a:rPr>
              <a:t>flx.ft06.2008010400.grib  flx.ft06.2008010406.grib  flx.ft06.2008010412.grib  </a:t>
            </a:r>
            <a:r>
              <a:rPr lang="en-US" sz="1400" dirty="0" smtClean="0">
                <a:solidFill>
                  <a:schemeClr val="accent2"/>
                </a:solidFill>
              </a:rPr>
              <a:t>flx.ft06.2008010418.grib</a:t>
            </a:r>
          </a:p>
          <a:p>
            <a:r>
              <a:rPr lang="en-US" sz="1400" dirty="0">
                <a:solidFill>
                  <a:schemeClr val="accent2"/>
                </a:solidFill>
              </a:rPr>
              <a:t>flx.ft06.2008010500.grib  flx.ft06.2008010506.grib  flx.ft06.2008010512.grib  flx.ft06.2008010518.grib</a:t>
            </a:r>
          </a:p>
          <a:p>
            <a:r>
              <a:rPr lang="en-US" sz="1400" dirty="0" smtClean="0">
                <a:solidFill>
                  <a:srgbClr val="7030A0"/>
                </a:solidFill>
              </a:rPr>
              <a:t>sfc.ft06.2008010518.ieee  sig.anl.2008010518.ieee  sig.ft06.2008010518.ieee</a:t>
            </a:r>
            <a:endParaRPr lang="en-US" sz="1400" dirty="0">
              <a:solidFill>
                <a:srgbClr val="7030A0"/>
              </a:solidFill>
            </a:endParaRPr>
          </a:p>
        </p:txBody>
      </p:sp>
    </p:spTree>
    <p:extLst>
      <p:ext uri="{BB962C8B-B14F-4D97-AF65-F5344CB8AC3E}">
        <p14:creationId xmlns:p14="http://schemas.microsoft.com/office/powerpoint/2010/main" val="2221700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2622834" cy="646331"/>
          </a:xfrm>
          <a:prstGeom prst="rect">
            <a:avLst/>
          </a:prstGeom>
          <a:noFill/>
        </p:spPr>
        <p:txBody>
          <a:bodyPr wrap="none" rtlCol="0">
            <a:spAutoFit/>
          </a:bodyPr>
          <a:lstStyle/>
          <a:p>
            <a:r>
              <a:rPr lang="en-US" sz="3600" dirty="0" smtClean="0">
                <a:solidFill>
                  <a:srgbClr val="C00000"/>
                </a:solidFill>
              </a:rPr>
              <a:t>Quality Mark</a:t>
            </a:r>
            <a:endParaRPr lang="en-US" sz="3600" dirty="0">
              <a:solidFill>
                <a:srgbClr val="C00000"/>
              </a:solidFill>
            </a:endParaRPr>
          </a:p>
        </p:txBody>
      </p:sp>
      <p:sp>
        <p:nvSpPr>
          <p:cNvPr id="3" name="TextBox 2"/>
          <p:cNvSpPr txBox="1"/>
          <p:nvPr/>
        </p:nvSpPr>
        <p:spPr>
          <a:xfrm>
            <a:off x="76200" y="152400"/>
            <a:ext cx="1242648" cy="369332"/>
          </a:xfrm>
          <a:prstGeom prst="rect">
            <a:avLst/>
          </a:prstGeom>
          <a:noFill/>
        </p:spPr>
        <p:txBody>
          <a:bodyPr wrap="none" rtlCol="0">
            <a:spAutoFit/>
          </a:bodyPr>
          <a:lstStyle/>
          <a:p>
            <a:r>
              <a:rPr lang="en-US" b="1" dirty="0" smtClean="0">
                <a:solidFill>
                  <a:srgbClr val="0070C0"/>
                </a:solidFill>
              </a:rPr>
              <a:t>2016.07.29</a:t>
            </a:r>
            <a:endParaRPr lang="en-US" b="1" dirty="0">
              <a:solidFill>
                <a:srgbClr val="0070C0"/>
              </a:solidFill>
            </a:endParaRPr>
          </a:p>
        </p:txBody>
      </p:sp>
      <p:sp>
        <p:nvSpPr>
          <p:cNvPr id="4" name="TextBox 3"/>
          <p:cNvSpPr txBox="1"/>
          <p:nvPr/>
        </p:nvSpPr>
        <p:spPr>
          <a:xfrm>
            <a:off x="381000" y="1295400"/>
            <a:ext cx="8305800" cy="2585323"/>
          </a:xfrm>
          <a:prstGeom prst="rect">
            <a:avLst/>
          </a:prstGeom>
          <a:noFill/>
        </p:spPr>
        <p:txBody>
          <a:bodyPr wrap="square" rtlCol="0">
            <a:spAutoFit/>
          </a:bodyPr>
          <a:lstStyle/>
          <a:p>
            <a:r>
              <a:rPr lang="en-US" dirty="0">
                <a:hlinkClick r:id="rId2"/>
              </a:rPr>
              <a:t>http://www.caps.ou.edu/~</a:t>
            </a:r>
            <a:r>
              <a:rPr lang="en-US" dirty="0" smtClean="0">
                <a:hlinkClick r:id="rId2"/>
              </a:rPr>
              <a:t>kzhu/control/config/PB2NCConfig_OKC</a:t>
            </a:r>
            <a:endParaRPr lang="en-US" dirty="0" smtClean="0"/>
          </a:p>
          <a:p>
            <a:endParaRPr lang="en-US" dirty="0"/>
          </a:p>
          <a:p>
            <a:r>
              <a:rPr lang="en-US" dirty="0"/>
              <a:t>// Quality mark threshold to indicate which observations to retain. </a:t>
            </a:r>
            <a:endParaRPr lang="en-US" dirty="0" smtClean="0"/>
          </a:p>
          <a:p>
            <a:r>
              <a:rPr lang="en-US" dirty="0" smtClean="0"/>
              <a:t>// </a:t>
            </a:r>
            <a:r>
              <a:rPr lang="en-US" dirty="0"/>
              <a:t>Observations with a quality mark equal to or LESS THAN this threshold </a:t>
            </a:r>
            <a:endParaRPr lang="en-US" dirty="0" smtClean="0"/>
          </a:p>
          <a:p>
            <a:r>
              <a:rPr lang="en-US" dirty="0" smtClean="0"/>
              <a:t>// </a:t>
            </a:r>
            <a:r>
              <a:rPr lang="en-US" dirty="0"/>
              <a:t>will be retained, while observations with a quality mark GREATER THAN </a:t>
            </a:r>
            <a:endParaRPr lang="en-US" dirty="0" smtClean="0"/>
          </a:p>
          <a:p>
            <a:r>
              <a:rPr lang="en-US" dirty="0" smtClean="0"/>
              <a:t>// </a:t>
            </a:r>
            <a:r>
              <a:rPr lang="en-US" dirty="0"/>
              <a:t>this threshold will be discarded. </a:t>
            </a:r>
            <a:endParaRPr lang="en-US" dirty="0" smtClean="0"/>
          </a:p>
          <a:p>
            <a:r>
              <a:rPr lang="en-US" dirty="0" smtClean="0"/>
              <a:t>// </a:t>
            </a:r>
            <a:r>
              <a:rPr lang="en-US" dirty="0">
                <a:hlinkClick r:id="rId3"/>
              </a:rPr>
              <a:t>http://</a:t>
            </a:r>
            <a:r>
              <a:rPr lang="en-US" dirty="0" smtClean="0">
                <a:hlinkClick r:id="rId3"/>
              </a:rPr>
              <a:t>www.emc.ncep.noaa.gov/mmb/data_processing/prepbufr.doc/table_7.htm</a:t>
            </a:r>
            <a:endParaRPr lang="en-US" dirty="0" smtClean="0"/>
          </a:p>
          <a:p>
            <a:r>
              <a:rPr lang="en-US" dirty="0" smtClean="0"/>
              <a:t>// </a:t>
            </a:r>
          </a:p>
          <a:p>
            <a:r>
              <a:rPr lang="en-US" dirty="0" err="1" smtClean="0"/>
              <a:t>quality_mark_threshold</a:t>
            </a:r>
            <a:r>
              <a:rPr lang="en-US" dirty="0" smtClean="0"/>
              <a:t> </a:t>
            </a:r>
            <a:r>
              <a:rPr lang="en-US" dirty="0"/>
              <a:t>= 2;</a:t>
            </a:r>
          </a:p>
        </p:txBody>
      </p:sp>
    </p:spTree>
    <p:extLst>
      <p:ext uri="{BB962C8B-B14F-4D97-AF65-F5344CB8AC3E}">
        <p14:creationId xmlns:p14="http://schemas.microsoft.com/office/powerpoint/2010/main" val="1919345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7738699"/>
              </p:ext>
            </p:extLst>
          </p:nvPr>
        </p:nvGraphicFramePr>
        <p:xfrm>
          <a:off x="1112318" y="1448519"/>
          <a:ext cx="7193482" cy="4647481"/>
        </p:xfrm>
        <a:graphic>
          <a:graphicData uri="http://schemas.openxmlformats.org/drawingml/2006/table">
            <a:tbl>
              <a:tblPr>
                <a:tableStyleId>{3C2FFA5D-87B4-456A-9821-1D502468CF0F}</a:tableStyleId>
              </a:tblPr>
              <a:tblGrid>
                <a:gridCol w="3596741"/>
                <a:gridCol w="3596741"/>
              </a:tblGrid>
              <a:tr h="189045">
                <a:tc>
                  <a:txBody>
                    <a:bodyPr/>
                    <a:lstStyle/>
                    <a:p>
                      <a:pPr algn="ctr"/>
                      <a:r>
                        <a:rPr lang="en-US" sz="1600" dirty="0">
                          <a:effectLst/>
                        </a:rPr>
                        <a:t>Quality Marker</a:t>
                      </a:r>
                      <a:endParaRPr lang="en-US" sz="1600" b="1" dirty="0"/>
                    </a:p>
                  </a:txBody>
                  <a:tcPr marL="66722" marR="66722" marT="33361" marB="33361"/>
                </a:tc>
                <a:tc>
                  <a:txBody>
                    <a:bodyPr/>
                    <a:lstStyle/>
                    <a:p>
                      <a:pPr algn="ctr"/>
                      <a:r>
                        <a:rPr lang="en-US" sz="1600" dirty="0">
                          <a:effectLst/>
                        </a:rPr>
                        <a:t>Definition</a:t>
                      </a:r>
                      <a:endParaRPr lang="en-US" sz="1600" b="1" dirty="0"/>
                    </a:p>
                  </a:txBody>
                  <a:tcPr marL="66722" marR="66722" marT="33361" marB="33361"/>
                </a:tc>
              </a:tr>
              <a:tr h="1067549">
                <a:tc>
                  <a:txBody>
                    <a:bodyPr/>
                    <a:lstStyle/>
                    <a:p>
                      <a:pPr algn="ctr"/>
                      <a:r>
                        <a:rPr lang="en-US" sz="1300" dirty="0"/>
                        <a:t>       0</a:t>
                      </a:r>
                      <a:endParaRPr lang="en-US" sz="1300" b="1" dirty="0">
                        <a:solidFill>
                          <a:srgbClr val="0070C0"/>
                        </a:solidFill>
                      </a:endParaRPr>
                    </a:p>
                  </a:txBody>
                  <a:tcPr marL="66722" marR="66722" marT="33361" marB="33361"/>
                </a:tc>
                <a:tc>
                  <a:txBody>
                    <a:bodyPr/>
                    <a:lstStyle/>
                    <a:p>
                      <a:r>
                        <a:rPr lang="en-US" sz="1300"/>
                        <a:t>All steps: Keep (always assimilate).  Applies to pressure, height, wind, temperature, specific humidity, rainfall rate, precipitable water and cloud top pressure.</a:t>
                      </a:r>
                    </a:p>
                  </a:txBody>
                  <a:tcPr marL="66722" marR="66722" marT="33361" marB="33361"/>
                </a:tc>
              </a:tr>
              <a:tr h="867384">
                <a:tc>
                  <a:txBody>
                    <a:bodyPr/>
                    <a:lstStyle/>
                    <a:p>
                      <a:pPr algn="ctr"/>
                      <a:r>
                        <a:rPr lang="en-US" sz="1300" dirty="0"/>
                        <a:t>       1</a:t>
                      </a:r>
                      <a:endParaRPr lang="en-US" sz="1300" b="1" dirty="0">
                        <a:solidFill>
                          <a:srgbClr val="0070C0"/>
                        </a:solidFill>
                      </a:endParaRPr>
                    </a:p>
                  </a:txBody>
                  <a:tcPr marL="66722" marR="66722" marT="33361" marB="33361"/>
                </a:tc>
                <a:tc>
                  <a:txBody>
                    <a:bodyPr/>
                    <a:lstStyle/>
                    <a:p>
                      <a:r>
                        <a:rPr lang="en-US" sz="1300"/>
                        <a:t>All steps: Good.  Applies to pressure, height, wind, temperature, specific humidity, rainfall rate, precipitable water and cloud top pressure.</a:t>
                      </a:r>
                    </a:p>
                  </a:txBody>
                  <a:tcPr marL="66722" marR="66722" marT="33361" marB="33361"/>
                </a:tc>
              </a:tr>
              <a:tr h="1067549">
                <a:tc>
                  <a:txBody>
                    <a:bodyPr/>
                    <a:lstStyle/>
                    <a:p>
                      <a:pPr algn="ctr"/>
                      <a:r>
                        <a:rPr lang="en-US" sz="1300" dirty="0"/>
                        <a:t>       2</a:t>
                      </a:r>
                      <a:endParaRPr lang="en-US" sz="1300" b="1" dirty="0">
                        <a:solidFill>
                          <a:srgbClr val="0070C0"/>
                        </a:solidFill>
                      </a:endParaRPr>
                    </a:p>
                  </a:txBody>
                  <a:tcPr marL="66722" marR="66722" marT="33361" marB="33361"/>
                </a:tc>
                <a:tc>
                  <a:txBody>
                    <a:bodyPr/>
                    <a:lstStyle/>
                    <a:p>
                      <a:r>
                        <a:rPr lang="en-US" sz="1300"/>
                        <a:t>All steps: Neutral or not checked (default).  Applies to pressure, height, wind, temperature, specific humidity, rainfall rate, precipitable water and cloud top pressure.</a:t>
                      </a:r>
                    </a:p>
                  </a:txBody>
                  <a:tcPr marL="66722" marR="66722" marT="33361" marB="33361"/>
                </a:tc>
              </a:tr>
              <a:tr h="867384">
                <a:tc>
                  <a:txBody>
                    <a:bodyPr/>
                    <a:lstStyle/>
                    <a:p>
                      <a:pPr algn="ctr"/>
                      <a:r>
                        <a:rPr lang="en-US" sz="1300" dirty="0"/>
                        <a:t>       3</a:t>
                      </a:r>
                      <a:endParaRPr lang="en-US" sz="1300" b="1" dirty="0">
                        <a:solidFill>
                          <a:srgbClr val="0070C0"/>
                        </a:solidFill>
                      </a:endParaRPr>
                    </a:p>
                  </a:txBody>
                  <a:tcPr marL="66722" marR="66722" marT="33361" marB="33361"/>
                </a:tc>
                <a:tc>
                  <a:txBody>
                    <a:bodyPr/>
                    <a:lstStyle/>
                    <a:p>
                      <a:r>
                        <a:rPr lang="en-US" sz="1300"/>
                        <a:t>All steps: Suspect.  Applies to pressure, height, wind, temperature, specific humidity, rainfall rate, precipitable water and cloud top pressure.</a:t>
                      </a:r>
                    </a:p>
                  </a:txBody>
                  <a:tcPr marL="66722" marR="66722" marT="33361" marB="33361"/>
                </a:tc>
              </a:tr>
              <a:tr h="467053">
                <a:tc>
                  <a:txBody>
                    <a:bodyPr/>
                    <a:lstStyle/>
                    <a:p>
                      <a:pPr algn="ctr"/>
                      <a:r>
                        <a:rPr lang="en-US" sz="1300" dirty="0"/>
                        <a:t>     4-15</a:t>
                      </a:r>
                      <a:endParaRPr lang="en-US" sz="1300" b="1" dirty="0">
                        <a:solidFill>
                          <a:srgbClr val="0070C0"/>
                        </a:solidFill>
                      </a:endParaRPr>
                    </a:p>
                  </a:txBody>
                  <a:tcPr marL="66722" marR="66722" marT="33361" marB="33361"/>
                </a:tc>
                <a:tc>
                  <a:txBody>
                    <a:bodyPr/>
                    <a:lstStyle/>
                    <a:p>
                      <a:r>
                        <a:rPr lang="en-US" sz="1300" dirty="0"/>
                        <a:t>All steps: Rejected (don't assimilate), as defined below (see % below table):</a:t>
                      </a:r>
                    </a:p>
                  </a:txBody>
                  <a:tcPr marL="66722" marR="66722" marT="33361" marB="33361"/>
                </a:tc>
              </a:tr>
            </a:tbl>
          </a:graphicData>
        </a:graphic>
      </p:graphicFrame>
      <p:sp>
        <p:nvSpPr>
          <p:cNvPr id="3" name="TextBox 2"/>
          <p:cNvSpPr txBox="1"/>
          <p:nvPr/>
        </p:nvSpPr>
        <p:spPr>
          <a:xfrm>
            <a:off x="609600" y="649069"/>
            <a:ext cx="7923579" cy="646331"/>
          </a:xfrm>
          <a:prstGeom prst="rect">
            <a:avLst/>
          </a:prstGeom>
          <a:noFill/>
        </p:spPr>
        <p:txBody>
          <a:bodyPr wrap="none" rtlCol="0">
            <a:spAutoFit/>
          </a:bodyPr>
          <a:lstStyle/>
          <a:p>
            <a:r>
              <a:rPr lang="en-US" dirty="0">
                <a:hlinkClick r:id="rId2"/>
              </a:rPr>
              <a:t>http://</a:t>
            </a:r>
            <a:r>
              <a:rPr lang="en-US" dirty="0" smtClean="0">
                <a:hlinkClick r:id="rId2"/>
              </a:rPr>
              <a:t>www.emc.ncep.noaa.gov/mmb/data_processing/prepbufr.doc/table_7.htm</a:t>
            </a:r>
            <a:endParaRPr lang="en-US" dirty="0" smtClean="0"/>
          </a:p>
          <a:p>
            <a:endParaRPr lang="en-US" dirty="0" smtClean="0"/>
          </a:p>
        </p:txBody>
      </p:sp>
    </p:spTree>
    <p:extLst>
      <p:ext uri="{BB962C8B-B14F-4D97-AF65-F5344CB8AC3E}">
        <p14:creationId xmlns:p14="http://schemas.microsoft.com/office/powerpoint/2010/main" val="3845585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7924800" cy="369332"/>
          </a:xfrm>
          <a:prstGeom prst="rect">
            <a:avLst/>
          </a:prstGeom>
          <a:noFill/>
        </p:spPr>
        <p:txBody>
          <a:bodyPr wrap="square" rtlCol="0">
            <a:spAutoFit/>
          </a:bodyPr>
          <a:lstStyle/>
          <a:p>
            <a:r>
              <a:rPr lang="en-US" dirty="0"/>
              <a:t>Temperature and salinity profiles observed by gliders</a:t>
            </a:r>
          </a:p>
        </p:txBody>
      </p:sp>
    </p:spTree>
    <p:extLst>
      <p:ext uri="{BB962C8B-B14F-4D97-AF65-F5344CB8AC3E}">
        <p14:creationId xmlns:p14="http://schemas.microsoft.com/office/powerpoint/2010/main" val="1767062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1242648" cy="369332"/>
          </a:xfrm>
          <a:prstGeom prst="rect">
            <a:avLst/>
          </a:prstGeom>
          <a:noFill/>
        </p:spPr>
        <p:txBody>
          <a:bodyPr wrap="none" rtlCol="0">
            <a:spAutoFit/>
          </a:bodyPr>
          <a:lstStyle/>
          <a:p>
            <a:r>
              <a:rPr lang="en-US" b="1" dirty="0" smtClean="0">
                <a:solidFill>
                  <a:srgbClr val="00B050"/>
                </a:solidFill>
              </a:rPr>
              <a:t>2015.11.18</a:t>
            </a:r>
            <a:endParaRPr lang="en-US" b="1" dirty="0">
              <a:solidFill>
                <a:srgbClr val="00B050"/>
              </a:solidFill>
            </a:endParaRPr>
          </a:p>
        </p:txBody>
      </p:sp>
      <p:sp>
        <p:nvSpPr>
          <p:cNvPr id="3" name="TextBox 2"/>
          <p:cNvSpPr txBox="1"/>
          <p:nvPr/>
        </p:nvSpPr>
        <p:spPr>
          <a:xfrm>
            <a:off x="152400" y="533400"/>
            <a:ext cx="8915400" cy="5293757"/>
          </a:xfrm>
          <a:prstGeom prst="rect">
            <a:avLst/>
          </a:prstGeom>
          <a:noFill/>
        </p:spPr>
        <p:txBody>
          <a:bodyPr wrap="square" rtlCol="0">
            <a:spAutoFit/>
          </a:bodyPr>
          <a:lstStyle/>
          <a:p>
            <a:r>
              <a:rPr lang="en-US" dirty="0" smtClean="0"/>
              <a:t>Test what exactly data needed to start to run R2</a:t>
            </a:r>
          </a:p>
          <a:p>
            <a:r>
              <a:rPr lang="en-US" dirty="0" smtClean="0"/>
              <a:t>Starting date: 2008010600</a:t>
            </a:r>
          </a:p>
          <a:p>
            <a:endParaRPr lang="en-US" dirty="0" smtClean="0">
              <a:solidFill>
                <a:srgbClr val="00B050"/>
              </a:solidFill>
            </a:endParaRPr>
          </a:p>
          <a:p>
            <a:r>
              <a:rPr lang="en-US" dirty="0" smtClean="0">
                <a:solidFill>
                  <a:srgbClr val="00B050"/>
                </a:solidFill>
              </a:rPr>
              <a:t>6-hourly ice, snow, SST, and </a:t>
            </a:r>
            <a:r>
              <a:rPr lang="en-US" dirty="0" err="1" smtClean="0">
                <a:solidFill>
                  <a:srgbClr val="00B050"/>
                </a:solidFill>
              </a:rPr>
              <a:t>prepbufr</a:t>
            </a:r>
            <a:r>
              <a:rPr lang="en-US" dirty="0" smtClean="0">
                <a:solidFill>
                  <a:srgbClr val="00B050"/>
                </a:solidFill>
              </a:rPr>
              <a:t> from the starting date</a:t>
            </a:r>
          </a:p>
          <a:p>
            <a:endParaRPr lang="en-US" dirty="0" smtClean="0"/>
          </a:p>
          <a:p>
            <a:r>
              <a:rPr lang="en-US" dirty="0" smtClean="0"/>
              <a:t>Previous day </a:t>
            </a:r>
            <a:r>
              <a:rPr lang="en-US" dirty="0" err="1"/>
              <a:t>prepbufr</a:t>
            </a:r>
            <a:endParaRPr lang="en-US" dirty="0" smtClean="0"/>
          </a:p>
          <a:p>
            <a:r>
              <a:rPr lang="en-US" sz="1600" dirty="0" smtClean="0">
                <a:solidFill>
                  <a:schemeClr val="accent6">
                    <a:lumMod val="75000"/>
                  </a:schemeClr>
                </a:solidFill>
              </a:rPr>
              <a:t>prepbufr2008010500.gz   prepbufr2008010506.gz</a:t>
            </a:r>
            <a:r>
              <a:rPr lang="en-US" sz="1600" dirty="0">
                <a:solidFill>
                  <a:schemeClr val="accent6">
                    <a:lumMod val="75000"/>
                  </a:schemeClr>
                </a:solidFill>
              </a:rPr>
              <a:t> </a:t>
            </a:r>
            <a:r>
              <a:rPr lang="en-US" sz="1600" dirty="0" smtClean="0">
                <a:solidFill>
                  <a:schemeClr val="accent6">
                    <a:lumMod val="75000"/>
                  </a:schemeClr>
                </a:solidFill>
              </a:rPr>
              <a:t>  prepbufr2008010512.gz   prepbufr2008010518.gz</a:t>
            </a:r>
            <a:endParaRPr lang="en-US" sz="1600" dirty="0">
              <a:solidFill>
                <a:schemeClr val="accent6">
                  <a:lumMod val="75000"/>
                </a:schemeClr>
              </a:solidFill>
            </a:endParaRPr>
          </a:p>
          <a:p>
            <a:endParaRPr lang="en-US" dirty="0"/>
          </a:p>
          <a:p>
            <a:r>
              <a:rPr lang="en-US" dirty="0">
                <a:solidFill>
                  <a:srgbClr val="00B050"/>
                </a:solidFill>
              </a:rPr>
              <a:t>pingrainT62.grb.new</a:t>
            </a:r>
            <a:endParaRPr lang="en-US" dirty="0" smtClean="0">
              <a:solidFill>
                <a:srgbClr val="00B050"/>
              </a:solidFill>
            </a:endParaRPr>
          </a:p>
          <a:p>
            <a:endParaRPr lang="en-US" dirty="0" smtClean="0"/>
          </a:p>
          <a:p>
            <a:r>
              <a:rPr lang="en-US" dirty="0" smtClean="0"/>
              <a:t>Additional data: </a:t>
            </a:r>
            <a:r>
              <a:rPr lang="en-US" dirty="0" smtClean="0">
                <a:solidFill>
                  <a:srgbClr val="C00000"/>
                </a:solidFill>
              </a:rPr>
              <a:t>2008010518</a:t>
            </a:r>
          </a:p>
          <a:p>
            <a:r>
              <a:rPr lang="en-US" sz="1600" dirty="0" smtClean="0">
                <a:solidFill>
                  <a:schemeClr val="accent6">
                    <a:lumMod val="75000"/>
                  </a:schemeClr>
                </a:solidFill>
              </a:rPr>
              <a:t>sig.ft06.2008010518.ieee   sfc.ft06.2008010518.ieee</a:t>
            </a:r>
            <a:r>
              <a:rPr lang="en-US" sz="1600" dirty="0">
                <a:solidFill>
                  <a:schemeClr val="accent6">
                    <a:lumMod val="75000"/>
                  </a:schemeClr>
                </a:solidFill>
              </a:rPr>
              <a:t> </a:t>
            </a:r>
            <a:r>
              <a:rPr lang="en-US" sz="1600" dirty="0" smtClean="0">
                <a:solidFill>
                  <a:schemeClr val="accent6">
                    <a:lumMod val="75000"/>
                  </a:schemeClr>
                </a:solidFill>
              </a:rPr>
              <a:t>  sig.anl.2008010518.ieee</a:t>
            </a:r>
          </a:p>
          <a:p>
            <a:endParaRPr lang="en-US" dirty="0"/>
          </a:p>
          <a:p>
            <a:r>
              <a:rPr lang="en-US" dirty="0" smtClean="0">
                <a:solidFill>
                  <a:srgbClr val="7030A0"/>
                </a:solidFill>
              </a:rPr>
              <a:t>The analysis from 2008010600 to 2008010800  (ice, snow, SST, and </a:t>
            </a:r>
            <a:r>
              <a:rPr lang="en-US" dirty="0" err="1" smtClean="0">
                <a:solidFill>
                  <a:srgbClr val="7030A0"/>
                </a:solidFill>
              </a:rPr>
              <a:t>prepbufr</a:t>
            </a:r>
            <a:r>
              <a:rPr lang="en-US" dirty="0" smtClean="0">
                <a:solidFill>
                  <a:srgbClr val="7030A0"/>
                </a:solidFill>
              </a:rPr>
              <a:t> </a:t>
            </a:r>
            <a:r>
              <a:rPr lang="en-US" dirty="0" err="1" smtClean="0">
                <a:solidFill>
                  <a:srgbClr val="7030A0"/>
                </a:solidFill>
              </a:rPr>
              <a:t>upto</a:t>
            </a:r>
            <a:r>
              <a:rPr lang="en-US" dirty="0" smtClean="0">
                <a:solidFill>
                  <a:srgbClr val="7030A0"/>
                </a:solidFill>
              </a:rPr>
              <a:t> 20080109),</a:t>
            </a:r>
          </a:p>
          <a:p>
            <a:r>
              <a:rPr lang="en-US" dirty="0" smtClean="0">
                <a:solidFill>
                  <a:srgbClr val="7030A0"/>
                </a:solidFill>
              </a:rPr>
              <a:t>One day before the last date of data.</a:t>
            </a:r>
          </a:p>
          <a:p>
            <a:endParaRPr lang="en-US" dirty="0" smtClean="0"/>
          </a:p>
          <a:p>
            <a:r>
              <a:rPr lang="en-US" dirty="0" smtClean="0"/>
              <a:t>The R2 data are reproducible.</a:t>
            </a:r>
          </a:p>
          <a:p>
            <a:endParaRPr lang="en-US" dirty="0"/>
          </a:p>
          <a:p>
            <a:endParaRPr lang="en-US" dirty="0"/>
          </a:p>
        </p:txBody>
      </p:sp>
    </p:spTree>
    <p:extLst>
      <p:ext uri="{BB962C8B-B14F-4D97-AF65-F5344CB8AC3E}">
        <p14:creationId xmlns:p14="http://schemas.microsoft.com/office/powerpoint/2010/main" val="3301549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1242648" cy="369332"/>
          </a:xfrm>
          <a:prstGeom prst="rect">
            <a:avLst/>
          </a:prstGeom>
          <a:noFill/>
        </p:spPr>
        <p:txBody>
          <a:bodyPr wrap="none" rtlCol="0">
            <a:spAutoFit/>
          </a:bodyPr>
          <a:lstStyle/>
          <a:p>
            <a:r>
              <a:rPr lang="en-US" b="1" dirty="0" smtClean="0">
                <a:solidFill>
                  <a:srgbClr val="00B050"/>
                </a:solidFill>
              </a:rPr>
              <a:t>2015.11.18</a:t>
            </a:r>
            <a:endParaRPr lang="en-US" b="1" dirty="0">
              <a:solidFill>
                <a:srgbClr val="00B050"/>
              </a:solidFill>
            </a:endParaRPr>
          </a:p>
        </p:txBody>
      </p:sp>
      <p:sp>
        <p:nvSpPr>
          <p:cNvPr id="3" name="TextBox 2"/>
          <p:cNvSpPr txBox="1"/>
          <p:nvPr/>
        </p:nvSpPr>
        <p:spPr>
          <a:xfrm>
            <a:off x="228600" y="673179"/>
            <a:ext cx="5355120" cy="6032421"/>
          </a:xfrm>
          <a:prstGeom prst="rect">
            <a:avLst/>
          </a:prstGeom>
          <a:noFill/>
        </p:spPr>
        <p:txBody>
          <a:bodyPr wrap="none" rtlCol="0">
            <a:spAutoFit/>
          </a:bodyPr>
          <a:lstStyle/>
          <a:p>
            <a:r>
              <a:rPr lang="en-US" b="1" dirty="0"/>
              <a:t>/</a:t>
            </a:r>
            <a:r>
              <a:rPr lang="en-US" b="1" dirty="0" err="1" smtClean="0"/>
              <a:t>sss</a:t>
            </a:r>
            <a:r>
              <a:rPr lang="en-US" b="1" dirty="0" smtClean="0"/>
              <a:t>/</a:t>
            </a:r>
            <a:r>
              <a:rPr lang="en-US" b="1" dirty="0" err="1" smtClean="0"/>
              <a:t>cpc</a:t>
            </a:r>
            <a:r>
              <a:rPr lang="en-US" b="1" dirty="0" smtClean="0"/>
              <a:t>/shared/</a:t>
            </a:r>
            <a:r>
              <a:rPr lang="en-US" b="1" dirty="0" err="1" smtClean="0"/>
              <a:t>Hui.Wang</a:t>
            </a:r>
            <a:r>
              <a:rPr lang="en-US" b="1" dirty="0" smtClean="0"/>
              <a:t>/home/r2/scripts</a:t>
            </a:r>
          </a:p>
          <a:p>
            <a:r>
              <a:rPr lang="en-US" b="1" dirty="0">
                <a:solidFill>
                  <a:srgbClr val="C00000"/>
                </a:solidFill>
              </a:rPr>
              <a:t>g</a:t>
            </a:r>
            <a:r>
              <a:rPr lang="en-US" b="1" dirty="0" smtClean="0">
                <a:solidFill>
                  <a:srgbClr val="C00000"/>
                </a:solidFill>
              </a:rPr>
              <a:t>das1</a:t>
            </a:r>
          </a:p>
          <a:p>
            <a:r>
              <a:rPr lang="en-US" sz="1400" b="1" dirty="0">
                <a:solidFill>
                  <a:srgbClr val="002060"/>
                </a:solidFill>
              </a:rPr>
              <a:t># inputs:</a:t>
            </a:r>
          </a:p>
          <a:p>
            <a:r>
              <a:rPr lang="en-US" sz="1400" dirty="0">
                <a:solidFill>
                  <a:srgbClr val="002060"/>
                </a:solidFill>
              </a:rPr>
              <a:t>#  prepm24</a:t>
            </a:r>
          </a:p>
          <a:p>
            <a:r>
              <a:rPr lang="en-US" sz="1400" dirty="0">
                <a:solidFill>
                  <a:srgbClr val="002060"/>
                </a:solidFill>
              </a:rPr>
              <a:t>#  prepm24</a:t>
            </a:r>
          </a:p>
          <a:p>
            <a:r>
              <a:rPr lang="en-US" sz="1400" dirty="0">
                <a:solidFill>
                  <a:srgbClr val="002060"/>
                </a:solidFill>
              </a:rPr>
              <a:t>#  </a:t>
            </a:r>
            <a:r>
              <a:rPr lang="en-US" sz="1400" dirty="0" err="1">
                <a:solidFill>
                  <a:srgbClr val="002060"/>
                </a:solidFill>
              </a:rPr>
              <a:t>sges</a:t>
            </a:r>
            <a:endParaRPr lang="en-US" sz="1400" dirty="0">
              <a:solidFill>
                <a:srgbClr val="002060"/>
              </a:solidFill>
            </a:endParaRPr>
          </a:p>
          <a:p>
            <a:r>
              <a:rPr lang="en-US" sz="1400" dirty="0">
                <a:solidFill>
                  <a:srgbClr val="002060"/>
                </a:solidFill>
              </a:rPr>
              <a:t>#  </a:t>
            </a:r>
            <a:r>
              <a:rPr lang="en-US" sz="1400" dirty="0" err="1">
                <a:solidFill>
                  <a:srgbClr val="002060"/>
                </a:solidFill>
              </a:rPr>
              <a:t>bges</a:t>
            </a:r>
            <a:endParaRPr lang="en-US" sz="1400" dirty="0">
              <a:solidFill>
                <a:srgbClr val="002060"/>
              </a:solidFill>
            </a:endParaRPr>
          </a:p>
          <a:p>
            <a:r>
              <a:rPr lang="en-US" sz="1400" dirty="0">
                <a:solidFill>
                  <a:srgbClr val="002060"/>
                </a:solidFill>
              </a:rPr>
              <a:t>#  </a:t>
            </a:r>
            <a:r>
              <a:rPr lang="en-US" sz="1400" dirty="0" err="1">
                <a:solidFill>
                  <a:srgbClr val="002060"/>
                </a:solidFill>
              </a:rPr>
              <a:t>oldsanl</a:t>
            </a:r>
            <a:endParaRPr lang="en-US" sz="1400" dirty="0">
              <a:solidFill>
                <a:srgbClr val="002060"/>
              </a:solidFill>
            </a:endParaRPr>
          </a:p>
          <a:p>
            <a:r>
              <a:rPr lang="en-US" sz="1400" dirty="0">
                <a:solidFill>
                  <a:srgbClr val="002060"/>
                </a:solidFill>
              </a:rPr>
              <a:t>#  snow         1 </a:t>
            </a:r>
            <a:r>
              <a:rPr lang="en-US" sz="1400" dirty="0" err="1">
                <a:solidFill>
                  <a:srgbClr val="002060"/>
                </a:solidFill>
              </a:rPr>
              <a:t>grib</a:t>
            </a:r>
            <a:r>
              <a:rPr lang="en-US" sz="1400" dirty="0">
                <a:solidFill>
                  <a:srgbClr val="002060"/>
                </a:solidFill>
              </a:rPr>
              <a:t> record</a:t>
            </a:r>
          </a:p>
          <a:p>
            <a:r>
              <a:rPr lang="en-US" sz="1400" dirty="0">
                <a:solidFill>
                  <a:srgbClr val="002060"/>
                </a:solidFill>
              </a:rPr>
              <a:t>#  ice          1 </a:t>
            </a:r>
            <a:r>
              <a:rPr lang="en-US" sz="1400" dirty="0" err="1">
                <a:solidFill>
                  <a:srgbClr val="002060"/>
                </a:solidFill>
              </a:rPr>
              <a:t>grib</a:t>
            </a:r>
            <a:r>
              <a:rPr lang="en-US" sz="1400" dirty="0">
                <a:solidFill>
                  <a:srgbClr val="002060"/>
                </a:solidFill>
              </a:rPr>
              <a:t> record</a:t>
            </a:r>
          </a:p>
          <a:p>
            <a:r>
              <a:rPr lang="en-US" sz="1400" dirty="0">
                <a:solidFill>
                  <a:srgbClr val="002060"/>
                </a:solidFill>
              </a:rPr>
              <a:t>#  </a:t>
            </a:r>
            <a:r>
              <a:rPr lang="en-US" sz="1400" dirty="0" err="1">
                <a:solidFill>
                  <a:srgbClr val="002060"/>
                </a:solidFill>
              </a:rPr>
              <a:t>sst</a:t>
            </a:r>
            <a:r>
              <a:rPr lang="en-US" sz="1400" dirty="0">
                <a:solidFill>
                  <a:srgbClr val="002060"/>
                </a:solidFill>
              </a:rPr>
              <a:t>          1 </a:t>
            </a:r>
            <a:r>
              <a:rPr lang="en-US" sz="1400" dirty="0" err="1">
                <a:solidFill>
                  <a:srgbClr val="002060"/>
                </a:solidFill>
              </a:rPr>
              <a:t>grib</a:t>
            </a:r>
            <a:r>
              <a:rPr lang="en-US" sz="1400" dirty="0">
                <a:solidFill>
                  <a:srgbClr val="002060"/>
                </a:solidFill>
              </a:rPr>
              <a:t> record</a:t>
            </a:r>
          </a:p>
          <a:p>
            <a:r>
              <a:rPr lang="en-US" sz="1400" dirty="0"/>
              <a:t>#</a:t>
            </a:r>
          </a:p>
          <a:p>
            <a:endParaRPr lang="en-US" sz="1400" dirty="0"/>
          </a:p>
          <a:p>
            <a:r>
              <a:rPr lang="en-US" sz="1400" b="1" dirty="0">
                <a:solidFill>
                  <a:srgbClr val="7030A0"/>
                </a:solidFill>
              </a:rPr>
              <a:t># Steps:</a:t>
            </a:r>
          </a:p>
          <a:p>
            <a:r>
              <a:rPr lang="en-US" sz="1400" dirty="0">
                <a:solidFill>
                  <a:srgbClr val="7030A0"/>
                </a:solidFill>
              </a:rPr>
              <a:t>#   0.  BEGIN</a:t>
            </a:r>
          </a:p>
          <a:p>
            <a:r>
              <a:rPr lang="en-US" sz="1400" dirty="0">
                <a:solidFill>
                  <a:srgbClr val="7030A0"/>
                </a:solidFill>
              </a:rPr>
              <a:t>#   1.  PREVENTS -- compute increments and split the </a:t>
            </a:r>
            <a:r>
              <a:rPr lang="en-US" sz="1400" dirty="0" err="1">
                <a:solidFill>
                  <a:srgbClr val="7030A0"/>
                </a:solidFill>
              </a:rPr>
              <a:t>bufr</a:t>
            </a:r>
            <a:r>
              <a:rPr lang="en-US" sz="1400" dirty="0">
                <a:solidFill>
                  <a:srgbClr val="7030A0"/>
                </a:solidFill>
              </a:rPr>
              <a:t> file</a:t>
            </a:r>
          </a:p>
          <a:p>
            <a:r>
              <a:rPr lang="en-US" sz="1400" dirty="0">
                <a:solidFill>
                  <a:srgbClr val="7030A0"/>
                </a:solidFill>
              </a:rPr>
              <a:t>#   2.  CQC      -- complex quality control</a:t>
            </a:r>
          </a:p>
          <a:p>
            <a:r>
              <a:rPr lang="en-US" sz="1400" dirty="0">
                <a:solidFill>
                  <a:srgbClr val="7030A0"/>
                </a:solidFill>
              </a:rPr>
              <a:t>#   3.  ACQC     -- aircraft quality control</a:t>
            </a:r>
          </a:p>
          <a:p>
            <a:r>
              <a:rPr lang="en-US" sz="1400" dirty="0">
                <a:solidFill>
                  <a:srgbClr val="7030A0"/>
                </a:solidFill>
              </a:rPr>
              <a:t>#   4.  COMBBUFR -- combine quality controlled radiosonde and aircraft</a:t>
            </a:r>
          </a:p>
          <a:p>
            <a:r>
              <a:rPr lang="en-US" sz="1400" dirty="0">
                <a:solidFill>
                  <a:srgbClr val="7030A0"/>
                </a:solidFill>
              </a:rPr>
              <a:t>#   5.  OIQC     -- optimum interpolation quality control</a:t>
            </a:r>
          </a:p>
          <a:p>
            <a:r>
              <a:rPr lang="en-US" sz="1400" dirty="0">
                <a:solidFill>
                  <a:srgbClr val="7030A0"/>
                </a:solidFill>
              </a:rPr>
              <a:t>#   6.  SSI      -- spectral statistical interpolation analysis</a:t>
            </a:r>
          </a:p>
          <a:p>
            <a:r>
              <a:rPr lang="en-US" sz="1400" dirty="0">
                <a:solidFill>
                  <a:srgbClr val="7030A0"/>
                </a:solidFill>
              </a:rPr>
              <a:t>#   7.  SFC      -- set up surface conditions</a:t>
            </a:r>
          </a:p>
          <a:p>
            <a:r>
              <a:rPr lang="en-US" sz="1400" dirty="0">
                <a:solidFill>
                  <a:srgbClr val="7030A0"/>
                </a:solidFill>
              </a:rPr>
              <a:t>#   8.  FCST     -- atmospheric model integration</a:t>
            </a:r>
          </a:p>
          <a:p>
            <a:r>
              <a:rPr lang="en-US" sz="1400" dirty="0">
                <a:solidFill>
                  <a:srgbClr val="7030A0"/>
                </a:solidFill>
              </a:rPr>
              <a:t>#   9.  PGB      -- sigma to pressure interpolation of analysis field</a:t>
            </a:r>
          </a:p>
          <a:p>
            <a:r>
              <a:rPr lang="en-US" sz="1400" dirty="0">
                <a:solidFill>
                  <a:srgbClr val="7030A0"/>
                </a:solidFill>
              </a:rPr>
              <a:t>#  10.  SGB      -- sigma spectral to sigma </a:t>
            </a:r>
            <a:r>
              <a:rPr lang="en-US" sz="1400" dirty="0" err="1">
                <a:solidFill>
                  <a:srgbClr val="7030A0"/>
                </a:solidFill>
              </a:rPr>
              <a:t>grib</a:t>
            </a:r>
            <a:endParaRPr lang="en-US" sz="1400" dirty="0">
              <a:solidFill>
                <a:srgbClr val="7030A0"/>
              </a:solidFill>
            </a:endParaRPr>
          </a:p>
          <a:p>
            <a:r>
              <a:rPr lang="en-US" sz="1400" dirty="0">
                <a:solidFill>
                  <a:srgbClr val="7030A0"/>
                </a:solidFill>
              </a:rPr>
              <a:t>#  11.  POSTVENTS - add analysis increments to </a:t>
            </a:r>
            <a:r>
              <a:rPr lang="en-US" sz="1400" dirty="0" err="1">
                <a:solidFill>
                  <a:srgbClr val="7030A0"/>
                </a:solidFill>
              </a:rPr>
              <a:t>bufr</a:t>
            </a:r>
            <a:r>
              <a:rPr lang="en-US" sz="1400" dirty="0">
                <a:solidFill>
                  <a:srgbClr val="7030A0"/>
                </a:solidFill>
              </a:rPr>
              <a:t> file</a:t>
            </a:r>
          </a:p>
          <a:p>
            <a:r>
              <a:rPr lang="en-US" sz="1400" dirty="0">
                <a:solidFill>
                  <a:srgbClr val="7030A0"/>
                </a:solidFill>
              </a:rPr>
              <a:t>#  12.  COPY     -- copy/ftp created files to the archive </a:t>
            </a:r>
            <a:r>
              <a:rPr lang="en-US" sz="1400" dirty="0" smtClean="0">
                <a:solidFill>
                  <a:srgbClr val="7030A0"/>
                </a:solidFill>
              </a:rPr>
              <a:t>directory</a:t>
            </a:r>
            <a:endParaRPr lang="en-US" sz="1400" dirty="0">
              <a:solidFill>
                <a:srgbClr val="7030A0"/>
              </a:solidFill>
            </a:endParaRPr>
          </a:p>
        </p:txBody>
      </p:sp>
    </p:spTree>
    <p:extLst>
      <p:ext uri="{BB962C8B-B14F-4D97-AF65-F5344CB8AC3E}">
        <p14:creationId xmlns:p14="http://schemas.microsoft.com/office/powerpoint/2010/main" val="197116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662" y="228600"/>
            <a:ext cx="7444538" cy="1169551"/>
          </a:xfrm>
          <a:prstGeom prst="rect">
            <a:avLst/>
          </a:prstGeom>
          <a:noFill/>
        </p:spPr>
        <p:txBody>
          <a:bodyPr wrap="none" rtlCol="0">
            <a:spAutoFit/>
          </a:bodyPr>
          <a:lstStyle/>
          <a:p>
            <a:r>
              <a:rPr lang="en-US" dirty="0"/>
              <a:t> 1.  PREVENTS -- compute increments and split the </a:t>
            </a:r>
            <a:r>
              <a:rPr lang="en-US" dirty="0" err="1"/>
              <a:t>bufr</a:t>
            </a:r>
            <a:r>
              <a:rPr lang="en-US" dirty="0"/>
              <a:t> </a:t>
            </a:r>
            <a:r>
              <a:rPr lang="en-US" dirty="0" smtClean="0"/>
              <a:t>file</a:t>
            </a:r>
          </a:p>
          <a:p>
            <a:r>
              <a:rPr lang="en-US" dirty="0" smtClean="0"/>
              <a:t>Source codes:</a:t>
            </a:r>
          </a:p>
          <a:p>
            <a:r>
              <a:rPr lang="en-US" dirty="0"/>
              <a:t>/</a:t>
            </a:r>
            <a:r>
              <a:rPr lang="en-US" dirty="0" smtClean="0"/>
              <a:t>u/</a:t>
            </a:r>
            <a:r>
              <a:rPr lang="en-US" dirty="0" err="1" smtClean="0"/>
              <a:t>Wesley.Ebisuzaki</a:t>
            </a:r>
            <a:r>
              <a:rPr lang="en-US" dirty="0" smtClean="0"/>
              <a:t>/home/</a:t>
            </a:r>
            <a:r>
              <a:rPr lang="en-US" dirty="0" err="1" smtClean="0"/>
              <a:t>nwprod</a:t>
            </a:r>
            <a:r>
              <a:rPr lang="en-US" dirty="0" smtClean="0"/>
              <a:t>/cdas2.v1.0.5/</a:t>
            </a:r>
            <a:r>
              <a:rPr lang="en-US" dirty="0" err="1" smtClean="0"/>
              <a:t>sorc</a:t>
            </a:r>
            <a:r>
              <a:rPr lang="en-US" dirty="0" smtClean="0"/>
              <a:t>/cdas2_v1_prevents.fd/</a:t>
            </a:r>
          </a:p>
          <a:p>
            <a:r>
              <a:rPr lang="en-US" sz="1600" dirty="0"/>
              <a:t>cdas2_v1_prevents  </a:t>
            </a:r>
            <a:r>
              <a:rPr lang="en-US" sz="1600" dirty="0" smtClean="0"/>
              <a:t>	        </a:t>
            </a:r>
            <a:r>
              <a:rPr lang="en-US" sz="1600" dirty="0" err="1" smtClean="0"/>
              <a:t>makefile</a:t>
            </a:r>
            <a:r>
              <a:rPr lang="en-US" sz="1600" dirty="0" smtClean="0"/>
              <a:t>  	</a:t>
            </a:r>
            <a:r>
              <a:rPr lang="en-US" sz="1600" b="1" dirty="0" smtClean="0">
                <a:solidFill>
                  <a:srgbClr val="FF0000"/>
                </a:solidFill>
              </a:rPr>
              <a:t>r2_prevents.f  </a:t>
            </a:r>
            <a:r>
              <a:rPr lang="en-US" sz="1600" dirty="0" smtClean="0"/>
              <a:t>	r2_prevents.f.stratus</a:t>
            </a:r>
          </a:p>
        </p:txBody>
      </p:sp>
      <p:sp>
        <p:nvSpPr>
          <p:cNvPr id="3" name="TextBox 2"/>
          <p:cNvSpPr txBox="1"/>
          <p:nvPr/>
        </p:nvSpPr>
        <p:spPr>
          <a:xfrm>
            <a:off x="37872" y="1752600"/>
            <a:ext cx="4915128" cy="4324261"/>
          </a:xfrm>
          <a:prstGeom prst="rect">
            <a:avLst/>
          </a:prstGeom>
          <a:noFill/>
        </p:spPr>
        <p:txBody>
          <a:bodyPr wrap="none" rtlCol="0">
            <a:spAutoFit/>
          </a:bodyPr>
          <a:lstStyle/>
          <a:p>
            <a:r>
              <a:rPr lang="en-US" sz="1100" dirty="0"/>
              <a:t>C$$$  </a:t>
            </a:r>
            <a:r>
              <a:rPr lang="en-US" sz="1100" b="1" dirty="0">
                <a:solidFill>
                  <a:srgbClr val="FF0000"/>
                </a:solidFill>
              </a:rPr>
              <a:t>MAIN PROGRAM DOCUMENTATION BLOCK</a:t>
            </a:r>
          </a:p>
          <a:p>
            <a:r>
              <a:rPr lang="en-US" sz="1100" dirty="0"/>
              <a:t>C                .      .    .                                       .</a:t>
            </a:r>
          </a:p>
          <a:p>
            <a:r>
              <a:rPr lang="en-US" sz="1100" dirty="0"/>
              <a:t>C MAIN PROGRAM:  </a:t>
            </a:r>
            <a:r>
              <a:rPr lang="en-US" sz="1100" b="1" dirty="0">
                <a:solidFill>
                  <a:srgbClr val="FF0000"/>
                </a:solidFill>
              </a:rPr>
              <a:t>PREVENTS    PREPROCESSING EVENTS PROGRAM</a:t>
            </a:r>
          </a:p>
          <a:p>
            <a:r>
              <a:rPr lang="en-US" sz="1100" dirty="0"/>
              <a:t>C   PRGMMR: WOOLLEN          ORG: W/NMC2      DATE: 94-09-06</a:t>
            </a:r>
          </a:p>
          <a:p>
            <a:r>
              <a:rPr lang="en-US" sz="1100" dirty="0"/>
              <a:t>C</a:t>
            </a:r>
          </a:p>
          <a:p>
            <a:r>
              <a:rPr lang="en-US" sz="1100" dirty="0"/>
              <a:t>C ABSTRACT: </a:t>
            </a:r>
            <a:r>
              <a:rPr lang="en-US" sz="1100" dirty="0">
                <a:solidFill>
                  <a:srgbClr val="0070C0"/>
                </a:solidFill>
              </a:rPr>
              <a:t>WRITES BACKGROUND EVENTS INTO THE PREPBUFR DATA FILE IN</a:t>
            </a:r>
          </a:p>
          <a:p>
            <a:r>
              <a:rPr lang="en-US" sz="1100" dirty="0">
                <a:solidFill>
                  <a:srgbClr val="0070C0"/>
                </a:solidFill>
              </a:rPr>
              <a:t>C   PREPARATION FOR </a:t>
            </a:r>
            <a:r>
              <a:rPr lang="en-US" sz="1100" dirty="0">
                <a:solidFill>
                  <a:schemeClr val="accent6">
                    <a:lumMod val="75000"/>
                  </a:schemeClr>
                </a:solidFill>
              </a:rPr>
              <a:t>QUALITY CONTROL AND ANALYSIS PROCESSING</a:t>
            </a:r>
            <a:r>
              <a:rPr lang="en-US" sz="1100" dirty="0">
                <a:solidFill>
                  <a:srgbClr val="0070C0"/>
                </a:solidFill>
              </a:rPr>
              <a:t>. EVENTS</a:t>
            </a:r>
          </a:p>
          <a:p>
            <a:r>
              <a:rPr lang="en-US" sz="1100" dirty="0">
                <a:solidFill>
                  <a:srgbClr val="0070C0"/>
                </a:solidFill>
              </a:rPr>
              <a:t>C   WRITTEN INCLUDE FORECAST FIRST GUESS VALUES INTERPOLATED FROM</a:t>
            </a:r>
          </a:p>
          <a:p>
            <a:r>
              <a:rPr lang="en-US" sz="1100" dirty="0">
                <a:solidFill>
                  <a:srgbClr val="0070C0"/>
                </a:solidFill>
              </a:rPr>
              <a:t>C   THE SPECTRAL SIGMA GUESS FILE, AND </a:t>
            </a:r>
            <a:r>
              <a:rPr lang="en-US" sz="1100" b="1" dirty="0">
                <a:solidFill>
                  <a:srgbClr val="7030A0"/>
                </a:solidFill>
              </a:rPr>
              <a:t>OBSERVATION ERRORS FROM THE</a:t>
            </a:r>
          </a:p>
          <a:p>
            <a:r>
              <a:rPr lang="en-US" sz="1100" b="1" dirty="0">
                <a:solidFill>
                  <a:srgbClr val="7030A0"/>
                </a:solidFill>
              </a:rPr>
              <a:t>C   SSI ERROR SPECIFICATION FILE</a:t>
            </a:r>
            <a:r>
              <a:rPr lang="en-US" sz="1100" dirty="0">
                <a:solidFill>
                  <a:srgbClr val="0070C0"/>
                </a:solidFill>
              </a:rPr>
              <a:t>. </a:t>
            </a:r>
            <a:r>
              <a:rPr lang="en-US" sz="1100" b="1" u="sng" dirty="0">
                <a:solidFill>
                  <a:schemeClr val="accent2"/>
                </a:solidFill>
              </a:rPr>
              <a:t>FOR CASES WHERE THE OB ERROR IS</a:t>
            </a:r>
          </a:p>
          <a:p>
            <a:r>
              <a:rPr lang="en-US" sz="1100" b="1" u="sng" dirty="0">
                <a:solidFill>
                  <a:schemeClr val="accent2"/>
                </a:solidFill>
              </a:rPr>
              <a:t>C   MISSING IN THE SSI ERROR FILE, AN EVENT IS RECORDED WITH A</a:t>
            </a:r>
          </a:p>
          <a:p>
            <a:r>
              <a:rPr lang="en-US" sz="1100" b="1" u="sng" dirty="0">
                <a:solidFill>
                  <a:schemeClr val="accent2"/>
                </a:solidFill>
              </a:rPr>
              <a:t>C   </a:t>
            </a:r>
            <a:r>
              <a:rPr lang="en-US" sz="1100" b="1" u="sng" dirty="0">
                <a:solidFill>
                  <a:srgbClr val="7030A0"/>
                </a:solidFill>
              </a:rPr>
              <a:t>QUALITY MARK OF 9</a:t>
            </a:r>
            <a:r>
              <a:rPr lang="en-US" sz="1100" b="1" u="sng" dirty="0">
                <a:solidFill>
                  <a:schemeClr val="accent2"/>
                </a:solidFill>
              </a:rPr>
              <a:t>, WHICH SCREENS THE OB FROM FURTHER PROCESSING</a:t>
            </a:r>
          </a:p>
          <a:p>
            <a:r>
              <a:rPr lang="en-US" sz="1100" b="1" u="sng" dirty="0">
                <a:solidFill>
                  <a:schemeClr val="accent2"/>
                </a:solidFill>
              </a:rPr>
              <a:t>C   IN THE QC AND ANALYSIS STEPS. </a:t>
            </a:r>
            <a:r>
              <a:rPr lang="en-US" sz="1100" dirty="0">
                <a:solidFill>
                  <a:srgbClr val="0070C0"/>
                </a:solidFill>
              </a:rPr>
              <a:t>ALL SURFACE PRESSURE OBS ARE ALSO</a:t>
            </a:r>
          </a:p>
          <a:p>
            <a:r>
              <a:rPr lang="en-US" sz="1100" dirty="0">
                <a:solidFill>
                  <a:srgbClr val="0070C0"/>
                </a:solidFill>
              </a:rPr>
              <a:t>C   CHECKED AGAINST THE MODEL SURFACE PRESSURE, WITH THOSE REPORTING</a:t>
            </a:r>
          </a:p>
          <a:p>
            <a:r>
              <a:rPr lang="en-US" sz="1100" dirty="0">
                <a:solidFill>
                  <a:srgbClr val="0070C0"/>
                </a:solidFill>
              </a:rPr>
              <a:t>C   DIFFERENCES GREATER THAN 100 MB MARKED WITH A QUALITY OF 8. FINALLY,</a:t>
            </a:r>
          </a:p>
          <a:p>
            <a:r>
              <a:rPr lang="en-US" sz="1100" dirty="0">
                <a:solidFill>
                  <a:srgbClr val="0070C0"/>
                </a:solidFill>
              </a:rPr>
              <a:t>C   SOME GENERAL RULES ARE APPLIED WHICH ARBITRARILY SCREEN CERTAIN</a:t>
            </a:r>
          </a:p>
          <a:p>
            <a:r>
              <a:rPr lang="en-US" sz="1100" dirty="0">
                <a:solidFill>
                  <a:srgbClr val="0070C0"/>
                </a:solidFill>
              </a:rPr>
              <a:t>C   CLASSES OF OBSERVATIONS FROM FURTHER PROCESSING (SEE SUBROUTINE</a:t>
            </a:r>
          </a:p>
          <a:p>
            <a:r>
              <a:rPr lang="en-US" sz="1100" dirty="0">
                <a:solidFill>
                  <a:srgbClr val="0070C0"/>
                </a:solidFill>
              </a:rPr>
              <a:t>C   FILTAN).</a:t>
            </a:r>
          </a:p>
          <a:p>
            <a:r>
              <a:rPr lang="en-US" sz="1100" dirty="0"/>
              <a:t>C</a:t>
            </a:r>
          </a:p>
          <a:p>
            <a:r>
              <a:rPr lang="en-US" sz="1100" dirty="0"/>
              <a:t>C PROGRAM HISTORY LOG:</a:t>
            </a:r>
          </a:p>
          <a:p>
            <a:r>
              <a:rPr lang="en-US" sz="1100" dirty="0"/>
              <a:t>C   94-01-06  J. WOOLLEN  ORIGINAL VERSION FOR REANALYSIS</a:t>
            </a:r>
          </a:p>
          <a:p>
            <a:r>
              <a:rPr lang="en-US" sz="1100" dirty="0"/>
              <a:t>C   94-09-06  J. WOOLLEN  VERSION FOR IMPLEMENTATION IN GBL SYSTEM</a:t>
            </a:r>
          </a:p>
          <a:p>
            <a:r>
              <a:rPr lang="en-US" sz="1100" dirty="0"/>
              <a:t>C   12-06-08  W. EBISUZAI added OPEN(UNIT=LUGES,</a:t>
            </a:r>
          </a:p>
          <a:p>
            <a:r>
              <a:rPr lang="en-US" sz="1100" dirty="0"/>
              <a:t>C                     form='unformatted), for </a:t>
            </a:r>
            <a:r>
              <a:rPr lang="en-US" sz="1100" dirty="0" err="1"/>
              <a:t>ifort</a:t>
            </a:r>
            <a:r>
              <a:rPr lang="en-US" sz="1100" dirty="0"/>
              <a:t> compiler</a:t>
            </a:r>
          </a:p>
          <a:p>
            <a:r>
              <a:rPr lang="en-US" sz="1100" dirty="0" smtClean="0"/>
              <a:t>C</a:t>
            </a:r>
            <a:endParaRPr lang="en-US" sz="1100" dirty="0"/>
          </a:p>
        </p:txBody>
      </p:sp>
      <p:sp>
        <p:nvSpPr>
          <p:cNvPr id="4" name="TextBox 3"/>
          <p:cNvSpPr txBox="1"/>
          <p:nvPr/>
        </p:nvSpPr>
        <p:spPr>
          <a:xfrm>
            <a:off x="4876800" y="1600200"/>
            <a:ext cx="4229787" cy="5001369"/>
          </a:xfrm>
          <a:prstGeom prst="rect">
            <a:avLst/>
          </a:prstGeom>
          <a:noFill/>
        </p:spPr>
        <p:txBody>
          <a:bodyPr wrap="square" rtlCol="0">
            <a:spAutoFit/>
          </a:bodyPr>
          <a:lstStyle/>
          <a:p>
            <a:r>
              <a:rPr lang="en-US" sz="1100" dirty="0" smtClean="0"/>
              <a:t>C </a:t>
            </a:r>
            <a:r>
              <a:rPr lang="en-US" sz="1100" dirty="0"/>
              <a:t>USAGE:</a:t>
            </a:r>
          </a:p>
          <a:p>
            <a:r>
              <a:rPr lang="en-US" sz="1100" dirty="0"/>
              <a:t>C   INPUT FILES:</a:t>
            </a:r>
          </a:p>
          <a:p>
            <a:r>
              <a:rPr lang="en-US" sz="1100" dirty="0">
                <a:solidFill>
                  <a:srgbClr val="FF0000"/>
                </a:solidFill>
              </a:rPr>
              <a:t>C     FORT.11  - PREPDA     - OBSERVATION FILE</a:t>
            </a:r>
          </a:p>
          <a:p>
            <a:r>
              <a:rPr lang="en-US" sz="1100" dirty="0">
                <a:solidFill>
                  <a:srgbClr val="FF0000"/>
                </a:solidFill>
              </a:rPr>
              <a:t>C     FORT.12  - SGES       - SPECTRAL SIGMA GUESS FILE</a:t>
            </a:r>
          </a:p>
          <a:p>
            <a:r>
              <a:rPr lang="en-US" sz="1100" dirty="0">
                <a:solidFill>
                  <a:srgbClr val="FF0000"/>
                </a:solidFill>
              </a:rPr>
              <a:t>C     </a:t>
            </a:r>
            <a:r>
              <a:rPr lang="en-US" sz="1100" b="1" u="sng" dirty="0">
                <a:solidFill>
                  <a:srgbClr val="FF0000"/>
                </a:solidFill>
              </a:rPr>
              <a:t>FORT.13  - SSIERR     - OBSERVATION ERROR FILE</a:t>
            </a:r>
          </a:p>
          <a:p>
            <a:r>
              <a:rPr lang="en-US" sz="1100" dirty="0">
                <a:solidFill>
                  <a:srgbClr val="FF0000"/>
                </a:solidFill>
              </a:rPr>
              <a:t>C     FORT.14  - NMCDATE    - NMC DATE FILE</a:t>
            </a:r>
          </a:p>
          <a:p>
            <a:r>
              <a:rPr lang="en-US" sz="1100" dirty="0"/>
              <a:t>C</a:t>
            </a:r>
          </a:p>
          <a:p>
            <a:r>
              <a:rPr lang="en-US" sz="1100" dirty="0"/>
              <a:t>C   </a:t>
            </a:r>
            <a:r>
              <a:rPr lang="en-US" sz="1100" dirty="0">
                <a:solidFill>
                  <a:srgbClr val="C00000"/>
                </a:solidFill>
              </a:rPr>
              <a:t>OUTPUT FILES</a:t>
            </a:r>
            <a:r>
              <a:rPr lang="en-US" sz="1100" dirty="0"/>
              <a:t>:</a:t>
            </a:r>
          </a:p>
          <a:p>
            <a:r>
              <a:rPr lang="en-US" sz="1100" dirty="0"/>
              <a:t>C     </a:t>
            </a:r>
            <a:r>
              <a:rPr lang="en-US" sz="1100" dirty="0">
                <a:solidFill>
                  <a:srgbClr val="C00000"/>
                </a:solidFill>
              </a:rPr>
              <a:t>FORT.50</a:t>
            </a:r>
            <a:r>
              <a:rPr lang="en-US" sz="1100" dirty="0"/>
              <a:t>  - PREPDV      - PROCESSED OBSERVATION FILE</a:t>
            </a:r>
          </a:p>
          <a:p>
            <a:r>
              <a:rPr lang="en-US" sz="1100" dirty="0"/>
              <a:t>C</a:t>
            </a:r>
          </a:p>
          <a:p>
            <a:r>
              <a:rPr lang="en-US" sz="1100" dirty="0"/>
              <a:t>C   SUBPROGRAMS CALLED:</a:t>
            </a:r>
          </a:p>
          <a:p>
            <a:r>
              <a:rPr lang="en-US" sz="1100" dirty="0"/>
              <a:t>C    </a:t>
            </a:r>
            <a:r>
              <a:rPr lang="en-US" sz="1100" dirty="0" smtClean="0"/>
              <a:t>UNIQUE</a:t>
            </a:r>
            <a:r>
              <a:rPr lang="en-US" sz="1100" dirty="0"/>
              <a:t>:    DATCHK,ETABLE,SETTERP,GETFC,GETOE,FILTAN,HTERP</a:t>
            </a:r>
          </a:p>
          <a:p>
            <a:r>
              <a:rPr lang="en-US" sz="1100" dirty="0"/>
              <a:t>C</a:t>
            </a:r>
          </a:p>
          <a:p>
            <a:r>
              <a:rPr lang="en-US" sz="1100" dirty="0"/>
              <a:t>C   LIBRARY:</a:t>
            </a:r>
          </a:p>
          <a:p>
            <a:r>
              <a:rPr lang="en-US" sz="1100" dirty="0"/>
              <a:t>C     COMMON:    W3LIB,GESRES,BUFRLIB</a:t>
            </a:r>
          </a:p>
          <a:p>
            <a:r>
              <a:rPr lang="en-US" sz="1100" dirty="0"/>
              <a:t>C</a:t>
            </a:r>
          </a:p>
          <a:p>
            <a:r>
              <a:rPr lang="en-US" sz="1100" dirty="0"/>
              <a:t>C   EXIT STATES:</a:t>
            </a:r>
          </a:p>
          <a:p>
            <a:r>
              <a:rPr lang="en-US" sz="1100" dirty="0"/>
              <a:t>C     COND =   0 - SUCCESSFUL RUN</a:t>
            </a:r>
          </a:p>
          <a:p>
            <a:r>
              <a:rPr lang="en-US" sz="1100" dirty="0"/>
              <a:t>C</a:t>
            </a:r>
          </a:p>
          <a:p>
            <a:r>
              <a:rPr lang="en-US" sz="1100" dirty="0"/>
              <a:t>C     IF ANY DISASTORIUS PROBLEM SITUATIONS ARE </a:t>
            </a:r>
            <a:r>
              <a:rPr lang="en-US" sz="1100" dirty="0" smtClean="0"/>
              <a:t>DETECTED</a:t>
            </a:r>
          </a:p>
          <a:p>
            <a:r>
              <a:rPr lang="en-US" sz="1100" dirty="0" smtClean="0"/>
              <a:t>C     </a:t>
            </a:r>
            <a:r>
              <a:rPr lang="en-US" sz="1100" dirty="0"/>
              <a:t>THE </a:t>
            </a:r>
            <a:r>
              <a:rPr lang="en-US" sz="1100" dirty="0" smtClean="0"/>
              <a:t>PROGRAM </a:t>
            </a:r>
            <a:r>
              <a:rPr lang="en-US" sz="1100" dirty="0"/>
              <a:t>WILL ABORT (RC=132) WITH A MESSAGE </a:t>
            </a:r>
          </a:p>
          <a:p>
            <a:r>
              <a:rPr lang="en-US" sz="1100" dirty="0"/>
              <a:t>C     </a:t>
            </a:r>
            <a:r>
              <a:rPr lang="en-US" sz="1100" dirty="0" smtClean="0"/>
              <a:t>DETAILING </a:t>
            </a:r>
            <a:r>
              <a:rPr lang="en-US" sz="1100" dirty="0"/>
              <a:t>THE CALAMITY.</a:t>
            </a:r>
          </a:p>
          <a:p>
            <a:r>
              <a:rPr lang="en-US" sz="1100" dirty="0"/>
              <a:t>C</a:t>
            </a:r>
          </a:p>
          <a:p>
            <a:r>
              <a:rPr lang="en-US" sz="1100" dirty="0"/>
              <a:t>C</a:t>
            </a:r>
          </a:p>
          <a:p>
            <a:r>
              <a:rPr lang="en-US" sz="1100" dirty="0"/>
              <a:t>C REMARKS:</a:t>
            </a:r>
          </a:p>
          <a:p>
            <a:r>
              <a:rPr lang="en-US" sz="1100" dirty="0"/>
              <a:t>C</a:t>
            </a:r>
          </a:p>
          <a:p>
            <a:r>
              <a:rPr lang="en-US" sz="1100" dirty="0"/>
              <a:t>C ATTRIBUTES:</a:t>
            </a:r>
          </a:p>
          <a:p>
            <a:r>
              <a:rPr lang="en-US" sz="1100" dirty="0"/>
              <a:t>C   LANGUAGE: CRAY FORTRAN</a:t>
            </a:r>
          </a:p>
          <a:p>
            <a:r>
              <a:rPr lang="en-US" sz="1100" dirty="0"/>
              <a:t>C   MACHINE:  </a:t>
            </a:r>
            <a:r>
              <a:rPr lang="en-US" sz="1100" dirty="0" smtClean="0"/>
              <a:t>CRAY</a:t>
            </a:r>
            <a:endParaRPr lang="en-US" sz="1100" dirty="0"/>
          </a:p>
        </p:txBody>
      </p:sp>
    </p:spTree>
    <p:extLst>
      <p:ext uri="{BB962C8B-B14F-4D97-AF65-F5344CB8AC3E}">
        <p14:creationId xmlns:p14="http://schemas.microsoft.com/office/powerpoint/2010/main" val="2312283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15015</TotalTime>
  <Words>5116</Words>
  <Application>Microsoft Office PowerPoint</Application>
  <PresentationFormat>On-screen Show (4:3)</PresentationFormat>
  <Paragraphs>1360</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Hui Wang</dc:creator>
  <cp:lastModifiedBy>Yutong Pan</cp:lastModifiedBy>
  <cp:revision>300</cp:revision>
  <dcterms:created xsi:type="dcterms:W3CDTF">2015-10-22T16:19:57Z</dcterms:created>
  <dcterms:modified xsi:type="dcterms:W3CDTF">2016-11-10T20:24:28Z</dcterms:modified>
</cp:coreProperties>
</file>