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A211-B5B0-4FDD-BEF0-18CDDABF0D23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8345-06A0-418E-887F-9699D18C1A66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71B9-DAAC-4590-A1E3-82F63BFD2E46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F8E6-ABB0-4888-AF00-B21969C98A47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E5EC-2F54-4643-8D1E-7C1B7BE43043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42A6-97B7-4767-8D87-359DD5887F7B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25F9-A2F4-4053-B313-4672AD64250C}" type="datetime1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E45D-3E32-43F9-8837-FF720B041F92}" type="datetime1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004A-0EC3-497E-8144-9FD7E97958EC}" type="datetime1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429-11E3-4881-9CBD-DCA6A8A8C628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9519-0FA5-45F7-94C5-4B92346CE76C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8F988-7EAE-4669-8B53-861BBC131BE6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40" y="457200"/>
            <a:ext cx="82937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09Jun2017</a:t>
            </a:r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PDF </a:t>
            </a:r>
            <a:r>
              <a:rPr lang="en-US" sz="2400" b="1" dirty="0"/>
              <a:t>of daily mean </a:t>
            </a:r>
            <a:r>
              <a:rPr lang="en-US" sz="2400" b="1" dirty="0" smtClean="0"/>
              <a:t>CAPE, BWD, and SRH over </a:t>
            </a:r>
            <a:r>
              <a:rPr lang="en-US" sz="2400" b="1" dirty="0"/>
              <a:t>the U.S. from the CFSR </a:t>
            </a:r>
            <a:r>
              <a:rPr lang="en-US" sz="2400" b="1" dirty="0" smtClean="0"/>
              <a:t>data for understanding the PDF of SCP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CAPE: 	</a:t>
            </a:r>
            <a:r>
              <a:rPr lang="en-US" sz="2400" dirty="0" smtClean="0"/>
              <a:t>convective available potential energy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BWD: 	</a:t>
            </a:r>
            <a:r>
              <a:rPr lang="en-US" sz="2400" dirty="0" smtClean="0"/>
              <a:t>bulk wind difference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SRH: 	</a:t>
            </a:r>
            <a:r>
              <a:rPr lang="en-US" sz="2400" dirty="0" smtClean="0"/>
              <a:t>storm-relative helicity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SCP: 	</a:t>
            </a:r>
            <a:r>
              <a:rPr lang="en-US" sz="2400" dirty="0" smtClean="0"/>
              <a:t>supercell composite parameter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	SCP</a:t>
            </a:r>
            <a:r>
              <a:rPr lang="en-US" sz="2000" dirty="0" smtClean="0"/>
              <a:t> </a:t>
            </a:r>
            <a:r>
              <a:rPr lang="en-US" sz="2000" dirty="0"/>
              <a:t>= (</a:t>
            </a:r>
            <a:r>
              <a:rPr lang="en-US" sz="2000" b="1" dirty="0"/>
              <a:t>CAPE</a:t>
            </a:r>
            <a:r>
              <a:rPr lang="en-US" sz="2000" dirty="0"/>
              <a:t>/1000 J kg</a:t>
            </a:r>
            <a:r>
              <a:rPr lang="en-US" sz="2000" baseline="30000" dirty="0">
                <a:sym typeface="Symbol"/>
              </a:rPr>
              <a:t></a:t>
            </a:r>
            <a:r>
              <a:rPr lang="en-US" sz="2000" baseline="30000" dirty="0"/>
              <a:t>1</a:t>
            </a:r>
            <a:r>
              <a:rPr lang="en-US" sz="2000" dirty="0"/>
              <a:t>) × (</a:t>
            </a:r>
            <a:r>
              <a:rPr lang="en-US" sz="2000" b="1" dirty="0"/>
              <a:t>SRH</a:t>
            </a:r>
            <a:r>
              <a:rPr lang="en-US" sz="2000" dirty="0"/>
              <a:t>/50 m</a:t>
            </a:r>
            <a:r>
              <a:rPr lang="en-US" sz="2000" baseline="30000" dirty="0">
                <a:sym typeface="Symbol"/>
              </a:rPr>
              <a:t></a:t>
            </a:r>
            <a:r>
              <a:rPr lang="en-US" sz="2000" baseline="30000" dirty="0"/>
              <a:t>2</a:t>
            </a:r>
            <a:r>
              <a:rPr lang="en-US" sz="2000" dirty="0"/>
              <a:t> s</a:t>
            </a:r>
            <a:r>
              <a:rPr lang="en-US" sz="2000" baseline="30000" dirty="0">
                <a:sym typeface="Symbol"/>
              </a:rPr>
              <a:t></a:t>
            </a:r>
            <a:r>
              <a:rPr lang="en-US" sz="2000" baseline="30000" dirty="0"/>
              <a:t>2</a:t>
            </a:r>
            <a:r>
              <a:rPr lang="en-US" sz="2000" dirty="0"/>
              <a:t>) × (</a:t>
            </a:r>
            <a:r>
              <a:rPr lang="en-US" sz="2000" b="1" dirty="0"/>
              <a:t>BWD</a:t>
            </a:r>
            <a:r>
              <a:rPr lang="en-US" sz="2000" dirty="0"/>
              <a:t>/20 m s</a:t>
            </a:r>
            <a:r>
              <a:rPr lang="en-US" sz="2000" baseline="30000" dirty="0">
                <a:sym typeface="Symbol"/>
              </a:rPr>
              <a:t></a:t>
            </a:r>
            <a:r>
              <a:rPr lang="en-US" sz="2000" baseline="30000" dirty="0"/>
              <a:t>1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/>
              <a:t>Correlation between GEFS forecasted </a:t>
            </a:r>
            <a:r>
              <a:rPr lang="en-US" sz="2400" b="1" dirty="0" smtClean="0">
                <a:solidFill>
                  <a:srgbClr val="C00000"/>
                </a:solidFill>
              </a:rPr>
              <a:t>7-day mean</a:t>
            </a:r>
            <a:r>
              <a:rPr lang="en-US" sz="2400" b="1" dirty="0" smtClean="0"/>
              <a:t> </a:t>
            </a:r>
            <a:r>
              <a:rPr lang="en-US" sz="2400" b="1" dirty="0"/>
              <a:t>SCP and CFSR SCP,  1996–2012, lead time: day 1 – day </a:t>
            </a:r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1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49226" y="1784374"/>
            <a:ext cx="100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Percentage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346248" y="4994449"/>
            <a:ext cx="100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Percentage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073352" y="1784374"/>
            <a:ext cx="100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Percentage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073352" y="4994449"/>
            <a:ext cx="100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Percentage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066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Non-Gaussian distribution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81600" y="0"/>
            <a:ext cx="12954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81600" y="0"/>
            <a:ext cx="12954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29200" y="0"/>
            <a:ext cx="16002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1671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Day 1 – day 7 average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729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Day 2 – day 8 average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29200" y="0"/>
            <a:ext cx="16002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37293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Day 8 – day 14 average</a:t>
            </a:r>
          </a:p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(Week 2)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33</cp:revision>
  <dcterms:created xsi:type="dcterms:W3CDTF">2017-05-01T16:40:57Z</dcterms:created>
  <dcterms:modified xsi:type="dcterms:W3CDTF">2017-06-09T18:07:09Z</dcterms:modified>
</cp:coreProperties>
</file>