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4" r:id="rId3"/>
    <p:sldId id="285" r:id="rId4"/>
    <p:sldId id="273" r:id="rId5"/>
    <p:sldId id="274" r:id="rId6"/>
    <p:sldId id="288" r:id="rId7"/>
    <p:sldId id="264" r:id="rId8"/>
    <p:sldId id="289" r:id="rId9"/>
    <p:sldId id="267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28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5FE72-1EDD-41B3-BCE7-D8164A4DA89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69387-2E0B-4472-B0D6-2F5EB00E0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3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FEE4-7D25-4F75-A6ED-9FE5FA2A946E}" type="datetime1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30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E289-155B-4EFE-B59E-17F922D05021}" type="datetime1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8B47-EF4C-496E-81F3-7735E8C820F3}" type="datetime1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3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AEE3-C787-4DFA-B0F8-FCCE6D0E9393}" type="datetime1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4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C9DF-AD16-449F-992D-E9B833445D68}" type="datetime1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1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E521-F804-44AC-BB74-2D05D4C445B7}" type="datetime1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0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74F1-3D34-47D4-8E9A-5BA40400016E}" type="datetime1">
              <a:rPr lang="en-US" smtClean="0"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0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375D-6D1E-45D1-8F7B-2AEB9E447CAA}" type="datetime1">
              <a:rPr lang="en-US" smtClean="0"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3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6AD2-5844-4DBC-9F40-6F5C65D26062}" type="datetime1">
              <a:rPr lang="en-US" smtClean="0"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1A8D-5471-45B8-8DF0-CC60EC85EE64}" type="datetime1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3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ABF76-021E-410F-B60A-3ED6526AD5E0}" type="datetime1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9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2E913-F10E-4561-B4FD-C68CC40156E9}" type="datetime1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BA6A-CBD6-4B82-88AA-02199F7F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2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7239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Weekly Meeting</a:t>
            </a:r>
            <a:endParaRPr lang="en-US" sz="2400" b="1" dirty="0" smtClean="0"/>
          </a:p>
          <a:p>
            <a:pPr>
              <a:spcAft>
                <a:spcPts val="2400"/>
              </a:spcAft>
            </a:pPr>
            <a:r>
              <a:rPr lang="en-US" sz="2400" b="1" dirty="0" smtClean="0"/>
              <a:t>03Oct2017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Examined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hybrid model forecasts for three major severe weather events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Joplin Missouri tornado, May 22, 2011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Oklahoma/Kansas tornado outbreak, May 3, 1999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Central Alabama tornado outbreak, April 27,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2011</a:t>
            </a:r>
          </a:p>
          <a:p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Adjustment for forecasted LSR3 anomalies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FCST LSR3 = FCST LSR3 Anomaly   +   OBS LSR3 </a:t>
            </a:r>
            <a:r>
              <a:rPr lang="en-US" sz="2400" dirty="0" err="1" smtClean="0">
                <a:solidFill>
                  <a:srgbClr val="0070C0"/>
                </a:solidFill>
              </a:rPr>
              <a:t>Clim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SD(OBS) &gt;&gt; SD(FCST)</a:t>
            </a:r>
            <a:endParaRPr lang="en-US" sz="2400" dirty="0">
              <a:solidFill>
                <a:srgbClr val="0070C0"/>
              </a:solidFill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FCST LSR3 = FCST LSR3 Anomaly </a:t>
            </a:r>
            <a:r>
              <a:rPr lang="en-US" sz="2400" dirty="0" smtClean="0">
                <a:solidFill>
                  <a:srgbClr val="0070C0"/>
                </a:solidFill>
              </a:rPr>
              <a:t> x </a:t>
            </a:r>
            <a:r>
              <a:rPr lang="en-US" sz="2400" b="1" dirty="0" smtClean="0">
                <a:solidFill>
                  <a:srgbClr val="7030A0"/>
                </a:solidFill>
              </a:rPr>
              <a:t>SD(OBS)/SD(FCST)  		</a:t>
            </a:r>
            <a:r>
              <a:rPr lang="en-US" sz="2400" dirty="0" smtClean="0">
                <a:solidFill>
                  <a:srgbClr val="0070C0"/>
                </a:solidFill>
              </a:rPr>
              <a:t>+  OBS </a:t>
            </a:r>
            <a:r>
              <a:rPr lang="en-US" sz="2400" dirty="0">
                <a:solidFill>
                  <a:srgbClr val="0070C0"/>
                </a:solidFill>
              </a:rPr>
              <a:t>LSR3 </a:t>
            </a:r>
            <a:r>
              <a:rPr lang="en-US" sz="2400" dirty="0" err="1" smtClean="0">
                <a:solidFill>
                  <a:srgbClr val="0070C0"/>
                </a:solidFill>
              </a:rPr>
              <a:t>Clim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1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5"/>
          <a:stretch/>
        </p:blipFill>
        <p:spPr>
          <a:xfrm>
            <a:off x="134470" y="698500"/>
            <a:ext cx="8875059" cy="61595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" t="10185" r="51146"/>
          <a:stretch/>
        </p:blipFill>
        <p:spPr>
          <a:xfrm>
            <a:off x="4507992" y="698500"/>
            <a:ext cx="4191001" cy="6159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67000" y="224135"/>
            <a:ext cx="3723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Week </a:t>
            </a:r>
            <a:r>
              <a:rPr lang="en-US" sz="2400" b="1" dirty="0" smtClean="0">
                <a:solidFill>
                  <a:srgbClr val="0070C0"/>
                </a:solidFill>
              </a:rPr>
              <a:t>1 and 2 LSR3 Forecast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76200"/>
            <a:ext cx="984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</a:t>
            </a:r>
            <a:r>
              <a:rPr lang="en-US" sz="2400" baseline="300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 x 5</a:t>
            </a:r>
            <a:r>
              <a:rPr lang="en-US" sz="2400" baseline="30000" dirty="0" smtClean="0">
                <a:solidFill>
                  <a:srgbClr val="FF0000"/>
                </a:solidFill>
              </a:rPr>
              <a:t>o</a:t>
            </a:r>
            <a:endParaRPr lang="en-US" sz="2400" baseline="30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1200" y="6248400"/>
            <a:ext cx="205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x SD(</a:t>
            </a:r>
            <a:r>
              <a:rPr lang="en-US" sz="2000" dirty="0" err="1" smtClean="0">
                <a:solidFill>
                  <a:srgbClr val="FF0000"/>
                </a:solidFill>
              </a:rPr>
              <a:t>obs</a:t>
            </a:r>
            <a:r>
              <a:rPr lang="en-US" sz="2000" dirty="0" smtClean="0">
                <a:solidFill>
                  <a:srgbClr val="FF0000"/>
                </a:solidFill>
              </a:rPr>
              <a:t>)/SD(</a:t>
            </a:r>
            <a:r>
              <a:rPr lang="en-US" sz="2000" dirty="0" err="1" smtClean="0">
                <a:solidFill>
                  <a:srgbClr val="FF0000"/>
                </a:solidFill>
              </a:rPr>
              <a:t>fcst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4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4470" y="533400"/>
            <a:ext cx="424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 standard deviation of the forecasted LSR3 anomalies is much smaller than the observed for both weeks 1 and 2. 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9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55"/>
          <a:stretch/>
        </p:blipFill>
        <p:spPr>
          <a:xfrm>
            <a:off x="4470400" y="0"/>
            <a:ext cx="4539129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5470" y="1819870"/>
            <a:ext cx="38279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The forecasted LSR3 anomalies can be adjusted by the ratio of the observed SD of LSR3 to that of the predicted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59689" y="238780"/>
            <a:ext cx="5794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Joplin Missouri </a:t>
            </a:r>
            <a:r>
              <a:rPr lang="en-US" sz="2800" dirty="0" smtClean="0">
                <a:solidFill>
                  <a:srgbClr val="002060"/>
                </a:solidFill>
              </a:rPr>
              <a:t>Tornado</a:t>
            </a:r>
            <a:r>
              <a:rPr lang="en-US" sz="2800" dirty="0">
                <a:solidFill>
                  <a:srgbClr val="002060"/>
                </a:solidFill>
              </a:rPr>
              <a:t>, May 22, </a:t>
            </a:r>
            <a:r>
              <a:rPr lang="en-US" sz="2800" dirty="0" smtClean="0">
                <a:solidFill>
                  <a:srgbClr val="002060"/>
                </a:solidFill>
              </a:rPr>
              <a:t>2011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19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59689" y="238780"/>
            <a:ext cx="5794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Joplin Missouri </a:t>
            </a:r>
            <a:r>
              <a:rPr lang="en-US" sz="2800" dirty="0" smtClean="0">
                <a:solidFill>
                  <a:srgbClr val="002060"/>
                </a:solidFill>
              </a:rPr>
              <a:t>Tornado</a:t>
            </a:r>
            <a:r>
              <a:rPr lang="en-US" sz="2800" dirty="0">
                <a:solidFill>
                  <a:srgbClr val="002060"/>
                </a:solidFill>
              </a:rPr>
              <a:t>, May 22, </a:t>
            </a:r>
            <a:r>
              <a:rPr lang="en-US" sz="2800" dirty="0" smtClean="0">
                <a:solidFill>
                  <a:srgbClr val="002060"/>
                </a:solidFill>
              </a:rPr>
              <a:t>2011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1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69" r="2878"/>
          <a:stretch/>
        </p:blipFill>
        <p:spPr>
          <a:xfrm>
            <a:off x="219456" y="0"/>
            <a:ext cx="430907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000" y="224135"/>
            <a:ext cx="3723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Week </a:t>
            </a:r>
            <a:r>
              <a:rPr lang="en-US" sz="2400" b="1" dirty="0" smtClean="0">
                <a:solidFill>
                  <a:srgbClr val="0070C0"/>
                </a:solidFill>
              </a:rPr>
              <a:t>1 and 2 LSR3 Forecast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76200"/>
            <a:ext cx="984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</a:t>
            </a:r>
            <a:r>
              <a:rPr lang="en-US" sz="2400" baseline="300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 x 5</a:t>
            </a:r>
            <a:r>
              <a:rPr lang="en-US" sz="2400" baseline="30000" dirty="0" smtClean="0">
                <a:solidFill>
                  <a:srgbClr val="FF0000"/>
                </a:solidFill>
              </a:rPr>
              <a:t>o</a:t>
            </a:r>
            <a:endParaRPr lang="en-US" sz="2400" baseline="30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6248400"/>
            <a:ext cx="205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x SD(</a:t>
            </a:r>
            <a:r>
              <a:rPr lang="en-US" sz="2000" dirty="0" err="1" smtClean="0">
                <a:solidFill>
                  <a:srgbClr val="FF0000"/>
                </a:solidFill>
              </a:rPr>
              <a:t>obs</a:t>
            </a:r>
            <a:r>
              <a:rPr lang="en-US" sz="2000" dirty="0" smtClean="0">
                <a:solidFill>
                  <a:srgbClr val="FF0000"/>
                </a:solidFill>
              </a:rPr>
              <a:t>)/SD(</a:t>
            </a:r>
            <a:r>
              <a:rPr lang="en-US" sz="2000" dirty="0" err="1" smtClean="0">
                <a:solidFill>
                  <a:srgbClr val="FF0000"/>
                </a:solidFill>
              </a:rPr>
              <a:t>fcst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88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59689" y="238780"/>
            <a:ext cx="5800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OK/KS Tornado Outbreak, </a:t>
            </a:r>
            <a:r>
              <a:rPr lang="en-US" sz="2800" dirty="0">
                <a:solidFill>
                  <a:srgbClr val="002060"/>
                </a:solidFill>
              </a:rPr>
              <a:t>May </a:t>
            </a:r>
            <a:r>
              <a:rPr lang="en-US" sz="2800" dirty="0" smtClean="0">
                <a:solidFill>
                  <a:srgbClr val="002060"/>
                </a:solidFill>
              </a:rPr>
              <a:t>3, 1999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7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42" r="3350"/>
          <a:stretch/>
        </p:blipFill>
        <p:spPr>
          <a:xfrm>
            <a:off x="265176" y="0"/>
            <a:ext cx="42164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000" y="224135"/>
            <a:ext cx="3723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Week </a:t>
            </a:r>
            <a:r>
              <a:rPr lang="en-US" sz="2400" b="1" dirty="0" smtClean="0">
                <a:solidFill>
                  <a:srgbClr val="0070C0"/>
                </a:solidFill>
              </a:rPr>
              <a:t>1 and 2 LSR3 Forecast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76200"/>
            <a:ext cx="984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</a:t>
            </a:r>
            <a:r>
              <a:rPr lang="en-US" sz="2400" baseline="300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 x 5</a:t>
            </a:r>
            <a:r>
              <a:rPr lang="en-US" sz="2400" baseline="30000" dirty="0" smtClean="0">
                <a:solidFill>
                  <a:srgbClr val="FF0000"/>
                </a:solidFill>
              </a:rPr>
              <a:t>o</a:t>
            </a:r>
            <a:endParaRPr lang="en-US" sz="2400" baseline="30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6248400"/>
            <a:ext cx="205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x SD(</a:t>
            </a:r>
            <a:r>
              <a:rPr lang="en-US" sz="2000" dirty="0" err="1" smtClean="0">
                <a:solidFill>
                  <a:srgbClr val="FF0000"/>
                </a:solidFill>
              </a:rPr>
              <a:t>obs</a:t>
            </a:r>
            <a:r>
              <a:rPr lang="en-US" sz="2000" dirty="0" smtClean="0">
                <a:solidFill>
                  <a:srgbClr val="FF0000"/>
                </a:solidFill>
              </a:rPr>
              <a:t>)/SD(</a:t>
            </a:r>
            <a:r>
              <a:rPr lang="en-US" sz="2000" dirty="0" err="1" smtClean="0">
                <a:solidFill>
                  <a:srgbClr val="FF0000"/>
                </a:solidFill>
              </a:rPr>
              <a:t>fcst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2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BA6A-CBD6-4B82-88AA-02199F7F4418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59689" y="238780"/>
            <a:ext cx="6071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Central Alabama Tornado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smtClean="0">
                <a:solidFill>
                  <a:srgbClr val="002060"/>
                </a:solidFill>
              </a:rPr>
              <a:t>April 27, 2011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6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196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35</cp:revision>
  <dcterms:created xsi:type="dcterms:W3CDTF">2017-09-28T19:25:49Z</dcterms:created>
  <dcterms:modified xsi:type="dcterms:W3CDTF">2017-10-06T15:15:39Z</dcterms:modified>
</cp:coreProperties>
</file>