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5" autoAdjust="0"/>
    <p:restoredTop sz="98007" autoAdjust="0"/>
  </p:normalViewPr>
  <p:slideViewPr>
    <p:cSldViewPr>
      <p:cViewPr varScale="1">
        <p:scale>
          <a:sx n="115" d="100"/>
          <a:sy n="115" d="100"/>
        </p:scale>
        <p:origin x="-15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946C-7E6A-4966-B483-44CC91BC8733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2C2A-F219-4BA8-81DB-38090C14D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2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946C-7E6A-4966-B483-44CC91BC8733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2C2A-F219-4BA8-81DB-38090C14D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1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946C-7E6A-4966-B483-44CC91BC8733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2C2A-F219-4BA8-81DB-38090C14D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946C-7E6A-4966-B483-44CC91BC8733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2C2A-F219-4BA8-81DB-38090C14D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73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946C-7E6A-4966-B483-44CC91BC8733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2C2A-F219-4BA8-81DB-38090C14D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1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946C-7E6A-4966-B483-44CC91BC8733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2C2A-F219-4BA8-81DB-38090C14D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0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946C-7E6A-4966-B483-44CC91BC8733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2C2A-F219-4BA8-81DB-38090C14D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8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946C-7E6A-4966-B483-44CC91BC8733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2C2A-F219-4BA8-81DB-38090C14D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61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946C-7E6A-4966-B483-44CC91BC8733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2C2A-F219-4BA8-81DB-38090C14D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4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946C-7E6A-4966-B483-44CC91BC8733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2C2A-F219-4BA8-81DB-38090C14D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946C-7E6A-4966-B483-44CC91BC8733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2C2A-F219-4BA8-81DB-38090C14D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9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E946C-7E6A-4966-B483-44CC91BC8733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12C2A-F219-4BA8-81DB-38090C14D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13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1600200"/>
            <a:ext cx="4489691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dirty="0"/>
              <a:t>SCP = Supercell Composite Parameter</a:t>
            </a:r>
          </a:p>
          <a:p>
            <a:pPr eaLnBrk="1" hangingPunct="1"/>
            <a:r>
              <a:rPr lang="en-US" altLang="en-US" b="1" dirty="0" smtClean="0">
                <a:solidFill>
                  <a:schemeClr val="tx2"/>
                </a:solidFill>
              </a:rPr>
              <a:t>CAPE </a:t>
            </a:r>
            <a:r>
              <a:rPr lang="en-US" altLang="en-US" b="1" dirty="0">
                <a:solidFill>
                  <a:schemeClr val="tx2"/>
                </a:solidFill>
              </a:rPr>
              <a:t>= Convective Available Potential Energy</a:t>
            </a:r>
          </a:p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SRH = Storm Relative Helicity</a:t>
            </a:r>
          </a:p>
          <a:p>
            <a:pPr eaLnBrk="1" hangingPunct="1"/>
            <a:r>
              <a:rPr lang="en-US" altLang="en-US" b="1" dirty="0">
                <a:solidFill>
                  <a:srgbClr val="00B050"/>
                </a:solidFill>
              </a:rPr>
              <a:t>BWD = Bulk Wind Difference</a:t>
            </a:r>
          </a:p>
          <a:p>
            <a:pPr eaLnBrk="1" hangingPunct="1"/>
            <a:endParaRPr lang="en-US" alt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44813"/>
            <a:ext cx="2590800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8100" y="2944813"/>
            <a:ext cx="4876800" cy="19081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sz="1600" dirty="0"/>
              <a:t>LFC is the level of free convection</a:t>
            </a:r>
          </a:p>
          <a:p>
            <a:pPr eaLnBrk="1" hangingPunct="1"/>
            <a:r>
              <a:rPr lang="en-US" altLang="en-US" sz="1600" dirty="0"/>
              <a:t>EL is the level of neutral buoyancy  (or Equilibrium Level)</a:t>
            </a:r>
          </a:p>
          <a:p>
            <a:pPr eaLnBrk="1" hangingPunct="1"/>
            <a:r>
              <a:rPr lang="en-US" altLang="en-US" sz="1600" dirty="0"/>
              <a:t>T</a:t>
            </a:r>
            <a:r>
              <a:rPr lang="en-US" altLang="en-US" sz="1600" baseline="-25000" dirty="0"/>
              <a:t>ap</a:t>
            </a:r>
            <a:r>
              <a:rPr lang="en-US" altLang="en-US" sz="1600" dirty="0"/>
              <a:t> =temperature of the air parcel</a:t>
            </a:r>
          </a:p>
          <a:p>
            <a:pPr eaLnBrk="1" hangingPunct="1"/>
            <a:r>
              <a:rPr lang="en-US" altLang="en-US" sz="1600" dirty="0" err="1"/>
              <a:t>T</a:t>
            </a:r>
            <a:r>
              <a:rPr lang="en-US" altLang="en-US" sz="1600" baseline="-25000" dirty="0" err="1"/>
              <a:t>e</a:t>
            </a:r>
            <a:r>
              <a:rPr lang="en-US" altLang="en-US" sz="1600" dirty="0"/>
              <a:t> = temperature of environment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663" y="2865438"/>
            <a:ext cx="36099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084638"/>
            <a:ext cx="6921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0800" y="4876800"/>
            <a:ext cx="4864100" cy="1077912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/>
              <a:t>BWD= could be found at the most unstable parcel level on the sounding and then correlate that level to the hodograph. Lift that parcel then figure out what height is 50% of the way to the EL for that parcel.</a:t>
            </a: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5037138" y="2944813"/>
            <a:ext cx="4038600" cy="19081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sz="1600"/>
              <a:t>V</a:t>
            </a:r>
            <a:r>
              <a:rPr lang="en-US" altLang="en-US" sz="1600" baseline="-25000"/>
              <a:t>h</a:t>
            </a:r>
            <a:r>
              <a:rPr lang="en-US" altLang="en-US" sz="1600"/>
              <a:t>= horizontal vector</a:t>
            </a:r>
          </a:p>
          <a:p>
            <a:pPr eaLnBrk="1" hangingPunct="1"/>
            <a:r>
              <a:rPr lang="en-US" altLang="en-US" sz="1600"/>
              <a:t> C =storm motion vector</a:t>
            </a:r>
          </a:p>
          <a:p>
            <a:pPr eaLnBrk="1" hangingPunct="1"/>
            <a:r>
              <a:rPr lang="en-US" altLang="en-US" sz="1600"/>
              <a:t>                  </a:t>
            </a:r>
          </a:p>
          <a:p>
            <a:pPr eaLnBrk="1" hangingPunct="1"/>
            <a:r>
              <a:rPr lang="en-US" altLang="en-US" sz="1600"/>
              <a:t>                   = horizontal vorticity vector</a:t>
            </a:r>
          </a:p>
          <a:p>
            <a:pPr eaLnBrk="1" hangingPunct="1"/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-76200" y="1219200"/>
            <a:ext cx="76093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SCP = (CAPE/1000 j.kg</a:t>
            </a:r>
            <a:r>
              <a:rPr lang="en-US" altLang="en-US" sz="2400" baseline="30000" dirty="0"/>
              <a:t>-1</a:t>
            </a:r>
            <a:r>
              <a:rPr lang="en-US" altLang="en-US" sz="2400" dirty="0"/>
              <a:t> ) x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(SRH/50 m</a:t>
            </a:r>
            <a:r>
              <a:rPr lang="en-US" altLang="en-US" sz="2400" baseline="30000" dirty="0"/>
              <a:t>-2</a:t>
            </a:r>
            <a:r>
              <a:rPr lang="en-US" altLang="en-US" sz="2400" dirty="0"/>
              <a:t>.s</a:t>
            </a:r>
            <a:r>
              <a:rPr lang="en-US" altLang="en-US" sz="2400" baseline="30000" dirty="0"/>
              <a:t>-2</a:t>
            </a:r>
            <a:r>
              <a:rPr lang="en-US" altLang="en-US" sz="2400" dirty="0"/>
              <a:t>) x (BWD/20m.s</a:t>
            </a:r>
            <a:r>
              <a:rPr lang="en-US" altLang="en-US" sz="2400" baseline="30000" dirty="0"/>
              <a:t>-1</a:t>
            </a:r>
            <a:r>
              <a:rPr lang="en-US" altLang="en-US" sz="2400" dirty="0"/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52800" y="-17124"/>
            <a:ext cx="2714974" cy="52322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Carbin</a:t>
            </a:r>
            <a:r>
              <a:rPr lang="en-US" sz="2800" b="1" dirty="0" smtClean="0"/>
              <a:t> et al.2016</a:t>
            </a:r>
            <a:endParaRPr lang="en-US" sz="2800" b="1" dirty="0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Update</a:t>
            </a:r>
          </a:p>
          <a:p>
            <a:r>
              <a:rPr lang="en-US" b="1" dirty="0" smtClean="0"/>
              <a:t>14</a:t>
            </a:r>
            <a:r>
              <a:rPr lang="en-US" b="1" dirty="0" smtClean="0"/>
              <a:t>Jul2017</a:t>
            </a:r>
            <a:endParaRPr lang="en-US" b="1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0" y="5931682"/>
            <a:ext cx="9144000" cy="92333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dirty="0" err="1"/>
              <a:t>Carbin</a:t>
            </a:r>
            <a:r>
              <a:rPr lang="en-US" dirty="0"/>
              <a:t> GW, </a:t>
            </a:r>
            <a:r>
              <a:rPr lang="en-US" dirty="0" err="1"/>
              <a:t>Tippett</a:t>
            </a:r>
            <a:r>
              <a:rPr lang="en-US" dirty="0"/>
              <a:t> MK, Lillo SP, Brooks HE. Visualizing long-range severe thunderstorm environment guidance from CFSv2. Bulletin of the American Meteorological Society. 2016;97:1021–1031</a:t>
            </a:r>
          </a:p>
        </p:txBody>
      </p:sp>
    </p:spTree>
    <p:extLst>
      <p:ext uri="{BB962C8B-B14F-4D97-AF65-F5344CB8AC3E}">
        <p14:creationId xmlns:p14="http://schemas.microsoft.com/office/powerpoint/2010/main" val="2511529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1219200"/>
            <a:ext cx="91440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dirty="0" smtClean="0"/>
              <a:t>SCP </a:t>
            </a:r>
            <a:r>
              <a:rPr lang="en-US" altLang="en-US" b="1" dirty="0"/>
              <a:t>= Supercell Composite Parameter</a:t>
            </a:r>
          </a:p>
          <a:p>
            <a:pPr eaLnBrk="1" hangingPunct="1"/>
            <a:r>
              <a:rPr lang="en-US" altLang="en-US" b="1" dirty="0" smtClean="0">
                <a:solidFill>
                  <a:schemeClr val="tx2"/>
                </a:solidFill>
              </a:rPr>
              <a:t>MUCAPE </a:t>
            </a:r>
            <a:r>
              <a:rPr lang="en-US" altLang="en-US" b="1" dirty="0">
                <a:solidFill>
                  <a:schemeClr val="tx2"/>
                </a:solidFill>
              </a:rPr>
              <a:t>= Convective Available Potential </a:t>
            </a:r>
            <a:r>
              <a:rPr lang="en-US" altLang="en-US" b="1" dirty="0" smtClean="0">
                <a:solidFill>
                  <a:schemeClr val="tx2"/>
                </a:solidFill>
              </a:rPr>
              <a:t>Energy of the Most Unstable</a:t>
            </a:r>
            <a:endParaRPr lang="en-US" altLang="en-US" b="1" dirty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SRH </a:t>
            </a:r>
            <a:r>
              <a:rPr lang="en-US" altLang="en-US" b="1" dirty="0">
                <a:solidFill>
                  <a:srgbClr val="FF0000"/>
                </a:solidFill>
              </a:rPr>
              <a:t>= Storm Relative Helicity</a:t>
            </a:r>
          </a:p>
          <a:p>
            <a:pPr eaLnBrk="1" hangingPunct="1"/>
            <a:r>
              <a:rPr lang="en-US" altLang="en-US" b="1" dirty="0" smtClean="0">
                <a:solidFill>
                  <a:srgbClr val="00B050"/>
                </a:solidFill>
              </a:rPr>
              <a:t>BRN </a:t>
            </a:r>
            <a:r>
              <a:rPr lang="en-US" altLang="en-US" b="1" dirty="0">
                <a:solidFill>
                  <a:srgbClr val="00B050"/>
                </a:solidFill>
              </a:rPr>
              <a:t>= </a:t>
            </a:r>
            <a:r>
              <a:rPr lang="en-US" altLang="en-US" b="1" dirty="0" smtClean="0">
                <a:solidFill>
                  <a:srgbClr val="00B050"/>
                </a:solidFill>
              </a:rPr>
              <a:t>Bulk Richardson Number is </a:t>
            </a:r>
            <a:r>
              <a:rPr lang="en-US" b="1" dirty="0" smtClean="0">
                <a:solidFill>
                  <a:srgbClr val="00B050"/>
                </a:solidFill>
              </a:rPr>
              <a:t>one-half of the squared difference between the density (U</a:t>
            </a:r>
            <a:r>
              <a:rPr lang="en-US" b="1" baseline="30000" dirty="0" smtClean="0">
                <a:solidFill>
                  <a:srgbClr val="00B050"/>
                </a:solidFill>
              </a:rPr>
              <a:t>2</a:t>
            </a:r>
            <a:r>
              <a:rPr lang="en-US" b="1" dirty="0" smtClean="0">
                <a:solidFill>
                  <a:srgbClr val="00B050"/>
                </a:solidFill>
              </a:rPr>
              <a:t>/2) weighted mean winds in the 0–6-km and 0–500-m layers</a:t>
            </a:r>
          </a:p>
          <a:p>
            <a:r>
              <a:rPr lang="en-US" b="1" dirty="0"/>
              <a:t>If </a:t>
            </a:r>
            <a:r>
              <a:rPr lang="en-US" b="1" dirty="0">
                <a:solidFill>
                  <a:schemeClr val="tx2"/>
                </a:solidFill>
              </a:rPr>
              <a:t>MUCAPE</a:t>
            </a:r>
            <a:r>
              <a:rPr lang="en-US" b="1" dirty="0"/>
              <a:t> = 1000 J/kg; </a:t>
            </a:r>
            <a:r>
              <a:rPr lang="en-US" b="1" dirty="0">
                <a:solidFill>
                  <a:srgbClr val="FF0000"/>
                </a:solidFill>
              </a:rPr>
              <a:t>SRH</a:t>
            </a:r>
            <a:r>
              <a:rPr lang="en-US" b="1" dirty="0"/>
              <a:t> = 150 M**2/S**2; </a:t>
            </a:r>
            <a:r>
              <a:rPr lang="en-US" b="1" dirty="0" smtClean="0"/>
              <a:t>BRN shear </a:t>
            </a:r>
            <a:r>
              <a:rPr lang="en-US" b="1" dirty="0"/>
              <a:t>term = 40 m**2/s**2 , then SCP = 1</a:t>
            </a:r>
          </a:p>
          <a:p>
            <a:r>
              <a:rPr lang="en-US" b="1" dirty="0" smtClean="0"/>
              <a:t>                                     SCP&gt; </a:t>
            </a:r>
            <a:r>
              <a:rPr lang="en-US" b="1" dirty="0"/>
              <a:t>1 for supercells; </a:t>
            </a:r>
            <a:r>
              <a:rPr lang="en-US" b="1" dirty="0" smtClean="0"/>
              <a:t>SCP&lt;1 </a:t>
            </a:r>
            <a:r>
              <a:rPr lang="en-US" b="1" dirty="0" err="1"/>
              <a:t>nonsupercell</a:t>
            </a:r>
            <a:r>
              <a:rPr lang="en-US" b="1" dirty="0"/>
              <a:t> storms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4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91059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1" y="3990975"/>
            <a:ext cx="3047999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4290358"/>
            <a:ext cx="8915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dirty="0" smtClean="0"/>
              <a:t>STP </a:t>
            </a:r>
            <a:r>
              <a:rPr lang="en-US" altLang="en-US" b="1" dirty="0"/>
              <a:t>= </a:t>
            </a:r>
            <a:r>
              <a:rPr lang="en-US" altLang="en-US" b="1" dirty="0" smtClean="0"/>
              <a:t>Significant Tornado Parameter</a:t>
            </a:r>
          </a:p>
          <a:p>
            <a:r>
              <a:rPr lang="en-US" b="1" dirty="0">
                <a:solidFill>
                  <a:schemeClr val="tx2"/>
                </a:solidFill>
              </a:rPr>
              <a:t>0–6-km </a:t>
            </a:r>
            <a:r>
              <a:rPr lang="en-US" b="1" dirty="0" smtClean="0">
                <a:solidFill>
                  <a:schemeClr val="tx2"/>
                </a:solidFill>
              </a:rPr>
              <a:t>AGL vector shear = </a:t>
            </a:r>
            <a:r>
              <a:rPr lang="en-US" b="1" dirty="0">
                <a:solidFill>
                  <a:schemeClr val="tx2"/>
                </a:solidFill>
              </a:rPr>
              <a:t>shear vector </a:t>
            </a:r>
            <a:r>
              <a:rPr lang="en-US" b="1" dirty="0" smtClean="0">
                <a:solidFill>
                  <a:schemeClr val="tx2"/>
                </a:solidFill>
              </a:rPr>
              <a:t>magnitude between </a:t>
            </a:r>
            <a:r>
              <a:rPr lang="en-US" b="1" dirty="0">
                <a:solidFill>
                  <a:schemeClr val="tx2"/>
                </a:solidFill>
              </a:rPr>
              <a:t>the surface and 6 km </a:t>
            </a:r>
            <a:r>
              <a:rPr lang="en-US" b="1" dirty="0" smtClean="0">
                <a:solidFill>
                  <a:schemeClr val="tx2"/>
                </a:solidFill>
              </a:rPr>
              <a:t>AGL</a:t>
            </a:r>
          </a:p>
          <a:p>
            <a:r>
              <a:rPr lang="en-US" altLang="en-US" b="1" dirty="0" smtClean="0">
                <a:solidFill>
                  <a:srgbClr val="FF0000"/>
                </a:solidFill>
              </a:rPr>
              <a:t>0-1km SRH = Storm Relative Helicity</a:t>
            </a:r>
            <a:endParaRPr lang="en-US" altLang="en-US" b="1" dirty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b="1" dirty="0" smtClean="0">
                <a:solidFill>
                  <a:srgbClr val="00B050"/>
                </a:solidFill>
              </a:rPr>
              <a:t>MLCAPE </a:t>
            </a:r>
            <a:r>
              <a:rPr lang="en-US" altLang="en-US" b="1" dirty="0">
                <a:solidFill>
                  <a:srgbClr val="00B050"/>
                </a:solidFill>
              </a:rPr>
              <a:t>= </a:t>
            </a:r>
            <a:r>
              <a:rPr lang="en-US" altLang="en-US" b="1" dirty="0" smtClean="0">
                <a:solidFill>
                  <a:srgbClr val="00B050"/>
                </a:solidFill>
              </a:rPr>
              <a:t>Mean Level Convective </a:t>
            </a:r>
            <a:r>
              <a:rPr lang="en-US" altLang="en-US" b="1" dirty="0">
                <a:solidFill>
                  <a:srgbClr val="00B050"/>
                </a:solidFill>
              </a:rPr>
              <a:t>Available Potential </a:t>
            </a:r>
            <a:r>
              <a:rPr lang="en-US" altLang="en-US" b="1" dirty="0" smtClean="0">
                <a:solidFill>
                  <a:srgbClr val="00B050"/>
                </a:solidFill>
              </a:rPr>
              <a:t>Energy lowest 100mb</a:t>
            </a:r>
            <a:endParaRPr lang="en-US" altLang="en-US" b="1" dirty="0">
              <a:solidFill>
                <a:srgbClr val="00B050"/>
              </a:solidFill>
            </a:endParaRPr>
          </a:p>
          <a:p>
            <a:pPr eaLnBrk="1" hangingPunct="1"/>
            <a:r>
              <a:rPr lang="en-US" altLang="en-US" b="1" dirty="0" smtClean="0">
                <a:solidFill>
                  <a:srgbClr val="7030A0"/>
                </a:solidFill>
              </a:rPr>
              <a:t>MLLCL = Mean Layer of Lifted </a:t>
            </a:r>
            <a:r>
              <a:rPr lang="en-US" altLang="en-US" b="1" dirty="0">
                <a:solidFill>
                  <a:srgbClr val="7030A0"/>
                </a:solidFill>
              </a:rPr>
              <a:t>C</a:t>
            </a:r>
            <a:r>
              <a:rPr lang="en-US" altLang="en-US" b="1" dirty="0" smtClean="0">
                <a:solidFill>
                  <a:srgbClr val="7030A0"/>
                </a:solidFill>
              </a:rPr>
              <a:t>ondensation Level Height</a:t>
            </a:r>
            <a:endParaRPr lang="en-US" altLang="en-US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52799" y="-17124"/>
            <a:ext cx="2590801" cy="52322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Baker et al.2009</a:t>
            </a:r>
            <a:endParaRPr lang="en-US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0" y="5934670"/>
            <a:ext cx="9144000" cy="92333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dirty="0"/>
              <a:t>Baker, A. K., Parker, M. D., &amp; </a:t>
            </a:r>
            <a:r>
              <a:rPr lang="en-US" dirty="0" err="1"/>
              <a:t>Eastin</a:t>
            </a:r>
            <a:r>
              <a:rPr lang="en-US" dirty="0"/>
              <a:t>, M. D. (2009). Environmental ingredients for supercells and tornadoes within Hurricane Ivan. </a:t>
            </a:r>
            <a:r>
              <a:rPr lang="en-US" i="1" dirty="0"/>
              <a:t>Weather and Forecasting,24</a:t>
            </a:r>
            <a:r>
              <a:rPr lang="en-US" dirty="0"/>
              <a:t>, 223–244.10.1175/2008WAF2222146.</a:t>
            </a:r>
          </a:p>
        </p:txBody>
      </p:sp>
    </p:spTree>
    <p:extLst>
      <p:ext uri="{BB962C8B-B14F-4D97-AF65-F5344CB8AC3E}">
        <p14:creationId xmlns:p14="http://schemas.microsoft.com/office/powerpoint/2010/main" val="1943549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297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Alima Diawara</dc:creator>
  <cp:lastModifiedBy>Alima Diawara</cp:lastModifiedBy>
  <cp:revision>17</cp:revision>
  <dcterms:created xsi:type="dcterms:W3CDTF">2017-07-14T14:16:04Z</dcterms:created>
  <dcterms:modified xsi:type="dcterms:W3CDTF">2017-07-14T18:23:02Z</dcterms:modified>
</cp:coreProperties>
</file>