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
  </p:notesMasterIdLst>
  <p:handoutMasterIdLst>
    <p:handoutMasterId r:id="rId4"/>
  </p:handoutMasterIdLst>
  <p:sldIdLst>
    <p:sldId id="263" r:id="rId2"/>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161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8AA5DC"/>
    <a:srgbClr val="FF33CC"/>
    <a:srgbClr val="333333"/>
    <a:srgbClr val="FFFFCC"/>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p:scale>
          <a:sx n="40" d="100"/>
          <a:sy n="40" d="100"/>
        </p:scale>
        <p:origin x="1464" y="4062"/>
      </p:cViewPr>
      <p:guideLst>
        <p:guide orient="horz" pos="11520"/>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lt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lt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lt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DA112A54-6AE6-423A-9305-BD9FF718365D}" type="slidenum">
              <a:rPr lang="en-US" altLang="en-US"/>
              <a:pPr/>
              <a:t>‹#›</a:t>
            </a:fld>
            <a:endParaRPr lang="en-US" altLang="en-US"/>
          </a:p>
        </p:txBody>
      </p:sp>
    </p:spTree>
    <p:extLst>
      <p:ext uri="{BB962C8B-B14F-4D97-AF65-F5344CB8AC3E}">
        <p14:creationId xmlns:p14="http://schemas.microsoft.com/office/powerpoint/2010/main" val="2377647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63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815256-04D9-4F8C-AD24-BA76D5821A71}" type="slidenum">
              <a:rPr lang="en-US" altLang="en-US"/>
              <a:pPr/>
              <a:t>‹#›</a:t>
            </a:fld>
            <a:endParaRPr lang="en-US" altLang="en-US"/>
          </a:p>
        </p:txBody>
      </p:sp>
    </p:spTree>
    <p:extLst>
      <p:ext uri="{BB962C8B-B14F-4D97-AF65-F5344CB8AC3E}">
        <p14:creationId xmlns:p14="http://schemas.microsoft.com/office/powerpoint/2010/main" val="269912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0B8256-8544-45C4-8D97-B6064808AD0F}" type="slidenum">
              <a:rPr lang="en-US" altLang="en-US"/>
              <a:pPr/>
              <a:t>‹#›</a:t>
            </a:fld>
            <a:endParaRPr lang="en-US" altLang="en-US"/>
          </a:p>
        </p:txBody>
      </p:sp>
    </p:spTree>
    <p:extLst>
      <p:ext uri="{BB962C8B-B14F-4D97-AF65-F5344CB8AC3E}">
        <p14:creationId xmlns:p14="http://schemas.microsoft.com/office/powerpoint/2010/main" val="140887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F9F291-56E5-4F2C-B5F6-BFEF5822C6F2}" type="slidenum">
              <a:rPr lang="en-US" altLang="en-US"/>
              <a:pPr/>
              <a:t>‹#›</a:t>
            </a:fld>
            <a:endParaRPr lang="en-US" altLang="en-US"/>
          </a:p>
        </p:txBody>
      </p:sp>
    </p:spTree>
    <p:extLst>
      <p:ext uri="{BB962C8B-B14F-4D97-AF65-F5344CB8AC3E}">
        <p14:creationId xmlns:p14="http://schemas.microsoft.com/office/powerpoint/2010/main" val="24237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a:t>Click to edit Master title style</a:t>
            </a:r>
          </a:p>
        </p:txBody>
      </p:sp>
      <p:sp>
        <p:nvSpPr>
          <p:cNvPr id="3" name="Text Placeholder 2"/>
          <p:cNvSpPr>
            <a:spLocks noGrp="1"/>
          </p:cNvSpPr>
          <p:nvPr>
            <p:ph type="body" sz="half" idx="1"/>
          </p:nvPr>
        </p:nvSpPr>
        <p:spPr>
          <a:xfrm>
            <a:off x="2560638" y="8534400"/>
            <a:ext cx="22966362" cy="2413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00" y="8534400"/>
            <a:ext cx="22966363" cy="1199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00" y="20678775"/>
            <a:ext cx="22966363" cy="1199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38" y="33307338"/>
            <a:ext cx="11947525" cy="2540000"/>
          </a:xfrm>
        </p:spPr>
        <p:txBody>
          <a:bodyPr/>
          <a:lstStyle>
            <a:lvl1pPr>
              <a:defRPr/>
            </a:lvl1pPr>
          </a:lstStyle>
          <a:p>
            <a:endParaRPr lang="en-US" altLang="en-US"/>
          </a:p>
        </p:txBody>
      </p:sp>
      <p:sp>
        <p:nvSpPr>
          <p:cNvPr id="7" name="Footer Placeholder 6"/>
          <p:cNvSpPr>
            <a:spLocks noGrp="1"/>
          </p:cNvSpPr>
          <p:nvPr>
            <p:ph type="ftr" sz="quarter" idx="11"/>
          </p:nvPr>
        </p:nvSpPr>
        <p:spPr>
          <a:xfrm>
            <a:off x="17495838" y="33307338"/>
            <a:ext cx="16214725" cy="25400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36698238" y="33307338"/>
            <a:ext cx="11947525" cy="2540000"/>
          </a:xfrm>
        </p:spPr>
        <p:txBody>
          <a:bodyPr/>
          <a:lstStyle>
            <a:lvl1pPr>
              <a:defRPr/>
            </a:lvl1pPr>
          </a:lstStyle>
          <a:p>
            <a:fld id="{1D8BA899-B33B-4960-BEFE-81E4C97BD12B}" type="slidenum">
              <a:rPr lang="en-US" altLang="en-US"/>
              <a:pPr/>
              <a:t>‹#›</a:t>
            </a:fld>
            <a:endParaRPr lang="en-US" altLang="en-US"/>
          </a:p>
        </p:txBody>
      </p:sp>
    </p:spTree>
    <p:extLst>
      <p:ext uri="{BB962C8B-B14F-4D97-AF65-F5344CB8AC3E}">
        <p14:creationId xmlns:p14="http://schemas.microsoft.com/office/powerpoint/2010/main" val="74131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B35163-D8AF-4B61-8D86-C12F4D1868DC}" type="slidenum">
              <a:rPr lang="en-US" altLang="en-US"/>
              <a:pPr/>
              <a:t>‹#›</a:t>
            </a:fld>
            <a:endParaRPr lang="en-US" altLang="en-US"/>
          </a:p>
        </p:txBody>
      </p:sp>
    </p:spTree>
    <p:extLst>
      <p:ext uri="{BB962C8B-B14F-4D97-AF65-F5344CB8AC3E}">
        <p14:creationId xmlns:p14="http://schemas.microsoft.com/office/powerpoint/2010/main" val="1739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CE9136-D2D2-4EB0-A985-AE613CF19CE8}" type="slidenum">
              <a:rPr lang="en-US" altLang="en-US"/>
              <a:pPr/>
              <a:t>‹#›</a:t>
            </a:fld>
            <a:endParaRPr lang="en-US" altLang="en-US"/>
          </a:p>
        </p:txBody>
      </p:sp>
    </p:spTree>
    <p:extLst>
      <p:ext uri="{BB962C8B-B14F-4D97-AF65-F5344CB8AC3E}">
        <p14:creationId xmlns:p14="http://schemas.microsoft.com/office/powerpoint/2010/main" val="238821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EE94F3-A0F1-4663-AD29-0D8204B72E73}" type="slidenum">
              <a:rPr lang="en-US" altLang="en-US"/>
              <a:pPr/>
              <a:t>‹#›</a:t>
            </a:fld>
            <a:endParaRPr lang="en-US" altLang="en-US"/>
          </a:p>
        </p:txBody>
      </p:sp>
    </p:spTree>
    <p:extLst>
      <p:ext uri="{BB962C8B-B14F-4D97-AF65-F5344CB8AC3E}">
        <p14:creationId xmlns:p14="http://schemas.microsoft.com/office/powerpoint/2010/main" val="65530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93C4BB4-CF5F-4F70-A0C2-6E88701DF12E}" type="slidenum">
              <a:rPr lang="en-US" altLang="en-US"/>
              <a:pPr/>
              <a:t>‹#›</a:t>
            </a:fld>
            <a:endParaRPr lang="en-US" altLang="en-US"/>
          </a:p>
        </p:txBody>
      </p:sp>
    </p:spTree>
    <p:extLst>
      <p:ext uri="{BB962C8B-B14F-4D97-AF65-F5344CB8AC3E}">
        <p14:creationId xmlns:p14="http://schemas.microsoft.com/office/powerpoint/2010/main" val="356127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1575D81-95A3-4F4A-A29A-CD48DF04CAD7}" type="slidenum">
              <a:rPr lang="en-US" altLang="en-US"/>
              <a:pPr/>
              <a:t>‹#›</a:t>
            </a:fld>
            <a:endParaRPr lang="en-US" altLang="en-US"/>
          </a:p>
        </p:txBody>
      </p:sp>
    </p:spTree>
    <p:extLst>
      <p:ext uri="{BB962C8B-B14F-4D97-AF65-F5344CB8AC3E}">
        <p14:creationId xmlns:p14="http://schemas.microsoft.com/office/powerpoint/2010/main" val="38594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2C2EE89-E8A3-464E-A542-4C85515F8D24}" type="slidenum">
              <a:rPr lang="en-US" altLang="en-US"/>
              <a:pPr/>
              <a:t>‹#›</a:t>
            </a:fld>
            <a:endParaRPr lang="en-US" altLang="en-US"/>
          </a:p>
        </p:txBody>
      </p:sp>
    </p:spTree>
    <p:extLst>
      <p:ext uri="{BB962C8B-B14F-4D97-AF65-F5344CB8AC3E}">
        <p14:creationId xmlns:p14="http://schemas.microsoft.com/office/powerpoint/2010/main" val="424098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2A8D6D-1FCF-4395-A41D-3670A9B300CB}" type="slidenum">
              <a:rPr lang="en-US" altLang="en-US"/>
              <a:pPr/>
              <a:t>‹#›</a:t>
            </a:fld>
            <a:endParaRPr lang="en-US" altLang="en-US"/>
          </a:p>
        </p:txBody>
      </p:sp>
    </p:spTree>
    <p:extLst>
      <p:ext uri="{BB962C8B-B14F-4D97-AF65-F5344CB8AC3E}">
        <p14:creationId xmlns:p14="http://schemas.microsoft.com/office/powerpoint/2010/main" val="27734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BF541B-6ED0-4FFC-9482-B1EAECDA119D}" type="slidenum">
              <a:rPr lang="en-US" altLang="en-US"/>
              <a:pPr/>
              <a:t>‹#›</a:t>
            </a:fld>
            <a:endParaRPr lang="en-US" altLang="en-US"/>
          </a:p>
        </p:txBody>
      </p:sp>
    </p:spTree>
    <p:extLst>
      <p:ext uri="{BB962C8B-B14F-4D97-AF65-F5344CB8AC3E}">
        <p14:creationId xmlns:p14="http://schemas.microsoft.com/office/powerpoint/2010/main" val="4858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1" name="Rectangle 13"/>
          <p:cNvSpPr>
            <a:spLocks noChangeAspect="1" noChangeArrowheads="1"/>
          </p:cNvSpPr>
          <p:nvPr/>
        </p:nvSpPr>
        <p:spPr bwMode="auto">
          <a:xfrm>
            <a:off x="0" y="6689725"/>
            <a:ext cx="12814300" cy="298862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430" tIns="138248" rIns="274430" bIns="138248" anchor="ct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endParaRPr lang="en-US" altLang="en-US" sz="9900"/>
          </a:p>
        </p:txBody>
      </p:sp>
      <p:pic>
        <p:nvPicPr>
          <p:cNvPr id="83982" name="Picture 14" descr="MPj03905180000[1]"/>
          <p:cNvPicPr>
            <a:picLocks noChangeAspect="1" noChangeArrowheads="1"/>
          </p:cNvPicPr>
          <p:nvPr/>
        </p:nvPicPr>
        <p:blipFill>
          <a:blip r:embed="rId14">
            <a:extLst>
              <a:ext uri="{28A0092B-C50C-407E-A947-70E740481C1C}">
                <a14:useLocalDpi xmlns:a14="http://schemas.microsoft.com/office/drawing/2010/main" val="0"/>
              </a:ext>
            </a:extLst>
          </a:blip>
          <a:srcRect t="14999" b="72250"/>
          <a:stretch>
            <a:fillRect/>
          </a:stretch>
        </p:blipFill>
        <p:spPr bwMode="auto">
          <a:xfrm>
            <a:off x="29964063" y="0"/>
            <a:ext cx="1072673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3" name="Picture 15" descr="MPj03211020000[1]"/>
          <p:cNvPicPr>
            <a:picLocks noChangeAspect="1" noChangeArrowheads="1"/>
          </p:cNvPicPr>
          <p:nvPr/>
        </p:nvPicPr>
        <p:blipFill>
          <a:blip r:embed="rId15">
            <a:extLst>
              <a:ext uri="{28A0092B-C50C-407E-A947-70E740481C1C}">
                <a14:useLocalDpi xmlns:a14="http://schemas.microsoft.com/office/drawing/2010/main" val="0"/>
              </a:ext>
            </a:extLst>
          </a:blip>
          <a:srcRect t="56000" b="34750"/>
          <a:stretch>
            <a:fillRect/>
          </a:stretch>
        </p:blipFill>
        <p:spPr bwMode="auto">
          <a:xfrm>
            <a:off x="40636825" y="0"/>
            <a:ext cx="105695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4" name="Picture 16" descr="MPj03905200000[1]"/>
          <p:cNvPicPr>
            <a:picLocks noChangeAspect="1" noChangeArrowheads="1"/>
          </p:cNvPicPr>
          <p:nvPr/>
        </p:nvPicPr>
        <p:blipFill>
          <a:blip r:embed="rId16">
            <a:extLst>
              <a:ext uri="{28A0092B-C50C-407E-A947-70E740481C1C}">
                <a14:useLocalDpi xmlns:a14="http://schemas.microsoft.com/office/drawing/2010/main" val="0"/>
              </a:ext>
            </a:extLst>
          </a:blip>
          <a:srcRect t="62750" b="22501"/>
          <a:stretch>
            <a:fillRect/>
          </a:stretch>
        </p:blipFill>
        <p:spPr bwMode="auto">
          <a:xfrm>
            <a:off x="20650200" y="0"/>
            <a:ext cx="9342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3985" name="Line 17"/>
          <p:cNvSpPr>
            <a:spLocks noChangeShapeType="1"/>
          </p:cNvSpPr>
          <p:nvPr/>
        </p:nvSpPr>
        <p:spPr bwMode="auto">
          <a:xfrm>
            <a:off x="0" y="6689725"/>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6" name="Line 18"/>
          <p:cNvSpPr>
            <a:spLocks noChangeShapeType="1"/>
          </p:cNvSpPr>
          <p:nvPr/>
        </p:nvSpPr>
        <p:spPr bwMode="auto">
          <a:xfrm>
            <a:off x="0" y="7150100"/>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7" name="Line 19"/>
          <p:cNvSpPr>
            <a:spLocks noChangeShapeType="1"/>
          </p:cNvSpPr>
          <p:nvPr/>
        </p:nvSpPr>
        <p:spPr bwMode="auto">
          <a:xfrm>
            <a:off x="12827000" y="35801300"/>
            <a:ext cx="383921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8" name="Line 20"/>
          <p:cNvSpPr>
            <a:spLocks noChangeShapeType="1"/>
          </p:cNvSpPr>
          <p:nvPr/>
        </p:nvSpPr>
        <p:spPr bwMode="auto">
          <a:xfrm>
            <a:off x="12814300" y="6689725"/>
            <a:ext cx="0" cy="29886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89" name="Line 21"/>
          <p:cNvSpPr>
            <a:spLocks noChangeShapeType="1"/>
          </p:cNvSpPr>
          <p:nvPr/>
        </p:nvSpPr>
        <p:spPr bwMode="auto">
          <a:xfrm>
            <a:off x="1062038" y="6721475"/>
            <a:ext cx="0" cy="29924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0" name="Line 22"/>
          <p:cNvSpPr>
            <a:spLocks noChangeShapeType="1"/>
          </p:cNvSpPr>
          <p:nvPr/>
        </p:nvSpPr>
        <p:spPr bwMode="auto">
          <a:xfrm>
            <a:off x="13544550" y="0"/>
            <a:ext cx="0" cy="36576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1" name="Line 23"/>
          <p:cNvSpPr>
            <a:spLocks noChangeShapeType="1"/>
          </p:cNvSpPr>
          <p:nvPr/>
        </p:nvSpPr>
        <p:spPr bwMode="auto">
          <a:xfrm>
            <a:off x="25949275"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2" name="Line 24"/>
          <p:cNvSpPr>
            <a:spLocks noChangeShapeType="1"/>
          </p:cNvSpPr>
          <p:nvPr/>
        </p:nvSpPr>
        <p:spPr bwMode="auto">
          <a:xfrm>
            <a:off x="38392100"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3" name="Line 25"/>
          <p:cNvSpPr>
            <a:spLocks noChangeShapeType="1"/>
          </p:cNvSpPr>
          <p:nvPr/>
        </p:nvSpPr>
        <p:spPr bwMode="auto">
          <a:xfrm>
            <a:off x="50028475" y="7150100"/>
            <a:ext cx="0" cy="2942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lstStyle/>
          <a:p>
            <a:endParaRPr lang="en-US"/>
          </a:p>
        </p:txBody>
      </p:sp>
      <p:sp>
        <p:nvSpPr>
          <p:cNvPr id="83994" name="Rectangle 26"/>
          <p:cNvSpPr>
            <a:spLocks noChangeAspect="1" noChangeArrowheads="1"/>
          </p:cNvSpPr>
          <p:nvPr/>
        </p:nvSpPr>
        <p:spPr bwMode="auto">
          <a:xfrm>
            <a:off x="0" y="7938"/>
            <a:ext cx="20802600" cy="1363662"/>
          </a:xfrm>
          <a:prstGeom prst="rect">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430" tIns="138248" rIns="274430" bIns="138248" anchor="ctr"/>
          <a:lstStyle/>
          <a:p>
            <a:endParaRPr lang="en-US"/>
          </a:p>
        </p:txBody>
      </p:sp>
      <p:sp>
        <p:nvSpPr>
          <p:cNvPr id="83970" name="Rectangle 2"/>
          <p:cNvSpPr>
            <a:spLocks noGrp="1" noChangeArrowheads="1"/>
          </p:cNvSpPr>
          <p:nvPr>
            <p:ph type="title"/>
          </p:nvPr>
        </p:nvSpPr>
        <p:spPr bwMode="auto">
          <a:xfrm>
            <a:off x="2560638" y="1465263"/>
            <a:ext cx="46085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altLang="en-US"/>
              <a:t>Click to edit Master title style</a:t>
            </a:r>
          </a:p>
        </p:txBody>
      </p:sp>
      <p:sp>
        <p:nvSpPr>
          <p:cNvPr id="83971" name="Rectangle 3"/>
          <p:cNvSpPr>
            <a:spLocks noGrp="1" noChangeArrowheads="1"/>
          </p:cNvSpPr>
          <p:nvPr>
            <p:ph type="body" idx="1"/>
          </p:nvPr>
        </p:nvSpPr>
        <p:spPr bwMode="auto">
          <a:xfrm>
            <a:off x="2560638" y="8534400"/>
            <a:ext cx="46085125" cy="2413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2" name="Rectangle 4"/>
          <p:cNvSpPr>
            <a:spLocks noGrp="1" noChangeArrowheads="1"/>
          </p:cNvSpPr>
          <p:nvPr>
            <p:ph type="dt" sz="half" idx="2"/>
          </p:nvPr>
        </p:nvSpPr>
        <p:spPr bwMode="auto">
          <a:xfrm>
            <a:off x="2560638" y="33307338"/>
            <a:ext cx="119475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spcBef>
                <a:spcPct val="0"/>
              </a:spcBef>
              <a:buFontTx/>
              <a:buNone/>
              <a:defRPr sz="1600"/>
            </a:lvl1pPr>
          </a:lstStyle>
          <a:p>
            <a:endParaRPr lang="en-US" altLang="en-US"/>
          </a:p>
        </p:txBody>
      </p:sp>
      <p:sp>
        <p:nvSpPr>
          <p:cNvPr id="83973" name="Rectangle 5"/>
          <p:cNvSpPr>
            <a:spLocks noGrp="1" noChangeArrowheads="1"/>
          </p:cNvSpPr>
          <p:nvPr>
            <p:ph type="ftr" sz="quarter" idx="3"/>
          </p:nvPr>
        </p:nvSpPr>
        <p:spPr bwMode="auto">
          <a:xfrm>
            <a:off x="17495838" y="33307338"/>
            <a:ext cx="162147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ctr">
              <a:spcBef>
                <a:spcPct val="0"/>
              </a:spcBef>
              <a:buFontTx/>
              <a:buNone/>
              <a:defRPr sz="1600"/>
            </a:lvl1pPr>
          </a:lstStyle>
          <a:p>
            <a:endParaRPr lang="en-US" altLang="en-US"/>
          </a:p>
        </p:txBody>
      </p:sp>
      <p:sp>
        <p:nvSpPr>
          <p:cNvPr id="83974" name="Rectangle 6"/>
          <p:cNvSpPr>
            <a:spLocks noGrp="1" noChangeArrowheads="1"/>
          </p:cNvSpPr>
          <p:nvPr>
            <p:ph type="sldNum" sz="quarter" idx="4"/>
          </p:nvPr>
        </p:nvSpPr>
        <p:spPr bwMode="auto">
          <a:xfrm>
            <a:off x="36698238" y="33307338"/>
            <a:ext cx="1194752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spcBef>
                <a:spcPct val="0"/>
              </a:spcBef>
              <a:buFontTx/>
              <a:buNone/>
              <a:defRPr sz="1600"/>
            </a:lvl1pPr>
          </a:lstStyle>
          <a:p>
            <a:fld id="{43757ABA-EE1B-4AB7-9798-9B6B0D985D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gi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500100" y="1350963"/>
            <a:ext cx="36490275" cy="3879850"/>
          </a:xfrm>
          <a:noFill/>
        </p:spPr>
        <p:txBody>
          <a:bodyPr/>
          <a:lstStyle/>
          <a:p>
            <a:r>
              <a:rPr lang="en-US" sz="9600" dirty="0"/>
              <a:t>Predictive capacity for Week3-4 Severe Weather Outlook for the United States</a:t>
            </a:r>
            <a:endParaRPr lang="en-US" altLang="en-US" sz="9000" b="1" dirty="0"/>
          </a:p>
        </p:txBody>
      </p:sp>
      <p:sp>
        <p:nvSpPr>
          <p:cNvPr id="80899" name="Rectangle 3"/>
          <p:cNvSpPr>
            <a:spLocks noGrp="1" noChangeArrowheads="1"/>
          </p:cNvSpPr>
          <p:nvPr>
            <p:ph type="body" sz="half" idx="1"/>
          </p:nvPr>
        </p:nvSpPr>
        <p:spPr>
          <a:xfrm>
            <a:off x="1736503" y="7345362"/>
            <a:ext cx="10283825" cy="10637838"/>
          </a:xfrm>
          <a:noFill/>
        </p:spPr>
        <p:txBody>
          <a:bodyPr lIns="91440" tIns="45720" rIns="91440" bIns="45720"/>
          <a:lstStyle/>
          <a:p>
            <a:pPr marL="0" indent="0" algn="just">
              <a:spcBef>
                <a:spcPct val="0"/>
              </a:spcBef>
              <a:spcAft>
                <a:spcPct val="65000"/>
              </a:spcAft>
              <a:buFontTx/>
              <a:buNone/>
            </a:pPr>
            <a:r>
              <a:rPr lang="en-US" altLang="en-US" sz="5400" b="1" u="sng" dirty="0">
                <a:solidFill>
                  <a:srgbClr val="004442"/>
                </a:solidFill>
                <a:latin typeface="Times New Roman" pitchFamily="18" charset="0"/>
                <a:cs typeface="Times New Roman" panose="02020603050405020304" pitchFamily="18" charset="0"/>
              </a:rPr>
              <a:t>ABSTRACT</a:t>
            </a:r>
          </a:p>
          <a:p>
            <a:pPr marL="0" indent="0" algn="just">
              <a:spcBef>
                <a:spcPct val="0"/>
              </a:spcBef>
              <a:spcAft>
                <a:spcPct val="65000"/>
              </a:spcAft>
              <a:buNone/>
            </a:pPr>
            <a:r>
              <a:rPr lang="en-US" sz="4800" dirty="0">
                <a:solidFill>
                  <a:schemeClr val="tx1"/>
                </a:solidFill>
                <a:latin typeface="Times New Roman" panose="02020603050405020304" pitchFamily="18" charset="0"/>
                <a:cs typeface="Times New Roman" panose="02020603050405020304" pitchFamily="18" charset="0"/>
              </a:rPr>
              <a:t>Possible skillful prediction of Week 2 using 1996-2012 Supercell Composite Parameter (SCP) GEFS </a:t>
            </a:r>
            <a:r>
              <a:rPr lang="en-US" sz="4800" dirty="0" err="1">
                <a:solidFill>
                  <a:schemeClr val="tx1"/>
                </a:solidFill>
                <a:latin typeface="Times New Roman" panose="02020603050405020304" pitchFamily="18" charset="0"/>
                <a:cs typeface="Times New Roman" panose="02020603050405020304" pitchFamily="18" charset="0"/>
              </a:rPr>
              <a:t>hindcast</a:t>
            </a:r>
            <a:r>
              <a:rPr lang="en-US" sz="4800" dirty="0">
                <a:solidFill>
                  <a:schemeClr val="tx1"/>
                </a:solidFill>
                <a:latin typeface="Times New Roman" panose="02020603050405020304" pitchFamily="18" charset="0"/>
                <a:cs typeface="Times New Roman" panose="02020603050405020304" pitchFamily="18" charset="0"/>
              </a:rPr>
              <a:t> period has been observed which is required for developing an experimental Week2 Severe Weather Outlook for the United States (Wang et al. 2017, CDPW conference 2017). Similar work is done for Week3-4 CFSv2 data. SCP focuses on convective available potential energy, bulk wind difference and the helicity. The values began at zero, when the amount became higher than one as there is a substantial probability of severe weather. So the SCP is a meaningful parameter to estimate a possible predictability of severe weather formation. The SCP is derived from the NOAA National Centers for Environmental Prediction (NCEP) Climate Forecasts System Version 2 (CFSv2) 45 days forecasts. The forecast skill between SCP CFSv2-45day as a model data and the NCEP Climate Forecast System Reanalysis (CFSR) as an observation data is identified and will be explored from 1999 to 2010 for validation.</a:t>
            </a:r>
          </a:p>
          <a:p>
            <a:pPr marL="0" indent="0" algn="just" eaLnBrk="0" hangingPunct="0">
              <a:spcBef>
                <a:spcPct val="75000"/>
              </a:spcBef>
              <a:spcAft>
                <a:spcPct val="25000"/>
              </a:spcAft>
              <a:buClr>
                <a:srgbClr val="008080"/>
              </a:buClr>
              <a:buSzPct val="115000"/>
              <a:buFont typeface="Wingdings 3" pitchFamily="18" charset="2"/>
              <a:buNone/>
            </a:pPr>
            <a:endParaRPr lang="en-US" altLang="en-US" sz="2400" b="1" dirty="0">
              <a:latin typeface="Times New Roman" pitchFamily="18" charset="0"/>
              <a:cs typeface="Times New Roman" pitchFamily="18" charset="0"/>
            </a:endParaRPr>
          </a:p>
        </p:txBody>
      </p:sp>
      <p:sp>
        <p:nvSpPr>
          <p:cNvPr id="80945" name="Text Box 49"/>
          <p:cNvSpPr txBox="1">
            <a:spLocks noChangeArrowheads="1"/>
          </p:cNvSpPr>
          <p:nvPr/>
        </p:nvSpPr>
        <p:spPr bwMode="auto">
          <a:xfrm>
            <a:off x="16678275" y="4572000"/>
            <a:ext cx="30135513" cy="22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430" tIns="138248" rIns="274430" bIns="138248">
            <a:spAutoFit/>
          </a:bodyP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r>
              <a:rPr lang="en-US" altLang="en-US" sz="3200" b="1" dirty="0" err="1">
                <a:solidFill>
                  <a:schemeClr val="tx2"/>
                </a:solidFill>
              </a:rPr>
              <a:t>Alima</a:t>
            </a:r>
            <a:r>
              <a:rPr lang="en-US" altLang="en-US" sz="3200" b="1" dirty="0">
                <a:solidFill>
                  <a:schemeClr val="tx2"/>
                </a:solidFill>
              </a:rPr>
              <a:t> </a:t>
            </a:r>
            <a:r>
              <a:rPr lang="en-US" altLang="en-US" sz="3200" b="1" dirty="0" smtClean="0">
                <a:solidFill>
                  <a:schemeClr val="tx2"/>
                </a:solidFill>
              </a:rPr>
              <a:t>D. Soumare</a:t>
            </a:r>
            <a:r>
              <a:rPr lang="en-US" altLang="en-US" sz="3200" b="1" baseline="30000" dirty="0" smtClean="0">
                <a:solidFill>
                  <a:schemeClr val="tx2"/>
                </a:solidFill>
              </a:rPr>
              <a:t>12</a:t>
            </a:r>
            <a:r>
              <a:rPr lang="en-US" altLang="en-US" sz="3200" b="1" dirty="0" smtClean="0">
                <a:solidFill>
                  <a:schemeClr val="tx2"/>
                </a:solidFill>
              </a:rPr>
              <a:t>, </a:t>
            </a:r>
            <a:r>
              <a:rPr lang="en-US" altLang="en-US" sz="3200" b="1" dirty="0">
                <a:solidFill>
                  <a:schemeClr val="tx2"/>
                </a:solidFill>
              </a:rPr>
              <a:t>Hui </a:t>
            </a:r>
            <a:r>
              <a:rPr lang="en-US" altLang="en-US" sz="3200" b="1" dirty="0" smtClean="0">
                <a:solidFill>
                  <a:schemeClr val="tx2"/>
                </a:solidFill>
              </a:rPr>
              <a:t>Wang</a:t>
            </a:r>
            <a:r>
              <a:rPr lang="en-US" altLang="en-US" sz="3200" b="1" baseline="30000" dirty="0" smtClean="0">
                <a:solidFill>
                  <a:schemeClr val="tx2"/>
                </a:solidFill>
              </a:rPr>
              <a:t>1</a:t>
            </a:r>
            <a:r>
              <a:rPr lang="en-US" altLang="en-US" sz="3200" b="1" dirty="0" smtClean="0">
                <a:solidFill>
                  <a:schemeClr val="tx2"/>
                </a:solidFill>
              </a:rPr>
              <a:t>, </a:t>
            </a:r>
            <a:r>
              <a:rPr lang="en-US" altLang="en-US" sz="3200" b="1" dirty="0" err="1">
                <a:solidFill>
                  <a:schemeClr val="tx2"/>
                </a:solidFill>
              </a:rPr>
              <a:t>Arun</a:t>
            </a:r>
            <a:r>
              <a:rPr lang="en-US" altLang="en-US" sz="3200" b="1" dirty="0">
                <a:solidFill>
                  <a:schemeClr val="tx2"/>
                </a:solidFill>
              </a:rPr>
              <a:t> </a:t>
            </a:r>
            <a:r>
              <a:rPr lang="en-US" altLang="en-US" sz="3200" b="1" dirty="0" smtClean="0">
                <a:solidFill>
                  <a:schemeClr val="tx2"/>
                </a:solidFill>
              </a:rPr>
              <a:t>Kumar</a:t>
            </a:r>
            <a:r>
              <a:rPr lang="en-US" altLang="en-US" sz="3200" b="1" baseline="30000" dirty="0">
                <a:solidFill>
                  <a:schemeClr val="tx2"/>
                </a:solidFill>
              </a:rPr>
              <a:t>1</a:t>
            </a:r>
            <a:r>
              <a:rPr lang="en-US" altLang="en-US" sz="3200" b="1" dirty="0" smtClean="0">
                <a:solidFill>
                  <a:schemeClr val="tx2"/>
                </a:solidFill>
              </a:rPr>
              <a:t>, </a:t>
            </a:r>
            <a:r>
              <a:rPr lang="en-US" altLang="en-US" sz="3200" b="1" dirty="0">
                <a:solidFill>
                  <a:schemeClr val="tx2"/>
                </a:solidFill>
              </a:rPr>
              <a:t>David </a:t>
            </a:r>
            <a:r>
              <a:rPr lang="en-US" altLang="en-US" sz="3200" b="1" dirty="0" smtClean="0">
                <a:solidFill>
                  <a:schemeClr val="tx2"/>
                </a:solidFill>
              </a:rPr>
              <a:t>Dewitt</a:t>
            </a:r>
            <a:r>
              <a:rPr lang="en-US" altLang="en-US" sz="3200" b="1" baseline="30000" dirty="0">
                <a:solidFill>
                  <a:schemeClr val="tx2"/>
                </a:solidFill>
              </a:rPr>
              <a:t>1</a:t>
            </a:r>
            <a:r>
              <a:rPr lang="en-US" altLang="en-US" sz="3200" b="1" dirty="0" smtClean="0">
                <a:solidFill>
                  <a:schemeClr val="tx2"/>
                </a:solidFill>
              </a:rPr>
              <a:t> </a:t>
            </a:r>
            <a:endParaRPr lang="en-US" altLang="en-US" sz="3200" b="1" dirty="0">
              <a:solidFill>
                <a:schemeClr val="tx2"/>
              </a:solidFill>
            </a:endParaRPr>
          </a:p>
          <a:p>
            <a:pPr algn="ctr">
              <a:spcBef>
                <a:spcPct val="50000"/>
              </a:spcBef>
              <a:buFontTx/>
              <a:buNone/>
            </a:pPr>
            <a:r>
              <a:rPr lang="en-US" altLang="en-US" sz="3200" b="1" dirty="0" smtClean="0">
                <a:solidFill>
                  <a:schemeClr val="tx2"/>
                </a:solidFill>
              </a:rPr>
              <a:t>1.</a:t>
            </a:r>
            <a:r>
              <a:rPr lang="en-US" altLang="en-US" sz="3200" b="1" i="1" dirty="0"/>
              <a:t> NOAA/NWS/NCEP Climate Prediction Center, College Park, MD </a:t>
            </a:r>
            <a:endParaRPr lang="en-US" altLang="en-US" sz="3200" b="1" dirty="0">
              <a:solidFill>
                <a:schemeClr val="tx2"/>
              </a:solidFill>
            </a:endParaRPr>
          </a:p>
          <a:p>
            <a:pPr algn="ctr">
              <a:spcBef>
                <a:spcPct val="50000"/>
              </a:spcBef>
              <a:buFontTx/>
              <a:buNone/>
            </a:pPr>
            <a:r>
              <a:rPr lang="en-US" altLang="en-US" sz="3200" b="1" i="1" dirty="0">
                <a:solidFill>
                  <a:schemeClr val="tx2"/>
                </a:solidFill>
              </a:rPr>
              <a:t>2.INNOVIM LLC</a:t>
            </a:r>
          </a:p>
        </p:txBody>
      </p:sp>
      <p:sp>
        <p:nvSpPr>
          <p:cNvPr id="80956" name="Text Box 60"/>
          <p:cNvSpPr txBox="1">
            <a:spLocks noChangeArrowheads="1"/>
          </p:cNvSpPr>
          <p:nvPr/>
        </p:nvSpPr>
        <p:spPr bwMode="auto">
          <a:xfrm>
            <a:off x="1045705" y="30768667"/>
            <a:ext cx="1155875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6288088">
              <a:spcBef>
                <a:spcPct val="0"/>
              </a:spcBef>
              <a:defRPr sz="2400">
                <a:solidFill>
                  <a:schemeClr val="tx1"/>
                </a:solidFill>
                <a:latin typeface="Times New Roman" pitchFamily="18" charset="0"/>
              </a:defRPr>
            </a:lvl1pPr>
            <a:lvl2pPr marL="2424113" defTabSz="6288088">
              <a:spcBef>
                <a:spcPct val="0"/>
              </a:spcBef>
              <a:defRPr sz="2400">
                <a:solidFill>
                  <a:schemeClr val="tx1"/>
                </a:solidFill>
                <a:latin typeface="Times New Roman" pitchFamily="18" charset="0"/>
              </a:defRPr>
            </a:lvl2pPr>
            <a:lvl3pPr marL="2538413" defTabSz="6288088">
              <a:spcBef>
                <a:spcPct val="0"/>
              </a:spcBef>
              <a:defRPr sz="2400">
                <a:solidFill>
                  <a:schemeClr val="tx1"/>
                </a:solidFill>
                <a:latin typeface="Times New Roman" pitchFamily="18" charset="0"/>
              </a:defRPr>
            </a:lvl3pPr>
            <a:lvl4pPr marL="2652713" defTabSz="6288088">
              <a:spcBef>
                <a:spcPct val="0"/>
              </a:spcBef>
              <a:defRPr sz="2400">
                <a:solidFill>
                  <a:schemeClr val="tx1"/>
                </a:solidFill>
                <a:latin typeface="Times New Roman" pitchFamily="18" charset="0"/>
              </a:defRPr>
            </a:lvl4pPr>
            <a:lvl5pPr marL="2767013" defTabSz="6288088">
              <a:spcBef>
                <a:spcPct val="0"/>
              </a:spcBef>
              <a:defRPr sz="2400">
                <a:solidFill>
                  <a:schemeClr val="tx1"/>
                </a:solidFill>
                <a:latin typeface="Times New Roman" pitchFamily="18" charset="0"/>
              </a:defRPr>
            </a:lvl5pPr>
            <a:lvl6pPr marL="3224213" defTabSz="6288088" eaLnBrk="0" fontAlgn="base" hangingPunct="0">
              <a:spcBef>
                <a:spcPct val="0"/>
              </a:spcBef>
              <a:spcAft>
                <a:spcPct val="0"/>
              </a:spcAft>
              <a:defRPr sz="2400">
                <a:solidFill>
                  <a:schemeClr val="tx1"/>
                </a:solidFill>
                <a:latin typeface="Times New Roman" pitchFamily="18" charset="0"/>
              </a:defRPr>
            </a:lvl6pPr>
            <a:lvl7pPr marL="3681413" defTabSz="6288088" eaLnBrk="0" fontAlgn="base" hangingPunct="0">
              <a:spcBef>
                <a:spcPct val="0"/>
              </a:spcBef>
              <a:spcAft>
                <a:spcPct val="0"/>
              </a:spcAft>
              <a:defRPr sz="2400">
                <a:solidFill>
                  <a:schemeClr val="tx1"/>
                </a:solidFill>
                <a:latin typeface="Times New Roman" pitchFamily="18" charset="0"/>
              </a:defRPr>
            </a:lvl7pPr>
            <a:lvl8pPr marL="4138613" defTabSz="6288088" eaLnBrk="0" fontAlgn="base" hangingPunct="0">
              <a:spcBef>
                <a:spcPct val="0"/>
              </a:spcBef>
              <a:spcAft>
                <a:spcPct val="0"/>
              </a:spcAft>
              <a:defRPr sz="2400">
                <a:solidFill>
                  <a:schemeClr val="tx1"/>
                </a:solidFill>
                <a:latin typeface="Times New Roman" pitchFamily="18" charset="0"/>
              </a:defRPr>
            </a:lvl8pPr>
            <a:lvl9pPr marL="4595813" defTabSz="6288088"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800" b="1" u="sng" dirty="0">
                <a:solidFill>
                  <a:srgbClr val="004442"/>
                </a:solidFill>
              </a:rPr>
              <a:t>OBJECTIVE</a:t>
            </a:r>
          </a:p>
          <a:p>
            <a:pPr algn="just" eaLnBrk="1" hangingPunct="1">
              <a:spcAft>
                <a:spcPct val="65000"/>
              </a:spcAft>
              <a:buFontTx/>
              <a:buNone/>
            </a:pPr>
            <a:r>
              <a:rPr lang="en-US" altLang="en-US" sz="4800" dirty="0"/>
              <a:t>Developing an experimental Week 3-4 Severe Weather Outlook for the United States using CFSv2 45days </a:t>
            </a:r>
          </a:p>
          <a:p>
            <a:pPr algn="ctr">
              <a:lnSpc>
                <a:spcPct val="130000"/>
              </a:lnSpc>
              <a:spcBef>
                <a:spcPct val="20000"/>
              </a:spcBef>
              <a:buFontTx/>
              <a:buNone/>
            </a:pPr>
            <a:endParaRPr lang="en-US" altLang="en-US" dirty="0">
              <a:latin typeface="Arial" charset="0"/>
            </a:endParaRPr>
          </a:p>
        </p:txBody>
      </p:sp>
      <p:sp>
        <p:nvSpPr>
          <p:cNvPr id="80982" name="Rectangle 86"/>
          <p:cNvSpPr>
            <a:spLocks noChangeArrowheads="1"/>
          </p:cNvSpPr>
          <p:nvPr/>
        </p:nvSpPr>
        <p:spPr bwMode="auto">
          <a:xfrm>
            <a:off x="13868400" y="7385050"/>
            <a:ext cx="11658599" cy="1036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9725" indent="-339725">
              <a:tabLst>
                <a:tab pos="1028700" algn="l"/>
              </a:tabLst>
              <a:defRPr sz="2700">
                <a:solidFill>
                  <a:schemeClr val="tx1"/>
                </a:solidFill>
                <a:latin typeface="Arial" charset="0"/>
              </a:defRPr>
            </a:lvl1pPr>
            <a:lvl2pPr marL="739775" indent="-287338">
              <a:buChar char="–"/>
              <a:tabLst>
                <a:tab pos="1028700" algn="l"/>
              </a:tabLst>
              <a:defRPr sz="2200">
                <a:solidFill>
                  <a:schemeClr val="tx1"/>
                </a:solidFill>
                <a:latin typeface="Arial" charset="0"/>
              </a:defRPr>
            </a:lvl2pPr>
            <a:lvl3pPr marL="1141413" indent="-227013">
              <a:tabLst>
                <a:tab pos="1028700" algn="l"/>
              </a:tabLst>
              <a:defRPr sz="2200">
                <a:solidFill>
                  <a:schemeClr val="tx1"/>
                </a:solidFill>
                <a:latin typeface="Arial" charset="0"/>
              </a:defRPr>
            </a:lvl3pPr>
            <a:lvl4pPr marL="1601788" indent="-234950">
              <a:buChar char="–"/>
              <a:tabLst>
                <a:tab pos="1028700" algn="l"/>
              </a:tabLst>
              <a:defRPr sz="1600">
                <a:solidFill>
                  <a:schemeClr val="tx1"/>
                </a:solidFill>
                <a:latin typeface="Arial" charset="0"/>
              </a:defRPr>
            </a:lvl4pPr>
            <a:lvl5pPr marL="2055813" indent="-227013">
              <a:buChar char="»"/>
              <a:tabLst>
                <a:tab pos="1028700" algn="l"/>
              </a:tabLst>
              <a:defRPr sz="1600">
                <a:solidFill>
                  <a:schemeClr val="tx1"/>
                </a:solidFill>
                <a:latin typeface="Arial" charset="0"/>
              </a:defRPr>
            </a:lvl5pPr>
            <a:lvl6pPr marL="2513013" indent="-227013" fontAlgn="base">
              <a:spcBef>
                <a:spcPct val="20000"/>
              </a:spcBef>
              <a:spcAft>
                <a:spcPct val="0"/>
              </a:spcAft>
              <a:buChar char="»"/>
              <a:tabLst>
                <a:tab pos="1028700" algn="l"/>
              </a:tabLst>
              <a:defRPr sz="1600">
                <a:solidFill>
                  <a:schemeClr val="tx1"/>
                </a:solidFill>
                <a:latin typeface="Arial" charset="0"/>
              </a:defRPr>
            </a:lvl6pPr>
            <a:lvl7pPr marL="2970213" indent="-227013" fontAlgn="base">
              <a:spcBef>
                <a:spcPct val="20000"/>
              </a:spcBef>
              <a:spcAft>
                <a:spcPct val="0"/>
              </a:spcAft>
              <a:buChar char="»"/>
              <a:tabLst>
                <a:tab pos="1028700" algn="l"/>
              </a:tabLst>
              <a:defRPr sz="1600">
                <a:solidFill>
                  <a:schemeClr val="tx1"/>
                </a:solidFill>
                <a:latin typeface="Arial" charset="0"/>
              </a:defRPr>
            </a:lvl7pPr>
            <a:lvl8pPr marL="3427413" indent="-227013" fontAlgn="base">
              <a:spcBef>
                <a:spcPct val="20000"/>
              </a:spcBef>
              <a:spcAft>
                <a:spcPct val="0"/>
              </a:spcAft>
              <a:buChar char="»"/>
              <a:tabLst>
                <a:tab pos="1028700" algn="l"/>
              </a:tabLst>
              <a:defRPr sz="1600">
                <a:solidFill>
                  <a:schemeClr val="tx1"/>
                </a:solidFill>
                <a:latin typeface="Arial" charset="0"/>
              </a:defRPr>
            </a:lvl8pPr>
            <a:lvl9pPr marL="3884613" indent="-227013" fontAlgn="base">
              <a:spcBef>
                <a:spcPct val="20000"/>
              </a:spcBef>
              <a:spcAft>
                <a:spcPct val="0"/>
              </a:spcAft>
              <a:buChar char="»"/>
              <a:tabLst>
                <a:tab pos="1028700" algn="l"/>
              </a:tabLst>
              <a:defRPr sz="1600">
                <a:solidFill>
                  <a:schemeClr val="tx1"/>
                </a:solidFill>
                <a:latin typeface="Arial" charset="0"/>
              </a:defRPr>
            </a:lvl9pPr>
          </a:lstStyle>
          <a:p>
            <a:pPr algn="ctr" eaLnBrk="1" hangingPunct="1">
              <a:spcBef>
                <a:spcPct val="0"/>
              </a:spcBef>
              <a:spcAft>
                <a:spcPct val="65000"/>
              </a:spcAft>
              <a:buFontTx/>
              <a:buNone/>
            </a:pPr>
            <a:r>
              <a:rPr lang="en-US" altLang="en-US" sz="5400" b="1" u="sng" dirty="0">
                <a:solidFill>
                  <a:srgbClr val="004442"/>
                </a:solidFill>
                <a:latin typeface="Times New Roman" panose="02020603050405020304" pitchFamily="18" charset="0"/>
                <a:cs typeface="Times New Roman" panose="02020603050405020304" pitchFamily="18" charset="0"/>
              </a:rPr>
              <a:t>METHODS</a:t>
            </a:r>
            <a:endParaRPr lang="en-US" sz="5400" b="1" u="sng" dirty="0">
              <a:latin typeface="Times New Roman" panose="02020603050405020304" pitchFamily="18" charset="0"/>
              <a:cs typeface="Times New Roman" panose="02020603050405020304" pitchFamily="18" charset="0"/>
            </a:endParaRPr>
          </a:p>
          <a:p>
            <a:pPr marL="0" indent="0">
              <a:buNone/>
            </a:pPr>
            <a:r>
              <a:rPr lang="en-US" sz="4400" b="1" dirty="0"/>
              <a:t>SCP: </a:t>
            </a:r>
            <a:r>
              <a:rPr lang="en-US" sz="4400" dirty="0"/>
              <a:t>Supercell composite parameter (</a:t>
            </a:r>
            <a:r>
              <a:rPr lang="en-US" sz="4400" dirty="0" err="1"/>
              <a:t>Carbin</a:t>
            </a:r>
            <a:r>
              <a:rPr lang="en-US" sz="4400" dirty="0"/>
              <a:t> et al. 2016)</a:t>
            </a:r>
          </a:p>
          <a:p>
            <a:r>
              <a:rPr lang="en-US" sz="4400" b="1" dirty="0"/>
              <a:t>     </a:t>
            </a:r>
            <a:r>
              <a:rPr lang="en-US" sz="4400" b="1" dirty="0">
                <a:solidFill>
                  <a:srgbClr val="0070C0"/>
                </a:solidFill>
              </a:rPr>
              <a:t>SCP</a:t>
            </a:r>
            <a:r>
              <a:rPr lang="en-US" sz="4400" dirty="0">
                <a:solidFill>
                  <a:srgbClr val="0070C0"/>
                </a:solidFill>
              </a:rPr>
              <a:t> = (</a:t>
            </a:r>
            <a:r>
              <a:rPr lang="en-US" sz="4400" b="1" dirty="0">
                <a:solidFill>
                  <a:srgbClr val="0070C0"/>
                </a:solidFill>
              </a:rPr>
              <a:t>CAPE</a:t>
            </a:r>
            <a:r>
              <a:rPr lang="en-US" sz="4400" dirty="0">
                <a:solidFill>
                  <a:srgbClr val="0070C0"/>
                </a:solidFill>
              </a:rPr>
              <a:t>/1000 J kg</a:t>
            </a:r>
            <a:r>
              <a:rPr lang="en-US" sz="4400" baseline="30000" dirty="0">
                <a:solidFill>
                  <a:srgbClr val="0070C0"/>
                </a:solidFill>
                <a:sym typeface="Symbol"/>
              </a:rPr>
              <a:t></a:t>
            </a:r>
            <a:r>
              <a:rPr lang="en-US" sz="4400" baseline="30000" dirty="0">
                <a:solidFill>
                  <a:srgbClr val="0070C0"/>
                </a:solidFill>
              </a:rPr>
              <a:t>1</a:t>
            </a:r>
            <a:r>
              <a:rPr lang="en-US" sz="4400" dirty="0">
                <a:solidFill>
                  <a:srgbClr val="0070C0"/>
                </a:solidFill>
              </a:rPr>
              <a:t>) × (</a:t>
            </a:r>
            <a:r>
              <a:rPr lang="en-US" sz="4400" b="1" dirty="0">
                <a:solidFill>
                  <a:srgbClr val="0070C0"/>
                </a:solidFill>
              </a:rPr>
              <a:t>SRH</a:t>
            </a:r>
            <a:r>
              <a:rPr lang="en-US" sz="4400" dirty="0">
                <a:solidFill>
                  <a:srgbClr val="0070C0"/>
                </a:solidFill>
              </a:rPr>
              <a:t>/50 m</a:t>
            </a:r>
            <a:r>
              <a:rPr lang="en-US" sz="4400" baseline="30000" dirty="0">
                <a:solidFill>
                  <a:srgbClr val="0070C0"/>
                </a:solidFill>
                <a:sym typeface="Symbol"/>
              </a:rPr>
              <a:t></a:t>
            </a:r>
            <a:r>
              <a:rPr lang="en-US" sz="4400" baseline="30000" dirty="0">
                <a:solidFill>
                  <a:srgbClr val="0070C0"/>
                </a:solidFill>
              </a:rPr>
              <a:t>2</a:t>
            </a:r>
            <a:r>
              <a:rPr lang="en-US" sz="4400" dirty="0">
                <a:solidFill>
                  <a:srgbClr val="0070C0"/>
                </a:solidFill>
              </a:rPr>
              <a:t> s</a:t>
            </a:r>
            <a:r>
              <a:rPr lang="en-US" sz="4400" baseline="30000" dirty="0">
                <a:solidFill>
                  <a:srgbClr val="0070C0"/>
                </a:solidFill>
                <a:sym typeface="Symbol"/>
              </a:rPr>
              <a:t></a:t>
            </a:r>
            <a:r>
              <a:rPr lang="en-US" sz="4400" baseline="30000" dirty="0">
                <a:solidFill>
                  <a:srgbClr val="0070C0"/>
                </a:solidFill>
              </a:rPr>
              <a:t>2</a:t>
            </a:r>
            <a:r>
              <a:rPr lang="en-US" sz="4400" dirty="0">
                <a:solidFill>
                  <a:srgbClr val="0070C0"/>
                </a:solidFill>
              </a:rPr>
              <a:t>) × (</a:t>
            </a:r>
            <a:r>
              <a:rPr lang="en-US" sz="4400" b="1" dirty="0">
                <a:solidFill>
                  <a:srgbClr val="0070C0"/>
                </a:solidFill>
              </a:rPr>
              <a:t>BWD</a:t>
            </a:r>
            <a:r>
              <a:rPr lang="en-US" sz="4400" dirty="0">
                <a:solidFill>
                  <a:srgbClr val="0070C0"/>
                </a:solidFill>
              </a:rPr>
              <a:t>/20 m s</a:t>
            </a:r>
            <a:r>
              <a:rPr lang="en-US" sz="4400" baseline="30000" dirty="0">
                <a:solidFill>
                  <a:srgbClr val="0070C0"/>
                </a:solidFill>
                <a:sym typeface="Symbol"/>
              </a:rPr>
              <a:t></a:t>
            </a:r>
            <a:r>
              <a:rPr lang="en-US" sz="4400" baseline="30000" dirty="0">
                <a:solidFill>
                  <a:srgbClr val="0070C0"/>
                </a:solidFill>
              </a:rPr>
              <a:t>1</a:t>
            </a:r>
            <a:r>
              <a:rPr lang="en-US" sz="4400" dirty="0">
                <a:solidFill>
                  <a:srgbClr val="0070C0"/>
                </a:solidFill>
              </a:rPr>
              <a:t>)</a:t>
            </a:r>
            <a:endParaRPr lang="en-US" sz="1600" dirty="0">
              <a:solidFill>
                <a:srgbClr val="0070C0"/>
              </a:solidFill>
            </a:endParaRPr>
          </a:p>
          <a:p>
            <a:r>
              <a:rPr lang="en-US" sz="4000" dirty="0"/>
              <a:t>      Daily average from 6-hourly data, 12UTC to 12UTC</a:t>
            </a:r>
          </a:p>
          <a:p>
            <a:r>
              <a:rPr lang="en-US" sz="4000" dirty="0"/>
              <a:t>       </a:t>
            </a:r>
            <a:r>
              <a:rPr lang="en-US" sz="4000" dirty="0">
                <a:solidFill>
                  <a:srgbClr val="C00000"/>
                </a:solidFill>
              </a:rPr>
              <a:t>SCP ≥ 1: Severe weather</a:t>
            </a:r>
          </a:p>
          <a:p>
            <a:pPr eaLnBrk="1" hangingPunct="1">
              <a:spcBef>
                <a:spcPct val="25000"/>
              </a:spcBef>
              <a:spcAft>
                <a:spcPct val="50000"/>
              </a:spcAft>
              <a:buFontTx/>
              <a:buNone/>
            </a:pPr>
            <a:r>
              <a:rPr lang="en-US" altLang="en-US" sz="4800" b="1" u="sng" dirty="0">
                <a:latin typeface="Times New Roman" pitchFamily="18" charset="0"/>
                <a:cs typeface="Times New Roman" pitchFamily="18" charset="0"/>
              </a:rPr>
              <a:t>Observation Data</a:t>
            </a:r>
          </a:p>
          <a:p>
            <a:pPr eaLnBrk="1" hangingPunct="1">
              <a:spcBef>
                <a:spcPct val="25000"/>
              </a:spcBef>
              <a:spcAft>
                <a:spcPct val="50000"/>
              </a:spcAft>
              <a:buFontTx/>
              <a:buNone/>
            </a:pPr>
            <a:r>
              <a:rPr lang="en-US" altLang="en-US" sz="4000" b="1" dirty="0">
                <a:latin typeface="Times New Roman" pitchFamily="18" charset="0"/>
                <a:cs typeface="Times New Roman" pitchFamily="18" charset="0"/>
              </a:rPr>
              <a:t>-</a:t>
            </a:r>
            <a:r>
              <a:rPr lang="en-US" altLang="en-US" sz="4000" dirty="0">
                <a:latin typeface="Times New Roman" pitchFamily="18" charset="0"/>
                <a:cs typeface="Times New Roman" pitchFamily="18" charset="0"/>
              </a:rPr>
              <a:t>CFSR,: daily data from 1999 to 2010 </a:t>
            </a:r>
          </a:p>
          <a:p>
            <a:pPr eaLnBrk="1" hangingPunct="1">
              <a:spcBef>
                <a:spcPct val="25000"/>
              </a:spcBef>
              <a:spcAft>
                <a:spcPct val="50000"/>
              </a:spcAft>
              <a:buFontTx/>
              <a:buNone/>
            </a:pPr>
            <a:r>
              <a:rPr lang="en-US" altLang="en-US" sz="4000" dirty="0">
                <a:latin typeface="Times New Roman" pitchFamily="18" charset="0"/>
                <a:cs typeface="Times New Roman" pitchFamily="18" charset="0"/>
              </a:rPr>
              <a:t>-</a:t>
            </a:r>
            <a:r>
              <a:rPr lang="en-US" sz="4000" dirty="0">
                <a:latin typeface="Times New Roman" panose="02020603050405020304" pitchFamily="18" charset="0"/>
                <a:cs typeface="Times New Roman" panose="02020603050405020304" pitchFamily="18" charset="0"/>
              </a:rPr>
              <a:t>LSR: Local Storm Report (hail, tornado, wind) from 1999 to 2010</a:t>
            </a:r>
          </a:p>
          <a:p>
            <a:pPr eaLnBrk="1" hangingPunct="1">
              <a:spcBef>
                <a:spcPct val="25000"/>
              </a:spcBef>
              <a:spcAft>
                <a:spcPct val="50000"/>
              </a:spcAft>
              <a:buFontTx/>
              <a:buNone/>
            </a:pPr>
            <a:r>
              <a:rPr lang="en-US" sz="4800" b="1" u="sng" dirty="0">
                <a:latin typeface="Times New Roman" panose="02020603050405020304" pitchFamily="18" charset="0"/>
                <a:cs typeface="Times New Roman" panose="02020603050405020304" pitchFamily="18" charset="0"/>
              </a:rPr>
              <a:t>Model Data</a:t>
            </a:r>
          </a:p>
          <a:p>
            <a:pPr eaLnBrk="1" hangingPunct="1">
              <a:spcBef>
                <a:spcPct val="25000"/>
              </a:spcBef>
              <a:spcAft>
                <a:spcPct val="50000"/>
              </a:spcAft>
              <a:buFontTx/>
              <a:buNone/>
            </a:pPr>
            <a:r>
              <a:rPr lang="en-US" sz="4000" dirty="0" smtClean="0">
                <a:latin typeface="Times New Roman" panose="02020603050405020304" pitchFamily="18" charset="0"/>
                <a:cs typeface="Times New Roman" panose="02020603050405020304" pitchFamily="18" charset="0"/>
              </a:rPr>
              <a:t>- CFSv2</a:t>
            </a:r>
            <a:r>
              <a:rPr lang="en-US" sz="4000" dirty="0">
                <a:latin typeface="Times New Roman" panose="02020603050405020304" pitchFamily="18" charset="0"/>
                <a:cs typeface="Times New Roman" panose="02020603050405020304" pitchFamily="18" charset="0"/>
              </a:rPr>
              <a:t>:  6 hourly data, 45 day forecasts</a:t>
            </a:r>
          </a:p>
          <a:p>
            <a:pPr eaLnBrk="1" hangingPunct="1">
              <a:spcBef>
                <a:spcPct val="25000"/>
              </a:spcBef>
              <a:spcAft>
                <a:spcPct val="50000"/>
              </a:spcAft>
              <a:buFontTx/>
              <a:buNone/>
            </a:pPr>
            <a:endParaRPr lang="en-US" sz="4000" b="1" dirty="0"/>
          </a:p>
        </p:txBody>
      </p:sp>
      <p:sp>
        <p:nvSpPr>
          <p:cNvPr id="81260" name="Text Box 364"/>
          <p:cNvSpPr txBox="1">
            <a:spLocks noChangeArrowheads="1"/>
          </p:cNvSpPr>
          <p:nvPr/>
        </p:nvSpPr>
        <p:spPr bwMode="auto">
          <a:xfrm>
            <a:off x="27054175" y="7391400"/>
            <a:ext cx="10283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495300">
              <a:spcBef>
                <a:spcPct val="0"/>
              </a:spcBef>
              <a:defRPr sz="2400">
                <a:solidFill>
                  <a:schemeClr val="tx1"/>
                </a:solidFill>
                <a:latin typeface="Times New Roman" pitchFamily="18" charset="0"/>
              </a:defRPr>
            </a:lvl1pPr>
            <a:lvl2pPr marL="1333500" indent="-609600">
              <a:spcBef>
                <a:spcPct val="0"/>
              </a:spcBef>
              <a:defRPr sz="2400">
                <a:solidFill>
                  <a:schemeClr val="tx1"/>
                </a:solidFill>
                <a:latin typeface="Times New Roman" pitchFamily="18" charset="0"/>
              </a:defRPr>
            </a:lvl2pPr>
            <a:lvl3pPr marL="2057400" indent="-609600">
              <a:spcBef>
                <a:spcPct val="0"/>
              </a:spcBef>
              <a:defRPr sz="2400">
                <a:solidFill>
                  <a:schemeClr val="tx1"/>
                </a:solidFill>
                <a:latin typeface="Times New Roman" pitchFamily="18" charset="0"/>
              </a:defRPr>
            </a:lvl3pPr>
            <a:lvl4pPr marL="2781300" indent="-609600">
              <a:spcBef>
                <a:spcPct val="0"/>
              </a:spcBef>
              <a:defRPr sz="2400">
                <a:solidFill>
                  <a:schemeClr val="tx1"/>
                </a:solidFill>
                <a:latin typeface="Times New Roman" pitchFamily="18" charset="0"/>
              </a:defRPr>
            </a:lvl4pPr>
            <a:lvl5pPr marL="3505200" indent="-609600">
              <a:spcBef>
                <a:spcPct val="0"/>
              </a:spcBef>
              <a:defRPr sz="2400">
                <a:solidFill>
                  <a:schemeClr val="tx1"/>
                </a:solidFill>
                <a:latin typeface="Times New Roman" pitchFamily="18" charset="0"/>
              </a:defRPr>
            </a:lvl5pPr>
            <a:lvl6pPr marL="3962400" indent="-609600" eaLnBrk="0" fontAlgn="base" hangingPunct="0">
              <a:spcBef>
                <a:spcPct val="0"/>
              </a:spcBef>
              <a:spcAft>
                <a:spcPct val="0"/>
              </a:spcAft>
              <a:defRPr sz="2400">
                <a:solidFill>
                  <a:schemeClr val="tx1"/>
                </a:solidFill>
                <a:latin typeface="Times New Roman" pitchFamily="18" charset="0"/>
              </a:defRPr>
            </a:lvl6pPr>
            <a:lvl7pPr marL="4419600" indent="-609600" eaLnBrk="0" fontAlgn="base" hangingPunct="0">
              <a:spcBef>
                <a:spcPct val="0"/>
              </a:spcBef>
              <a:spcAft>
                <a:spcPct val="0"/>
              </a:spcAft>
              <a:defRPr sz="2400">
                <a:solidFill>
                  <a:schemeClr val="tx1"/>
                </a:solidFill>
                <a:latin typeface="Times New Roman" pitchFamily="18" charset="0"/>
              </a:defRPr>
            </a:lvl7pPr>
            <a:lvl8pPr marL="4876800" indent="-609600" eaLnBrk="0" fontAlgn="base" hangingPunct="0">
              <a:spcBef>
                <a:spcPct val="0"/>
              </a:spcBef>
              <a:spcAft>
                <a:spcPct val="0"/>
              </a:spcAft>
              <a:defRPr sz="2400">
                <a:solidFill>
                  <a:schemeClr val="tx1"/>
                </a:solidFill>
                <a:latin typeface="Times New Roman" pitchFamily="18" charset="0"/>
              </a:defRPr>
            </a:lvl8pPr>
            <a:lvl9pPr marL="5334000" indent="-609600"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5400" b="1" u="sng" dirty="0">
                <a:solidFill>
                  <a:srgbClr val="004442"/>
                </a:solidFill>
                <a:cs typeface="Times New Roman" pitchFamily="18" charset="0"/>
              </a:rPr>
              <a:t>RESULTS</a:t>
            </a:r>
          </a:p>
        </p:txBody>
      </p:sp>
      <p:sp>
        <p:nvSpPr>
          <p:cNvPr id="81267" name="Rectangle 371"/>
          <p:cNvSpPr>
            <a:spLocks noChangeArrowheads="1"/>
          </p:cNvSpPr>
          <p:nvPr/>
        </p:nvSpPr>
        <p:spPr bwMode="auto">
          <a:xfrm>
            <a:off x="38938161" y="19218124"/>
            <a:ext cx="10283825" cy="7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4500" b="1" u="sng" dirty="0">
                <a:solidFill>
                  <a:srgbClr val="004442"/>
                </a:solidFill>
                <a:cs typeface="Times New Roman" pitchFamily="18" charset="0"/>
              </a:rPr>
              <a:t>CONCLUSIONS</a:t>
            </a:r>
          </a:p>
          <a:p>
            <a:pPr>
              <a:lnSpc>
                <a:spcPct val="115000"/>
              </a:lnSpc>
              <a:spcBef>
                <a:spcPct val="20000"/>
              </a:spcBef>
              <a:buFont typeface="Wingdings" pitchFamily="2" charset="2"/>
              <a:buChar char="§"/>
            </a:pPr>
            <a:endParaRPr lang="en-US" altLang="en-US" u="sng" dirty="0">
              <a:cs typeface="Times New Roman" pitchFamily="18" charset="0"/>
            </a:endParaRPr>
          </a:p>
        </p:txBody>
      </p:sp>
      <p:sp>
        <p:nvSpPr>
          <p:cNvPr id="81271" name="Text Box 375"/>
          <p:cNvSpPr txBox="1">
            <a:spLocks noChangeArrowheads="1"/>
          </p:cNvSpPr>
          <p:nvPr/>
        </p:nvSpPr>
        <p:spPr bwMode="auto">
          <a:xfrm>
            <a:off x="46085125" y="8077200"/>
            <a:ext cx="397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lvl1pPr>
              <a:spcBef>
                <a:spcPct val="0"/>
              </a:spcBef>
              <a:defRPr sz="2400">
                <a:solidFill>
                  <a:schemeClr val="tx1"/>
                </a:solidFill>
                <a:latin typeface="Times New Roman" pitchFamily="18" charset="0"/>
              </a:defRPr>
            </a:lvl1pPr>
            <a:lvl2pPr marL="4524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endParaRPr lang="en-US" altLang="en-US" sz="1600" b="1">
              <a:effectLst>
                <a:outerShdw blurRad="38100" dist="38100" dir="2700000" algn="tl">
                  <a:srgbClr val="C0C0C0"/>
                </a:outerShdw>
              </a:effectLst>
              <a:latin typeface="Arial" charset="0"/>
              <a:cs typeface="Times New Roman" pitchFamily="18" charset="0"/>
            </a:endParaRPr>
          </a:p>
        </p:txBody>
      </p:sp>
      <p:sp>
        <p:nvSpPr>
          <p:cNvPr id="81335" name="Text Box 439"/>
          <p:cNvSpPr txBox="1">
            <a:spLocks noChangeArrowheads="1"/>
          </p:cNvSpPr>
          <p:nvPr/>
        </p:nvSpPr>
        <p:spPr bwMode="auto">
          <a:xfrm>
            <a:off x="39014400" y="7385050"/>
            <a:ext cx="102838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altLang="en-US" sz="5400" b="1" dirty="0">
                <a:solidFill>
                  <a:srgbClr val="004442"/>
                </a:solidFill>
              </a:rPr>
              <a:t>RESULTS</a:t>
            </a:r>
          </a:p>
        </p:txBody>
      </p:sp>
      <p:sp>
        <p:nvSpPr>
          <p:cNvPr id="2" name="AutoShape 544" descr="Image result for noaa"/>
          <p:cNvSpPr>
            <a:spLocks noChangeAspect="1" noChangeArrowheads="1"/>
          </p:cNvSpPr>
          <p:nvPr/>
        </p:nvSpPr>
        <p:spPr bwMode="auto">
          <a:xfrm>
            <a:off x="350838"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46" descr="Image result for noaa"/>
          <p:cNvSpPr>
            <a:spLocks noChangeAspect="1" noChangeArrowheads="1"/>
          </p:cNvSpPr>
          <p:nvPr/>
        </p:nvSpPr>
        <p:spPr bwMode="auto">
          <a:xfrm>
            <a:off x="503238"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9800" y="21233726"/>
            <a:ext cx="4419600" cy="1255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0" y="21233726"/>
            <a:ext cx="4953000" cy="1255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4449" y="20918041"/>
            <a:ext cx="3962399" cy="1286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0510" y="-30164"/>
            <a:ext cx="51216910" cy="1477963"/>
          </a:xfrm>
          <a:prstGeom prst="rect">
            <a:avLst/>
          </a:prstGeom>
          <a:solidFill>
            <a:schemeClr val="accent1">
              <a:lumMod val="75000"/>
            </a:schemeClr>
          </a:solidFill>
          <a:ln w="9525">
            <a:solidFill>
              <a:schemeClr val="tx1"/>
            </a:solidFill>
          </a:ln>
          <a:effectLst/>
        </p:spPr>
        <p:txBody>
          <a:bodyPr vert="horz" wrap="square" lIns="274430" tIns="138248" rIns="274430" bIns="138248" numCol="1" rtlCol="0" anchor="t" anchorCtr="0" compatLnSpc="1">
            <a:prstTxWarp prst="textNoShape">
              <a:avLst/>
            </a:prstTxWarp>
          </a:bodyPr>
          <a:lstStyle/>
          <a:p>
            <a:pPr marL="1027113" marR="0" indent="-1027113" algn="l" defTabSz="6288088" rtl="0" eaLnBrk="0" fontAlgn="base" latinLnBrk="0" hangingPunct="0">
              <a:lnSpc>
                <a:spcPct val="100000"/>
              </a:lnSpc>
              <a:spcBef>
                <a:spcPct val="20000"/>
              </a:spcBef>
              <a:spcAft>
                <a:spcPct val="0"/>
              </a:spcAft>
              <a:buClrTx/>
              <a:buSzTx/>
              <a:buFontTx/>
              <a:buChar char="•"/>
              <a:tabLst/>
            </a:pPr>
            <a:endParaRPr kumimoji="0" lang="en-US" sz="9900" b="0" i="0" u="none" strike="noStrike" cap="none" normalizeH="0" baseline="0">
              <a:ln>
                <a:noFill/>
              </a:ln>
              <a:solidFill>
                <a:schemeClr val="tx1"/>
              </a:solidFill>
              <a:effectLst/>
              <a:latin typeface="Times New Roman" pitchFamily="18" charset="0"/>
            </a:endParaRPr>
          </a:p>
        </p:txBody>
      </p:sp>
      <p:pic>
        <p:nvPicPr>
          <p:cNvPr id="81447" name="Picture 5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0" y="1471447"/>
            <a:ext cx="5039710" cy="508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81448" name="Picture 5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512135"/>
            <a:ext cx="82296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TextBox 4"/>
          <p:cNvSpPr txBox="1"/>
          <p:nvPr/>
        </p:nvSpPr>
        <p:spPr>
          <a:xfrm>
            <a:off x="13639799" y="19973836"/>
            <a:ext cx="11887199" cy="1615827"/>
          </a:xfrm>
          <a:prstGeom prst="rect">
            <a:avLst/>
          </a:prstGeom>
          <a:solidFill>
            <a:srgbClr val="FFFFFF"/>
          </a:solidFill>
        </p:spPr>
        <p:txBody>
          <a:bodyPr wrap="square" rtlCol="0">
            <a:spAutoFit/>
          </a:bodyPr>
          <a:lstStyle/>
          <a:p>
            <a:endParaRPr lang="en-US" dirty="0"/>
          </a:p>
        </p:txBody>
      </p:sp>
      <p:sp>
        <p:nvSpPr>
          <p:cNvPr id="7" name="TextBox 6"/>
          <p:cNvSpPr txBox="1"/>
          <p:nvPr/>
        </p:nvSpPr>
        <p:spPr>
          <a:xfrm>
            <a:off x="18964609" y="20675263"/>
            <a:ext cx="2066591" cy="1015663"/>
          </a:xfrm>
          <a:prstGeom prst="rect">
            <a:avLst/>
          </a:prstGeom>
          <a:noFill/>
        </p:spPr>
        <p:txBody>
          <a:bodyPr wrap="none" rtlCol="0">
            <a:spAutoFit/>
          </a:bodyPr>
          <a:lstStyle/>
          <a:p>
            <a:pPr>
              <a:buNone/>
            </a:pPr>
            <a:r>
              <a:rPr lang="en-US" sz="6000" dirty="0"/>
              <a:t>GEFS</a:t>
            </a:r>
          </a:p>
        </p:txBody>
      </p:sp>
      <p:sp>
        <p:nvSpPr>
          <p:cNvPr id="26" name="TextBox 25"/>
          <p:cNvSpPr txBox="1"/>
          <p:nvPr/>
        </p:nvSpPr>
        <p:spPr>
          <a:xfrm>
            <a:off x="14773609" y="20599063"/>
            <a:ext cx="2066591" cy="1015663"/>
          </a:xfrm>
          <a:prstGeom prst="rect">
            <a:avLst/>
          </a:prstGeom>
          <a:noFill/>
        </p:spPr>
        <p:txBody>
          <a:bodyPr wrap="none" rtlCol="0">
            <a:spAutoFit/>
          </a:bodyPr>
          <a:lstStyle/>
          <a:p>
            <a:pPr>
              <a:buNone/>
            </a:pPr>
            <a:r>
              <a:rPr lang="en-US" sz="6000" dirty="0"/>
              <a:t>CFSR</a:t>
            </a:r>
          </a:p>
        </p:txBody>
      </p:sp>
      <p:sp>
        <p:nvSpPr>
          <p:cNvPr id="27" name="TextBox 26"/>
          <p:cNvSpPr txBox="1"/>
          <p:nvPr/>
        </p:nvSpPr>
        <p:spPr>
          <a:xfrm>
            <a:off x="22469809" y="20650200"/>
            <a:ext cx="2323072" cy="1015663"/>
          </a:xfrm>
          <a:prstGeom prst="rect">
            <a:avLst/>
          </a:prstGeom>
          <a:noFill/>
        </p:spPr>
        <p:txBody>
          <a:bodyPr wrap="none" rtlCol="0">
            <a:spAutoFit/>
          </a:bodyPr>
          <a:lstStyle/>
          <a:p>
            <a:pPr>
              <a:buNone/>
            </a:pPr>
            <a:r>
              <a:rPr lang="en-US" sz="6000" dirty="0"/>
              <a:t>CFSv2</a:t>
            </a:r>
          </a:p>
        </p:txBody>
      </p:sp>
      <p:sp>
        <p:nvSpPr>
          <p:cNvPr id="8" name="TextBox 7"/>
          <p:cNvSpPr txBox="1"/>
          <p:nvPr/>
        </p:nvSpPr>
        <p:spPr>
          <a:xfrm>
            <a:off x="14653202" y="19830407"/>
            <a:ext cx="9860392" cy="923330"/>
          </a:xfrm>
          <a:prstGeom prst="rect">
            <a:avLst/>
          </a:prstGeom>
          <a:noFill/>
        </p:spPr>
        <p:txBody>
          <a:bodyPr wrap="none" rtlCol="0">
            <a:spAutoFit/>
          </a:bodyPr>
          <a:lstStyle/>
          <a:p>
            <a:pPr>
              <a:buNone/>
            </a:pPr>
            <a:r>
              <a:rPr lang="en-US" sz="5400" b="1" u="sng" dirty="0"/>
              <a:t>Monthly Climatology 1999-2010 </a:t>
            </a:r>
          </a:p>
        </p:txBody>
      </p:sp>
      <p:pic>
        <p:nvPicPr>
          <p:cNvPr id="28" name="Picture 27">
            <a:extLst>
              <a:ext uri="{FF2B5EF4-FFF2-40B4-BE49-F238E27FC236}">
                <a16:creationId xmlns:a16="http://schemas.microsoft.com/office/drawing/2014/main" xmlns="" id="{9B2C4B73-FA4B-4A21-B625-2C98DF442F26}"/>
              </a:ext>
            </a:extLst>
          </p:cNvPr>
          <p:cNvPicPr>
            <a:picLocks noChangeAspect="1"/>
          </p:cNvPicPr>
          <p:nvPr/>
        </p:nvPicPr>
        <p:blipFill>
          <a:blip r:embed="rId7"/>
          <a:stretch>
            <a:fillRect/>
          </a:stretch>
        </p:blipFill>
        <p:spPr>
          <a:xfrm>
            <a:off x="31561628" y="8750642"/>
            <a:ext cx="6766972" cy="3348666"/>
          </a:xfrm>
          <a:prstGeom prst="rect">
            <a:avLst/>
          </a:prstGeom>
        </p:spPr>
      </p:pic>
      <p:pic>
        <p:nvPicPr>
          <p:cNvPr id="29" name="Picture 28">
            <a:extLst>
              <a:ext uri="{FF2B5EF4-FFF2-40B4-BE49-F238E27FC236}">
                <a16:creationId xmlns:a16="http://schemas.microsoft.com/office/drawing/2014/main" xmlns="" id="{9563701C-E7EA-4883-A09D-2C1909F6EC99}"/>
              </a:ext>
            </a:extLst>
          </p:cNvPr>
          <p:cNvPicPr>
            <a:picLocks noChangeAspect="1"/>
          </p:cNvPicPr>
          <p:nvPr/>
        </p:nvPicPr>
        <p:blipFill>
          <a:blip r:embed="rId8"/>
          <a:stretch>
            <a:fillRect/>
          </a:stretch>
        </p:blipFill>
        <p:spPr>
          <a:xfrm>
            <a:off x="26065387" y="9339180"/>
            <a:ext cx="5100413" cy="2626008"/>
          </a:xfrm>
          <a:prstGeom prst="rect">
            <a:avLst/>
          </a:prstGeom>
        </p:spPr>
      </p:pic>
      <p:pic>
        <p:nvPicPr>
          <p:cNvPr id="30" name="Picture 29">
            <a:extLst>
              <a:ext uri="{FF2B5EF4-FFF2-40B4-BE49-F238E27FC236}">
                <a16:creationId xmlns:a16="http://schemas.microsoft.com/office/drawing/2014/main" xmlns="" id="{B38A18F5-2566-43C1-9AED-6CF2FDEDE3CD}"/>
              </a:ext>
            </a:extLst>
          </p:cNvPr>
          <p:cNvPicPr>
            <a:picLocks noChangeAspect="1"/>
          </p:cNvPicPr>
          <p:nvPr/>
        </p:nvPicPr>
        <p:blipFill>
          <a:blip r:embed="rId9"/>
          <a:stretch>
            <a:fillRect/>
          </a:stretch>
        </p:blipFill>
        <p:spPr>
          <a:xfrm>
            <a:off x="26010963" y="12861448"/>
            <a:ext cx="5238586" cy="2861662"/>
          </a:xfrm>
          <a:prstGeom prst="rect">
            <a:avLst/>
          </a:prstGeom>
        </p:spPr>
      </p:pic>
      <p:pic>
        <p:nvPicPr>
          <p:cNvPr id="31" name="Picture 30">
            <a:extLst>
              <a:ext uri="{FF2B5EF4-FFF2-40B4-BE49-F238E27FC236}">
                <a16:creationId xmlns:a16="http://schemas.microsoft.com/office/drawing/2014/main" xmlns="" id="{E841DFB4-DF1A-4A6C-B771-8911403F5381}"/>
              </a:ext>
            </a:extLst>
          </p:cNvPr>
          <p:cNvPicPr>
            <a:picLocks noChangeAspect="1"/>
          </p:cNvPicPr>
          <p:nvPr/>
        </p:nvPicPr>
        <p:blipFill>
          <a:blip r:embed="rId10"/>
          <a:stretch>
            <a:fillRect/>
          </a:stretch>
        </p:blipFill>
        <p:spPr>
          <a:xfrm>
            <a:off x="25984200" y="16882980"/>
            <a:ext cx="5296990" cy="2947427"/>
          </a:xfrm>
          <a:prstGeom prst="rect">
            <a:avLst/>
          </a:prstGeom>
        </p:spPr>
      </p:pic>
      <p:pic>
        <p:nvPicPr>
          <p:cNvPr id="9" name="Picture 8">
            <a:extLst>
              <a:ext uri="{FF2B5EF4-FFF2-40B4-BE49-F238E27FC236}">
                <a16:creationId xmlns:a16="http://schemas.microsoft.com/office/drawing/2014/main" xmlns="" id="{95F363E2-D5A5-4FCE-810C-A7035554E9C8}"/>
              </a:ext>
            </a:extLst>
          </p:cNvPr>
          <p:cNvPicPr>
            <a:picLocks noChangeAspect="1"/>
          </p:cNvPicPr>
          <p:nvPr/>
        </p:nvPicPr>
        <p:blipFill>
          <a:blip r:embed="rId11"/>
          <a:stretch>
            <a:fillRect/>
          </a:stretch>
        </p:blipFill>
        <p:spPr>
          <a:xfrm>
            <a:off x="31546800" y="12609123"/>
            <a:ext cx="6766972" cy="3412130"/>
          </a:xfrm>
          <a:prstGeom prst="rect">
            <a:avLst/>
          </a:prstGeom>
        </p:spPr>
      </p:pic>
      <p:pic>
        <p:nvPicPr>
          <p:cNvPr id="10" name="Picture 9">
            <a:extLst>
              <a:ext uri="{FF2B5EF4-FFF2-40B4-BE49-F238E27FC236}">
                <a16:creationId xmlns:a16="http://schemas.microsoft.com/office/drawing/2014/main" xmlns="" id="{71C337B6-4193-40FE-AF45-42555242B29A}"/>
              </a:ext>
            </a:extLst>
          </p:cNvPr>
          <p:cNvPicPr>
            <a:picLocks noChangeAspect="1"/>
          </p:cNvPicPr>
          <p:nvPr/>
        </p:nvPicPr>
        <p:blipFill>
          <a:blip r:embed="rId12"/>
          <a:stretch>
            <a:fillRect/>
          </a:stretch>
        </p:blipFill>
        <p:spPr>
          <a:xfrm>
            <a:off x="31587455" y="16653845"/>
            <a:ext cx="6838207" cy="3658135"/>
          </a:xfrm>
          <a:prstGeom prst="rect">
            <a:avLst/>
          </a:prstGeom>
        </p:spPr>
      </p:pic>
      <p:sp>
        <p:nvSpPr>
          <p:cNvPr id="12" name="TextBox 11">
            <a:extLst>
              <a:ext uri="{FF2B5EF4-FFF2-40B4-BE49-F238E27FC236}">
                <a16:creationId xmlns:a16="http://schemas.microsoft.com/office/drawing/2014/main" xmlns="" id="{13921654-8130-47FE-AAA3-16131697CCA9}"/>
              </a:ext>
            </a:extLst>
          </p:cNvPr>
          <p:cNvSpPr txBox="1"/>
          <p:nvPr/>
        </p:nvSpPr>
        <p:spPr>
          <a:xfrm>
            <a:off x="26099590" y="8987135"/>
            <a:ext cx="6056810" cy="461665"/>
          </a:xfrm>
          <a:prstGeom prst="rect">
            <a:avLst/>
          </a:prstGeom>
          <a:noFill/>
        </p:spPr>
        <p:txBody>
          <a:bodyPr wrap="square" rtlCol="0">
            <a:spAutoFit/>
          </a:bodyPr>
          <a:lstStyle/>
          <a:p>
            <a:pPr>
              <a:buNone/>
            </a:pPr>
            <a:r>
              <a:rPr lang="en-US" sz="2400" b="1" dirty="0"/>
              <a:t>SCP CFSR Daily Anomaly 1999-2008</a:t>
            </a:r>
          </a:p>
        </p:txBody>
      </p:sp>
      <p:sp>
        <p:nvSpPr>
          <p:cNvPr id="36" name="TextBox 35">
            <a:extLst>
              <a:ext uri="{FF2B5EF4-FFF2-40B4-BE49-F238E27FC236}">
                <a16:creationId xmlns:a16="http://schemas.microsoft.com/office/drawing/2014/main" xmlns="" id="{AA543D8F-5B20-4ABB-AD19-C241AF10E8AF}"/>
              </a:ext>
            </a:extLst>
          </p:cNvPr>
          <p:cNvSpPr txBox="1"/>
          <p:nvPr/>
        </p:nvSpPr>
        <p:spPr>
          <a:xfrm>
            <a:off x="29810950" y="11378625"/>
            <a:ext cx="1659650" cy="584775"/>
          </a:xfrm>
          <a:prstGeom prst="rect">
            <a:avLst/>
          </a:prstGeom>
          <a:noFill/>
        </p:spPr>
        <p:txBody>
          <a:bodyPr wrap="square" rtlCol="0">
            <a:spAutoFit/>
          </a:bodyPr>
          <a:lstStyle/>
          <a:p>
            <a:pPr>
              <a:buNone/>
            </a:pPr>
            <a:r>
              <a:rPr lang="en-US" sz="3200" b="1" dirty="0" smtClean="0"/>
              <a:t>March</a:t>
            </a:r>
            <a:endParaRPr lang="en-US" sz="3200" b="1" dirty="0"/>
          </a:p>
        </p:txBody>
      </p:sp>
      <p:sp>
        <p:nvSpPr>
          <p:cNvPr id="37" name="TextBox 36">
            <a:extLst>
              <a:ext uri="{FF2B5EF4-FFF2-40B4-BE49-F238E27FC236}">
                <a16:creationId xmlns:a16="http://schemas.microsoft.com/office/drawing/2014/main" xmlns="" id="{81EF5032-9D29-4B0B-9AE4-DBB7F7060564}"/>
              </a:ext>
            </a:extLst>
          </p:cNvPr>
          <p:cNvSpPr txBox="1"/>
          <p:nvPr/>
        </p:nvSpPr>
        <p:spPr>
          <a:xfrm>
            <a:off x="30068246" y="15053098"/>
            <a:ext cx="1321965" cy="584775"/>
          </a:xfrm>
          <a:prstGeom prst="rect">
            <a:avLst/>
          </a:prstGeom>
          <a:noFill/>
        </p:spPr>
        <p:txBody>
          <a:bodyPr wrap="square" rtlCol="0">
            <a:spAutoFit/>
          </a:bodyPr>
          <a:lstStyle/>
          <a:p>
            <a:pPr>
              <a:buNone/>
            </a:pPr>
            <a:r>
              <a:rPr lang="en-US" sz="3200" b="1" dirty="0" smtClean="0"/>
              <a:t>April</a:t>
            </a:r>
            <a:endParaRPr lang="en-US" sz="3200" b="1" dirty="0"/>
          </a:p>
        </p:txBody>
      </p:sp>
      <p:sp>
        <p:nvSpPr>
          <p:cNvPr id="38" name="TextBox 37">
            <a:extLst>
              <a:ext uri="{FF2B5EF4-FFF2-40B4-BE49-F238E27FC236}">
                <a16:creationId xmlns:a16="http://schemas.microsoft.com/office/drawing/2014/main" xmlns="" id="{E18AE4C7-8C3E-47D7-91CF-C3563BE8CE6A}"/>
              </a:ext>
            </a:extLst>
          </p:cNvPr>
          <p:cNvSpPr txBox="1"/>
          <p:nvPr/>
        </p:nvSpPr>
        <p:spPr>
          <a:xfrm>
            <a:off x="30224835" y="19204150"/>
            <a:ext cx="1321965" cy="584775"/>
          </a:xfrm>
          <a:prstGeom prst="rect">
            <a:avLst/>
          </a:prstGeom>
          <a:noFill/>
        </p:spPr>
        <p:txBody>
          <a:bodyPr wrap="square" rtlCol="0">
            <a:spAutoFit/>
          </a:bodyPr>
          <a:lstStyle/>
          <a:p>
            <a:pPr>
              <a:buNone/>
            </a:pPr>
            <a:r>
              <a:rPr lang="en-US" sz="3200" b="1" dirty="0"/>
              <a:t>May</a:t>
            </a:r>
          </a:p>
        </p:txBody>
      </p:sp>
      <p:sp>
        <p:nvSpPr>
          <p:cNvPr id="39" name="TextBox 38">
            <a:extLst>
              <a:ext uri="{FF2B5EF4-FFF2-40B4-BE49-F238E27FC236}">
                <a16:creationId xmlns:a16="http://schemas.microsoft.com/office/drawing/2014/main" xmlns="" id="{A09245F3-CCBA-4F87-899D-CD964023DBD7}"/>
              </a:ext>
            </a:extLst>
          </p:cNvPr>
          <p:cNvSpPr txBox="1"/>
          <p:nvPr/>
        </p:nvSpPr>
        <p:spPr>
          <a:xfrm>
            <a:off x="33806235" y="9948780"/>
            <a:ext cx="1321965" cy="461665"/>
          </a:xfrm>
          <a:prstGeom prst="rect">
            <a:avLst/>
          </a:prstGeom>
          <a:noFill/>
        </p:spPr>
        <p:txBody>
          <a:bodyPr wrap="square" rtlCol="0">
            <a:spAutoFit/>
          </a:bodyPr>
          <a:lstStyle/>
          <a:p>
            <a:pPr>
              <a:buNone/>
            </a:pPr>
            <a:r>
              <a:rPr lang="en-US" sz="2400" b="1" dirty="0"/>
              <a:t>Week1</a:t>
            </a:r>
          </a:p>
        </p:txBody>
      </p:sp>
      <p:sp>
        <p:nvSpPr>
          <p:cNvPr id="40" name="TextBox 39">
            <a:extLst>
              <a:ext uri="{FF2B5EF4-FFF2-40B4-BE49-F238E27FC236}">
                <a16:creationId xmlns:a16="http://schemas.microsoft.com/office/drawing/2014/main" xmlns="" id="{EFC93AEC-103C-45F0-AC1E-064EE5255A17}"/>
              </a:ext>
            </a:extLst>
          </p:cNvPr>
          <p:cNvSpPr txBox="1"/>
          <p:nvPr/>
        </p:nvSpPr>
        <p:spPr>
          <a:xfrm>
            <a:off x="37172258" y="9974798"/>
            <a:ext cx="1321965" cy="461665"/>
          </a:xfrm>
          <a:prstGeom prst="rect">
            <a:avLst/>
          </a:prstGeom>
          <a:noFill/>
        </p:spPr>
        <p:txBody>
          <a:bodyPr wrap="square" rtlCol="0">
            <a:spAutoFit/>
          </a:bodyPr>
          <a:lstStyle/>
          <a:p>
            <a:pPr>
              <a:buNone/>
            </a:pPr>
            <a:r>
              <a:rPr lang="en-US" sz="2400" b="1" dirty="0"/>
              <a:t>Week2</a:t>
            </a:r>
          </a:p>
        </p:txBody>
      </p:sp>
      <p:sp>
        <p:nvSpPr>
          <p:cNvPr id="41" name="TextBox 40">
            <a:extLst>
              <a:ext uri="{FF2B5EF4-FFF2-40B4-BE49-F238E27FC236}">
                <a16:creationId xmlns:a16="http://schemas.microsoft.com/office/drawing/2014/main" xmlns="" id="{58678164-11AE-4DF9-B023-427E9B316A69}"/>
              </a:ext>
            </a:extLst>
          </p:cNvPr>
          <p:cNvSpPr txBox="1"/>
          <p:nvPr/>
        </p:nvSpPr>
        <p:spPr>
          <a:xfrm>
            <a:off x="33756600" y="11644391"/>
            <a:ext cx="1321965" cy="461665"/>
          </a:xfrm>
          <a:prstGeom prst="rect">
            <a:avLst/>
          </a:prstGeom>
          <a:noFill/>
        </p:spPr>
        <p:txBody>
          <a:bodyPr wrap="square" rtlCol="0">
            <a:spAutoFit/>
          </a:bodyPr>
          <a:lstStyle/>
          <a:p>
            <a:pPr>
              <a:buNone/>
            </a:pPr>
            <a:r>
              <a:rPr lang="en-US" sz="2400" b="1" dirty="0"/>
              <a:t>Week3</a:t>
            </a:r>
          </a:p>
        </p:txBody>
      </p:sp>
      <p:sp>
        <p:nvSpPr>
          <p:cNvPr id="42" name="TextBox 41">
            <a:extLst>
              <a:ext uri="{FF2B5EF4-FFF2-40B4-BE49-F238E27FC236}">
                <a16:creationId xmlns:a16="http://schemas.microsoft.com/office/drawing/2014/main" xmlns="" id="{328B9693-45CD-4E70-8678-FEE14ABF5FF0}"/>
              </a:ext>
            </a:extLst>
          </p:cNvPr>
          <p:cNvSpPr txBox="1"/>
          <p:nvPr/>
        </p:nvSpPr>
        <p:spPr>
          <a:xfrm>
            <a:off x="37255643" y="11661211"/>
            <a:ext cx="1321965" cy="461665"/>
          </a:xfrm>
          <a:prstGeom prst="rect">
            <a:avLst/>
          </a:prstGeom>
          <a:noFill/>
        </p:spPr>
        <p:txBody>
          <a:bodyPr wrap="square" rtlCol="0">
            <a:spAutoFit/>
          </a:bodyPr>
          <a:lstStyle/>
          <a:p>
            <a:pPr>
              <a:buNone/>
            </a:pPr>
            <a:r>
              <a:rPr lang="en-US" sz="2400" b="1" dirty="0"/>
              <a:t>Week4</a:t>
            </a:r>
          </a:p>
        </p:txBody>
      </p:sp>
      <p:sp>
        <p:nvSpPr>
          <p:cNvPr id="43" name="TextBox 42">
            <a:extLst>
              <a:ext uri="{FF2B5EF4-FFF2-40B4-BE49-F238E27FC236}">
                <a16:creationId xmlns:a16="http://schemas.microsoft.com/office/drawing/2014/main" xmlns="" id="{709A66C9-1DE9-448D-9ACF-CA7F8EB8A939}"/>
              </a:ext>
            </a:extLst>
          </p:cNvPr>
          <p:cNvSpPr txBox="1"/>
          <p:nvPr/>
        </p:nvSpPr>
        <p:spPr>
          <a:xfrm>
            <a:off x="32619488" y="8382000"/>
            <a:ext cx="5864085" cy="461665"/>
          </a:xfrm>
          <a:prstGeom prst="rect">
            <a:avLst/>
          </a:prstGeom>
          <a:noFill/>
        </p:spPr>
        <p:txBody>
          <a:bodyPr wrap="square" rtlCol="0">
            <a:spAutoFit/>
          </a:bodyPr>
          <a:lstStyle/>
          <a:p>
            <a:pPr>
              <a:buNone/>
            </a:pPr>
            <a:r>
              <a:rPr lang="en-US" sz="2400" b="1" dirty="0"/>
              <a:t>SCP CFv2 Daily Anomaly 1999-2008</a:t>
            </a:r>
          </a:p>
        </p:txBody>
      </p:sp>
      <p:sp>
        <p:nvSpPr>
          <p:cNvPr id="44" name="TextBox 43">
            <a:extLst>
              <a:ext uri="{FF2B5EF4-FFF2-40B4-BE49-F238E27FC236}">
                <a16:creationId xmlns:a16="http://schemas.microsoft.com/office/drawing/2014/main" xmlns="" id="{3C5E671C-7806-42EB-B7C0-E071516B7501}"/>
              </a:ext>
            </a:extLst>
          </p:cNvPr>
          <p:cNvSpPr txBox="1"/>
          <p:nvPr/>
        </p:nvSpPr>
        <p:spPr>
          <a:xfrm>
            <a:off x="33827127" y="13828323"/>
            <a:ext cx="1321965" cy="461665"/>
          </a:xfrm>
          <a:prstGeom prst="rect">
            <a:avLst/>
          </a:prstGeom>
          <a:noFill/>
        </p:spPr>
        <p:txBody>
          <a:bodyPr wrap="square" rtlCol="0">
            <a:spAutoFit/>
          </a:bodyPr>
          <a:lstStyle/>
          <a:p>
            <a:pPr>
              <a:buNone/>
            </a:pPr>
            <a:r>
              <a:rPr lang="en-US" sz="2400" b="1" dirty="0"/>
              <a:t>Week1</a:t>
            </a:r>
          </a:p>
        </p:txBody>
      </p:sp>
      <p:sp>
        <p:nvSpPr>
          <p:cNvPr id="45" name="TextBox 44">
            <a:extLst>
              <a:ext uri="{FF2B5EF4-FFF2-40B4-BE49-F238E27FC236}">
                <a16:creationId xmlns:a16="http://schemas.microsoft.com/office/drawing/2014/main" xmlns="" id="{5CE01AD4-88F7-45E0-97F9-7C2BF2FD6CCC}"/>
              </a:ext>
            </a:extLst>
          </p:cNvPr>
          <p:cNvSpPr txBox="1"/>
          <p:nvPr/>
        </p:nvSpPr>
        <p:spPr>
          <a:xfrm>
            <a:off x="37193150" y="13854341"/>
            <a:ext cx="1321965" cy="461665"/>
          </a:xfrm>
          <a:prstGeom prst="rect">
            <a:avLst/>
          </a:prstGeom>
          <a:noFill/>
        </p:spPr>
        <p:txBody>
          <a:bodyPr wrap="square" rtlCol="0">
            <a:spAutoFit/>
          </a:bodyPr>
          <a:lstStyle/>
          <a:p>
            <a:pPr>
              <a:buNone/>
            </a:pPr>
            <a:r>
              <a:rPr lang="en-US" sz="2400" b="1" dirty="0"/>
              <a:t>Week2</a:t>
            </a:r>
          </a:p>
        </p:txBody>
      </p:sp>
      <p:sp>
        <p:nvSpPr>
          <p:cNvPr id="46" name="TextBox 45">
            <a:extLst>
              <a:ext uri="{FF2B5EF4-FFF2-40B4-BE49-F238E27FC236}">
                <a16:creationId xmlns:a16="http://schemas.microsoft.com/office/drawing/2014/main" xmlns="" id="{5B85173C-C314-4A7D-84AD-4F31854D56C2}"/>
              </a:ext>
            </a:extLst>
          </p:cNvPr>
          <p:cNvSpPr txBox="1"/>
          <p:nvPr/>
        </p:nvSpPr>
        <p:spPr>
          <a:xfrm>
            <a:off x="33777492" y="15523934"/>
            <a:ext cx="1321965" cy="461665"/>
          </a:xfrm>
          <a:prstGeom prst="rect">
            <a:avLst/>
          </a:prstGeom>
          <a:noFill/>
        </p:spPr>
        <p:txBody>
          <a:bodyPr wrap="square" rtlCol="0">
            <a:spAutoFit/>
          </a:bodyPr>
          <a:lstStyle/>
          <a:p>
            <a:pPr>
              <a:buNone/>
            </a:pPr>
            <a:r>
              <a:rPr lang="en-US" sz="2400" b="1" dirty="0"/>
              <a:t>Week3</a:t>
            </a:r>
          </a:p>
        </p:txBody>
      </p:sp>
      <p:sp>
        <p:nvSpPr>
          <p:cNvPr id="47" name="TextBox 46">
            <a:extLst>
              <a:ext uri="{FF2B5EF4-FFF2-40B4-BE49-F238E27FC236}">
                <a16:creationId xmlns:a16="http://schemas.microsoft.com/office/drawing/2014/main" xmlns="" id="{469746AF-38AB-4BBE-BFCC-E1869A7707C0}"/>
              </a:ext>
            </a:extLst>
          </p:cNvPr>
          <p:cNvSpPr txBox="1"/>
          <p:nvPr/>
        </p:nvSpPr>
        <p:spPr>
          <a:xfrm>
            <a:off x="37276535" y="15540754"/>
            <a:ext cx="1321965" cy="461665"/>
          </a:xfrm>
          <a:prstGeom prst="rect">
            <a:avLst/>
          </a:prstGeom>
          <a:noFill/>
        </p:spPr>
        <p:txBody>
          <a:bodyPr wrap="square" rtlCol="0">
            <a:spAutoFit/>
          </a:bodyPr>
          <a:lstStyle/>
          <a:p>
            <a:pPr>
              <a:buNone/>
            </a:pPr>
            <a:r>
              <a:rPr lang="en-US" sz="2400" b="1" dirty="0"/>
              <a:t>Week4</a:t>
            </a:r>
          </a:p>
        </p:txBody>
      </p:sp>
      <p:sp>
        <p:nvSpPr>
          <p:cNvPr id="48" name="TextBox 47">
            <a:extLst>
              <a:ext uri="{FF2B5EF4-FFF2-40B4-BE49-F238E27FC236}">
                <a16:creationId xmlns:a16="http://schemas.microsoft.com/office/drawing/2014/main" xmlns="" id="{EC810677-3EF2-4028-A851-F7FD05D8CDF4}"/>
              </a:ext>
            </a:extLst>
          </p:cNvPr>
          <p:cNvSpPr txBox="1"/>
          <p:nvPr/>
        </p:nvSpPr>
        <p:spPr>
          <a:xfrm>
            <a:off x="33938227" y="17949245"/>
            <a:ext cx="1321965" cy="461665"/>
          </a:xfrm>
          <a:prstGeom prst="rect">
            <a:avLst/>
          </a:prstGeom>
          <a:noFill/>
        </p:spPr>
        <p:txBody>
          <a:bodyPr wrap="square" rtlCol="0">
            <a:spAutoFit/>
          </a:bodyPr>
          <a:lstStyle/>
          <a:p>
            <a:pPr>
              <a:buNone/>
            </a:pPr>
            <a:r>
              <a:rPr lang="en-US" sz="2400" b="1" dirty="0"/>
              <a:t>Week1</a:t>
            </a:r>
          </a:p>
        </p:txBody>
      </p:sp>
      <p:sp>
        <p:nvSpPr>
          <p:cNvPr id="49" name="TextBox 48">
            <a:extLst>
              <a:ext uri="{FF2B5EF4-FFF2-40B4-BE49-F238E27FC236}">
                <a16:creationId xmlns:a16="http://schemas.microsoft.com/office/drawing/2014/main" xmlns="" id="{56865E53-BDA0-4EB8-AFFF-2F3ECB6CA00B}"/>
              </a:ext>
            </a:extLst>
          </p:cNvPr>
          <p:cNvSpPr txBox="1"/>
          <p:nvPr/>
        </p:nvSpPr>
        <p:spPr>
          <a:xfrm>
            <a:off x="37304250" y="17975263"/>
            <a:ext cx="1321965" cy="461665"/>
          </a:xfrm>
          <a:prstGeom prst="rect">
            <a:avLst/>
          </a:prstGeom>
          <a:noFill/>
        </p:spPr>
        <p:txBody>
          <a:bodyPr wrap="square" rtlCol="0">
            <a:spAutoFit/>
          </a:bodyPr>
          <a:lstStyle/>
          <a:p>
            <a:pPr>
              <a:buNone/>
            </a:pPr>
            <a:r>
              <a:rPr lang="en-US" sz="2400" b="1" dirty="0"/>
              <a:t>Week2</a:t>
            </a:r>
          </a:p>
        </p:txBody>
      </p:sp>
      <p:sp>
        <p:nvSpPr>
          <p:cNvPr id="50" name="TextBox 49">
            <a:extLst>
              <a:ext uri="{FF2B5EF4-FFF2-40B4-BE49-F238E27FC236}">
                <a16:creationId xmlns:a16="http://schemas.microsoft.com/office/drawing/2014/main" xmlns="" id="{9368BDD1-04B3-49AB-987B-297FE59ECDCC}"/>
              </a:ext>
            </a:extLst>
          </p:cNvPr>
          <p:cNvSpPr txBox="1"/>
          <p:nvPr/>
        </p:nvSpPr>
        <p:spPr>
          <a:xfrm>
            <a:off x="33888592" y="19644856"/>
            <a:ext cx="1321965" cy="461665"/>
          </a:xfrm>
          <a:prstGeom prst="rect">
            <a:avLst/>
          </a:prstGeom>
          <a:noFill/>
        </p:spPr>
        <p:txBody>
          <a:bodyPr wrap="square" rtlCol="0">
            <a:spAutoFit/>
          </a:bodyPr>
          <a:lstStyle/>
          <a:p>
            <a:pPr>
              <a:buNone/>
            </a:pPr>
            <a:r>
              <a:rPr lang="en-US" sz="2400" b="1" dirty="0"/>
              <a:t>Week3</a:t>
            </a:r>
          </a:p>
        </p:txBody>
      </p:sp>
      <p:sp>
        <p:nvSpPr>
          <p:cNvPr id="51" name="TextBox 50">
            <a:extLst>
              <a:ext uri="{FF2B5EF4-FFF2-40B4-BE49-F238E27FC236}">
                <a16:creationId xmlns:a16="http://schemas.microsoft.com/office/drawing/2014/main" xmlns="" id="{D930BC75-5B11-4390-82EA-4AF18BE67A2E}"/>
              </a:ext>
            </a:extLst>
          </p:cNvPr>
          <p:cNvSpPr txBox="1"/>
          <p:nvPr/>
        </p:nvSpPr>
        <p:spPr>
          <a:xfrm>
            <a:off x="37387635" y="19661676"/>
            <a:ext cx="1321965" cy="461665"/>
          </a:xfrm>
          <a:prstGeom prst="rect">
            <a:avLst/>
          </a:prstGeom>
          <a:noFill/>
        </p:spPr>
        <p:txBody>
          <a:bodyPr wrap="square" rtlCol="0">
            <a:spAutoFit/>
          </a:bodyPr>
          <a:lstStyle/>
          <a:p>
            <a:pPr>
              <a:buNone/>
            </a:pPr>
            <a:r>
              <a:rPr lang="en-US" sz="2400" b="1" dirty="0"/>
              <a:t>Week4</a:t>
            </a:r>
          </a:p>
        </p:txBody>
      </p:sp>
      <p:sp>
        <p:nvSpPr>
          <p:cNvPr id="52" name="TextBox 51">
            <a:extLst>
              <a:ext uri="{FF2B5EF4-FFF2-40B4-BE49-F238E27FC236}">
                <a16:creationId xmlns:a16="http://schemas.microsoft.com/office/drawing/2014/main" xmlns="" id="{7BEF6F7B-F94D-4DEF-A0BD-7BBC995D800B}"/>
              </a:ext>
            </a:extLst>
          </p:cNvPr>
          <p:cNvSpPr txBox="1"/>
          <p:nvPr/>
        </p:nvSpPr>
        <p:spPr>
          <a:xfrm>
            <a:off x="31281190" y="8295324"/>
            <a:ext cx="1624649" cy="584775"/>
          </a:xfrm>
          <a:prstGeom prst="rect">
            <a:avLst/>
          </a:prstGeom>
          <a:noFill/>
        </p:spPr>
        <p:txBody>
          <a:bodyPr wrap="square" rtlCol="0">
            <a:spAutoFit/>
          </a:bodyPr>
          <a:lstStyle/>
          <a:p>
            <a:pPr>
              <a:buNone/>
            </a:pPr>
            <a:r>
              <a:rPr lang="en-US" sz="3200" b="1" dirty="0" smtClean="0"/>
              <a:t>March</a:t>
            </a:r>
            <a:endParaRPr lang="en-US" sz="3200" b="1" dirty="0"/>
          </a:p>
        </p:txBody>
      </p:sp>
      <p:sp>
        <p:nvSpPr>
          <p:cNvPr id="53" name="TextBox 52">
            <a:extLst>
              <a:ext uri="{FF2B5EF4-FFF2-40B4-BE49-F238E27FC236}">
                <a16:creationId xmlns:a16="http://schemas.microsoft.com/office/drawing/2014/main" xmlns="" id="{8C518594-B39D-48CD-8CD3-B79818D66455}"/>
              </a:ext>
            </a:extLst>
          </p:cNvPr>
          <p:cNvSpPr txBox="1"/>
          <p:nvPr/>
        </p:nvSpPr>
        <p:spPr>
          <a:xfrm>
            <a:off x="31470600" y="12144793"/>
            <a:ext cx="1321965" cy="584775"/>
          </a:xfrm>
          <a:prstGeom prst="rect">
            <a:avLst/>
          </a:prstGeom>
          <a:noFill/>
        </p:spPr>
        <p:txBody>
          <a:bodyPr wrap="square" rtlCol="0">
            <a:spAutoFit/>
          </a:bodyPr>
          <a:lstStyle/>
          <a:p>
            <a:pPr>
              <a:buNone/>
            </a:pPr>
            <a:r>
              <a:rPr lang="en-US" sz="3200" b="1" dirty="0" smtClean="0"/>
              <a:t>April</a:t>
            </a:r>
            <a:endParaRPr lang="en-US" sz="3200" b="1" dirty="0"/>
          </a:p>
        </p:txBody>
      </p:sp>
      <p:sp>
        <p:nvSpPr>
          <p:cNvPr id="54" name="TextBox 53">
            <a:extLst>
              <a:ext uri="{FF2B5EF4-FFF2-40B4-BE49-F238E27FC236}">
                <a16:creationId xmlns:a16="http://schemas.microsoft.com/office/drawing/2014/main" xmlns="" id="{53F9DEE4-8A97-4316-86A2-1101395E2E9F}"/>
              </a:ext>
            </a:extLst>
          </p:cNvPr>
          <p:cNvSpPr txBox="1"/>
          <p:nvPr/>
        </p:nvSpPr>
        <p:spPr>
          <a:xfrm>
            <a:off x="31520235" y="16179225"/>
            <a:ext cx="1321965" cy="584775"/>
          </a:xfrm>
          <a:prstGeom prst="rect">
            <a:avLst/>
          </a:prstGeom>
          <a:noFill/>
        </p:spPr>
        <p:txBody>
          <a:bodyPr wrap="square" rtlCol="0">
            <a:spAutoFit/>
          </a:bodyPr>
          <a:lstStyle/>
          <a:p>
            <a:pPr>
              <a:buNone/>
            </a:pPr>
            <a:r>
              <a:rPr lang="en-US" sz="3200" b="1" dirty="0"/>
              <a:t>May</a:t>
            </a:r>
          </a:p>
        </p:txBody>
      </p:sp>
      <p:pic>
        <p:nvPicPr>
          <p:cNvPr id="13" name="Picture 12">
            <a:extLst>
              <a:ext uri="{FF2B5EF4-FFF2-40B4-BE49-F238E27FC236}">
                <a16:creationId xmlns:a16="http://schemas.microsoft.com/office/drawing/2014/main" xmlns="" id="{7597E31D-5EDF-46C8-B789-956942BA3D49}"/>
              </a:ext>
            </a:extLst>
          </p:cNvPr>
          <p:cNvPicPr>
            <a:picLocks noChangeAspect="1"/>
          </p:cNvPicPr>
          <p:nvPr/>
        </p:nvPicPr>
        <p:blipFill>
          <a:blip r:embed="rId13"/>
          <a:stretch>
            <a:fillRect/>
          </a:stretch>
        </p:blipFill>
        <p:spPr>
          <a:xfrm>
            <a:off x="26494981" y="20373975"/>
            <a:ext cx="11534775" cy="657225"/>
          </a:xfrm>
          <a:prstGeom prst="rect">
            <a:avLst/>
          </a:prstGeom>
        </p:spPr>
      </p:pic>
      <p:sp>
        <p:nvSpPr>
          <p:cNvPr id="14" name="TextBox 13">
            <a:extLst>
              <a:ext uri="{FF2B5EF4-FFF2-40B4-BE49-F238E27FC236}">
                <a16:creationId xmlns:a16="http://schemas.microsoft.com/office/drawing/2014/main" xmlns="" id="{05BCB9C3-CA87-46D2-A5FC-C690D327DD0F}"/>
              </a:ext>
            </a:extLst>
          </p:cNvPr>
          <p:cNvSpPr txBox="1"/>
          <p:nvPr/>
        </p:nvSpPr>
        <p:spPr>
          <a:xfrm>
            <a:off x="18592800" y="33633688"/>
            <a:ext cx="2678938" cy="769441"/>
          </a:xfrm>
          <a:prstGeom prst="rect">
            <a:avLst/>
          </a:prstGeom>
          <a:noFill/>
        </p:spPr>
        <p:txBody>
          <a:bodyPr wrap="none" rtlCol="0">
            <a:spAutoFit/>
          </a:bodyPr>
          <a:lstStyle/>
          <a:p>
            <a:pPr>
              <a:buNone/>
            </a:pPr>
            <a:r>
              <a:rPr lang="en-US" sz="4400" b="1" dirty="0" smtClean="0"/>
              <a:t>Initial day</a:t>
            </a:r>
            <a:endParaRPr lang="en-US" sz="4400" b="1" dirty="0"/>
          </a:p>
        </p:txBody>
      </p:sp>
      <p:pic>
        <p:nvPicPr>
          <p:cNvPr id="58" name="Picture 2">
            <a:extLst>
              <a:ext uri="{FF2B5EF4-FFF2-40B4-BE49-F238E27FC236}">
                <a16:creationId xmlns:a16="http://schemas.microsoft.com/office/drawing/2014/main" xmlns="" id="{9C165D7D-E707-4B40-A2FF-67DB78567C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58297" y="9605972"/>
            <a:ext cx="11630025" cy="769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a:extLst>
              <a:ext uri="{FF2B5EF4-FFF2-40B4-BE49-F238E27FC236}">
                <a16:creationId xmlns:a16="http://schemas.microsoft.com/office/drawing/2014/main" xmlns="" id="{C0EDEDD9-E5BA-4A90-AF24-CAED306854DF}"/>
              </a:ext>
            </a:extLst>
          </p:cNvPr>
          <p:cNvSpPr txBox="1"/>
          <p:nvPr/>
        </p:nvSpPr>
        <p:spPr>
          <a:xfrm>
            <a:off x="39570773" y="8991600"/>
            <a:ext cx="9161675" cy="646331"/>
          </a:xfrm>
          <a:prstGeom prst="rect">
            <a:avLst/>
          </a:prstGeom>
          <a:noFill/>
        </p:spPr>
        <p:txBody>
          <a:bodyPr wrap="none" rtlCol="0">
            <a:spAutoFit/>
          </a:bodyPr>
          <a:lstStyle/>
          <a:p>
            <a:pPr>
              <a:buNone/>
            </a:pPr>
            <a:r>
              <a:rPr lang="en-US" sz="3600" b="1" dirty="0"/>
              <a:t>AC SCP CFSv2 vs. LS3 Daily Data 1999-2010</a:t>
            </a:r>
          </a:p>
        </p:txBody>
      </p:sp>
      <p:pic>
        <p:nvPicPr>
          <p:cNvPr id="60" name="Picture 59">
            <a:extLst>
              <a:ext uri="{FF2B5EF4-FFF2-40B4-BE49-F238E27FC236}">
                <a16:creationId xmlns:a16="http://schemas.microsoft.com/office/drawing/2014/main" xmlns="" id="{184A0201-6F5C-4393-A372-F874819BAA9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99107" y="22860000"/>
            <a:ext cx="12229493" cy="11535688"/>
          </a:xfrm>
          <a:prstGeom prst="rect">
            <a:avLst/>
          </a:prstGeom>
        </p:spPr>
      </p:pic>
      <p:sp>
        <p:nvSpPr>
          <p:cNvPr id="16" name="TextBox 15">
            <a:extLst>
              <a:ext uri="{FF2B5EF4-FFF2-40B4-BE49-F238E27FC236}">
                <a16:creationId xmlns:a16="http://schemas.microsoft.com/office/drawing/2014/main" xmlns="" id="{EE11CAE8-9070-47F2-8BEC-F988BE2DC124}"/>
              </a:ext>
            </a:extLst>
          </p:cNvPr>
          <p:cNvSpPr txBox="1"/>
          <p:nvPr/>
        </p:nvSpPr>
        <p:spPr>
          <a:xfrm>
            <a:off x="25914935" y="21031200"/>
            <a:ext cx="12413665" cy="1557349"/>
          </a:xfrm>
          <a:prstGeom prst="rect">
            <a:avLst/>
          </a:prstGeom>
          <a:noFill/>
        </p:spPr>
        <p:txBody>
          <a:bodyPr wrap="square" rtlCol="0">
            <a:spAutoFit/>
          </a:bodyPr>
          <a:lstStyle/>
          <a:p>
            <a:pPr>
              <a:buNone/>
            </a:pPr>
            <a:r>
              <a:rPr lang="en-US" sz="2800" dirty="0" smtClean="0"/>
              <a:t>Fig2.Left </a:t>
            </a:r>
            <a:r>
              <a:rPr lang="en-US" sz="2800" dirty="0"/>
              <a:t>column represents the Daily anomaly MAMSCP CFSR MAM anomaly </a:t>
            </a:r>
          </a:p>
          <a:p>
            <a:pPr>
              <a:buNone/>
            </a:pPr>
            <a:r>
              <a:rPr lang="en-US" sz="2800" dirty="0"/>
              <a:t>from 1999-2008, right column represents Weekly anomaly SCP CFSv2-45day </a:t>
            </a:r>
          </a:p>
          <a:p>
            <a:pPr>
              <a:buNone/>
            </a:pPr>
            <a:r>
              <a:rPr lang="en-US" sz="2800" dirty="0"/>
              <a:t>for MAM from 1999-2008</a:t>
            </a:r>
            <a:r>
              <a:rPr lang="en-US" sz="2800" dirty="0" smtClean="0"/>
              <a:t>.</a:t>
            </a:r>
            <a:endParaRPr lang="en-US" sz="2800" dirty="0"/>
          </a:p>
        </p:txBody>
      </p:sp>
      <p:sp>
        <p:nvSpPr>
          <p:cNvPr id="17" name="TextBox 16">
            <a:extLst>
              <a:ext uri="{FF2B5EF4-FFF2-40B4-BE49-F238E27FC236}">
                <a16:creationId xmlns:a16="http://schemas.microsoft.com/office/drawing/2014/main" xmlns="" id="{5DD72ADD-9B73-4450-9669-839421D493BE}"/>
              </a:ext>
            </a:extLst>
          </p:cNvPr>
          <p:cNvSpPr txBox="1"/>
          <p:nvPr/>
        </p:nvSpPr>
        <p:spPr>
          <a:xfrm>
            <a:off x="35232118" y="33687802"/>
            <a:ext cx="3105337" cy="707886"/>
          </a:xfrm>
          <a:prstGeom prst="rect">
            <a:avLst/>
          </a:prstGeom>
          <a:noFill/>
        </p:spPr>
        <p:txBody>
          <a:bodyPr wrap="none" rtlCol="0">
            <a:spAutoFit/>
          </a:bodyPr>
          <a:lstStyle/>
          <a:p>
            <a:pPr>
              <a:buNone/>
            </a:pPr>
            <a:r>
              <a:rPr lang="en-US" sz="4000" dirty="0">
                <a:solidFill>
                  <a:srgbClr val="FF0000"/>
                </a:solidFill>
              </a:rPr>
              <a:t>Hui et al.2017</a:t>
            </a:r>
          </a:p>
        </p:txBody>
      </p:sp>
      <p:sp>
        <p:nvSpPr>
          <p:cNvPr id="18" name="TextBox 17">
            <a:extLst>
              <a:ext uri="{FF2B5EF4-FFF2-40B4-BE49-F238E27FC236}">
                <a16:creationId xmlns:a16="http://schemas.microsoft.com/office/drawing/2014/main" xmlns="" id="{AE8CFF98-BD95-4F06-903F-466687D2DE52}"/>
              </a:ext>
            </a:extLst>
          </p:cNvPr>
          <p:cNvSpPr txBox="1"/>
          <p:nvPr/>
        </p:nvSpPr>
        <p:spPr>
          <a:xfrm>
            <a:off x="25937995" y="34392715"/>
            <a:ext cx="12615890" cy="1040285"/>
          </a:xfrm>
          <a:prstGeom prst="rect">
            <a:avLst/>
          </a:prstGeom>
          <a:noFill/>
        </p:spPr>
        <p:txBody>
          <a:bodyPr wrap="none" rtlCol="0">
            <a:spAutoFit/>
          </a:bodyPr>
          <a:lstStyle/>
          <a:p>
            <a:pPr>
              <a:buNone/>
            </a:pPr>
            <a:r>
              <a:rPr lang="en-US" sz="2800" dirty="0" smtClean="0"/>
              <a:t>Fig3. Anomaly </a:t>
            </a:r>
            <a:r>
              <a:rPr lang="en-US" sz="2800" dirty="0"/>
              <a:t>Correlation SCP GEFS vs. LSR3 7 day moving averaged from</a:t>
            </a:r>
          </a:p>
          <a:p>
            <a:pPr>
              <a:buNone/>
            </a:pPr>
            <a:r>
              <a:rPr lang="en-US" sz="2800" dirty="0"/>
              <a:t>1996 to </a:t>
            </a:r>
            <a:r>
              <a:rPr lang="en-US" sz="2800" dirty="0" smtClean="0"/>
              <a:t>2012.This figure has been presented by Hui et al.2016 during the CDPW 2017</a:t>
            </a:r>
            <a:endParaRPr lang="en-US" sz="2800" dirty="0"/>
          </a:p>
        </p:txBody>
      </p:sp>
      <p:sp>
        <p:nvSpPr>
          <p:cNvPr id="65" name="TextBox 64">
            <a:extLst>
              <a:ext uri="{FF2B5EF4-FFF2-40B4-BE49-F238E27FC236}">
                <a16:creationId xmlns:a16="http://schemas.microsoft.com/office/drawing/2014/main" xmlns="" id="{6157F5B2-80B1-4855-B428-70EFFFAE599E}"/>
              </a:ext>
            </a:extLst>
          </p:cNvPr>
          <p:cNvSpPr txBox="1"/>
          <p:nvPr/>
        </p:nvSpPr>
        <p:spPr>
          <a:xfrm>
            <a:off x="38503090" y="17373600"/>
            <a:ext cx="11751701" cy="954107"/>
          </a:xfrm>
          <a:prstGeom prst="rect">
            <a:avLst/>
          </a:prstGeom>
          <a:noFill/>
        </p:spPr>
        <p:txBody>
          <a:bodyPr wrap="square" rtlCol="0">
            <a:spAutoFit/>
          </a:bodyPr>
          <a:lstStyle/>
          <a:p>
            <a:pPr>
              <a:buNone/>
            </a:pPr>
            <a:r>
              <a:rPr lang="en-US" sz="2800" dirty="0" smtClean="0"/>
              <a:t>Fig4.Weekly mean Anomaly Correlation </a:t>
            </a:r>
            <a:r>
              <a:rPr lang="en-US" sz="2800" dirty="0"/>
              <a:t>SCP </a:t>
            </a:r>
            <a:r>
              <a:rPr lang="en-US" sz="2800" dirty="0" smtClean="0"/>
              <a:t>CFSv2</a:t>
            </a:r>
            <a:r>
              <a:rPr lang="en-US" sz="2800" dirty="0" smtClean="0"/>
              <a:t> </a:t>
            </a:r>
            <a:r>
              <a:rPr lang="en-US" sz="2800" dirty="0"/>
              <a:t>vs. LSR3 </a:t>
            </a:r>
            <a:r>
              <a:rPr lang="en-US" sz="2800" dirty="0"/>
              <a:t>f</a:t>
            </a:r>
            <a:r>
              <a:rPr lang="en-US" sz="2800" dirty="0" smtClean="0"/>
              <a:t>rom </a:t>
            </a:r>
            <a:r>
              <a:rPr lang="en-US" sz="2800" dirty="0"/>
              <a:t>1999 to 2008</a:t>
            </a:r>
            <a:r>
              <a:rPr lang="en-US" sz="2800" dirty="0" smtClean="0"/>
              <a:t>, 5x5 </a:t>
            </a:r>
            <a:r>
              <a:rPr lang="en-US" sz="2800" dirty="0"/>
              <a:t>resolution.</a:t>
            </a:r>
          </a:p>
        </p:txBody>
      </p:sp>
      <p:sp>
        <p:nvSpPr>
          <p:cNvPr id="19" name="TextBox 18">
            <a:extLst>
              <a:ext uri="{FF2B5EF4-FFF2-40B4-BE49-F238E27FC236}">
                <a16:creationId xmlns:a16="http://schemas.microsoft.com/office/drawing/2014/main" xmlns="" id="{0FB47D4F-9319-4B28-A2FC-E98EA6585E32}"/>
              </a:ext>
            </a:extLst>
          </p:cNvPr>
          <p:cNvSpPr txBox="1"/>
          <p:nvPr/>
        </p:nvSpPr>
        <p:spPr>
          <a:xfrm>
            <a:off x="38539185" y="20574000"/>
            <a:ext cx="11534776" cy="15259562"/>
          </a:xfrm>
          <a:prstGeom prst="rect">
            <a:avLst/>
          </a:prstGeom>
          <a:noFill/>
        </p:spPr>
        <p:txBody>
          <a:bodyPr wrap="square" rtlCol="0">
            <a:spAutoFit/>
          </a:bodyPr>
          <a:lstStyle/>
          <a:p>
            <a:pPr algn="just">
              <a:buNone/>
            </a:pPr>
            <a:r>
              <a:rPr lang="en-US" sz="4400" dirty="0"/>
              <a:t>SCP CFSV2 is considered from January to June because of </a:t>
            </a:r>
            <a:r>
              <a:rPr lang="en-US" sz="4400" dirty="0" smtClean="0"/>
              <a:t>the  </a:t>
            </a:r>
            <a:r>
              <a:rPr lang="en-US" sz="4400" dirty="0"/>
              <a:t>high pick period MAM of severe </a:t>
            </a:r>
            <a:r>
              <a:rPr lang="en-US" sz="4400" dirty="0" smtClean="0"/>
              <a:t>weather activities. The SCP </a:t>
            </a:r>
            <a:r>
              <a:rPr lang="en-US" sz="4400" dirty="0"/>
              <a:t>CFSv2 climatology shows a strong long term seasonal </a:t>
            </a:r>
            <a:r>
              <a:rPr lang="en-US" sz="4400" dirty="0" smtClean="0"/>
              <a:t>cycle </a:t>
            </a:r>
            <a:r>
              <a:rPr lang="en-US" sz="4400" dirty="0"/>
              <a:t>compared to SCP CFSR and SCP </a:t>
            </a:r>
            <a:r>
              <a:rPr lang="en-US" sz="4400" dirty="0" smtClean="0"/>
              <a:t>GEFS(Fig1) </a:t>
            </a:r>
            <a:r>
              <a:rPr lang="en-US" sz="4400" dirty="0"/>
              <a:t>however </a:t>
            </a:r>
            <a:r>
              <a:rPr lang="en-US" sz="4400" dirty="0" smtClean="0"/>
              <a:t>the amplitude </a:t>
            </a:r>
            <a:r>
              <a:rPr lang="en-US" sz="4400" dirty="0"/>
              <a:t>decrease with the lead </a:t>
            </a:r>
            <a:r>
              <a:rPr lang="en-US" sz="4400" dirty="0" smtClean="0"/>
              <a:t>time(Fig not shown).</a:t>
            </a:r>
            <a:endParaRPr lang="en-US" sz="4400" dirty="0"/>
          </a:p>
          <a:p>
            <a:pPr algn="just">
              <a:buNone/>
            </a:pPr>
            <a:r>
              <a:rPr lang="en-US" sz="4400" dirty="0"/>
              <a:t>When averaging 12Z-12Z SCP </a:t>
            </a:r>
            <a:r>
              <a:rPr lang="en-US" sz="4400" dirty="0" smtClean="0"/>
              <a:t>CFSv2 (Fig.2), </a:t>
            </a:r>
            <a:r>
              <a:rPr lang="en-US" sz="4400" dirty="0"/>
              <a:t>the </a:t>
            </a:r>
            <a:r>
              <a:rPr lang="en-US" sz="4400" dirty="0" smtClean="0"/>
              <a:t>anomalies shows weak values with a significant reduced coverage over the US compared </a:t>
            </a:r>
            <a:r>
              <a:rPr lang="en-US" sz="4400" dirty="0"/>
              <a:t>to the </a:t>
            </a:r>
            <a:r>
              <a:rPr lang="en-US" sz="4400" dirty="0" smtClean="0"/>
              <a:t>anomaly SCP CSFR </a:t>
            </a:r>
            <a:r>
              <a:rPr lang="en-US" sz="4400" dirty="0" smtClean="0"/>
              <a:t>which </a:t>
            </a:r>
            <a:r>
              <a:rPr lang="en-US" sz="4400" dirty="0"/>
              <a:t>make it </a:t>
            </a:r>
            <a:r>
              <a:rPr lang="en-US" sz="4400" dirty="0" smtClean="0"/>
              <a:t>almost </a:t>
            </a:r>
            <a:r>
              <a:rPr lang="en-US" sz="4400" dirty="0"/>
              <a:t>unrealistic after Day 7 to get an anomalies correlation </a:t>
            </a:r>
            <a:r>
              <a:rPr lang="en-US" sz="4400" dirty="0" smtClean="0"/>
              <a:t>pattern, the confidence over the anomalies decreases as the number of members increase (</a:t>
            </a:r>
            <a:r>
              <a:rPr lang="en-US" sz="4400" dirty="0" err="1" smtClean="0"/>
              <a:t>Carbin</a:t>
            </a:r>
            <a:r>
              <a:rPr lang="en-US" sz="4400" dirty="0" smtClean="0"/>
              <a:t> </a:t>
            </a:r>
            <a:r>
              <a:rPr lang="en-US" sz="4400" dirty="0"/>
              <a:t>et.al </a:t>
            </a:r>
            <a:r>
              <a:rPr lang="en-US" sz="4400" dirty="0" smtClean="0"/>
              <a:t>2016).</a:t>
            </a:r>
            <a:endParaRPr lang="en-US" sz="4400" dirty="0"/>
          </a:p>
          <a:p>
            <a:pPr algn="just">
              <a:buNone/>
            </a:pPr>
            <a:r>
              <a:rPr lang="en-US" sz="4400" dirty="0"/>
              <a:t>The anomaly correlation between SCP </a:t>
            </a:r>
            <a:r>
              <a:rPr lang="en-US" sz="4400" dirty="0" smtClean="0"/>
              <a:t>CFSv2(Fig.4) </a:t>
            </a:r>
            <a:r>
              <a:rPr lang="en-US" sz="4400" dirty="0"/>
              <a:t>and LSR3 has been improved by interpolate 5x5 resolution pattern until Week2 while Week3 and 4 does not show </a:t>
            </a:r>
            <a:r>
              <a:rPr lang="en-US" sz="4400" dirty="0" smtClean="0"/>
              <a:t>significant areas while the anomaly correlation between SCP GEFS and LSR3(Fig.3) shows a better </a:t>
            </a:r>
            <a:r>
              <a:rPr lang="en-US" sz="4400" smtClean="0"/>
              <a:t>coverage along Week2.</a:t>
            </a:r>
            <a:endParaRPr lang="en-US" sz="4400" dirty="0"/>
          </a:p>
        </p:txBody>
      </p:sp>
      <p:sp>
        <p:nvSpPr>
          <p:cNvPr id="61" name="TextBox 60">
            <a:extLst>
              <a:ext uri="{FF2B5EF4-FFF2-40B4-BE49-F238E27FC236}">
                <a16:creationId xmlns:a16="http://schemas.microsoft.com/office/drawing/2014/main" xmlns="" id="{05BCB9C3-CA87-46D2-A5FC-C690D327DD0F}"/>
              </a:ext>
            </a:extLst>
          </p:cNvPr>
          <p:cNvSpPr txBox="1"/>
          <p:nvPr/>
        </p:nvSpPr>
        <p:spPr>
          <a:xfrm>
            <a:off x="22021800" y="33626247"/>
            <a:ext cx="2678938" cy="769441"/>
          </a:xfrm>
          <a:prstGeom prst="rect">
            <a:avLst/>
          </a:prstGeom>
          <a:noFill/>
        </p:spPr>
        <p:txBody>
          <a:bodyPr wrap="none" rtlCol="0">
            <a:spAutoFit/>
          </a:bodyPr>
          <a:lstStyle/>
          <a:p>
            <a:pPr>
              <a:buNone/>
            </a:pPr>
            <a:r>
              <a:rPr lang="en-US" sz="4400" b="1" dirty="0" smtClean="0"/>
              <a:t>Initial day</a:t>
            </a:r>
            <a:endParaRPr lang="en-US" sz="4400" b="1" dirty="0"/>
          </a:p>
        </p:txBody>
      </p:sp>
      <p:sp>
        <p:nvSpPr>
          <p:cNvPr id="62" name="TextBox 61">
            <a:extLst>
              <a:ext uri="{FF2B5EF4-FFF2-40B4-BE49-F238E27FC236}">
                <a16:creationId xmlns:a16="http://schemas.microsoft.com/office/drawing/2014/main" xmlns="" id="{13921654-8130-47FE-AAA3-16131697CCA9}"/>
              </a:ext>
            </a:extLst>
          </p:cNvPr>
          <p:cNvSpPr txBox="1"/>
          <p:nvPr/>
        </p:nvSpPr>
        <p:spPr>
          <a:xfrm>
            <a:off x="25984200" y="12399783"/>
            <a:ext cx="6056810" cy="461665"/>
          </a:xfrm>
          <a:prstGeom prst="rect">
            <a:avLst/>
          </a:prstGeom>
          <a:noFill/>
        </p:spPr>
        <p:txBody>
          <a:bodyPr wrap="square" rtlCol="0">
            <a:spAutoFit/>
          </a:bodyPr>
          <a:lstStyle/>
          <a:p>
            <a:pPr>
              <a:buNone/>
            </a:pPr>
            <a:r>
              <a:rPr lang="en-US" sz="2400" b="1" dirty="0"/>
              <a:t>SCP CFSR Daily Anomaly 1999-2008</a:t>
            </a:r>
          </a:p>
        </p:txBody>
      </p:sp>
      <p:sp>
        <p:nvSpPr>
          <p:cNvPr id="63" name="TextBox 62">
            <a:extLst>
              <a:ext uri="{FF2B5EF4-FFF2-40B4-BE49-F238E27FC236}">
                <a16:creationId xmlns:a16="http://schemas.microsoft.com/office/drawing/2014/main" xmlns="" id="{13921654-8130-47FE-AAA3-16131697CCA9}"/>
              </a:ext>
            </a:extLst>
          </p:cNvPr>
          <p:cNvSpPr txBox="1"/>
          <p:nvPr/>
        </p:nvSpPr>
        <p:spPr>
          <a:xfrm>
            <a:off x="26023390" y="16530935"/>
            <a:ext cx="6056810" cy="461665"/>
          </a:xfrm>
          <a:prstGeom prst="rect">
            <a:avLst/>
          </a:prstGeom>
          <a:noFill/>
        </p:spPr>
        <p:txBody>
          <a:bodyPr wrap="square" rtlCol="0">
            <a:spAutoFit/>
          </a:bodyPr>
          <a:lstStyle/>
          <a:p>
            <a:pPr>
              <a:buNone/>
            </a:pPr>
            <a:r>
              <a:rPr lang="en-US" sz="2400" b="1" dirty="0"/>
              <a:t>SCP CFSR Daily Anomaly 1999-2008</a:t>
            </a:r>
          </a:p>
        </p:txBody>
      </p:sp>
      <p:sp>
        <p:nvSpPr>
          <p:cNvPr id="64" name="TextBox 63">
            <a:extLst>
              <a:ext uri="{FF2B5EF4-FFF2-40B4-BE49-F238E27FC236}">
                <a16:creationId xmlns:a16="http://schemas.microsoft.com/office/drawing/2014/main" xmlns="" id="{709A66C9-1DE9-448D-9ACF-CA7F8EB8A939}"/>
              </a:ext>
            </a:extLst>
          </p:cNvPr>
          <p:cNvSpPr txBox="1"/>
          <p:nvPr/>
        </p:nvSpPr>
        <p:spPr>
          <a:xfrm>
            <a:off x="32616915" y="12263735"/>
            <a:ext cx="5864085" cy="461665"/>
          </a:xfrm>
          <a:prstGeom prst="rect">
            <a:avLst/>
          </a:prstGeom>
          <a:noFill/>
        </p:spPr>
        <p:txBody>
          <a:bodyPr wrap="square" rtlCol="0">
            <a:spAutoFit/>
          </a:bodyPr>
          <a:lstStyle/>
          <a:p>
            <a:pPr>
              <a:buNone/>
            </a:pPr>
            <a:r>
              <a:rPr lang="en-US" sz="2400" b="1" dirty="0"/>
              <a:t>SCP CFv2 Daily Anomaly 1999-2008</a:t>
            </a:r>
          </a:p>
        </p:txBody>
      </p:sp>
      <p:sp>
        <p:nvSpPr>
          <p:cNvPr id="66" name="TextBox 65">
            <a:extLst>
              <a:ext uri="{FF2B5EF4-FFF2-40B4-BE49-F238E27FC236}">
                <a16:creationId xmlns:a16="http://schemas.microsoft.com/office/drawing/2014/main" xmlns="" id="{709A66C9-1DE9-448D-9ACF-CA7F8EB8A939}"/>
              </a:ext>
            </a:extLst>
          </p:cNvPr>
          <p:cNvSpPr txBox="1"/>
          <p:nvPr/>
        </p:nvSpPr>
        <p:spPr>
          <a:xfrm>
            <a:off x="32689800" y="16306800"/>
            <a:ext cx="5864085" cy="461665"/>
          </a:xfrm>
          <a:prstGeom prst="rect">
            <a:avLst/>
          </a:prstGeom>
          <a:noFill/>
        </p:spPr>
        <p:txBody>
          <a:bodyPr wrap="square" rtlCol="0">
            <a:spAutoFit/>
          </a:bodyPr>
          <a:lstStyle/>
          <a:p>
            <a:pPr>
              <a:buNone/>
            </a:pPr>
            <a:r>
              <a:rPr lang="en-US" sz="2400" b="1" dirty="0"/>
              <a:t>SCP CFv2 Daily Anomaly 1999-2008</a:t>
            </a:r>
          </a:p>
        </p:txBody>
      </p:sp>
      <p:sp>
        <p:nvSpPr>
          <p:cNvPr id="4" name="TextBox 3"/>
          <p:cNvSpPr txBox="1"/>
          <p:nvPr/>
        </p:nvSpPr>
        <p:spPr>
          <a:xfrm>
            <a:off x="13651831" y="34471977"/>
            <a:ext cx="12263103" cy="1471172"/>
          </a:xfrm>
          <a:prstGeom prst="rect">
            <a:avLst/>
          </a:prstGeom>
          <a:noFill/>
        </p:spPr>
        <p:txBody>
          <a:bodyPr wrap="square" rtlCol="0">
            <a:spAutoFit/>
          </a:bodyPr>
          <a:lstStyle/>
          <a:p>
            <a:pPr>
              <a:buNone/>
            </a:pPr>
            <a:r>
              <a:rPr lang="en-US" sz="2800" dirty="0" smtClean="0"/>
              <a:t>Fig1. Monthly climatology SCP CFSR, SCP GEFS and SCP CFSv2 from</a:t>
            </a:r>
          </a:p>
          <a:p>
            <a:pPr>
              <a:buNone/>
            </a:pPr>
            <a:r>
              <a:rPr lang="en-US" sz="2800" dirty="0" smtClean="0"/>
              <a:t> January to June, 1999-2008. The Severe weather activity is highly observed from the beginning of March to the end of June</a:t>
            </a:r>
            <a:endParaRPr lang="en-US" sz="2800" dirty="0"/>
          </a:p>
        </p:txBody>
      </p:sp>
      <p:sp>
        <p:nvSpPr>
          <p:cNvPr id="67" name="TextBox 66">
            <a:extLst>
              <a:ext uri="{FF2B5EF4-FFF2-40B4-BE49-F238E27FC236}">
                <a16:creationId xmlns:a16="http://schemas.microsoft.com/office/drawing/2014/main" xmlns="" id="{A09245F3-CCBA-4F87-899D-CD964023DBD7}"/>
              </a:ext>
            </a:extLst>
          </p:cNvPr>
          <p:cNvSpPr txBox="1"/>
          <p:nvPr/>
        </p:nvSpPr>
        <p:spPr>
          <a:xfrm>
            <a:off x="42635717" y="12881238"/>
            <a:ext cx="2017483" cy="646331"/>
          </a:xfrm>
          <a:prstGeom prst="rect">
            <a:avLst/>
          </a:prstGeom>
          <a:noFill/>
        </p:spPr>
        <p:txBody>
          <a:bodyPr wrap="square" rtlCol="0">
            <a:spAutoFit/>
          </a:bodyPr>
          <a:lstStyle/>
          <a:p>
            <a:pPr>
              <a:buNone/>
            </a:pPr>
            <a:r>
              <a:rPr lang="en-US" sz="3600" b="1" dirty="0"/>
              <a:t>Week1</a:t>
            </a:r>
          </a:p>
        </p:txBody>
      </p:sp>
      <p:sp>
        <p:nvSpPr>
          <p:cNvPr id="68" name="TextBox 67">
            <a:extLst>
              <a:ext uri="{FF2B5EF4-FFF2-40B4-BE49-F238E27FC236}">
                <a16:creationId xmlns:a16="http://schemas.microsoft.com/office/drawing/2014/main" xmlns="" id="{EFC93AEC-103C-45F0-AC1E-064EE5255A17}"/>
              </a:ext>
            </a:extLst>
          </p:cNvPr>
          <p:cNvSpPr txBox="1"/>
          <p:nvPr/>
        </p:nvSpPr>
        <p:spPr>
          <a:xfrm>
            <a:off x="48481153" y="12805355"/>
            <a:ext cx="2017483" cy="646331"/>
          </a:xfrm>
          <a:prstGeom prst="rect">
            <a:avLst/>
          </a:prstGeom>
          <a:noFill/>
        </p:spPr>
        <p:txBody>
          <a:bodyPr wrap="square" rtlCol="0">
            <a:spAutoFit/>
          </a:bodyPr>
          <a:lstStyle/>
          <a:p>
            <a:pPr>
              <a:buNone/>
            </a:pPr>
            <a:r>
              <a:rPr lang="en-US" sz="3600" b="1" dirty="0"/>
              <a:t>Week2</a:t>
            </a:r>
          </a:p>
        </p:txBody>
      </p:sp>
      <p:sp>
        <p:nvSpPr>
          <p:cNvPr id="69" name="TextBox 68">
            <a:extLst>
              <a:ext uri="{FF2B5EF4-FFF2-40B4-BE49-F238E27FC236}">
                <a16:creationId xmlns:a16="http://schemas.microsoft.com/office/drawing/2014/main" xmlns="" id="{58678164-11AE-4DF9-B023-427E9B316A69}"/>
              </a:ext>
            </a:extLst>
          </p:cNvPr>
          <p:cNvSpPr txBox="1"/>
          <p:nvPr/>
        </p:nvSpPr>
        <p:spPr>
          <a:xfrm>
            <a:off x="42639728" y="16559814"/>
            <a:ext cx="2017483" cy="646331"/>
          </a:xfrm>
          <a:prstGeom prst="rect">
            <a:avLst/>
          </a:prstGeom>
          <a:noFill/>
        </p:spPr>
        <p:txBody>
          <a:bodyPr wrap="square" rtlCol="0">
            <a:spAutoFit/>
          </a:bodyPr>
          <a:lstStyle/>
          <a:p>
            <a:pPr>
              <a:buNone/>
            </a:pPr>
            <a:r>
              <a:rPr lang="en-US" sz="3600" b="1" dirty="0"/>
              <a:t>Week3</a:t>
            </a:r>
          </a:p>
        </p:txBody>
      </p:sp>
      <p:sp>
        <p:nvSpPr>
          <p:cNvPr id="70" name="TextBox 69">
            <a:extLst>
              <a:ext uri="{FF2B5EF4-FFF2-40B4-BE49-F238E27FC236}">
                <a16:creationId xmlns:a16="http://schemas.microsoft.com/office/drawing/2014/main" xmlns="" id="{328B9693-45CD-4E70-8678-FEE14ABF5FF0}"/>
              </a:ext>
            </a:extLst>
          </p:cNvPr>
          <p:cNvSpPr txBox="1"/>
          <p:nvPr/>
        </p:nvSpPr>
        <p:spPr>
          <a:xfrm>
            <a:off x="48213245" y="16518267"/>
            <a:ext cx="2017483" cy="646331"/>
          </a:xfrm>
          <a:prstGeom prst="rect">
            <a:avLst/>
          </a:prstGeom>
          <a:noFill/>
        </p:spPr>
        <p:txBody>
          <a:bodyPr wrap="square" rtlCol="0">
            <a:spAutoFit/>
          </a:bodyPr>
          <a:lstStyle/>
          <a:p>
            <a:pPr>
              <a:buNone/>
            </a:pPr>
            <a:r>
              <a:rPr lang="en-US" sz="3600" b="1" dirty="0"/>
              <a:t>Week4</a:t>
            </a:r>
          </a:p>
        </p:txBody>
      </p:sp>
    </p:spTree>
  </p:cSld>
  <p:clrMapOvr>
    <a:masterClrMapping/>
  </p:clrMapOvr>
</p:sld>
</file>

<file path=ppt/theme/theme1.xml><?xml version="1.0" encoding="utf-8"?>
<a:theme xmlns:a="http://schemas.openxmlformats.org/drawingml/2006/main" name="Medical_poster_with_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with graphics_post design_0826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alt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alt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Medical_poster_with_graphics</Template>
  <TotalTime>150</TotalTime>
  <Words>665</Words>
  <Application>Microsoft Office PowerPoint</Application>
  <PresentationFormat>Custom</PresentationFormat>
  <Paragraphs>68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Medical_poster_with_graphics</vt:lpstr>
      <vt:lpstr>Predictive capacity for Week3-4 Severe Weather Outlook for the United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capacity for Week3-4 Severe Weather Outlook for the United States</dc:title>
  <dc:creator>Alima Diawara</dc:creator>
  <cp:lastModifiedBy>Alima Diawara</cp:lastModifiedBy>
  <cp:revision>21</cp:revision>
  <cp:lastPrinted>2004-07-01T22:30:03Z</cp:lastPrinted>
  <dcterms:created xsi:type="dcterms:W3CDTF">2018-10-12T16:41:45Z</dcterms:created>
  <dcterms:modified xsi:type="dcterms:W3CDTF">2018-10-19T13:39:41Z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