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40980-F8DB-4D63-8E0C-F6E8945F41A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1FDB9-1AF6-414C-9071-E850DC4D6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7F80-81C3-4780-8DDE-D512978B05C6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3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08D9-356B-48D3-AD94-E4D52EF4B4D8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6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C14-005E-428E-BBC7-AB0A23CB0B57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5493-09F2-4AED-ABBF-0E51AF69E2C1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358F-B263-4930-A4BE-636B71E5D842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1CFA-6204-40B6-ADEC-7007ABC476E1}" type="datetime1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CF0-E328-4903-9A4A-F1ADBD7B5D3F}" type="datetime1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862B2-5814-424A-9B2B-1F33786363BF}" type="datetime1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ADF9C-2E94-48E0-83EB-521364514B20}" type="datetime1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BC8E-B76C-4256-B588-8B823FDC7D6E}" type="datetime1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13D7-0D52-4A98-99E6-165147F1E0EE}" type="datetime1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35C0-267E-4BDF-A225-100E02A671E8}" type="datetime1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3BAE-41A3-4F64-BCC0-901708868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685800"/>
            <a:ext cx="761999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CPC’s Week 3–4 Severe Weather Project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Hui Wang, </a:t>
            </a:r>
            <a:r>
              <a:rPr lang="en-US" dirty="0" err="1" smtClean="0">
                <a:solidFill>
                  <a:srgbClr val="002060"/>
                </a:solidFill>
              </a:rPr>
              <a:t>Alima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Diawara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Arun</a:t>
            </a:r>
            <a:r>
              <a:rPr lang="en-US" dirty="0" smtClean="0">
                <a:solidFill>
                  <a:srgbClr val="002060"/>
                </a:solidFill>
              </a:rPr>
              <a:t> Kumar, David DeWitt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rgbClr val="002060"/>
                </a:solidFill>
              </a:rPr>
              <a:t>Acknowledgments: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CPC/OPB:	</a:t>
            </a: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Stephen Baxter, Jon </a:t>
            </a:r>
            <a:r>
              <a:rPr lang="en-US" dirty="0" err="1" smtClean="0">
                <a:solidFill>
                  <a:srgbClr val="002060"/>
                </a:solidFill>
              </a:rPr>
              <a:t>Gottschalck</a:t>
            </a:r>
            <a:r>
              <a:rPr lang="en-US" dirty="0" smtClean="0">
                <a:solidFill>
                  <a:srgbClr val="002060"/>
                </a:solidFill>
              </a:rPr>
              <a:t>, Daniel </a:t>
            </a:r>
            <a:r>
              <a:rPr lang="en-US" dirty="0" err="1" smtClean="0">
                <a:solidFill>
                  <a:srgbClr val="002060"/>
                </a:solidFill>
              </a:rPr>
              <a:t>Harnos</a:t>
            </a:r>
            <a:r>
              <a:rPr lang="en-US" dirty="0" smtClean="0">
                <a:solidFill>
                  <a:srgbClr val="002060"/>
                </a:solidFill>
              </a:rPr>
              <a:t>, Melissa </a:t>
            </a:r>
            <a:r>
              <a:rPr lang="en-US" dirty="0" err="1" smtClean="0">
                <a:solidFill>
                  <a:srgbClr val="002060"/>
                </a:solidFill>
              </a:rPr>
              <a:t>Ou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		Brad Pugh, Matthew </a:t>
            </a:r>
            <a:r>
              <a:rPr lang="en-US" dirty="0" err="1" smtClean="0">
                <a:solidFill>
                  <a:srgbClr val="002060"/>
                </a:solidFill>
              </a:rPr>
              <a:t>Rosencrans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EMC:              	</a:t>
            </a:r>
            <a:r>
              <a:rPr lang="en-US" dirty="0" err="1" smtClean="0">
                <a:solidFill>
                  <a:srgbClr val="002060"/>
                </a:solidFill>
              </a:rPr>
              <a:t>Yuejian</a:t>
            </a:r>
            <a:r>
              <a:rPr lang="en-US" dirty="0" smtClean="0">
                <a:solidFill>
                  <a:srgbClr val="002060"/>
                </a:solidFill>
              </a:rPr>
              <a:t> Zhu, Hong Guan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Week 3-4/GTH Group Meeting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22 March 2019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33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5317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Forecast Skill for Week-2 Severe Weather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Cross-validation over MAM 1996 – 2012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752600"/>
            <a:ext cx="307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Simple linear regression model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1752600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SVD-based hybrid model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95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By considering the spatial covariations of both SCP and LSR3, the forecast skill can be significantly improved.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095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9" y="76200"/>
            <a:ext cx="432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Experimental Real-time Forecast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7719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04800"/>
            <a:ext cx="37719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733800" y="533400"/>
            <a:ext cx="1295400" cy="2362200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400" y="2939459"/>
            <a:ext cx="1194816" cy="718141"/>
          </a:xfrm>
          <a:prstGeom prst="straightConnector1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04800" y="655320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6400800"/>
            <a:ext cx="35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CPC’s Week-2 U.S. Hazards Outlook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88075"/>
            <a:ext cx="8077199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Future Work</a:t>
            </a:r>
          </a:p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Implement real-time week 3-4 severe weather outlooks with the CFSv2 45-day Forecast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SVD-based relationship between CFSv2 SCP and OBS LSR3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Regional forecasts for a larger domain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ew predictors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02121"/>
            <a:ext cx="3678381" cy="250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5574" y="4005388"/>
            <a:ext cx="725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West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042" y="4843588"/>
            <a:ext cx="1312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Southwest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374" y="4100698"/>
            <a:ext cx="111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Midwest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210447">
            <a:off x="7259036" y="3633672"/>
            <a:ext cx="1038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Northeast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644142">
            <a:off x="6624400" y="4661443"/>
            <a:ext cx="125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Southeast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7" y="39469"/>
            <a:ext cx="323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Severe Weather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/>
          <a:stretch/>
        </p:blipFill>
        <p:spPr>
          <a:xfrm>
            <a:off x="3429000" y="228600"/>
            <a:ext cx="5488981" cy="3885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209490"/>
            <a:ext cx="431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NWS Local Storm Reports for 03/09/19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032808"/>
            <a:ext cx="26856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Storm Report </a:t>
            </a:r>
          </a:p>
          <a:p>
            <a:r>
              <a:rPr lang="en-US" sz="2400" b="1" dirty="0" smtClean="0"/>
              <a:t>	(LSR)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Tornado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CC"/>
                </a:solidFill>
              </a:rPr>
              <a:t>Damaging  wind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CC00"/>
                </a:solidFill>
              </a:rPr>
              <a:t>Hail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4297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LSR</a:t>
            </a:r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/>
              <a:t> = </a:t>
            </a:r>
            <a:r>
              <a:rPr lang="en-US" sz="2400" dirty="0"/>
              <a:t>T</a:t>
            </a:r>
            <a:r>
              <a:rPr lang="en-US" sz="2400" dirty="0" smtClean="0"/>
              <a:t>otal reports of </a:t>
            </a:r>
            <a:r>
              <a:rPr lang="en-US" sz="2400" dirty="0" smtClean="0">
                <a:solidFill>
                  <a:srgbClr val="FF0000"/>
                </a:solidFill>
              </a:rPr>
              <a:t>tornadoes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CC"/>
                </a:solidFill>
              </a:rPr>
              <a:t>wind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CC00"/>
                </a:solidFill>
              </a:rPr>
              <a:t>hail</a:t>
            </a:r>
            <a:r>
              <a:rPr lang="en-US" sz="2400" dirty="0" smtClean="0"/>
              <a:t> events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105400"/>
            <a:ext cx="6770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Project Goal: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Forecast: 	Weekly severe weather activity (LSR3)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Lead times: 	Week 2, Week 3, and Week 4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848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Subseasonal Severe Weather Project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2"/>
                </a:solidFill>
              </a:rPr>
              <a:t>Week 2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2"/>
                </a:solidFill>
              </a:rPr>
              <a:t>To develop forecast tools for week-2 severe weather</a:t>
            </a:r>
          </a:p>
          <a:p>
            <a:pPr marL="800100" lvl="1" indent="-342900">
              <a:spcAft>
                <a:spcPts val="3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2"/>
                </a:solidFill>
              </a:rPr>
              <a:t>GEFS 16-day hindcast/forecast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Weeks 3–4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To apply the forecast tools for week 3-4 severe weather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70C0"/>
                </a:solidFill>
              </a:rPr>
              <a:t>CFSv2 45-day hindcast/forecast</a:t>
            </a:r>
            <a:endParaRPr lang="en-US" sz="2400" dirty="0">
              <a:solidFill>
                <a:srgbClr val="005EA4"/>
              </a:solidFill>
            </a:endParaRPr>
          </a:p>
          <a:p>
            <a:pPr lvl="1">
              <a:spcAft>
                <a:spcPts val="600"/>
              </a:spcAft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7" y="39469"/>
            <a:ext cx="277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Methodology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6754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Hybrid dynamical–statistical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Using dynamical model predicted VAR as a predictor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/>
                </a:solidFill>
              </a:rPr>
              <a:t>Statistical relationship between </a:t>
            </a:r>
            <a:r>
              <a:rPr lang="en-US" sz="2400" u="sng" dirty="0" smtClean="0">
                <a:solidFill>
                  <a:schemeClr val="accent2"/>
                </a:solidFill>
              </a:rPr>
              <a:t>model VAR</a:t>
            </a:r>
            <a:r>
              <a:rPr lang="en-US" sz="2400" dirty="0" smtClean="0">
                <a:solidFill>
                  <a:schemeClr val="accent2"/>
                </a:solidFill>
              </a:rPr>
              <a:t> and </a:t>
            </a:r>
            <a:r>
              <a:rPr lang="en-US" sz="2400" u="sng" dirty="0" smtClean="0">
                <a:solidFill>
                  <a:schemeClr val="accent2"/>
                </a:solidFill>
              </a:rPr>
              <a:t>OBS LSR3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936319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SCP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(Supercell Composite Parameter)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SCP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=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CAPE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/1000 J kg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)×(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SRH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/50 m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s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)×(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BWD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/20 m s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CAPE: 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onvective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available potential energy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SRH: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torm-relative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helicity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BWD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ulk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wind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difference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558135"/>
            <a:ext cx="789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SCP &gt; 1, the chance for severe weather to occur is high.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8033" y="279737"/>
            <a:ext cx="2416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Severe weather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Small spatial scale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Short life time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373868"/>
            <a:ext cx="346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 Hindcast                Historical OBS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7" y="39469"/>
            <a:ext cx="2458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Climatology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609600"/>
            <a:ext cx="610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LSR3 = Hail + Tornado + Damaging Wind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" b="36350"/>
          <a:stretch/>
        </p:blipFill>
        <p:spPr bwMode="auto">
          <a:xfrm>
            <a:off x="2895600" y="1738013"/>
            <a:ext cx="5943600" cy="448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r="58451" b="39320"/>
          <a:stretch/>
        </p:blipFill>
        <p:spPr>
          <a:xfrm>
            <a:off x="363745" y="1738013"/>
            <a:ext cx="2455655" cy="4261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171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LSR3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Climatology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1878" y="1143000"/>
            <a:ext cx="499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  Contributions (%) to the LSR3 Climatology from</a:t>
            </a:r>
          </a:p>
          <a:p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      Hail                          Tornado                      Wind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7" y="39469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Seasonality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r="5518" b="42993"/>
          <a:stretch/>
        </p:blipFill>
        <p:spPr>
          <a:xfrm>
            <a:off x="732453" y="1091682"/>
            <a:ext cx="7649547" cy="5309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773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 SCP (CFSR)                     OBS LSR3                           GEFS SCP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/>
          <a:stretch/>
        </p:blipFill>
        <p:spPr>
          <a:xfrm>
            <a:off x="134470" y="1143000"/>
            <a:ext cx="8875059" cy="472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8390" y="914400"/>
            <a:ext cx="4391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One-point Correlation (95.5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W, 37.5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N)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5416" y="21884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×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1295400"/>
            <a:ext cx="10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CFSR SCP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1295400"/>
            <a:ext cx="10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CFSR SCP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35168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LSR3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35052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LSR3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876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×0.5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488846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×5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67633" y="5574268"/>
            <a:ext cx="254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spatial coherence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667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×0.5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6670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×5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76200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5EA4"/>
                </a:solidFill>
              </a:rPr>
              <a:t>Weekly data</a:t>
            </a:r>
          </a:p>
          <a:p>
            <a:pPr algn="r"/>
            <a:r>
              <a:rPr lang="en-US" sz="2000" dirty="0" smtClean="0">
                <a:solidFill>
                  <a:srgbClr val="005EA4"/>
                </a:solidFill>
              </a:rPr>
              <a:t>1996 – 2012</a:t>
            </a:r>
            <a:endParaRPr lang="en-US" sz="2000" dirty="0">
              <a:solidFill>
                <a:srgbClr val="005EA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27" y="39469"/>
            <a:ext cx="568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Spatial Covariation: SCP vs. LSR3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5955268"/>
            <a:ext cx="7159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Forecasting weekly LSR3 over a large domain (5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×5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 may have a better skill than over a small area (0.5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×0.5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7" y="39469"/>
            <a:ext cx="4421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Relationship: SCP &amp; LSR3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4891" y="76200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1996 – 2012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 b="26477"/>
          <a:stretch/>
        </p:blipFill>
        <p:spPr>
          <a:xfrm>
            <a:off x="571500" y="695324"/>
            <a:ext cx="3543300" cy="6162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 b="26477"/>
          <a:stretch/>
        </p:blipFill>
        <p:spPr>
          <a:xfrm>
            <a:off x="4419600" y="695325"/>
            <a:ext cx="3543300" cy="616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3144" y="379089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×0.5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244" y="379089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×0.5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2471" y="74289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×5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571" y="74289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>
                <a:solidFill>
                  <a:srgbClr val="FF0000"/>
                </a:solidFill>
              </a:rPr>
              <a:t>×5</a:t>
            </a:r>
            <a:r>
              <a:rPr lang="en-US" sz="2000" baseline="30000" dirty="0" smtClean="0">
                <a:solidFill>
                  <a:srgbClr val="FF0000"/>
                </a:solidFill>
              </a:rPr>
              <a:t>o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402" y="533400"/>
            <a:ext cx="646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(GEFS SCP  &amp; OBS LSR3)                           AC Skill for LSR3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540603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Cross-validation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Simple linear regression forecast model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15200" y="5410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Stronger relationship </a:t>
            </a:r>
            <a:r>
              <a:rPr lang="en-US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Higher skill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886"/>
            <a:ext cx="4754286" cy="35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88080" y="464403"/>
            <a:ext cx="3597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SVD: Spatial Covariation of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SCP and LSR3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2074" y="2743200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12%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87486"/>
            <a:ext cx="4754286" cy="356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76400" y="46482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GEFS Week-2 FCST SCP and </a:t>
            </a:r>
          </a:p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OBS LSR3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3BAE-41A3-4F64-BCC0-901708868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409</Words>
  <Application>Microsoft Office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</dc:creator>
  <cp:lastModifiedBy>Review</cp:lastModifiedBy>
  <cp:revision>31</cp:revision>
  <dcterms:created xsi:type="dcterms:W3CDTF">2019-03-21T15:12:28Z</dcterms:created>
  <dcterms:modified xsi:type="dcterms:W3CDTF">2019-03-22T16:32:30Z</dcterms:modified>
</cp:coreProperties>
</file>