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74" r:id="rId4"/>
    <p:sldId id="272" r:id="rId5"/>
    <p:sldId id="278" r:id="rId6"/>
    <p:sldId id="276" r:id="rId7"/>
    <p:sldId id="277" r:id="rId8"/>
    <p:sldId id="279" r:id="rId9"/>
    <p:sldId id="28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80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AB405-F34D-4488-BFC4-3A6B0A16B29F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7391D-D500-4A83-AD9B-AA05D7092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38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391D-D500-4A83-AD9B-AA05D7092C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97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90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6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9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85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3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3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6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0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1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2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7F448-BBF4-45D2-AFBB-E89C4AE4B953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498" y="2133600"/>
            <a:ext cx="9144000" cy="183197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July 2017 Experimental Sea Ice Outlook</a:t>
            </a:r>
            <a:r>
              <a:rPr lang="en-US" dirty="0"/>
              <a:t/>
            </a:r>
            <a:br>
              <a:rPr lang="en-US" dirty="0"/>
            </a:br>
            <a:r>
              <a:rPr lang="en-US" sz="3100" b="1" dirty="0" smtClean="0"/>
              <a:t>Climate Prediction Center, NCEP/NWS/NOAA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18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Acknowledgments</a:t>
            </a:r>
            <a:r>
              <a:rPr lang="en-US" dirty="0" smtClean="0"/>
              <a:t>: This work was supported by NOAA Science and Technology Integration.  Both </a:t>
            </a:r>
            <a:r>
              <a:rPr lang="en-US" dirty="0" err="1"/>
              <a:t>hindcasts</a:t>
            </a:r>
            <a:r>
              <a:rPr lang="en-US" dirty="0"/>
              <a:t> and forecasts were produced on NOAA GAEA computer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5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Procedure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Use Climate Forecast System Version 2 (CFSv2) model initialized with Pan-Arctic Ice Ocean Modeling and Assimilation System (PIOMAS) initial sea ice thickness conditions (20 initializations: July 21-25, 2017). </a:t>
            </a:r>
          </a:p>
          <a:p>
            <a:r>
              <a:rPr lang="en-US" sz="2400" dirty="0" smtClean="0"/>
              <a:t>Correct biases using 2005-2015 mean error with respect to NSIDC observations</a:t>
            </a:r>
          </a:p>
          <a:p>
            <a:r>
              <a:rPr lang="en-US" sz="2400" dirty="0" smtClean="0"/>
              <a:t>Present unbiased results</a:t>
            </a:r>
          </a:p>
          <a:p>
            <a:r>
              <a:rPr lang="en-US" sz="2400" dirty="0" smtClean="0"/>
              <a:t>The following maps are included</a:t>
            </a:r>
          </a:p>
          <a:p>
            <a:pPr lvl="1"/>
            <a:r>
              <a:rPr lang="en-US" sz="2000" dirty="0" smtClean="0"/>
              <a:t>SIE Monthly time series (mean and spread)</a:t>
            </a:r>
          </a:p>
          <a:p>
            <a:pPr lvl="1"/>
            <a:r>
              <a:rPr lang="en-US" sz="2000" dirty="0" smtClean="0"/>
              <a:t>SIC Monthly forecast panels (Ensemble mean)</a:t>
            </a:r>
          </a:p>
          <a:p>
            <a:pPr lvl="1"/>
            <a:r>
              <a:rPr lang="en-US" sz="2000" dirty="0" smtClean="0"/>
              <a:t>SIC Monthly standard deviation panels</a:t>
            </a:r>
          </a:p>
          <a:p>
            <a:pPr lvl="1"/>
            <a:r>
              <a:rPr lang="en-US" sz="2000" dirty="0" smtClean="0"/>
              <a:t>Monthly ice cover probability </a:t>
            </a:r>
          </a:p>
          <a:p>
            <a:pPr lvl="1"/>
            <a:r>
              <a:rPr lang="en-US" sz="2000" dirty="0" smtClean="0"/>
              <a:t>Mean </a:t>
            </a:r>
            <a:r>
              <a:rPr lang="en-US" sz="2000" dirty="0"/>
              <a:t>first ice </a:t>
            </a:r>
            <a:r>
              <a:rPr lang="en-US" sz="2000" dirty="0" smtClean="0"/>
              <a:t>melt </a:t>
            </a:r>
            <a:r>
              <a:rPr lang="en-US" sz="2000" dirty="0"/>
              <a:t>day/ standard deviation (Alaska region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/>
              <a:t>Mean first ice </a:t>
            </a:r>
            <a:r>
              <a:rPr lang="en-US" sz="2000" dirty="0" smtClean="0"/>
              <a:t>freeze </a:t>
            </a:r>
            <a:r>
              <a:rPr lang="en-US" sz="2000" dirty="0"/>
              <a:t>day/ standard deviation (Alaska region</a:t>
            </a:r>
            <a:r>
              <a:rPr lang="en-US" sz="2000" dirty="0" smtClean="0"/>
              <a:t>)</a:t>
            </a:r>
          </a:p>
          <a:p>
            <a:pPr marL="457200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1798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5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SIE Plot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80" b="4423"/>
          <a:stretch/>
        </p:blipFill>
        <p:spPr bwMode="auto">
          <a:xfrm>
            <a:off x="0" y="2"/>
            <a:ext cx="9144000" cy="67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13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September 2017 SIE forecast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6214522"/>
              </p:ext>
            </p:extLst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SIE</a:t>
                      </a:r>
                      <a:r>
                        <a:rPr lang="en-US" baseline="0" dirty="0" smtClean="0"/>
                        <a:t> Value (10</a:t>
                      </a:r>
                      <a:r>
                        <a:rPr lang="en-US" baseline="30000" dirty="0" smtClean="0"/>
                        <a:t>6</a:t>
                      </a:r>
                      <a:r>
                        <a:rPr lang="en-US" baseline="0" dirty="0" smtClean="0"/>
                        <a:t> km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NSIDC 1981-2010 Climatology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NSIDC </a:t>
                      </a:r>
                      <a:r>
                        <a:rPr lang="en-US" baseline="0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NSIDC 2012 (record low)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Experimental CFSv2</a:t>
                      </a:r>
                      <a:r>
                        <a:rPr lang="en-US" b="1" baseline="0" dirty="0" smtClean="0"/>
                        <a:t> 2017 forecast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4.68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3582813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Based on these simulations, the September 2017 sea ice extent minimum is forecasted to be </a:t>
            </a:r>
            <a:r>
              <a:rPr lang="en-US" sz="2400" dirty="0" smtClean="0"/>
              <a:t>near</a:t>
            </a:r>
            <a:r>
              <a:rPr lang="en-US" sz="2400" dirty="0" smtClean="0"/>
              <a:t> </a:t>
            </a:r>
            <a:r>
              <a:rPr lang="en-US" sz="2400" dirty="0" smtClean="0"/>
              <a:t>last year’s </a:t>
            </a:r>
            <a:r>
              <a:rPr lang="en-US" sz="2400" dirty="0" smtClean="0"/>
              <a:t>value.  </a:t>
            </a:r>
            <a:r>
              <a:rPr lang="en-US" sz="2400" dirty="0" smtClean="0"/>
              <a:t>Of note, July 2015 and 2016 forecasts predicted slightly higher September extents than the verified value in those years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977939"/>
              </p:ext>
            </p:extLst>
          </p:nvPr>
        </p:nvGraphicFramePr>
        <p:xfrm>
          <a:off x="0" y="5562600"/>
          <a:ext cx="8229599" cy="1112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April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August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Ens. 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Std. Dev.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5149334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Month to Month September Prediction for this year’s forecasts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97" b="990"/>
          <a:stretch/>
        </p:blipFill>
        <p:spPr bwMode="auto">
          <a:xfrm>
            <a:off x="0" y="0"/>
            <a:ext cx="8871626" cy="701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48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524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Sea ice concentration standard deviation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3" b="1951"/>
          <a:stretch/>
        </p:blipFill>
        <p:spPr bwMode="auto">
          <a:xfrm>
            <a:off x="0" y="0"/>
            <a:ext cx="8920264" cy="694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59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53" b="3187"/>
          <a:stretch/>
        </p:blipFill>
        <p:spPr bwMode="auto">
          <a:xfrm>
            <a:off x="389106" y="1"/>
            <a:ext cx="87257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48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710" y="5257800"/>
            <a:ext cx="8836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step is every 12 hours so 2 observations per day which are averaged to create a single daily observation.  If one of the observations decreases below 15%, the value on the map reflects the day of year occurred.  If ice is permanent or if there is never ice, the value is set to undefined.  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r="8780" b="17194"/>
          <a:stretch/>
        </p:blipFill>
        <p:spPr bwMode="auto">
          <a:xfrm>
            <a:off x="-3277" y="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711" y="5464128"/>
            <a:ext cx="8836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step is every 12 hours so 2 observations per day which are averaged to create a single daily observation.  If one of the observations increases above 15%, the value on the map reflects the day of year occurred.  If ice is permanent or if there is never ice, the value is set to undefined. </a:t>
            </a:r>
            <a:r>
              <a:rPr lang="en-US" dirty="0"/>
              <a:t>Values greater than 365 denote days in </a:t>
            </a:r>
            <a:r>
              <a:rPr lang="en-US" dirty="0" smtClean="0"/>
              <a:t>2018.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r="9556" b="17331"/>
          <a:stretch/>
        </p:blipFill>
        <p:spPr bwMode="auto">
          <a:xfrm>
            <a:off x="0" y="0"/>
            <a:ext cx="9066179" cy="501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25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3305</TotalTime>
  <Words>377</Words>
  <Application>Microsoft Office PowerPoint</Application>
  <PresentationFormat>On-screen Show (4:3)</PresentationFormat>
  <Paragraphs>50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July 2017 Experimental Sea Ice Outlook Climate Prediction Center, NCEP/NWS/NOAA  </vt:lpstr>
      <vt:lpstr>Procedure</vt:lpstr>
      <vt:lpstr>PowerPoint Presentation</vt:lpstr>
      <vt:lpstr>September 2017 SIE forecast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Tom Collow Work Update 3/13/15</dc:title>
  <dc:creator>Thomas Collow</dc:creator>
  <cp:lastModifiedBy>Thomas Collow</cp:lastModifiedBy>
  <cp:revision>238</cp:revision>
  <dcterms:created xsi:type="dcterms:W3CDTF">2015-03-12T16:52:11Z</dcterms:created>
  <dcterms:modified xsi:type="dcterms:W3CDTF">2017-07-28T13:50:42Z</dcterms:modified>
</cp:coreProperties>
</file>