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9" r:id="rId3"/>
    <p:sldId id="274" r:id="rId4"/>
    <p:sldId id="272" r:id="rId5"/>
    <p:sldId id="278" r:id="rId6"/>
    <p:sldId id="276" r:id="rId7"/>
    <p:sldId id="277" r:id="rId8"/>
    <p:sldId id="279" r:id="rId9"/>
    <p:sldId id="280" r:id="rId10"/>
    <p:sldId id="28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1296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AAB405-F34D-4488-BFC4-3A6B0A16B29F}" type="datetimeFigureOut">
              <a:rPr lang="en-US" smtClean="0"/>
              <a:t>7/1/2018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7391D-D500-4A83-AD9B-AA05D7092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138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7391D-D500-4A83-AD9B-AA05D7092C6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97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448-BBF4-45D2-AFBB-E89C4AE4B953}" type="datetimeFigureOut">
              <a:rPr lang="en-US" smtClean="0"/>
              <a:t>7/1/2018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190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448-BBF4-45D2-AFBB-E89C4AE4B953}" type="datetimeFigureOut">
              <a:rPr lang="en-US" smtClean="0"/>
              <a:t>7/1/2018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5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448-BBF4-45D2-AFBB-E89C4AE4B953}" type="datetimeFigureOut">
              <a:rPr lang="en-US" smtClean="0"/>
              <a:t>7/1/2018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260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448-BBF4-45D2-AFBB-E89C4AE4B953}" type="datetimeFigureOut">
              <a:rPr lang="en-US" smtClean="0"/>
              <a:t>7/1/2018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39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448-BBF4-45D2-AFBB-E89C4AE4B953}" type="datetimeFigureOut">
              <a:rPr lang="en-US" smtClean="0"/>
              <a:t>7/1/2018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485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448-BBF4-45D2-AFBB-E89C4AE4B953}" type="datetimeFigureOut">
              <a:rPr lang="en-US" smtClean="0"/>
              <a:t>7/1/2018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83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448-BBF4-45D2-AFBB-E89C4AE4B953}" type="datetimeFigureOut">
              <a:rPr lang="en-US" smtClean="0"/>
              <a:t>7/1/2018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439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448-BBF4-45D2-AFBB-E89C4AE4B953}" type="datetimeFigureOut">
              <a:rPr lang="en-US" smtClean="0"/>
              <a:t>7/1/2018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967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448-BBF4-45D2-AFBB-E89C4AE4B953}" type="datetimeFigureOut">
              <a:rPr lang="en-US" smtClean="0"/>
              <a:t>7/1/2018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204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448-BBF4-45D2-AFBB-E89C4AE4B953}" type="datetimeFigureOut">
              <a:rPr lang="en-US" smtClean="0"/>
              <a:t>7/1/2018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918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448-BBF4-45D2-AFBB-E89C4AE4B953}" type="datetimeFigureOut">
              <a:rPr lang="en-US" smtClean="0"/>
              <a:t>7/1/2018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823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7F448-BBF4-45D2-AFBB-E89C4AE4B953}" type="datetimeFigureOut">
              <a:rPr lang="en-US" smtClean="0"/>
              <a:t>7/1/2018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24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498" y="2133600"/>
            <a:ext cx="9144000" cy="1831975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June</a:t>
            </a:r>
            <a:r>
              <a:rPr lang="en-US" sz="4000" b="1" dirty="0" smtClean="0"/>
              <a:t> </a:t>
            </a:r>
            <a:r>
              <a:rPr lang="en-US" sz="4000" b="1" dirty="0" smtClean="0"/>
              <a:t>2018 Experimental Sea Ice Outlook</a:t>
            </a:r>
            <a:r>
              <a:rPr lang="en-US" dirty="0"/>
              <a:t/>
            </a:r>
            <a:br>
              <a:rPr lang="en-US" dirty="0"/>
            </a:br>
            <a:r>
              <a:rPr lang="en-US" sz="3100" b="1" dirty="0" smtClean="0"/>
              <a:t>Climate Prediction Center, NCEP/NWS/NOAA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5181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Acknowledgments</a:t>
            </a:r>
            <a:r>
              <a:rPr lang="en-US" dirty="0" smtClean="0"/>
              <a:t>: </a:t>
            </a:r>
            <a:r>
              <a:rPr lang="en-US" dirty="0"/>
              <a:t>This work was supported by NOAA CPO Climate Variability and Predictability Program.  </a:t>
            </a:r>
            <a:r>
              <a:rPr lang="en-US" dirty="0" smtClean="0"/>
              <a:t>Both </a:t>
            </a:r>
            <a:r>
              <a:rPr lang="en-US" dirty="0" err="1"/>
              <a:t>hindcasts</a:t>
            </a:r>
            <a:r>
              <a:rPr lang="en-US" dirty="0"/>
              <a:t> and forecasts were produced on NOAA GAEA computer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05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711" y="5464128"/>
            <a:ext cx="8836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 step is every 12 hours so 2 observations per day which are averaged to create a single daily observation.  If one of the observations increases above 15%, the value on the map reflects the day of year occurred.  If ice is permanent or if there is never ice, the value is set to undefined. </a:t>
            </a:r>
            <a:r>
              <a:rPr lang="en-US" dirty="0"/>
              <a:t>Values greater than 365 denote days in </a:t>
            </a:r>
            <a:r>
              <a:rPr lang="en-US" dirty="0" smtClean="0"/>
              <a:t>2019.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73" r="11692" b="17605"/>
          <a:stretch/>
        </p:blipFill>
        <p:spPr bwMode="auto">
          <a:xfrm>
            <a:off x="1621" y="76200"/>
            <a:ext cx="8852170" cy="5009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883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Procedure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Use Climate Forecast System </a:t>
            </a:r>
            <a:r>
              <a:rPr lang="en-US" sz="2400" dirty="0" smtClean="0"/>
              <a:t>(CFS) coupled model </a:t>
            </a:r>
            <a:r>
              <a:rPr lang="en-US" sz="2400" dirty="0"/>
              <a:t>initialized with </a:t>
            </a:r>
            <a:r>
              <a:rPr lang="en-US" sz="2400" dirty="0" smtClean="0"/>
              <a:t>CPC Sea Ice Initialization System (CSIS) </a:t>
            </a:r>
            <a:r>
              <a:rPr lang="en-US" sz="2400" dirty="0"/>
              <a:t>initial sea </a:t>
            </a:r>
            <a:r>
              <a:rPr lang="en-US" sz="2400" dirty="0" smtClean="0"/>
              <a:t>ice </a:t>
            </a:r>
            <a:r>
              <a:rPr lang="en-US" sz="2400" dirty="0"/>
              <a:t>conditions (20 initializations: </a:t>
            </a:r>
            <a:r>
              <a:rPr lang="en-US" sz="2400" dirty="0" smtClean="0"/>
              <a:t>June</a:t>
            </a:r>
            <a:r>
              <a:rPr lang="en-US" sz="2400" dirty="0" smtClean="0"/>
              <a:t> </a:t>
            </a:r>
            <a:r>
              <a:rPr lang="en-US" sz="2400" dirty="0"/>
              <a:t>21-25, </a:t>
            </a:r>
            <a:r>
              <a:rPr lang="en-US" sz="2400" dirty="0" smtClean="0"/>
              <a:t>2018). </a:t>
            </a:r>
            <a:endParaRPr lang="en-US" sz="2400" dirty="0"/>
          </a:p>
          <a:p>
            <a:r>
              <a:rPr lang="en-US" sz="2400" dirty="0" smtClean="0"/>
              <a:t>Correct biases using 2006-2016 mean error with respect to NSIDC observations</a:t>
            </a:r>
          </a:p>
          <a:p>
            <a:r>
              <a:rPr lang="en-US" sz="2400" dirty="0" smtClean="0"/>
              <a:t>Present unbiased results</a:t>
            </a:r>
          </a:p>
          <a:p>
            <a:r>
              <a:rPr lang="en-US" sz="2400" dirty="0" smtClean="0"/>
              <a:t>The following maps are included</a:t>
            </a:r>
          </a:p>
          <a:p>
            <a:pPr lvl="1"/>
            <a:r>
              <a:rPr lang="en-US" sz="2000" dirty="0" smtClean="0"/>
              <a:t>SIE Monthly time series (mean and spread)</a:t>
            </a:r>
          </a:p>
          <a:p>
            <a:pPr lvl="1"/>
            <a:r>
              <a:rPr lang="en-US" sz="2000" dirty="0" smtClean="0"/>
              <a:t>SIC Monthly forecast panels (Ensemble mean)</a:t>
            </a:r>
          </a:p>
          <a:p>
            <a:pPr lvl="1"/>
            <a:r>
              <a:rPr lang="en-US" sz="2000" dirty="0" smtClean="0"/>
              <a:t>SIC Monthly standard deviation panels</a:t>
            </a:r>
          </a:p>
          <a:p>
            <a:pPr lvl="1"/>
            <a:r>
              <a:rPr lang="en-US" sz="2000" dirty="0" smtClean="0"/>
              <a:t>Monthly ice cover probability </a:t>
            </a:r>
          </a:p>
          <a:p>
            <a:pPr lvl="1"/>
            <a:r>
              <a:rPr lang="en-US" sz="2000" dirty="0" smtClean="0"/>
              <a:t>Mean </a:t>
            </a:r>
            <a:r>
              <a:rPr lang="en-US" sz="2000" dirty="0"/>
              <a:t>first ice </a:t>
            </a:r>
            <a:r>
              <a:rPr lang="en-US" sz="2000" dirty="0" smtClean="0"/>
              <a:t>melt </a:t>
            </a:r>
            <a:r>
              <a:rPr lang="en-US" sz="2000" dirty="0"/>
              <a:t>day/ standard deviation (Alaska region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First ice melt day prediction difference from previous </a:t>
            </a:r>
            <a:r>
              <a:rPr lang="en-US" sz="2000" dirty="0" smtClean="0"/>
              <a:t>month</a:t>
            </a:r>
          </a:p>
          <a:p>
            <a:pPr lvl="1"/>
            <a:r>
              <a:rPr lang="en-US" sz="2000" dirty="0"/>
              <a:t>Mean first ice </a:t>
            </a:r>
            <a:r>
              <a:rPr lang="en-US" sz="2000" dirty="0" smtClean="0"/>
              <a:t>freeze </a:t>
            </a:r>
            <a:r>
              <a:rPr lang="en-US" sz="2000" dirty="0"/>
              <a:t>day/ standard deviation (Alaska region</a:t>
            </a:r>
            <a:r>
              <a:rPr lang="en-US" sz="2000" dirty="0" smtClean="0"/>
              <a:t>)</a:t>
            </a:r>
            <a:endParaRPr lang="en-US" sz="2000" dirty="0" smtClean="0"/>
          </a:p>
          <a:p>
            <a:pPr marL="457200" lvl="1" indent="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11798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6858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SIE Plot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80" b="3187"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513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September 2018 SIE forecast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8657040"/>
              </p:ext>
            </p:extLst>
          </p:nvPr>
        </p:nvGraphicFramePr>
        <p:xfrm>
          <a:off x="457200" y="1600200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Source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SIE</a:t>
                      </a:r>
                      <a:r>
                        <a:rPr lang="en-US" baseline="0" dirty="0" smtClean="0"/>
                        <a:t> Value (10</a:t>
                      </a:r>
                      <a:r>
                        <a:rPr lang="en-US" baseline="30000" dirty="0" smtClean="0"/>
                        <a:t>6</a:t>
                      </a:r>
                      <a:r>
                        <a:rPr lang="en-US" baseline="0" dirty="0" smtClean="0"/>
                        <a:t> km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NSIDC 1981-2010 Climatology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6.41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NSIDC </a:t>
                      </a:r>
                      <a:r>
                        <a:rPr lang="en-US" baseline="0" dirty="0" smtClean="0"/>
                        <a:t>2017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4.80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NSIDC 2012 (record low)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3.57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Experimental CFSv2</a:t>
                      </a:r>
                      <a:r>
                        <a:rPr lang="en-US" b="1" baseline="0" dirty="0" smtClean="0"/>
                        <a:t> 2018 forecast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4.77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200" y="36576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Based on these simulations, the September 2018 sea ice extent minimum is forecasted to be below last year’s value but above the record minimum set in 2012.</a:t>
            </a:r>
            <a:endParaRPr lang="en-US" sz="24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789194"/>
              </p:ext>
            </p:extLst>
          </p:nvPr>
        </p:nvGraphicFramePr>
        <p:xfrm>
          <a:off x="0" y="5562600"/>
          <a:ext cx="8229599" cy="11125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Month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March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April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June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July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August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Ens. Mean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4.77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Std. Dev.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5149334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Month to Month September Prediction for this year’s forecasts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1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80"/>
          <a:stretch/>
        </p:blipFill>
        <p:spPr bwMode="auto">
          <a:xfrm>
            <a:off x="1" y="0"/>
            <a:ext cx="8005863" cy="684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248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1524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Sea ice concentration standard deviation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82"/>
          <a:stretch/>
        </p:blipFill>
        <p:spPr bwMode="auto">
          <a:xfrm>
            <a:off x="1" y="0"/>
            <a:ext cx="7937769" cy="684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559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85"/>
          <a:stretch/>
        </p:blipFill>
        <p:spPr bwMode="auto">
          <a:xfrm>
            <a:off x="2" y="0"/>
            <a:ext cx="7869676" cy="684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348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711" y="5464128"/>
            <a:ext cx="8836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 step is every 12 hours so 2 observations per day which are averaged to create a single daily observation.  If one of the observations decreases below 15%, the value on the map reflects the day of year occurred.  If ice is permanent or if there is never ice, the value is set to undefined. 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71" r="8780" b="18018"/>
          <a:stretch/>
        </p:blipFill>
        <p:spPr bwMode="auto">
          <a:xfrm>
            <a:off x="0" y="152400"/>
            <a:ext cx="9144000" cy="490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51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76" b="7994"/>
          <a:stretch/>
        </p:blipFill>
        <p:spPr bwMode="auto">
          <a:xfrm>
            <a:off x="0" y="1"/>
            <a:ext cx="8803532" cy="6517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832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3620</TotalTime>
  <Words>370</Words>
  <Application>Microsoft Office PowerPoint</Application>
  <PresentationFormat>On-screen Show (4:3)</PresentationFormat>
  <Paragraphs>49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June 2018 Experimental Sea Ice Outlook Climate Prediction Center, NCEP/NWS/NOAA  </vt:lpstr>
      <vt:lpstr>Procedure</vt:lpstr>
      <vt:lpstr>PowerPoint Presentation</vt:lpstr>
      <vt:lpstr>September 2018 SIE forecast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Tom Collow Work Update 3/13/15</dc:title>
  <dc:creator>Thomas Collow</dc:creator>
  <cp:lastModifiedBy>Thomas Collow</cp:lastModifiedBy>
  <cp:revision>233</cp:revision>
  <dcterms:created xsi:type="dcterms:W3CDTF">2015-03-12T16:52:11Z</dcterms:created>
  <dcterms:modified xsi:type="dcterms:W3CDTF">2018-07-01T16:39:31Z</dcterms:modified>
</cp:coreProperties>
</file>