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61"/>
  </p:notesMasterIdLst>
  <p:handoutMasterIdLst>
    <p:handoutMasterId r:id="rId62"/>
  </p:handoutMasterIdLst>
  <p:sldIdLst>
    <p:sldId id="349" r:id="rId2"/>
    <p:sldId id="348" r:id="rId3"/>
    <p:sldId id="346" r:id="rId4"/>
    <p:sldId id="347" r:id="rId5"/>
    <p:sldId id="355" r:id="rId6"/>
    <p:sldId id="267" r:id="rId7"/>
    <p:sldId id="270" r:id="rId8"/>
    <p:sldId id="271" r:id="rId9"/>
    <p:sldId id="272" r:id="rId10"/>
    <p:sldId id="357" r:id="rId11"/>
    <p:sldId id="265" r:id="rId12"/>
    <p:sldId id="266" r:id="rId13"/>
    <p:sldId id="350" r:id="rId14"/>
    <p:sldId id="351" r:id="rId15"/>
    <p:sldId id="353" r:id="rId16"/>
    <p:sldId id="352" r:id="rId17"/>
    <p:sldId id="334" r:id="rId18"/>
    <p:sldId id="277" r:id="rId19"/>
    <p:sldId id="276" r:id="rId20"/>
    <p:sldId id="278" r:id="rId21"/>
    <p:sldId id="274" r:id="rId22"/>
    <p:sldId id="359" r:id="rId23"/>
    <p:sldId id="292" r:id="rId24"/>
    <p:sldId id="293" r:id="rId25"/>
    <p:sldId id="294" r:id="rId26"/>
    <p:sldId id="299" r:id="rId27"/>
    <p:sldId id="358" r:id="rId28"/>
    <p:sldId id="279" r:id="rId29"/>
    <p:sldId id="302" r:id="rId30"/>
    <p:sldId id="280" r:id="rId31"/>
    <p:sldId id="281" r:id="rId32"/>
    <p:sldId id="369" r:id="rId33"/>
    <p:sldId id="282" r:id="rId34"/>
    <p:sldId id="268" r:id="rId35"/>
    <p:sldId id="275" r:id="rId36"/>
    <p:sldId id="297" r:id="rId37"/>
    <p:sldId id="315" r:id="rId38"/>
    <p:sldId id="316" r:id="rId39"/>
    <p:sldId id="317" r:id="rId40"/>
    <p:sldId id="307" r:id="rId41"/>
    <p:sldId id="301" r:id="rId42"/>
    <p:sldId id="361" r:id="rId43"/>
    <p:sldId id="326" r:id="rId44"/>
    <p:sldId id="328" r:id="rId45"/>
    <p:sldId id="329" r:id="rId46"/>
    <p:sldId id="331" r:id="rId47"/>
    <p:sldId id="354" r:id="rId48"/>
    <p:sldId id="335" r:id="rId49"/>
    <p:sldId id="362" r:id="rId50"/>
    <p:sldId id="338" r:id="rId51"/>
    <p:sldId id="339" r:id="rId52"/>
    <p:sldId id="340" r:id="rId53"/>
    <p:sldId id="341" r:id="rId54"/>
    <p:sldId id="342" r:id="rId55"/>
    <p:sldId id="364" r:id="rId56"/>
    <p:sldId id="363" r:id="rId57"/>
    <p:sldId id="343" r:id="rId58"/>
    <p:sldId id="344" r:id="rId59"/>
    <p:sldId id="345" r:id="rId6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33" autoAdjust="0"/>
  </p:normalViewPr>
  <p:slideViewPr>
    <p:cSldViewPr>
      <p:cViewPr varScale="1">
        <p:scale>
          <a:sx n="69" d="100"/>
          <a:sy n="69" d="100"/>
        </p:scale>
        <p:origin x="-55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0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26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8F113-D609-447F-91BF-A0B4C248B6DB}" type="datetimeFigureOut">
              <a:rPr lang="en-US" smtClean="0"/>
              <a:t>4/15/2013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4FB28-ACB2-4204-867E-B650D2729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80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E8CFED7-C67C-49CA-842E-408678A335C2}" type="datetimeFigureOut">
              <a:rPr lang="en-US" smtClean="0"/>
              <a:t>4/15/2013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C63430C-5DFB-41E2-97C0-2C1F33066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3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761BD2-4797-49A0-8ECC-8FBF730912BD}" type="slidenum">
              <a:rPr lang="en-GB"/>
              <a:pPr/>
              <a:t>18</a:t>
            </a:fld>
            <a:endParaRPr lang="en-GB" dirty="0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3970938" y="8829966"/>
            <a:ext cx="3036217" cy="46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710" tIns="47689" rIns="91710" bIns="47689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lnSpc>
                <a:spcPct val="100000"/>
              </a:lnSpc>
            </a:pPr>
            <a:fld id="{85E86EFE-6024-4A69-A8E3-56A6C44308A3}" type="slidenum">
              <a:rPr lang="en-US" sz="1200">
                <a:solidFill>
                  <a:srgbClr val="000000"/>
                </a:solidFill>
              </a:rPr>
              <a:pPr algn="r">
                <a:lnSpc>
                  <a:spcPct val="100000"/>
                </a:lnSpc>
              </a:pPr>
              <a:t>18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168400" y="697230"/>
            <a:ext cx="4671978" cy="34845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 dirty="0"/>
          </a:p>
        </p:txBody>
      </p:sp>
      <p:sp>
        <p:nvSpPr>
          <p:cNvPr id="1331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1040" y="4415791"/>
            <a:ext cx="5606698" cy="427860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752DF0-EA1D-425F-82C0-2E1FE3C73609}" type="slidenum">
              <a:rPr lang="en-GB"/>
              <a:pPr/>
              <a:t>19</a:t>
            </a:fld>
            <a:endParaRPr lang="en-GB" dirty="0"/>
          </a:p>
        </p:txBody>
      </p:sp>
      <p:sp>
        <p:nvSpPr>
          <p:cNvPr id="10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6613" cy="34845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040" y="4415791"/>
            <a:ext cx="5606698" cy="427860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3C7866-9252-4F84-8A97-2AB933963709}" type="slidenum">
              <a:rPr lang="en-GB"/>
              <a:pPr/>
              <a:t>20</a:t>
            </a:fld>
            <a:endParaRPr lang="en-GB" dirty="0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6613" cy="34845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040" y="4415791"/>
            <a:ext cx="5606698" cy="427860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B39B-F81D-41CC-BA0A-A3DD0A783426}" type="datetimeFigureOut">
              <a:rPr lang="en-US" smtClean="0"/>
              <a:t>4/15/2013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8AAA-0D89-4672-97BC-37CC73F6E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849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B39B-F81D-41CC-BA0A-A3DD0A783426}" type="datetimeFigureOut">
              <a:rPr lang="en-US" smtClean="0"/>
              <a:t>4/15/2013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8AAA-0D89-4672-97BC-37CC73F6E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34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B39B-F81D-41CC-BA0A-A3DD0A783426}" type="datetimeFigureOut">
              <a:rPr lang="en-US" smtClean="0"/>
              <a:t>4/15/2013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8AAA-0D89-4672-97BC-37CC73F6E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270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EA11D-BF54-4FDF-99EF-21992BE370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24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B39B-F81D-41CC-BA0A-A3DD0A783426}" type="datetimeFigureOut">
              <a:rPr lang="en-US" smtClean="0"/>
              <a:t>4/15/2013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8AAA-0D89-4672-97BC-37CC73F6E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13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B39B-F81D-41CC-BA0A-A3DD0A783426}" type="datetimeFigureOut">
              <a:rPr lang="en-US" smtClean="0"/>
              <a:t>4/15/2013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8AAA-0D89-4672-97BC-37CC73F6E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224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B39B-F81D-41CC-BA0A-A3DD0A783426}" type="datetimeFigureOut">
              <a:rPr lang="en-US" smtClean="0"/>
              <a:t>4/15/2013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8AAA-0D89-4672-97BC-37CC73F6E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75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B39B-F81D-41CC-BA0A-A3DD0A783426}" type="datetimeFigureOut">
              <a:rPr lang="en-US" smtClean="0"/>
              <a:t>4/15/2013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8AAA-0D89-4672-97BC-37CC73F6E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129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B39B-F81D-41CC-BA0A-A3DD0A783426}" type="datetimeFigureOut">
              <a:rPr lang="en-US" smtClean="0"/>
              <a:t>4/15/2013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8AAA-0D89-4672-97BC-37CC73F6E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62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B39B-F81D-41CC-BA0A-A3DD0A783426}" type="datetimeFigureOut">
              <a:rPr lang="en-US" smtClean="0"/>
              <a:t>4/15/2013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8AAA-0D89-4672-97BC-37CC73F6E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966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B39B-F81D-41CC-BA0A-A3DD0A783426}" type="datetimeFigureOut">
              <a:rPr lang="en-US" smtClean="0"/>
              <a:t>4/15/2013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8AAA-0D89-4672-97BC-37CC73F6E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738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B39B-F81D-41CC-BA0A-A3DD0A783426}" type="datetimeFigureOut">
              <a:rPr lang="en-US" smtClean="0"/>
              <a:t>4/15/2013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A8AAA-0D89-4672-97BC-37CC73F6E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36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1B39B-F81D-41CC-BA0A-A3DD0A783426}" type="datetimeFigureOut">
              <a:rPr lang="en-US" smtClean="0"/>
              <a:t>4/15/2013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A8AAA-0D89-4672-97BC-37CC73F6E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05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jpg"/><Relationship Id="rId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27" y="2133600"/>
            <a:ext cx="9144000" cy="36576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The Climate </a:t>
            </a:r>
            <a:r>
              <a:rPr lang="en-US" sz="3200" b="1" dirty="0"/>
              <a:t>Prediction </a:t>
            </a:r>
            <a:r>
              <a:rPr lang="en-US" sz="3200" b="1" dirty="0" smtClean="0"/>
              <a:t>Center’s Degree Day Outlooks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1400" i="1" dirty="0"/>
              <a:t/>
            </a:r>
            <a:br>
              <a:rPr lang="en-US" sz="1400" i="1" dirty="0"/>
            </a:br>
            <a:r>
              <a:rPr lang="en-US" sz="2700" b="1" i="1" dirty="0" smtClean="0"/>
              <a:t>April 18, 2013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1000" dirty="0"/>
              <a:t/>
            </a:r>
            <a:br>
              <a:rPr lang="en-US" sz="1000" dirty="0"/>
            </a:br>
            <a:r>
              <a:rPr lang="en-US" sz="2700" b="1" dirty="0" smtClean="0"/>
              <a:t>David Unger</a:t>
            </a:r>
            <a:br>
              <a:rPr lang="en-US" sz="2700" b="1" dirty="0" smtClean="0"/>
            </a:b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200" b="1" dirty="0"/>
              <a:t>Climate Prediction Center </a:t>
            </a: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sz="2200" b="1" i="1" dirty="0" smtClean="0"/>
              <a:t>NOAA/NWS/NCEP</a:t>
            </a: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sz="2200" b="1" dirty="0" smtClean="0"/>
              <a:t>College Park, Maryland</a:t>
            </a:r>
            <a:br>
              <a:rPr lang="en-US" sz="2200" b="1" dirty="0" smtClean="0"/>
            </a:br>
            <a:r>
              <a:rPr lang="en-US" sz="2200" b="1" i="1" dirty="0" smtClean="0"/>
              <a:t>david.unger@noaa.gov</a:t>
            </a:r>
            <a:endParaRPr lang="en-US" sz="2200" b="1" i="1" dirty="0"/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55" y="6172200"/>
            <a:ext cx="9144000" cy="86280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2013 Energy Fundamentals Forum: The NGL Heavyweights</a:t>
            </a:r>
            <a:endParaRPr lang="en-US" sz="2400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26ED-6A47-40F0-B194-F669A25CC791}" type="slidenum">
              <a:rPr lang="en-US"/>
              <a:pPr/>
              <a:t>1</a:t>
            </a:fld>
            <a:endParaRPr lang="en-US" dirty="0"/>
          </a:p>
        </p:txBody>
      </p:sp>
      <p:pic>
        <p:nvPicPr>
          <p:cNvPr id="299012" name="Picture 4" descr="ncep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485775"/>
            <a:ext cx="2049463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3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4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100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015" name="Line 7"/>
          <p:cNvSpPr>
            <a:spLocks noChangeShapeType="1"/>
          </p:cNvSpPr>
          <p:nvPr/>
        </p:nvSpPr>
        <p:spPr bwMode="auto">
          <a:xfrm>
            <a:off x="609600" y="3733800"/>
            <a:ext cx="78486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99016" name="Line 8"/>
          <p:cNvSpPr>
            <a:spLocks noChangeShapeType="1"/>
          </p:cNvSpPr>
          <p:nvPr/>
        </p:nvSpPr>
        <p:spPr bwMode="auto">
          <a:xfrm>
            <a:off x="609600" y="5943600"/>
            <a:ext cx="78486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909455"/>
            <a:ext cx="7772400" cy="1828800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fORECASTING</a:t>
            </a:r>
            <a:r>
              <a:rPr lang="en-US" sz="3600" dirty="0" smtClean="0">
                <a:solidFill>
                  <a:srgbClr val="FF0000"/>
                </a:solidFill>
              </a:rPr>
              <a:t>:  </a:t>
            </a:r>
            <a:r>
              <a:rPr lang="en-US" sz="3600" dirty="0" err="1" smtClean="0">
                <a:solidFill>
                  <a:srgbClr val="FF0000"/>
                </a:solidFill>
              </a:rPr>
              <a:t>cLIMATE</a:t>
            </a:r>
            <a:r>
              <a:rPr lang="en-US" sz="3600" dirty="0" smtClean="0">
                <a:solidFill>
                  <a:srgbClr val="FF0000"/>
                </a:solidFill>
              </a:rPr>
              <a:t> VS. WEATHER 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err="1" smtClean="0">
                <a:solidFill>
                  <a:srgbClr val="FF0000"/>
                </a:solidFill>
              </a:rPr>
              <a:t>pART</a:t>
            </a:r>
            <a:r>
              <a:rPr lang="en-US" sz="3600" dirty="0" smtClean="0">
                <a:solidFill>
                  <a:srgbClr val="FF0000"/>
                </a:solidFill>
              </a:rPr>
              <a:t> 2:   </a:t>
            </a:r>
            <a:r>
              <a:rPr lang="en-US" sz="3600" dirty="0" err="1" smtClean="0">
                <a:solidFill>
                  <a:srgbClr val="FF0000"/>
                </a:solidFill>
              </a:rPr>
              <a:t>cLIMATE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4" descr="ncep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485775"/>
            <a:ext cx="2049463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100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75456" y="2438400"/>
            <a:ext cx="78486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695325" y="4724400"/>
            <a:ext cx="78486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65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What Is Climate?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rgbClr val="0070C0"/>
                </a:solidFill>
              </a:rPr>
              <a:t> Climate is what you expect, weather is what you get</a:t>
            </a:r>
            <a:r>
              <a:rPr lang="en-US" dirty="0" smtClean="0"/>
              <a:t>.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</a:t>
            </a:r>
            <a:r>
              <a:rPr lang="en-US" dirty="0" smtClean="0">
                <a:solidFill>
                  <a:srgbClr val="FF0000"/>
                </a:solidFill>
              </a:rPr>
              <a:t>-  Robert Heinlein?   - Mark Twain?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Climate is the range of weather events expected for a given time of year.  </a:t>
            </a:r>
            <a:endParaRPr lang="en-US" dirty="0" smtClean="0"/>
          </a:p>
          <a:p>
            <a:r>
              <a:rPr lang="en-US" dirty="0" smtClean="0"/>
              <a:t>Adjusted </a:t>
            </a:r>
            <a:r>
              <a:rPr lang="en-US" dirty="0"/>
              <a:t>for seasonality </a:t>
            </a:r>
            <a:endParaRPr lang="en-US" dirty="0" smtClean="0"/>
          </a:p>
          <a:p>
            <a:r>
              <a:rPr lang="en-US" dirty="0" smtClean="0"/>
              <a:t>Most conveniently expressed as averages.</a:t>
            </a:r>
          </a:p>
          <a:p>
            <a:r>
              <a:rPr lang="en-US" dirty="0"/>
              <a:t>M</a:t>
            </a:r>
            <a:r>
              <a:rPr lang="en-US" dirty="0" smtClean="0"/>
              <a:t>ore than just the averages.   Ranges, Frequencies, Variability.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</a:p>
        </p:txBody>
      </p:sp>
      <p:pic>
        <p:nvPicPr>
          <p:cNvPr id="10" name="Picture 5" descr="noaa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nws_logo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100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533399" y="14478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94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83" y="692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Weather Forecast vs. Climate Forecast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3400" y="1066800"/>
            <a:ext cx="3962400" cy="685800"/>
          </a:xfrm>
        </p:spPr>
        <p:txBody>
          <a:bodyPr/>
          <a:lstStyle/>
          <a:p>
            <a:r>
              <a:rPr lang="en-US" dirty="0" smtClean="0"/>
              <a:t>Weather Forecast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4038600" cy="4267200"/>
          </a:xfrm>
        </p:spPr>
        <p:txBody>
          <a:bodyPr>
            <a:normAutofit/>
          </a:bodyPr>
          <a:lstStyle/>
          <a:p>
            <a:r>
              <a:rPr lang="en-US" dirty="0" smtClean="0"/>
              <a:t>Predicts a specific event</a:t>
            </a:r>
          </a:p>
          <a:p>
            <a:r>
              <a:rPr lang="en-US" dirty="0" smtClean="0"/>
              <a:t>Success is measured on the basis of a single case. </a:t>
            </a:r>
          </a:p>
          <a:p>
            <a:r>
              <a:rPr lang="en-US" dirty="0"/>
              <a:t>P</a:t>
            </a:r>
            <a:r>
              <a:rPr lang="en-US" dirty="0" smtClean="0"/>
              <a:t>robabilities represent forecaster confidence.  </a:t>
            </a:r>
            <a:r>
              <a:rPr lang="en-US" dirty="0"/>
              <a:t>Each weather event is </a:t>
            </a:r>
            <a:r>
              <a:rPr lang="en-US" dirty="0" smtClean="0"/>
              <a:t>unique </a:t>
            </a:r>
          </a:p>
          <a:p>
            <a:r>
              <a:rPr lang="en-US" dirty="0" smtClean="0"/>
              <a:t>Depends on </a:t>
            </a:r>
            <a:r>
              <a:rPr lang="en-US" dirty="0" smtClean="0">
                <a:solidFill>
                  <a:srgbClr val="FF0000"/>
                </a:solidFill>
              </a:rPr>
              <a:t>Initial conditions </a:t>
            </a:r>
            <a:r>
              <a:rPr lang="en-US" dirty="0" smtClean="0"/>
              <a:t>and boundary conditions.</a:t>
            </a:r>
          </a:p>
          <a:p>
            <a:r>
              <a:rPr lang="en-US" dirty="0" smtClean="0"/>
              <a:t>0 – 15 Days , 20 days max?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0" y="1189038"/>
            <a:ext cx="4041775" cy="563562"/>
          </a:xfrm>
        </p:spPr>
        <p:txBody>
          <a:bodyPr/>
          <a:lstStyle/>
          <a:p>
            <a:r>
              <a:rPr lang="en-US" dirty="0" smtClean="0"/>
              <a:t>Climate Forecast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1905000"/>
            <a:ext cx="4041775" cy="4495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Predicts a range of possibilities</a:t>
            </a:r>
          </a:p>
          <a:p>
            <a:r>
              <a:rPr lang="en-US" dirty="0" smtClean="0"/>
              <a:t>Success can only be determined statistically.</a:t>
            </a:r>
          </a:p>
          <a:p>
            <a:r>
              <a:rPr lang="en-US" dirty="0" smtClean="0"/>
              <a:t>Probabilities primarily represent the variability of weather events.  (With some elements of forecaster confidence)  </a:t>
            </a:r>
          </a:p>
          <a:p>
            <a:r>
              <a:rPr lang="en-US" dirty="0" smtClean="0"/>
              <a:t>Depends on </a:t>
            </a:r>
            <a:r>
              <a:rPr lang="en-US" dirty="0" smtClean="0">
                <a:solidFill>
                  <a:srgbClr val="FF0000"/>
                </a:solidFill>
              </a:rPr>
              <a:t>Boundary conditions</a:t>
            </a:r>
            <a:r>
              <a:rPr lang="en-US" dirty="0" smtClean="0"/>
              <a:t>.</a:t>
            </a:r>
          </a:p>
          <a:p>
            <a:r>
              <a:rPr lang="en-US" dirty="0" smtClean="0"/>
              <a:t>Months or years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5" descr="noaa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ws_logo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533400" y="1066800"/>
            <a:ext cx="813608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04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4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Meteorological Theory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3600" b="1" i="1" dirty="0" smtClean="0">
                <a:solidFill>
                  <a:srgbClr val="FF0000"/>
                </a:solidFill>
              </a:rPr>
              <a:t>Skillful prediction of Weather is possible to about 2 weeks</a:t>
            </a:r>
          </a:p>
          <a:p>
            <a:pPr marL="0" indent="0">
              <a:buNone/>
            </a:pPr>
            <a:endParaRPr lang="en-US" sz="2800" b="1" i="1" dirty="0" smtClean="0">
              <a:solidFill>
                <a:srgbClr val="FF0000"/>
              </a:solidFill>
            </a:endParaRPr>
          </a:p>
          <a:p>
            <a:r>
              <a:rPr lang="en-US" sz="3100" dirty="0" smtClean="0"/>
              <a:t>Small scale atmospheric disturbances influence large scales</a:t>
            </a:r>
          </a:p>
          <a:p>
            <a:r>
              <a:rPr lang="en-US" sz="3100" dirty="0" smtClean="0"/>
              <a:t>Errors associated with inaccurate observations grow</a:t>
            </a:r>
          </a:p>
          <a:p>
            <a:r>
              <a:rPr lang="en-US" sz="3100" dirty="0" smtClean="0"/>
              <a:t>Even neglecting a small puff of wind will eventually destroy the accuracy of a global prediction (The Butterfly Effect) </a:t>
            </a:r>
          </a:p>
          <a:p>
            <a:r>
              <a:rPr lang="en-US" sz="3100" dirty="0" smtClean="0"/>
              <a:t>Skillful weather forecasts are possible only out to:</a:t>
            </a:r>
          </a:p>
          <a:p>
            <a:pPr marL="857250" lvl="1" indent="-457200"/>
            <a:r>
              <a:rPr lang="en-US" sz="3100" dirty="0" smtClean="0"/>
              <a:t>2 weeks with current methods.</a:t>
            </a:r>
          </a:p>
          <a:p>
            <a:pPr marL="857250" lvl="1" indent="-457200"/>
            <a:r>
              <a:rPr lang="en-US" sz="3100" dirty="0" smtClean="0"/>
              <a:t> Weather will probably NEVER be predictable more than a month.</a:t>
            </a:r>
          </a:p>
          <a:p>
            <a:endParaRPr lang="en-US" sz="3100" b="1" dirty="0" smtClean="0"/>
          </a:p>
          <a:p>
            <a:pPr marL="0" indent="0">
              <a:buNone/>
            </a:pPr>
            <a:r>
              <a:rPr lang="en-US" sz="3400" i="1" dirty="0" smtClean="0">
                <a:solidFill>
                  <a:srgbClr val="FF0000"/>
                </a:solidFill>
              </a:rPr>
              <a:t>Q. So what are the seasonal outlooks.</a:t>
            </a:r>
          </a:p>
          <a:p>
            <a:pPr marL="0" indent="0">
              <a:buNone/>
            </a:pPr>
            <a:r>
              <a:rPr lang="en-US" sz="3400" i="1" dirty="0" smtClean="0">
                <a:solidFill>
                  <a:srgbClr val="FF0000"/>
                </a:solidFill>
              </a:rPr>
              <a:t>A.  </a:t>
            </a:r>
            <a:r>
              <a:rPr lang="en-US" sz="3400" b="1" i="1" dirty="0" smtClean="0">
                <a:solidFill>
                  <a:srgbClr val="FF0000"/>
                </a:solidFill>
              </a:rPr>
              <a:t>Climate forecasts, NOT Weather forecasts</a:t>
            </a:r>
            <a:endParaRPr lang="en-US" sz="3400" i="1" dirty="0">
              <a:solidFill>
                <a:srgbClr val="FF0000"/>
              </a:solidFill>
            </a:endParaRPr>
          </a:p>
        </p:txBody>
      </p:sp>
      <p:pic>
        <p:nvPicPr>
          <p:cNvPr id="9" name="Picture 5" descr="noaa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nws_logo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533399" y="12954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97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161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Climate Forecasts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440883" cy="55625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Boundary conditions influence the RANGE OF WEATHER CONDITIONS (aka. Climate) in a given location.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Changes in boundary conditions can affect local, regional, or even global climate.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A climate outlook predicts changes in the types and frequency of weather associated with the observed boundary conditions.  It does NOT predict individual weather events. </a:t>
            </a:r>
          </a:p>
          <a:p>
            <a:r>
              <a:rPr lang="en-US" sz="2400" dirty="0" smtClean="0"/>
              <a:t>Tools</a:t>
            </a:r>
          </a:p>
          <a:p>
            <a:pPr lvl="1" indent="-342900"/>
            <a:r>
              <a:rPr lang="en-US" sz="2400" dirty="0" smtClean="0"/>
              <a:t>Analogs and composites (Comparison with past events)</a:t>
            </a:r>
          </a:p>
          <a:p>
            <a:pPr lvl="1" indent="-342900"/>
            <a:r>
              <a:rPr lang="en-US" sz="2400" dirty="0" smtClean="0"/>
              <a:t>Statistical models</a:t>
            </a:r>
          </a:p>
          <a:p>
            <a:pPr lvl="1" indent="-342900"/>
            <a:r>
              <a:rPr lang="en-US" sz="2400" dirty="0" smtClean="0"/>
              <a:t>Dynamic models together with ensembles</a:t>
            </a:r>
          </a:p>
        </p:txBody>
      </p:sp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33398" y="9906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84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161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Climate Forecasts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440883" cy="5562599"/>
          </a:xfrm>
        </p:spPr>
        <p:txBody>
          <a:bodyPr>
            <a:normAutofit/>
          </a:bodyPr>
          <a:lstStyle/>
          <a:p>
            <a:pPr marL="857250" lvl="1" indent="-457200"/>
            <a:r>
              <a:rPr lang="en-US" sz="2400" b="1" dirty="0" smtClean="0"/>
              <a:t>Sea Surface Temperatures</a:t>
            </a:r>
          </a:p>
          <a:p>
            <a:pPr marL="857250" lvl="1" indent="-457200"/>
            <a:r>
              <a:rPr lang="en-US" sz="2400" b="1" dirty="0" smtClean="0"/>
              <a:t>Soil </a:t>
            </a:r>
            <a:r>
              <a:rPr lang="en-US" sz="2400" b="1" dirty="0"/>
              <a:t>M</a:t>
            </a:r>
            <a:r>
              <a:rPr lang="en-US" sz="2400" b="1" dirty="0" smtClean="0"/>
              <a:t>oisture </a:t>
            </a:r>
            <a:r>
              <a:rPr lang="en-US" sz="2400" b="1" dirty="0"/>
              <a:t>C</a:t>
            </a:r>
            <a:r>
              <a:rPr lang="en-US" sz="2400" b="1" dirty="0" smtClean="0"/>
              <a:t>onditions</a:t>
            </a:r>
          </a:p>
          <a:p>
            <a:pPr marL="857250" lvl="1" indent="-457200"/>
            <a:r>
              <a:rPr lang="en-US" sz="2400" b="1" dirty="0" smtClean="0"/>
              <a:t>CO2</a:t>
            </a:r>
          </a:p>
          <a:p>
            <a:pPr marL="857250" lvl="1" indent="-457200"/>
            <a:r>
              <a:rPr lang="en-US" sz="2400" b="1" dirty="0" smtClean="0"/>
              <a:t>Volcanic Aerosols</a:t>
            </a:r>
          </a:p>
          <a:p>
            <a:pPr lvl="1" indent="-342900"/>
            <a:endParaRPr lang="en-US" b="1" dirty="0" smtClean="0"/>
          </a:p>
          <a:p>
            <a:pPr lvl="1" indent="-342900"/>
            <a:endParaRPr lang="en-US" b="1" dirty="0" smtClean="0"/>
          </a:p>
          <a:p>
            <a:pPr lvl="1" indent="-342900"/>
            <a:r>
              <a:rPr lang="en-US" sz="2400" b="1" dirty="0" smtClean="0"/>
              <a:t>Changes in the </a:t>
            </a:r>
            <a:r>
              <a:rPr lang="en-US" sz="2400" b="1" dirty="0"/>
              <a:t>L</a:t>
            </a:r>
            <a:r>
              <a:rPr lang="en-US" sz="2400" b="1" dirty="0" smtClean="0"/>
              <a:t>and Surface (Urbanization, Deforestation)</a:t>
            </a:r>
          </a:p>
          <a:p>
            <a:pPr lvl="1" indent="-342900"/>
            <a:r>
              <a:rPr lang="en-US" sz="2400" b="1" dirty="0"/>
              <a:t>P</a:t>
            </a:r>
            <a:r>
              <a:rPr lang="en-US" sz="2400" b="1" dirty="0" smtClean="0"/>
              <a:t>ersistent </a:t>
            </a:r>
            <a:r>
              <a:rPr lang="en-US" sz="2400" b="1" dirty="0"/>
              <a:t>L</a:t>
            </a:r>
            <a:r>
              <a:rPr lang="en-US" sz="2400" b="1" dirty="0" smtClean="0"/>
              <a:t>arge </a:t>
            </a:r>
            <a:r>
              <a:rPr lang="en-US" sz="2400" b="1" dirty="0"/>
              <a:t>S</a:t>
            </a:r>
            <a:r>
              <a:rPr lang="en-US" sz="2400" b="1" dirty="0" smtClean="0"/>
              <a:t>cale </a:t>
            </a:r>
            <a:r>
              <a:rPr lang="en-US" sz="2400" b="1" dirty="0"/>
              <a:t>C</a:t>
            </a:r>
            <a:r>
              <a:rPr lang="en-US" sz="2400" b="1" dirty="0" smtClean="0"/>
              <a:t>irculation </a:t>
            </a:r>
            <a:r>
              <a:rPr lang="en-US" sz="2400" b="1" dirty="0"/>
              <a:t>A</a:t>
            </a:r>
            <a:r>
              <a:rPr lang="en-US" sz="2400" b="1" dirty="0" smtClean="0"/>
              <a:t>nomalies</a:t>
            </a:r>
          </a:p>
          <a:p>
            <a:pPr marL="0" indent="0">
              <a:buNone/>
            </a:pPr>
            <a:endParaRPr lang="en-US" sz="3100" dirty="0" smtClean="0"/>
          </a:p>
          <a:p>
            <a:pPr marL="0" indent="0">
              <a:buNone/>
            </a:pPr>
            <a:endParaRPr lang="en-US" sz="3100" dirty="0" smtClean="0"/>
          </a:p>
          <a:p>
            <a:pPr marL="0" indent="0">
              <a:buNone/>
            </a:pPr>
            <a:endParaRPr lang="en-US" sz="3100" dirty="0"/>
          </a:p>
          <a:p>
            <a:pPr marL="0" indent="0">
              <a:buNone/>
            </a:pPr>
            <a:endParaRPr lang="en-US" sz="3100" dirty="0" smtClean="0"/>
          </a:p>
        </p:txBody>
      </p:sp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33398" y="9906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566" y="1157288"/>
            <a:ext cx="2268915" cy="1662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514600"/>
            <a:ext cx="2280310" cy="1468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56" y="5029200"/>
            <a:ext cx="7219327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3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83" y="200025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Hurricane Weather Forecast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209800"/>
            <a:ext cx="9686300" cy="4495800"/>
          </a:xfrm>
          <a:prstGeom prst="rect">
            <a:avLst/>
          </a:prstGeom>
        </p:spPr>
      </p:pic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25161" y="14478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79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C</a:t>
            </a:r>
            <a:r>
              <a:rPr lang="en-US" sz="3600" b="1" i="1" dirty="0" smtClean="0">
                <a:solidFill>
                  <a:srgbClr val="FF0000"/>
                </a:solidFill>
              </a:rPr>
              <a:t>limate forecast for Hurricanes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300" b="1" dirty="0" smtClean="0"/>
              <a:t>Run a good model that can simulate hurricanes many times per year with “Boundary conditions” for each year (1982-2008).  Call this the MODEL CLIMATOLOGY.</a:t>
            </a:r>
          </a:p>
          <a:p>
            <a:pPr marL="0" indent="0">
              <a:buNone/>
            </a:pPr>
            <a:r>
              <a:rPr lang="en-US" sz="3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A Model climatology differs slightly from the true climatology of the observations.</a:t>
            </a:r>
          </a:p>
          <a:p>
            <a:r>
              <a:rPr lang="en-US" sz="3300" b="1" dirty="0"/>
              <a:t> </a:t>
            </a:r>
            <a:r>
              <a:rPr lang="en-US" sz="3300" b="1" dirty="0" smtClean="0"/>
              <a:t>Run the model on the Boundary Conditions predicted THIS YEAR</a:t>
            </a:r>
          </a:p>
          <a:p>
            <a:r>
              <a:rPr lang="en-US" sz="3300" b="1" dirty="0" smtClean="0"/>
              <a:t>Compare THIS YEAR’s prediction with the MODEL CLIMATE.  Differences indicate the expected hurricanes this year.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5" descr="noaa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ws_logo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25161" y="14478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56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11766" b="7594"/>
          <a:stretch>
            <a:fillRect/>
          </a:stretch>
        </p:blipFill>
        <p:spPr bwMode="auto">
          <a:xfrm>
            <a:off x="4724400" y="990600"/>
            <a:ext cx="39624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123" t="11766" b="75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029200" y="609600"/>
            <a:ext cx="2895600" cy="3492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1800" dirty="0">
                <a:solidFill>
                  <a:srgbClr val="000000"/>
                </a:solidFill>
                <a:latin typeface="Times New Roman" pitchFamily="18" charset="0"/>
              </a:rPr>
              <a:t>2012 tracks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828800" y="228600"/>
            <a:ext cx="5715000" cy="43338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Atlantic Storm Track Density Distribution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15400" cy="659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 t="22653" b="9241"/>
          <a:stretch>
            <a:fillRect/>
          </a:stretch>
        </p:blipFill>
        <p:spPr bwMode="auto">
          <a:xfrm>
            <a:off x="4724400" y="762000"/>
            <a:ext cx="4038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094" t="22653" b="92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5334000" y="457200"/>
            <a:ext cx="2438400" cy="320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2012 Obs. Tracks</a:t>
            </a:r>
          </a:p>
        </p:txBody>
      </p:sp>
      <p:pic>
        <p:nvPicPr>
          <p:cNvPr id="9" name="Picture 5" descr="noaassm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nws_logo(1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143000" y="152400"/>
            <a:ext cx="7162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3600" dirty="0">
                <a:solidFill>
                  <a:srgbClr val="000000"/>
                </a:solidFill>
                <a:latin typeface="Calibri" charset="0"/>
              </a:rPr>
              <a:t>Past Forecasts and Verification</a:t>
            </a:r>
          </a:p>
        </p:txBody>
      </p:sp>
      <p:grpSp>
        <p:nvGrpSpPr>
          <p:cNvPr id="2" name="Group 2"/>
          <p:cNvGrpSpPr>
            <a:grpSpLocks noRot="1"/>
          </p:cNvGrpSpPr>
          <p:nvPr/>
        </p:nvGrpSpPr>
        <p:grpSpPr bwMode="auto">
          <a:xfrm>
            <a:off x="228600" y="1050925"/>
            <a:ext cx="8686800" cy="5121275"/>
            <a:chOff x="144" y="662"/>
            <a:chExt cx="5471" cy="3225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144" y="662"/>
              <a:ext cx="672" cy="403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816" y="662"/>
              <a:ext cx="1104" cy="403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b="1" dirty="0">
                  <a:solidFill>
                    <a:srgbClr val="FFFFFF"/>
                  </a:solidFill>
                </a:rPr>
                <a:t>Atlantic Basin</a:t>
              </a:r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920" y="662"/>
              <a:ext cx="1152" cy="403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b="1" dirty="0">
                  <a:solidFill>
                    <a:srgbClr val="FFFFFF"/>
                  </a:solidFill>
                </a:rPr>
                <a:t>Tropical Storms</a:t>
              </a: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072" y="662"/>
              <a:ext cx="1008" cy="403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b="1" dirty="0">
                  <a:solidFill>
                    <a:srgbClr val="FFFFFF"/>
                  </a:solidFill>
                </a:rPr>
                <a:t>Hurricanes</a:t>
              </a: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4080" y="662"/>
              <a:ext cx="1536" cy="403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b="1" dirty="0">
                  <a:solidFill>
                    <a:srgbClr val="FFFFFF"/>
                  </a:solidFill>
                </a:rPr>
                <a:t>ACE Index </a:t>
              </a:r>
            </a:p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b="1" dirty="0">
                  <a:solidFill>
                    <a:srgbClr val="FFFFFF"/>
                  </a:solidFill>
                </a:rPr>
                <a:t>(% of Median)</a:t>
              </a: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44" y="1065"/>
              <a:ext cx="672" cy="700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b="1" dirty="0">
                  <a:solidFill>
                    <a:srgbClr val="FFFFFF"/>
                  </a:solidFill>
                </a:rPr>
                <a:t>2009</a:t>
              </a: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816" y="1065"/>
              <a:ext cx="1104" cy="231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Ensemble</a:t>
              </a: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920" y="1065"/>
              <a:ext cx="1152" cy="231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7.4</a:t>
              </a: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072" y="1065"/>
              <a:ext cx="1008" cy="231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2.6</a:t>
              </a: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080" y="1065"/>
              <a:ext cx="1536" cy="231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82.8</a:t>
              </a: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816" y="1296"/>
              <a:ext cx="1104" cy="231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Range</a:t>
              </a: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1920" y="1296"/>
              <a:ext cx="1152" cy="231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5-10</a:t>
              </a: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3072" y="1296"/>
              <a:ext cx="1008" cy="231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1-4</a:t>
              </a: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4080" y="1296"/>
              <a:ext cx="1536" cy="231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61-104</a:t>
              </a: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816" y="1527"/>
              <a:ext cx="1104" cy="238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Verification</a:t>
              </a: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920" y="1527"/>
              <a:ext cx="1152" cy="238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9</a:t>
              </a: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3072" y="1527"/>
              <a:ext cx="1008" cy="238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4080" y="1527"/>
              <a:ext cx="1536" cy="238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57</a:t>
              </a: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144" y="1765"/>
              <a:ext cx="672" cy="2122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b="1" dirty="0">
                  <a:solidFill>
                    <a:srgbClr val="FFFFFF"/>
                  </a:solidFill>
                </a:rPr>
                <a:t>2010</a:t>
              </a: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816" y="1765"/>
              <a:ext cx="1104" cy="231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Ensemble</a:t>
              </a: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1920" y="1765"/>
              <a:ext cx="1152" cy="231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21.5</a:t>
              </a: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3072" y="1765"/>
              <a:ext cx="1008" cy="231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10.5</a:t>
              </a: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4080" y="1765"/>
              <a:ext cx="1536" cy="231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262.3</a:t>
              </a: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816" y="1996"/>
              <a:ext cx="1104" cy="231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Range</a:t>
              </a: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1920" y="1996"/>
              <a:ext cx="1152" cy="231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18-25</a:t>
              </a: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3072" y="1996"/>
              <a:ext cx="1008" cy="231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7-14</a:t>
              </a: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4080" y="1996"/>
              <a:ext cx="1536" cy="231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212-312</a:t>
              </a: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816" y="2227"/>
              <a:ext cx="1104" cy="231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Verification</a:t>
              </a: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1920" y="2227"/>
              <a:ext cx="1152" cy="231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19</a:t>
              </a:r>
            </a:p>
          </p:txBody>
        </p:sp>
        <p:sp>
          <p:nvSpPr>
            <p:cNvPr id="6347" name="Rectangle 32"/>
            <p:cNvSpPr>
              <a:spLocks noChangeArrowheads="1"/>
            </p:cNvSpPr>
            <p:nvPr/>
          </p:nvSpPr>
          <p:spPr bwMode="auto">
            <a:xfrm>
              <a:off x="3072" y="2227"/>
              <a:ext cx="1008" cy="231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12</a:t>
              </a:r>
            </a:p>
          </p:txBody>
        </p:sp>
        <p:sp>
          <p:nvSpPr>
            <p:cNvPr id="6348" name="Rectangle 33"/>
            <p:cNvSpPr>
              <a:spLocks noChangeArrowheads="1"/>
            </p:cNvSpPr>
            <p:nvPr/>
          </p:nvSpPr>
          <p:spPr bwMode="auto">
            <a:xfrm>
              <a:off x="4080" y="2227"/>
              <a:ext cx="1536" cy="231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185</a:t>
              </a:r>
            </a:p>
          </p:txBody>
        </p:sp>
        <p:sp>
          <p:nvSpPr>
            <p:cNvPr id="6349" name="Rectangle 34"/>
            <p:cNvSpPr>
              <a:spLocks noChangeArrowheads="1"/>
            </p:cNvSpPr>
            <p:nvPr/>
          </p:nvSpPr>
          <p:spPr bwMode="auto">
            <a:xfrm>
              <a:off x="144" y="2458"/>
              <a:ext cx="672" cy="1429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b="1" dirty="0">
                  <a:solidFill>
                    <a:srgbClr val="FFFFFF"/>
                  </a:solidFill>
                </a:rPr>
                <a:t>2011</a:t>
              </a:r>
            </a:p>
          </p:txBody>
        </p:sp>
        <p:sp>
          <p:nvSpPr>
            <p:cNvPr id="6350" name="Rectangle 35"/>
            <p:cNvSpPr>
              <a:spLocks noChangeArrowheads="1"/>
            </p:cNvSpPr>
            <p:nvPr/>
          </p:nvSpPr>
          <p:spPr bwMode="auto">
            <a:xfrm>
              <a:off x="816" y="2458"/>
              <a:ext cx="1104" cy="231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Ensemble</a:t>
              </a:r>
            </a:p>
          </p:txBody>
        </p:sp>
        <p:sp>
          <p:nvSpPr>
            <p:cNvPr id="6351" name="Rectangle 36"/>
            <p:cNvSpPr>
              <a:spLocks noChangeArrowheads="1"/>
            </p:cNvSpPr>
            <p:nvPr/>
          </p:nvSpPr>
          <p:spPr bwMode="auto">
            <a:xfrm>
              <a:off x="1920" y="2458"/>
              <a:ext cx="1152" cy="231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13.9</a:t>
              </a:r>
            </a:p>
          </p:txBody>
        </p:sp>
        <p:sp>
          <p:nvSpPr>
            <p:cNvPr id="6352" name="Rectangle 37"/>
            <p:cNvSpPr>
              <a:spLocks noChangeArrowheads="1"/>
            </p:cNvSpPr>
            <p:nvPr/>
          </p:nvSpPr>
          <p:spPr bwMode="auto">
            <a:xfrm>
              <a:off x="3072" y="2458"/>
              <a:ext cx="1008" cy="231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5.0</a:t>
              </a:r>
            </a:p>
          </p:txBody>
        </p:sp>
        <p:sp>
          <p:nvSpPr>
            <p:cNvPr id="6353" name="Rectangle 38"/>
            <p:cNvSpPr>
              <a:spLocks noChangeArrowheads="1"/>
            </p:cNvSpPr>
            <p:nvPr/>
          </p:nvSpPr>
          <p:spPr bwMode="auto">
            <a:xfrm>
              <a:off x="4080" y="2458"/>
              <a:ext cx="1536" cy="231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144.6</a:t>
              </a:r>
            </a:p>
          </p:txBody>
        </p:sp>
        <p:sp>
          <p:nvSpPr>
            <p:cNvPr id="6354" name="Rectangle 39"/>
            <p:cNvSpPr>
              <a:spLocks noChangeArrowheads="1"/>
            </p:cNvSpPr>
            <p:nvPr/>
          </p:nvSpPr>
          <p:spPr bwMode="auto">
            <a:xfrm>
              <a:off x="816" y="2689"/>
              <a:ext cx="1104" cy="231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Range</a:t>
              </a:r>
            </a:p>
          </p:txBody>
        </p:sp>
        <p:sp>
          <p:nvSpPr>
            <p:cNvPr id="6355" name="Rectangle 40"/>
            <p:cNvSpPr>
              <a:spLocks noChangeArrowheads="1"/>
            </p:cNvSpPr>
            <p:nvPr/>
          </p:nvSpPr>
          <p:spPr bwMode="auto">
            <a:xfrm>
              <a:off x="1920" y="2689"/>
              <a:ext cx="1152" cy="231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10-17</a:t>
              </a:r>
            </a:p>
          </p:txBody>
        </p:sp>
        <p:sp>
          <p:nvSpPr>
            <p:cNvPr id="6356" name="Rectangle 41"/>
            <p:cNvSpPr>
              <a:spLocks noChangeArrowheads="1"/>
            </p:cNvSpPr>
            <p:nvPr/>
          </p:nvSpPr>
          <p:spPr bwMode="auto">
            <a:xfrm>
              <a:off x="3072" y="2689"/>
              <a:ext cx="1008" cy="231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3-7</a:t>
              </a:r>
            </a:p>
          </p:txBody>
        </p:sp>
        <p:sp>
          <p:nvSpPr>
            <p:cNvPr id="6357" name="Rectangle 42"/>
            <p:cNvSpPr>
              <a:spLocks noChangeArrowheads="1"/>
            </p:cNvSpPr>
            <p:nvPr/>
          </p:nvSpPr>
          <p:spPr bwMode="auto">
            <a:xfrm>
              <a:off x="4080" y="2689"/>
              <a:ext cx="1536" cy="231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104-185</a:t>
              </a:r>
            </a:p>
          </p:txBody>
        </p:sp>
        <p:sp>
          <p:nvSpPr>
            <p:cNvPr id="6358" name="Rectangle 43"/>
            <p:cNvSpPr>
              <a:spLocks noChangeArrowheads="1"/>
            </p:cNvSpPr>
            <p:nvPr/>
          </p:nvSpPr>
          <p:spPr bwMode="auto">
            <a:xfrm>
              <a:off x="816" y="2920"/>
              <a:ext cx="1104" cy="231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Verification</a:t>
              </a:r>
            </a:p>
          </p:txBody>
        </p:sp>
        <p:sp>
          <p:nvSpPr>
            <p:cNvPr id="6359" name="Rectangle 44"/>
            <p:cNvSpPr>
              <a:spLocks noChangeArrowheads="1"/>
            </p:cNvSpPr>
            <p:nvPr/>
          </p:nvSpPr>
          <p:spPr bwMode="auto">
            <a:xfrm>
              <a:off x="1920" y="2920"/>
              <a:ext cx="1152" cy="231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19</a:t>
              </a:r>
            </a:p>
          </p:txBody>
        </p:sp>
        <p:sp>
          <p:nvSpPr>
            <p:cNvPr id="6360" name="Rectangle 45"/>
            <p:cNvSpPr>
              <a:spLocks noChangeArrowheads="1"/>
            </p:cNvSpPr>
            <p:nvPr/>
          </p:nvSpPr>
          <p:spPr bwMode="auto">
            <a:xfrm>
              <a:off x="3072" y="2920"/>
              <a:ext cx="1008" cy="231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7</a:t>
              </a:r>
            </a:p>
          </p:txBody>
        </p:sp>
        <p:sp>
          <p:nvSpPr>
            <p:cNvPr id="6361" name="Rectangle 46"/>
            <p:cNvSpPr>
              <a:spLocks noChangeArrowheads="1"/>
            </p:cNvSpPr>
            <p:nvPr/>
          </p:nvSpPr>
          <p:spPr bwMode="auto">
            <a:xfrm>
              <a:off x="4080" y="2920"/>
              <a:ext cx="1536" cy="231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134</a:t>
              </a:r>
            </a:p>
          </p:txBody>
        </p:sp>
        <p:sp>
          <p:nvSpPr>
            <p:cNvPr id="6362" name="Rectangle 47"/>
            <p:cNvSpPr>
              <a:spLocks noChangeArrowheads="1"/>
            </p:cNvSpPr>
            <p:nvPr/>
          </p:nvSpPr>
          <p:spPr bwMode="auto">
            <a:xfrm>
              <a:off x="144" y="3151"/>
              <a:ext cx="672" cy="736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b="1" dirty="0">
                  <a:solidFill>
                    <a:srgbClr val="FFFFFF"/>
                  </a:solidFill>
                </a:rPr>
                <a:t>2012</a:t>
              </a:r>
            </a:p>
          </p:txBody>
        </p:sp>
        <p:sp>
          <p:nvSpPr>
            <p:cNvPr id="6363" name="Rectangle 48"/>
            <p:cNvSpPr>
              <a:spLocks noChangeArrowheads="1"/>
            </p:cNvSpPr>
            <p:nvPr/>
          </p:nvSpPr>
          <p:spPr bwMode="auto">
            <a:xfrm>
              <a:off x="816" y="3151"/>
              <a:ext cx="1104" cy="231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Ensemble</a:t>
              </a:r>
            </a:p>
          </p:txBody>
        </p:sp>
        <p:sp>
          <p:nvSpPr>
            <p:cNvPr id="6364" name="Rectangle 49"/>
            <p:cNvSpPr>
              <a:spLocks noChangeArrowheads="1"/>
            </p:cNvSpPr>
            <p:nvPr/>
          </p:nvSpPr>
          <p:spPr bwMode="auto">
            <a:xfrm>
              <a:off x="1920" y="3151"/>
              <a:ext cx="1152" cy="231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12.4</a:t>
              </a:r>
            </a:p>
          </p:txBody>
        </p:sp>
        <p:sp>
          <p:nvSpPr>
            <p:cNvPr id="6365" name="Rectangle 50"/>
            <p:cNvSpPr>
              <a:spLocks noChangeArrowheads="1"/>
            </p:cNvSpPr>
            <p:nvPr/>
          </p:nvSpPr>
          <p:spPr bwMode="auto">
            <a:xfrm>
              <a:off x="3072" y="3151"/>
              <a:ext cx="1008" cy="231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3.7</a:t>
              </a:r>
            </a:p>
          </p:txBody>
        </p:sp>
        <p:sp>
          <p:nvSpPr>
            <p:cNvPr id="6366" name="Rectangle 51"/>
            <p:cNvSpPr>
              <a:spLocks noChangeArrowheads="1"/>
            </p:cNvSpPr>
            <p:nvPr/>
          </p:nvSpPr>
          <p:spPr bwMode="auto">
            <a:xfrm>
              <a:off x="4080" y="3151"/>
              <a:ext cx="1536" cy="231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124.4</a:t>
              </a:r>
            </a:p>
          </p:txBody>
        </p:sp>
        <p:sp>
          <p:nvSpPr>
            <p:cNvPr id="6367" name="Rectangle 52"/>
            <p:cNvSpPr>
              <a:spLocks noChangeArrowheads="1"/>
            </p:cNvSpPr>
            <p:nvPr/>
          </p:nvSpPr>
          <p:spPr bwMode="auto">
            <a:xfrm>
              <a:off x="816" y="3382"/>
              <a:ext cx="1104" cy="231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Range</a:t>
              </a:r>
            </a:p>
          </p:txBody>
        </p:sp>
        <p:sp>
          <p:nvSpPr>
            <p:cNvPr id="6144" name="Rectangle 53"/>
            <p:cNvSpPr>
              <a:spLocks noChangeArrowheads="1"/>
            </p:cNvSpPr>
            <p:nvPr/>
          </p:nvSpPr>
          <p:spPr bwMode="auto">
            <a:xfrm>
              <a:off x="1920" y="3382"/>
              <a:ext cx="1152" cy="231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10-15</a:t>
              </a:r>
            </a:p>
          </p:txBody>
        </p:sp>
        <p:sp>
          <p:nvSpPr>
            <p:cNvPr id="6368" name="Rectangle 54"/>
            <p:cNvSpPr>
              <a:spLocks noChangeArrowheads="1"/>
            </p:cNvSpPr>
            <p:nvPr/>
          </p:nvSpPr>
          <p:spPr bwMode="auto">
            <a:xfrm>
              <a:off x="3072" y="3382"/>
              <a:ext cx="1008" cy="231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0-7</a:t>
              </a:r>
            </a:p>
          </p:txBody>
        </p:sp>
        <p:sp>
          <p:nvSpPr>
            <p:cNvPr id="6369" name="Rectangle 55"/>
            <p:cNvSpPr>
              <a:spLocks noChangeArrowheads="1"/>
            </p:cNvSpPr>
            <p:nvPr/>
          </p:nvSpPr>
          <p:spPr bwMode="auto">
            <a:xfrm>
              <a:off x="4080" y="3382"/>
              <a:ext cx="1536" cy="231"/>
            </a:xfrm>
            <a:prstGeom prst="rect">
              <a:avLst/>
            </a:prstGeom>
            <a:solidFill>
              <a:srgbClr val="CBE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89-160</a:t>
              </a:r>
            </a:p>
          </p:txBody>
        </p:sp>
        <p:sp>
          <p:nvSpPr>
            <p:cNvPr id="6370" name="Rectangle 56"/>
            <p:cNvSpPr>
              <a:spLocks noChangeArrowheads="1"/>
            </p:cNvSpPr>
            <p:nvPr/>
          </p:nvSpPr>
          <p:spPr bwMode="auto">
            <a:xfrm>
              <a:off x="816" y="3613"/>
              <a:ext cx="1104" cy="275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Verification</a:t>
              </a:r>
            </a:p>
          </p:txBody>
        </p:sp>
        <p:sp>
          <p:nvSpPr>
            <p:cNvPr id="6371" name="Rectangle 57"/>
            <p:cNvSpPr>
              <a:spLocks noChangeArrowheads="1"/>
            </p:cNvSpPr>
            <p:nvPr/>
          </p:nvSpPr>
          <p:spPr bwMode="auto">
            <a:xfrm>
              <a:off x="1920" y="3613"/>
              <a:ext cx="1152" cy="275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19</a:t>
              </a:r>
            </a:p>
          </p:txBody>
        </p:sp>
        <p:sp>
          <p:nvSpPr>
            <p:cNvPr id="6372" name="Rectangle 58"/>
            <p:cNvSpPr>
              <a:spLocks noChangeArrowheads="1"/>
            </p:cNvSpPr>
            <p:nvPr/>
          </p:nvSpPr>
          <p:spPr bwMode="auto">
            <a:xfrm>
              <a:off x="3072" y="3613"/>
              <a:ext cx="1008" cy="275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6373" name="Rectangle 59"/>
            <p:cNvSpPr>
              <a:spLocks noChangeArrowheads="1"/>
            </p:cNvSpPr>
            <p:nvPr/>
          </p:nvSpPr>
          <p:spPr bwMode="auto">
            <a:xfrm>
              <a:off x="4080" y="3613"/>
              <a:ext cx="1536" cy="275"/>
            </a:xfrm>
            <a:prstGeom prst="rect">
              <a:avLst/>
            </a:prstGeom>
            <a:solidFill>
              <a:srgbClr val="E7F6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61596" rIns="900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</a:rPr>
                <a:t>142</a:t>
              </a:r>
            </a:p>
          </p:txBody>
        </p:sp>
        <p:sp>
          <p:nvSpPr>
            <p:cNvPr id="6374" name="Line 60"/>
            <p:cNvSpPr>
              <a:spLocks noChangeShapeType="1"/>
            </p:cNvSpPr>
            <p:nvPr/>
          </p:nvSpPr>
          <p:spPr bwMode="auto">
            <a:xfrm>
              <a:off x="144" y="662"/>
              <a:ext cx="672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75" name="Line 61"/>
            <p:cNvSpPr>
              <a:spLocks noChangeShapeType="1"/>
            </p:cNvSpPr>
            <p:nvPr/>
          </p:nvSpPr>
          <p:spPr bwMode="auto">
            <a:xfrm>
              <a:off x="816" y="662"/>
              <a:ext cx="1104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76" name="Line 62"/>
            <p:cNvSpPr>
              <a:spLocks noChangeShapeType="1"/>
            </p:cNvSpPr>
            <p:nvPr/>
          </p:nvSpPr>
          <p:spPr bwMode="auto">
            <a:xfrm>
              <a:off x="1920" y="662"/>
              <a:ext cx="1152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77" name="Line 63"/>
            <p:cNvSpPr>
              <a:spLocks noChangeShapeType="1"/>
            </p:cNvSpPr>
            <p:nvPr/>
          </p:nvSpPr>
          <p:spPr bwMode="auto">
            <a:xfrm>
              <a:off x="3072" y="662"/>
              <a:ext cx="1008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78" name="Line 64"/>
            <p:cNvSpPr>
              <a:spLocks noChangeShapeType="1"/>
            </p:cNvSpPr>
            <p:nvPr/>
          </p:nvSpPr>
          <p:spPr bwMode="auto">
            <a:xfrm>
              <a:off x="4080" y="662"/>
              <a:ext cx="1536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79" name="Line 65"/>
            <p:cNvSpPr>
              <a:spLocks noChangeShapeType="1"/>
            </p:cNvSpPr>
            <p:nvPr/>
          </p:nvSpPr>
          <p:spPr bwMode="auto">
            <a:xfrm>
              <a:off x="144" y="1065"/>
              <a:ext cx="672" cy="0"/>
            </a:xfrm>
            <a:prstGeom prst="line">
              <a:avLst/>
            </a:prstGeom>
            <a:noFill/>
            <a:ln w="381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80" name="Line 66"/>
            <p:cNvSpPr>
              <a:spLocks noChangeShapeType="1"/>
            </p:cNvSpPr>
            <p:nvPr/>
          </p:nvSpPr>
          <p:spPr bwMode="auto">
            <a:xfrm>
              <a:off x="816" y="1065"/>
              <a:ext cx="1104" cy="0"/>
            </a:xfrm>
            <a:prstGeom prst="line">
              <a:avLst/>
            </a:prstGeom>
            <a:noFill/>
            <a:ln w="381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81" name="Line 67"/>
            <p:cNvSpPr>
              <a:spLocks noChangeShapeType="1"/>
            </p:cNvSpPr>
            <p:nvPr/>
          </p:nvSpPr>
          <p:spPr bwMode="auto">
            <a:xfrm>
              <a:off x="1920" y="1065"/>
              <a:ext cx="1152" cy="0"/>
            </a:xfrm>
            <a:prstGeom prst="line">
              <a:avLst/>
            </a:prstGeom>
            <a:noFill/>
            <a:ln w="381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82" name="Line 68"/>
            <p:cNvSpPr>
              <a:spLocks noChangeShapeType="1"/>
            </p:cNvSpPr>
            <p:nvPr/>
          </p:nvSpPr>
          <p:spPr bwMode="auto">
            <a:xfrm>
              <a:off x="3072" y="1065"/>
              <a:ext cx="1008" cy="0"/>
            </a:xfrm>
            <a:prstGeom prst="line">
              <a:avLst/>
            </a:prstGeom>
            <a:noFill/>
            <a:ln w="381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83" name="Line 69"/>
            <p:cNvSpPr>
              <a:spLocks noChangeShapeType="1"/>
            </p:cNvSpPr>
            <p:nvPr/>
          </p:nvSpPr>
          <p:spPr bwMode="auto">
            <a:xfrm>
              <a:off x="4080" y="1065"/>
              <a:ext cx="1536" cy="0"/>
            </a:xfrm>
            <a:prstGeom prst="line">
              <a:avLst/>
            </a:prstGeom>
            <a:noFill/>
            <a:ln w="381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84" name="Line 70"/>
            <p:cNvSpPr>
              <a:spLocks noChangeShapeType="1"/>
            </p:cNvSpPr>
            <p:nvPr/>
          </p:nvSpPr>
          <p:spPr bwMode="auto">
            <a:xfrm>
              <a:off x="816" y="1296"/>
              <a:ext cx="1104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85" name="Line 71"/>
            <p:cNvSpPr>
              <a:spLocks noChangeShapeType="1"/>
            </p:cNvSpPr>
            <p:nvPr/>
          </p:nvSpPr>
          <p:spPr bwMode="auto">
            <a:xfrm>
              <a:off x="1920" y="1296"/>
              <a:ext cx="1152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86" name="Line 72"/>
            <p:cNvSpPr>
              <a:spLocks noChangeShapeType="1"/>
            </p:cNvSpPr>
            <p:nvPr/>
          </p:nvSpPr>
          <p:spPr bwMode="auto">
            <a:xfrm>
              <a:off x="3072" y="1296"/>
              <a:ext cx="1008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87" name="Line 73"/>
            <p:cNvSpPr>
              <a:spLocks noChangeShapeType="1"/>
            </p:cNvSpPr>
            <p:nvPr/>
          </p:nvSpPr>
          <p:spPr bwMode="auto">
            <a:xfrm>
              <a:off x="4080" y="1296"/>
              <a:ext cx="1536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88" name="Line 74"/>
            <p:cNvSpPr>
              <a:spLocks noChangeShapeType="1"/>
            </p:cNvSpPr>
            <p:nvPr/>
          </p:nvSpPr>
          <p:spPr bwMode="auto">
            <a:xfrm>
              <a:off x="816" y="1527"/>
              <a:ext cx="1104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89" name="Line 75"/>
            <p:cNvSpPr>
              <a:spLocks noChangeShapeType="1"/>
            </p:cNvSpPr>
            <p:nvPr/>
          </p:nvSpPr>
          <p:spPr bwMode="auto">
            <a:xfrm>
              <a:off x="1920" y="1527"/>
              <a:ext cx="1152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90" name="Line 76"/>
            <p:cNvSpPr>
              <a:spLocks noChangeShapeType="1"/>
            </p:cNvSpPr>
            <p:nvPr/>
          </p:nvSpPr>
          <p:spPr bwMode="auto">
            <a:xfrm>
              <a:off x="3072" y="1527"/>
              <a:ext cx="1008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91" name="Line 77"/>
            <p:cNvSpPr>
              <a:spLocks noChangeShapeType="1"/>
            </p:cNvSpPr>
            <p:nvPr/>
          </p:nvSpPr>
          <p:spPr bwMode="auto">
            <a:xfrm>
              <a:off x="4080" y="1527"/>
              <a:ext cx="1536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92" name="Line 78"/>
            <p:cNvSpPr>
              <a:spLocks noChangeShapeType="1"/>
            </p:cNvSpPr>
            <p:nvPr/>
          </p:nvSpPr>
          <p:spPr bwMode="auto">
            <a:xfrm>
              <a:off x="144" y="1765"/>
              <a:ext cx="672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93" name="Line 79"/>
            <p:cNvSpPr>
              <a:spLocks noChangeShapeType="1"/>
            </p:cNvSpPr>
            <p:nvPr/>
          </p:nvSpPr>
          <p:spPr bwMode="auto">
            <a:xfrm>
              <a:off x="816" y="1765"/>
              <a:ext cx="1104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94" name="Line 80"/>
            <p:cNvSpPr>
              <a:spLocks noChangeShapeType="1"/>
            </p:cNvSpPr>
            <p:nvPr/>
          </p:nvSpPr>
          <p:spPr bwMode="auto">
            <a:xfrm>
              <a:off x="1920" y="1765"/>
              <a:ext cx="1152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95" name="Line 81"/>
            <p:cNvSpPr>
              <a:spLocks noChangeShapeType="1"/>
            </p:cNvSpPr>
            <p:nvPr/>
          </p:nvSpPr>
          <p:spPr bwMode="auto">
            <a:xfrm>
              <a:off x="3072" y="1765"/>
              <a:ext cx="1008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96" name="Line 82"/>
            <p:cNvSpPr>
              <a:spLocks noChangeShapeType="1"/>
            </p:cNvSpPr>
            <p:nvPr/>
          </p:nvSpPr>
          <p:spPr bwMode="auto">
            <a:xfrm>
              <a:off x="4080" y="1765"/>
              <a:ext cx="1536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97" name="Line 83"/>
            <p:cNvSpPr>
              <a:spLocks noChangeShapeType="1"/>
            </p:cNvSpPr>
            <p:nvPr/>
          </p:nvSpPr>
          <p:spPr bwMode="auto">
            <a:xfrm>
              <a:off x="816" y="1996"/>
              <a:ext cx="1104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98" name="Line 84"/>
            <p:cNvSpPr>
              <a:spLocks noChangeShapeType="1"/>
            </p:cNvSpPr>
            <p:nvPr/>
          </p:nvSpPr>
          <p:spPr bwMode="auto">
            <a:xfrm>
              <a:off x="1920" y="1996"/>
              <a:ext cx="1152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99" name="Line 85"/>
            <p:cNvSpPr>
              <a:spLocks noChangeShapeType="1"/>
            </p:cNvSpPr>
            <p:nvPr/>
          </p:nvSpPr>
          <p:spPr bwMode="auto">
            <a:xfrm>
              <a:off x="3072" y="1996"/>
              <a:ext cx="1008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00" name="Line 86"/>
            <p:cNvSpPr>
              <a:spLocks noChangeShapeType="1"/>
            </p:cNvSpPr>
            <p:nvPr/>
          </p:nvSpPr>
          <p:spPr bwMode="auto">
            <a:xfrm>
              <a:off x="4080" y="1996"/>
              <a:ext cx="1536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01" name="Line 87"/>
            <p:cNvSpPr>
              <a:spLocks noChangeShapeType="1"/>
            </p:cNvSpPr>
            <p:nvPr/>
          </p:nvSpPr>
          <p:spPr bwMode="auto">
            <a:xfrm>
              <a:off x="816" y="2227"/>
              <a:ext cx="1104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02" name="Line 88"/>
            <p:cNvSpPr>
              <a:spLocks noChangeShapeType="1"/>
            </p:cNvSpPr>
            <p:nvPr/>
          </p:nvSpPr>
          <p:spPr bwMode="auto">
            <a:xfrm>
              <a:off x="1920" y="2227"/>
              <a:ext cx="1152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03" name="Line 89"/>
            <p:cNvSpPr>
              <a:spLocks noChangeShapeType="1"/>
            </p:cNvSpPr>
            <p:nvPr/>
          </p:nvSpPr>
          <p:spPr bwMode="auto">
            <a:xfrm>
              <a:off x="3072" y="2227"/>
              <a:ext cx="1008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04" name="Line 90"/>
            <p:cNvSpPr>
              <a:spLocks noChangeShapeType="1"/>
            </p:cNvSpPr>
            <p:nvPr/>
          </p:nvSpPr>
          <p:spPr bwMode="auto">
            <a:xfrm>
              <a:off x="4080" y="2227"/>
              <a:ext cx="1536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05" name="Line 91"/>
            <p:cNvSpPr>
              <a:spLocks noChangeShapeType="1"/>
            </p:cNvSpPr>
            <p:nvPr/>
          </p:nvSpPr>
          <p:spPr bwMode="auto">
            <a:xfrm>
              <a:off x="144" y="2458"/>
              <a:ext cx="672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06" name="Line 92"/>
            <p:cNvSpPr>
              <a:spLocks noChangeShapeType="1"/>
            </p:cNvSpPr>
            <p:nvPr/>
          </p:nvSpPr>
          <p:spPr bwMode="auto">
            <a:xfrm>
              <a:off x="816" y="2458"/>
              <a:ext cx="1104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07" name="Line 93"/>
            <p:cNvSpPr>
              <a:spLocks noChangeShapeType="1"/>
            </p:cNvSpPr>
            <p:nvPr/>
          </p:nvSpPr>
          <p:spPr bwMode="auto">
            <a:xfrm>
              <a:off x="1920" y="2458"/>
              <a:ext cx="1152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08" name="Line 94"/>
            <p:cNvSpPr>
              <a:spLocks noChangeShapeType="1"/>
            </p:cNvSpPr>
            <p:nvPr/>
          </p:nvSpPr>
          <p:spPr bwMode="auto">
            <a:xfrm>
              <a:off x="3072" y="2458"/>
              <a:ext cx="1008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09" name="Line 95"/>
            <p:cNvSpPr>
              <a:spLocks noChangeShapeType="1"/>
            </p:cNvSpPr>
            <p:nvPr/>
          </p:nvSpPr>
          <p:spPr bwMode="auto">
            <a:xfrm>
              <a:off x="4080" y="2458"/>
              <a:ext cx="1536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10" name="Line 96"/>
            <p:cNvSpPr>
              <a:spLocks noChangeShapeType="1"/>
            </p:cNvSpPr>
            <p:nvPr/>
          </p:nvSpPr>
          <p:spPr bwMode="auto">
            <a:xfrm>
              <a:off x="816" y="2689"/>
              <a:ext cx="1104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11" name="Line 97"/>
            <p:cNvSpPr>
              <a:spLocks noChangeShapeType="1"/>
            </p:cNvSpPr>
            <p:nvPr/>
          </p:nvSpPr>
          <p:spPr bwMode="auto">
            <a:xfrm>
              <a:off x="1920" y="2689"/>
              <a:ext cx="1152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12" name="Line 98"/>
            <p:cNvSpPr>
              <a:spLocks noChangeShapeType="1"/>
            </p:cNvSpPr>
            <p:nvPr/>
          </p:nvSpPr>
          <p:spPr bwMode="auto">
            <a:xfrm>
              <a:off x="3072" y="2689"/>
              <a:ext cx="1008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13" name="Line 99"/>
            <p:cNvSpPr>
              <a:spLocks noChangeShapeType="1"/>
            </p:cNvSpPr>
            <p:nvPr/>
          </p:nvSpPr>
          <p:spPr bwMode="auto">
            <a:xfrm>
              <a:off x="4080" y="2689"/>
              <a:ext cx="1536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14" name="Line 100"/>
            <p:cNvSpPr>
              <a:spLocks noChangeShapeType="1"/>
            </p:cNvSpPr>
            <p:nvPr/>
          </p:nvSpPr>
          <p:spPr bwMode="auto">
            <a:xfrm>
              <a:off x="816" y="2920"/>
              <a:ext cx="1104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15" name="Line 101"/>
            <p:cNvSpPr>
              <a:spLocks noChangeShapeType="1"/>
            </p:cNvSpPr>
            <p:nvPr/>
          </p:nvSpPr>
          <p:spPr bwMode="auto">
            <a:xfrm>
              <a:off x="1920" y="2920"/>
              <a:ext cx="1152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16" name="Line 102"/>
            <p:cNvSpPr>
              <a:spLocks noChangeShapeType="1"/>
            </p:cNvSpPr>
            <p:nvPr/>
          </p:nvSpPr>
          <p:spPr bwMode="auto">
            <a:xfrm>
              <a:off x="3072" y="2920"/>
              <a:ext cx="1008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17" name="Line 103"/>
            <p:cNvSpPr>
              <a:spLocks noChangeShapeType="1"/>
            </p:cNvSpPr>
            <p:nvPr/>
          </p:nvSpPr>
          <p:spPr bwMode="auto">
            <a:xfrm>
              <a:off x="4080" y="2920"/>
              <a:ext cx="1536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18" name="Line 104"/>
            <p:cNvSpPr>
              <a:spLocks noChangeShapeType="1"/>
            </p:cNvSpPr>
            <p:nvPr/>
          </p:nvSpPr>
          <p:spPr bwMode="auto">
            <a:xfrm>
              <a:off x="144" y="3151"/>
              <a:ext cx="672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19" name="Line 105"/>
            <p:cNvSpPr>
              <a:spLocks noChangeShapeType="1"/>
            </p:cNvSpPr>
            <p:nvPr/>
          </p:nvSpPr>
          <p:spPr bwMode="auto">
            <a:xfrm>
              <a:off x="816" y="3151"/>
              <a:ext cx="1104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20" name="Line 106"/>
            <p:cNvSpPr>
              <a:spLocks noChangeShapeType="1"/>
            </p:cNvSpPr>
            <p:nvPr/>
          </p:nvSpPr>
          <p:spPr bwMode="auto">
            <a:xfrm>
              <a:off x="1920" y="3151"/>
              <a:ext cx="1152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21" name="Line 107"/>
            <p:cNvSpPr>
              <a:spLocks noChangeShapeType="1"/>
            </p:cNvSpPr>
            <p:nvPr/>
          </p:nvSpPr>
          <p:spPr bwMode="auto">
            <a:xfrm>
              <a:off x="3072" y="3151"/>
              <a:ext cx="1008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22" name="Line 108"/>
            <p:cNvSpPr>
              <a:spLocks noChangeShapeType="1"/>
            </p:cNvSpPr>
            <p:nvPr/>
          </p:nvSpPr>
          <p:spPr bwMode="auto">
            <a:xfrm>
              <a:off x="4080" y="3151"/>
              <a:ext cx="1536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23" name="Line 109"/>
            <p:cNvSpPr>
              <a:spLocks noChangeShapeType="1"/>
            </p:cNvSpPr>
            <p:nvPr/>
          </p:nvSpPr>
          <p:spPr bwMode="auto">
            <a:xfrm>
              <a:off x="816" y="3382"/>
              <a:ext cx="1104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24" name="Line 110"/>
            <p:cNvSpPr>
              <a:spLocks noChangeShapeType="1"/>
            </p:cNvSpPr>
            <p:nvPr/>
          </p:nvSpPr>
          <p:spPr bwMode="auto">
            <a:xfrm>
              <a:off x="1920" y="3382"/>
              <a:ext cx="1152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25" name="Line 111"/>
            <p:cNvSpPr>
              <a:spLocks noChangeShapeType="1"/>
            </p:cNvSpPr>
            <p:nvPr/>
          </p:nvSpPr>
          <p:spPr bwMode="auto">
            <a:xfrm>
              <a:off x="3072" y="3382"/>
              <a:ext cx="1008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26" name="Line 112"/>
            <p:cNvSpPr>
              <a:spLocks noChangeShapeType="1"/>
            </p:cNvSpPr>
            <p:nvPr/>
          </p:nvSpPr>
          <p:spPr bwMode="auto">
            <a:xfrm>
              <a:off x="4080" y="3382"/>
              <a:ext cx="1536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27" name="Line 113"/>
            <p:cNvSpPr>
              <a:spLocks noChangeShapeType="1"/>
            </p:cNvSpPr>
            <p:nvPr/>
          </p:nvSpPr>
          <p:spPr bwMode="auto">
            <a:xfrm>
              <a:off x="816" y="3613"/>
              <a:ext cx="1104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28" name="Line 114"/>
            <p:cNvSpPr>
              <a:spLocks noChangeShapeType="1"/>
            </p:cNvSpPr>
            <p:nvPr/>
          </p:nvSpPr>
          <p:spPr bwMode="auto">
            <a:xfrm>
              <a:off x="1920" y="3613"/>
              <a:ext cx="1152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29" name="Line 115"/>
            <p:cNvSpPr>
              <a:spLocks noChangeShapeType="1"/>
            </p:cNvSpPr>
            <p:nvPr/>
          </p:nvSpPr>
          <p:spPr bwMode="auto">
            <a:xfrm>
              <a:off x="3072" y="3613"/>
              <a:ext cx="1008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30" name="Line 116"/>
            <p:cNvSpPr>
              <a:spLocks noChangeShapeType="1"/>
            </p:cNvSpPr>
            <p:nvPr/>
          </p:nvSpPr>
          <p:spPr bwMode="auto">
            <a:xfrm>
              <a:off x="4080" y="3613"/>
              <a:ext cx="1536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31" name="Line 117"/>
            <p:cNvSpPr>
              <a:spLocks noChangeShapeType="1"/>
            </p:cNvSpPr>
            <p:nvPr/>
          </p:nvSpPr>
          <p:spPr bwMode="auto">
            <a:xfrm>
              <a:off x="144" y="3888"/>
              <a:ext cx="672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32" name="Line 118"/>
            <p:cNvSpPr>
              <a:spLocks noChangeShapeType="1"/>
            </p:cNvSpPr>
            <p:nvPr/>
          </p:nvSpPr>
          <p:spPr bwMode="auto">
            <a:xfrm>
              <a:off x="816" y="3888"/>
              <a:ext cx="1104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33" name="Line 119"/>
            <p:cNvSpPr>
              <a:spLocks noChangeShapeType="1"/>
            </p:cNvSpPr>
            <p:nvPr/>
          </p:nvSpPr>
          <p:spPr bwMode="auto">
            <a:xfrm>
              <a:off x="1920" y="3888"/>
              <a:ext cx="1152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34" name="Line 120"/>
            <p:cNvSpPr>
              <a:spLocks noChangeShapeType="1"/>
            </p:cNvSpPr>
            <p:nvPr/>
          </p:nvSpPr>
          <p:spPr bwMode="auto">
            <a:xfrm>
              <a:off x="3072" y="3888"/>
              <a:ext cx="1008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35" name="Line 121"/>
            <p:cNvSpPr>
              <a:spLocks noChangeShapeType="1"/>
            </p:cNvSpPr>
            <p:nvPr/>
          </p:nvSpPr>
          <p:spPr bwMode="auto">
            <a:xfrm>
              <a:off x="4080" y="3888"/>
              <a:ext cx="1536" cy="0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36" name="Line 122"/>
            <p:cNvSpPr>
              <a:spLocks noChangeShapeType="1"/>
            </p:cNvSpPr>
            <p:nvPr/>
          </p:nvSpPr>
          <p:spPr bwMode="auto">
            <a:xfrm>
              <a:off x="144" y="662"/>
              <a:ext cx="0" cy="403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37" name="Line 123"/>
            <p:cNvSpPr>
              <a:spLocks noChangeShapeType="1"/>
            </p:cNvSpPr>
            <p:nvPr/>
          </p:nvSpPr>
          <p:spPr bwMode="auto">
            <a:xfrm>
              <a:off x="144" y="1065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38" name="Line 124"/>
            <p:cNvSpPr>
              <a:spLocks noChangeShapeType="1"/>
            </p:cNvSpPr>
            <p:nvPr/>
          </p:nvSpPr>
          <p:spPr bwMode="auto">
            <a:xfrm>
              <a:off x="144" y="1296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39" name="Line 125"/>
            <p:cNvSpPr>
              <a:spLocks noChangeShapeType="1"/>
            </p:cNvSpPr>
            <p:nvPr/>
          </p:nvSpPr>
          <p:spPr bwMode="auto">
            <a:xfrm>
              <a:off x="144" y="1527"/>
              <a:ext cx="0" cy="238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40" name="Line 126"/>
            <p:cNvSpPr>
              <a:spLocks noChangeShapeType="1"/>
            </p:cNvSpPr>
            <p:nvPr/>
          </p:nvSpPr>
          <p:spPr bwMode="auto">
            <a:xfrm>
              <a:off x="144" y="1765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41" name="Line 127"/>
            <p:cNvSpPr>
              <a:spLocks noChangeShapeType="1"/>
            </p:cNvSpPr>
            <p:nvPr/>
          </p:nvSpPr>
          <p:spPr bwMode="auto">
            <a:xfrm>
              <a:off x="144" y="1996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42" name="Line 128"/>
            <p:cNvSpPr>
              <a:spLocks noChangeShapeType="1"/>
            </p:cNvSpPr>
            <p:nvPr/>
          </p:nvSpPr>
          <p:spPr bwMode="auto">
            <a:xfrm>
              <a:off x="144" y="2227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43" name="Line 129"/>
            <p:cNvSpPr>
              <a:spLocks noChangeShapeType="1"/>
            </p:cNvSpPr>
            <p:nvPr/>
          </p:nvSpPr>
          <p:spPr bwMode="auto">
            <a:xfrm>
              <a:off x="144" y="2458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44" name="Line 130"/>
            <p:cNvSpPr>
              <a:spLocks noChangeShapeType="1"/>
            </p:cNvSpPr>
            <p:nvPr/>
          </p:nvSpPr>
          <p:spPr bwMode="auto">
            <a:xfrm>
              <a:off x="144" y="2689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45" name="Line 131"/>
            <p:cNvSpPr>
              <a:spLocks noChangeShapeType="1"/>
            </p:cNvSpPr>
            <p:nvPr/>
          </p:nvSpPr>
          <p:spPr bwMode="auto">
            <a:xfrm>
              <a:off x="144" y="2920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46" name="Line 132"/>
            <p:cNvSpPr>
              <a:spLocks noChangeShapeType="1"/>
            </p:cNvSpPr>
            <p:nvPr/>
          </p:nvSpPr>
          <p:spPr bwMode="auto">
            <a:xfrm>
              <a:off x="144" y="3151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47" name="Line 133"/>
            <p:cNvSpPr>
              <a:spLocks noChangeShapeType="1"/>
            </p:cNvSpPr>
            <p:nvPr/>
          </p:nvSpPr>
          <p:spPr bwMode="auto">
            <a:xfrm>
              <a:off x="144" y="3382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48" name="Line 134"/>
            <p:cNvSpPr>
              <a:spLocks noChangeShapeType="1"/>
            </p:cNvSpPr>
            <p:nvPr/>
          </p:nvSpPr>
          <p:spPr bwMode="auto">
            <a:xfrm>
              <a:off x="144" y="3613"/>
              <a:ext cx="0" cy="275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49" name="Line 135"/>
            <p:cNvSpPr>
              <a:spLocks noChangeShapeType="1"/>
            </p:cNvSpPr>
            <p:nvPr/>
          </p:nvSpPr>
          <p:spPr bwMode="auto">
            <a:xfrm>
              <a:off x="816" y="662"/>
              <a:ext cx="0" cy="403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50" name="Line 136"/>
            <p:cNvSpPr>
              <a:spLocks noChangeShapeType="1"/>
            </p:cNvSpPr>
            <p:nvPr/>
          </p:nvSpPr>
          <p:spPr bwMode="auto">
            <a:xfrm>
              <a:off x="816" y="1065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51" name="Line 137"/>
            <p:cNvSpPr>
              <a:spLocks noChangeShapeType="1"/>
            </p:cNvSpPr>
            <p:nvPr/>
          </p:nvSpPr>
          <p:spPr bwMode="auto">
            <a:xfrm>
              <a:off x="816" y="1296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52" name="Line 138"/>
            <p:cNvSpPr>
              <a:spLocks noChangeShapeType="1"/>
            </p:cNvSpPr>
            <p:nvPr/>
          </p:nvSpPr>
          <p:spPr bwMode="auto">
            <a:xfrm>
              <a:off x="816" y="1527"/>
              <a:ext cx="0" cy="238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53" name="Line 139"/>
            <p:cNvSpPr>
              <a:spLocks noChangeShapeType="1"/>
            </p:cNvSpPr>
            <p:nvPr/>
          </p:nvSpPr>
          <p:spPr bwMode="auto">
            <a:xfrm>
              <a:off x="816" y="1765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54" name="Line 140"/>
            <p:cNvSpPr>
              <a:spLocks noChangeShapeType="1"/>
            </p:cNvSpPr>
            <p:nvPr/>
          </p:nvSpPr>
          <p:spPr bwMode="auto">
            <a:xfrm>
              <a:off x="816" y="1996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55" name="Line 141"/>
            <p:cNvSpPr>
              <a:spLocks noChangeShapeType="1"/>
            </p:cNvSpPr>
            <p:nvPr/>
          </p:nvSpPr>
          <p:spPr bwMode="auto">
            <a:xfrm>
              <a:off x="816" y="2227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56" name="Line 142"/>
            <p:cNvSpPr>
              <a:spLocks noChangeShapeType="1"/>
            </p:cNvSpPr>
            <p:nvPr/>
          </p:nvSpPr>
          <p:spPr bwMode="auto">
            <a:xfrm>
              <a:off x="816" y="2458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57" name="Line 143"/>
            <p:cNvSpPr>
              <a:spLocks noChangeShapeType="1"/>
            </p:cNvSpPr>
            <p:nvPr/>
          </p:nvSpPr>
          <p:spPr bwMode="auto">
            <a:xfrm>
              <a:off x="816" y="2689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58" name="Line 144"/>
            <p:cNvSpPr>
              <a:spLocks noChangeShapeType="1"/>
            </p:cNvSpPr>
            <p:nvPr/>
          </p:nvSpPr>
          <p:spPr bwMode="auto">
            <a:xfrm>
              <a:off x="816" y="2920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59" name="Line 145"/>
            <p:cNvSpPr>
              <a:spLocks noChangeShapeType="1"/>
            </p:cNvSpPr>
            <p:nvPr/>
          </p:nvSpPr>
          <p:spPr bwMode="auto">
            <a:xfrm>
              <a:off x="816" y="3151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60" name="Line 146"/>
            <p:cNvSpPr>
              <a:spLocks noChangeShapeType="1"/>
            </p:cNvSpPr>
            <p:nvPr/>
          </p:nvSpPr>
          <p:spPr bwMode="auto">
            <a:xfrm>
              <a:off x="816" y="3382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61" name="Line 147"/>
            <p:cNvSpPr>
              <a:spLocks noChangeShapeType="1"/>
            </p:cNvSpPr>
            <p:nvPr/>
          </p:nvSpPr>
          <p:spPr bwMode="auto">
            <a:xfrm>
              <a:off x="816" y="3613"/>
              <a:ext cx="0" cy="275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62" name="Line 148"/>
            <p:cNvSpPr>
              <a:spLocks noChangeShapeType="1"/>
            </p:cNvSpPr>
            <p:nvPr/>
          </p:nvSpPr>
          <p:spPr bwMode="auto">
            <a:xfrm>
              <a:off x="1920" y="662"/>
              <a:ext cx="0" cy="403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63" name="Line 149"/>
            <p:cNvSpPr>
              <a:spLocks noChangeShapeType="1"/>
            </p:cNvSpPr>
            <p:nvPr/>
          </p:nvSpPr>
          <p:spPr bwMode="auto">
            <a:xfrm>
              <a:off x="1920" y="1065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64" name="Line 150"/>
            <p:cNvSpPr>
              <a:spLocks noChangeShapeType="1"/>
            </p:cNvSpPr>
            <p:nvPr/>
          </p:nvSpPr>
          <p:spPr bwMode="auto">
            <a:xfrm>
              <a:off x="1920" y="1296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65" name="Line 151"/>
            <p:cNvSpPr>
              <a:spLocks noChangeShapeType="1"/>
            </p:cNvSpPr>
            <p:nvPr/>
          </p:nvSpPr>
          <p:spPr bwMode="auto">
            <a:xfrm>
              <a:off x="1920" y="1527"/>
              <a:ext cx="0" cy="238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66" name="Line 152"/>
            <p:cNvSpPr>
              <a:spLocks noChangeShapeType="1"/>
            </p:cNvSpPr>
            <p:nvPr/>
          </p:nvSpPr>
          <p:spPr bwMode="auto">
            <a:xfrm>
              <a:off x="1920" y="1765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67" name="Line 153"/>
            <p:cNvSpPr>
              <a:spLocks noChangeShapeType="1"/>
            </p:cNvSpPr>
            <p:nvPr/>
          </p:nvSpPr>
          <p:spPr bwMode="auto">
            <a:xfrm>
              <a:off x="1920" y="1996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68" name="Line 154"/>
            <p:cNvSpPr>
              <a:spLocks noChangeShapeType="1"/>
            </p:cNvSpPr>
            <p:nvPr/>
          </p:nvSpPr>
          <p:spPr bwMode="auto">
            <a:xfrm>
              <a:off x="1920" y="2227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69" name="Line 155"/>
            <p:cNvSpPr>
              <a:spLocks noChangeShapeType="1"/>
            </p:cNvSpPr>
            <p:nvPr/>
          </p:nvSpPr>
          <p:spPr bwMode="auto">
            <a:xfrm>
              <a:off x="1920" y="2458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70" name="Line 156"/>
            <p:cNvSpPr>
              <a:spLocks noChangeShapeType="1"/>
            </p:cNvSpPr>
            <p:nvPr/>
          </p:nvSpPr>
          <p:spPr bwMode="auto">
            <a:xfrm>
              <a:off x="1920" y="2689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71" name="Line 157"/>
            <p:cNvSpPr>
              <a:spLocks noChangeShapeType="1"/>
            </p:cNvSpPr>
            <p:nvPr/>
          </p:nvSpPr>
          <p:spPr bwMode="auto">
            <a:xfrm>
              <a:off x="1920" y="2920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72" name="Line 158"/>
            <p:cNvSpPr>
              <a:spLocks noChangeShapeType="1"/>
            </p:cNvSpPr>
            <p:nvPr/>
          </p:nvSpPr>
          <p:spPr bwMode="auto">
            <a:xfrm>
              <a:off x="1920" y="3151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73" name="Line 159"/>
            <p:cNvSpPr>
              <a:spLocks noChangeShapeType="1"/>
            </p:cNvSpPr>
            <p:nvPr/>
          </p:nvSpPr>
          <p:spPr bwMode="auto">
            <a:xfrm>
              <a:off x="1920" y="3382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74" name="Line 160"/>
            <p:cNvSpPr>
              <a:spLocks noChangeShapeType="1"/>
            </p:cNvSpPr>
            <p:nvPr/>
          </p:nvSpPr>
          <p:spPr bwMode="auto">
            <a:xfrm>
              <a:off x="1920" y="3613"/>
              <a:ext cx="0" cy="275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75" name="Line 161"/>
            <p:cNvSpPr>
              <a:spLocks noChangeShapeType="1"/>
            </p:cNvSpPr>
            <p:nvPr/>
          </p:nvSpPr>
          <p:spPr bwMode="auto">
            <a:xfrm>
              <a:off x="3072" y="662"/>
              <a:ext cx="0" cy="403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76" name="Line 162"/>
            <p:cNvSpPr>
              <a:spLocks noChangeShapeType="1"/>
            </p:cNvSpPr>
            <p:nvPr/>
          </p:nvSpPr>
          <p:spPr bwMode="auto">
            <a:xfrm>
              <a:off x="3072" y="1065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77" name="Line 163"/>
            <p:cNvSpPr>
              <a:spLocks noChangeShapeType="1"/>
            </p:cNvSpPr>
            <p:nvPr/>
          </p:nvSpPr>
          <p:spPr bwMode="auto">
            <a:xfrm>
              <a:off x="3072" y="1296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78" name="Line 164"/>
            <p:cNvSpPr>
              <a:spLocks noChangeShapeType="1"/>
            </p:cNvSpPr>
            <p:nvPr/>
          </p:nvSpPr>
          <p:spPr bwMode="auto">
            <a:xfrm>
              <a:off x="3072" y="1527"/>
              <a:ext cx="0" cy="238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79" name="Line 165"/>
            <p:cNvSpPr>
              <a:spLocks noChangeShapeType="1"/>
            </p:cNvSpPr>
            <p:nvPr/>
          </p:nvSpPr>
          <p:spPr bwMode="auto">
            <a:xfrm>
              <a:off x="3072" y="1765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80" name="Line 166"/>
            <p:cNvSpPr>
              <a:spLocks noChangeShapeType="1"/>
            </p:cNvSpPr>
            <p:nvPr/>
          </p:nvSpPr>
          <p:spPr bwMode="auto">
            <a:xfrm>
              <a:off x="3072" y="1996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81" name="Line 167"/>
            <p:cNvSpPr>
              <a:spLocks noChangeShapeType="1"/>
            </p:cNvSpPr>
            <p:nvPr/>
          </p:nvSpPr>
          <p:spPr bwMode="auto">
            <a:xfrm>
              <a:off x="3072" y="2227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82" name="Line 168"/>
            <p:cNvSpPr>
              <a:spLocks noChangeShapeType="1"/>
            </p:cNvSpPr>
            <p:nvPr/>
          </p:nvSpPr>
          <p:spPr bwMode="auto">
            <a:xfrm>
              <a:off x="3072" y="2458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83" name="Line 169"/>
            <p:cNvSpPr>
              <a:spLocks noChangeShapeType="1"/>
            </p:cNvSpPr>
            <p:nvPr/>
          </p:nvSpPr>
          <p:spPr bwMode="auto">
            <a:xfrm>
              <a:off x="3072" y="2689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84" name="Line 170"/>
            <p:cNvSpPr>
              <a:spLocks noChangeShapeType="1"/>
            </p:cNvSpPr>
            <p:nvPr/>
          </p:nvSpPr>
          <p:spPr bwMode="auto">
            <a:xfrm>
              <a:off x="3072" y="2920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85" name="Line 171"/>
            <p:cNvSpPr>
              <a:spLocks noChangeShapeType="1"/>
            </p:cNvSpPr>
            <p:nvPr/>
          </p:nvSpPr>
          <p:spPr bwMode="auto">
            <a:xfrm>
              <a:off x="3072" y="3151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86" name="Line 172"/>
            <p:cNvSpPr>
              <a:spLocks noChangeShapeType="1"/>
            </p:cNvSpPr>
            <p:nvPr/>
          </p:nvSpPr>
          <p:spPr bwMode="auto">
            <a:xfrm>
              <a:off x="3072" y="3382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87" name="Line 173"/>
            <p:cNvSpPr>
              <a:spLocks noChangeShapeType="1"/>
            </p:cNvSpPr>
            <p:nvPr/>
          </p:nvSpPr>
          <p:spPr bwMode="auto">
            <a:xfrm>
              <a:off x="3072" y="3613"/>
              <a:ext cx="0" cy="275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88" name="Line 174"/>
            <p:cNvSpPr>
              <a:spLocks noChangeShapeType="1"/>
            </p:cNvSpPr>
            <p:nvPr/>
          </p:nvSpPr>
          <p:spPr bwMode="auto">
            <a:xfrm>
              <a:off x="4080" y="662"/>
              <a:ext cx="0" cy="403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89" name="Line 175"/>
            <p:cNvSpPr>
              <a:spLocks noChangeShapeType="1"/>
            </p:cNvSpPr>
            <p:nvPr/>
          </p:nvSpPr>
          <p:spPr bwMode="auto">
            <a:xfrm>
              <a:off x="4080" y="1065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90" name="Line 176"/>
            <p:cNvSpPr>
              <a:spLocks noChangeShapeType="1"/>
            </p:cNvSpPr>
            <p:nvPr/>
          </p:nvSpPr>
          <p:spPr bwMode="auto">
            <a:xfrm>
              <a:off x="4080" y="1296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91" name="Line 177"/>
            <p:cNvSpPr>
              <a:spLocks noChangeShapeType="1"/>
            </p:cNvSpPr>
            <p:nvPr/>
          </p:nvSpPr>
          <p:spPr bwMode="auto">
            <a:xfrm>
              <a:off x="4080" y="1527"/>
              <a:ext cx="0" cy="238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92" name="Line 178"/>
            <p:cNvSpPr>
              <a:spLocks noChangeShapeType="1"/>
            </p:cNvSpPr>
            <p:nvPr/>
          </p:nvSpPr>
          <p:spPr bwMode="auto">
            <a:xfrm>
              <a:off x="4080" y="1765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93" name="Line 179"/>
            <p:cNvSpPr>
              <a:spLocks noChangeShapeType="1"/>
            </p:cNvSpPr>
            <p:nvPr/>
          </p:nvSpPr>
          <p:spPr bwMode="auto">
            <a:xfrm>
              <a:off x="4080" y="1996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94" name="Line 180"/>
            <p:cNvSpPr>
              <a:spLocks noChangeShapeType="1"/>
            </p:cNvSpPr>
            <p:nvPr/>
          </p:nvSpPr>
          <p:spPr bwMode="auto">
            <a:xfrm>
              <a:off x="4080" y="2227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95" name="Line 181"/>
            <p:cNvSpPr>
              <a:spLocks noChangeShapeType="1"/>
            </p:cNvSpPr>
            <p:nvPr/>
          </p:nvSpPr>
          <p:spPr bwMode="auto">
            <a:xfrm>
              <a:off x="4080" y="2458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96" name="Line 182"/>
            <p:cNvSpPr>
              <a:spLocks noChangeShapeType="1"/>
            </p:cNvSpPr>
            <p:nvPr/>
          </p:nvSpPr>
          <p:spPr bwMode="auto">
            <a:xfrm>
              <a:off x="4080" y="2689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97" name="Line 183"/>
            <p:cNvSpPr>
              <a:spLocks noChangeShapeType="1"/>
            </p:cNvSpPr>
            <p:nvPr/>
          </p:nvSpPr>
          <p:spPr bwMode="auto">
            <a:xfrm>
              <a:off x="4080" y="2920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98" name="Line 184"/>
            <p:cNvSpPr>
              <a:spLocks noChangeShapeType="1"/>
            </p:cNvSpPr>
            <p:nvPr/>
          </p:nvSpPr>
          <p:spPr bwMode="auto">
            <a:xfrm>
              <a:off x="4080" y="3151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99" name="Line 185"/>
            <p:cNvSpPr>
              <a:spLocks noChangeShapeType="1"/>
            </p:cNvSpPr>
            <p:nvPr/>
          </p:nvSpPr>
          <p:spPr bwMode="auto">
            <a:xfrm>
              <a:off x="4080" y="3382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00" name="Line 186"/>
            <p:cNvSpPr>
              <a:spLocks noChangeShapeType="1"/>
            </p:cNvSpPr>
            <p:nvPr/>
          </p:nvSpPr>
          <p:spPr bwMode="auto">
            <a:xfrm>
              <a:off x="4080" y="3613"/>
              <a:ext cx="0" cy="275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01" name="Line 187"/>
            <p:cNvSpPr>
              <a:spLocks noChangeShapeType="1"/>
            </p:cNvSpPr>
            <p:nvPr/>
          </p:nvSpPr>
          <p:spPr bwMode="auto">
            <a:xfrm>
              <a:off x="5616" y="662"/>
              <a:ext cx="0" cy="403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02" name="Line 188"/>
            <p:cNvSpPr>
              <a:spLocks noChangeShapeType="1"/>
            </p:cNvSpPr>
            <p:nvPr/>
          </p:nvSpPr>
          <p:spPr bwMode="auto">
            <a:xfrm>
              <a:off x="5616" y="1065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03" name="Line 189"/>
            <p:cNvSpPr>
              <a:spLocks noChangeShapeType="1"/>
            </p:cNvSpPr>
            <p:nvPr/>
          </p:nvSpPr>
          <p:spPr bwMode="auto">
            <a:xfrm>
              <a:off x="5616" y="1296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04" name="Line 190"/>
            <p:cNvSpPr>
              <a:spLocks noChangeShapeType="1"/>
            </p:cNvSpPr>
            <p:nvPr/>
          </p:nvSpPr>
          <p:spPr bwMode="auto">
            <a:xfrm>
              <a:off x="5616" y="1527"/>
              <a:ext cx="0" cy="238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05" name="Line 191"/>
            <p:cNvSpPr>
              <a:spLocks noChangeShapeType="1"/>
            </p:cNvSpPr>
            <p:nvPr/>
          </p:nvSpPr>
          <p:spPr bwMode="auto">
            <a:xfrm>
              <a:off x="5616" y="1765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06" name="Line 192"/>
            <p:cNvSpPr>
              <a:spLocks noChangeShapeType="1"/>
            </p:cNvSpPr>
            <p:nvPr/>
          </p:nvSpPr>
          <p:spPr bwMode="auto">
            <a:xfrm>
              <a:off x="5616" y="1996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07" name="Line 193"/>
            <p:cNvSpPr>
              <a:spLocks noChangeShapeType="1"/>
            </p:cNvSpPr>
            <p:nvPr/>
          </p:nvSpPr>
          <p:spPr bwMode="auto">
            <a:xfrm>
              <a:off x="5616" y="2227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08" name="Line 194"/>
            <p:cNvSpPr>
              <a:spLocks noChangeShapeType="1"/>
            </p:cNvSpPr>
            <p:nvPr/>
          </p:nvSpPr>
          <p:spPr bwMode="auto">
            <a:xfrm>
              <a:off x="5616" y="2458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09" name="Line 195"/>
            <p:cNvSpPr>
              <a:spLocks noChangeShapeType="1"/>
            </p:cNvSpPr>
            <p:nvPr/>
          </p:nvSpPr>
          <p:spPr bwMode="auto">
            <a:xfrm>
              <a:off x="5616" y="2689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10" name="Line 196"/>
            <p:cNvSpPr>
              <a:spLocks noChangeShapeType="1"/>
            </p:cNvSpPr>
            <p:nvPr/>
          </p:nvSpPr>
          <p:spPr bwMode="auto">
            <a:xfrm>
              <a:off x="5616" y="2920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11" name="Line 197"/>
            <p:cNvSpPr>
              <a:spLocks noChangeShapeType="1"/>
            </p:cNvSpPr>
            <p:nvPr/>
          </p:nvSpPr>
          <p:spPr bwMode="auto">
            <a:xfrm>
              <a:off x="5616" y="3151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12" name="Line 198"/>
            <p:cNvSpPr>
              <a:spLocks noChangeShapeType="1"/>
            </p:cNvSpPr>
            <p:nvPr/>
          </p:nvSpPr>
          <p:spPr bwMode="auto">
            <a:xfrm>
              <a:off x="5616" y="3382"/>
              <a:ext cx="0" cy="231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13" name="Line 199"/>
            <p:cNvSpPr>
              <a:spLocks noChangeShapeType="1"/>
            </p:cNvSpPr>
            <p:nvPr/>
          </p:nvSpPr>
          <p:spPr bwMode="auto">
            <a:xfrm>
              <a:off x="5616" y="3613"/>
              <a:ext cx="0" cy="275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344" name="Line 200"/>
          <p:cNvSpPr>
            <a:spLocks noChangeShapeType="1"/>
          </p:cNvSpPr>
          <p:nvPr/>
        </p:nvSpPr>
        <p:spPr bwMode="auto">
          <a:xfrm>
            <a:off x="1295400" y="2803525"/>
            <a:ext cx="7620000" cy="1588"/>
          </a:xfrm>
          <a:prstGeom prst="line">
            <a:avLst/>
          </a:prstGeom>
          <a:noFill/>
          <a:ln w="28440">
            <a:solidFill>
              <a:srgbClr val="00CC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345" name="Line 201"/>
          <p:cNvSpPr>
            <a:spLocks noChangeShapeType="1"/>
          </p:cNvSpPr>
          <p:nvPr/>
        </p:nvSpPr>
        <p:spPr bwMode="auto">
          <a:xfrm>
            <a:off x="1295400" y="3870325"/>
            <a:ext cx="7620000" cy="1588"/>
          </a:xfrm>
          <a:prstGeom prst="line">
            <a:avLst/>
          </a:prstGeom>
          <a:noFill/>
          <a:ln w="28440">
            <a:solidFill>
              <a:srgbClr val="00CC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346" name="Line 202"/>
          <p:cNvSpPr>
            <a:spLocks noChangeShapeType="1"/>
          </p:cNvSpPr>
          <p:nvPr/>
        </p:nvSpPr>
        <p:spPr bwMode="auto">
          <a:xfrm>
            <a:off x="1295400" y="5013325"/>
            <a:ext cx="7620000" cy="1588"/>
          </a:xfrm>
          <a:prstGeom prst="line">
            <a:avLst/>
          </a:prstGeom>
          <a:noFill/>
          <a:ln w="28440">
            <a:solidFill>
              <a:srgbClr val="00CC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88" y="34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Purpose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Summarize differences between climate and weather prediction.</a:t>
            </a:r>
          </a:p>
          <a:p>
            <a:r>
              <a:rPr lang="en-US" dirty="0" smtClean="0"/>
              <a:t>Give a “Meteorologist’s eye view” of how seasonal prediction may be used by the energy sector.</a:t>
            </a:r>
          </a:p>
          <a:p>
            <a:r>
              <a:rPr lang="en-US" dirty="0" smtClean="0"/>
              <a:t>Summarize how weather and climate forecasts are made.</a:t>
            </a:r>
          </a:p>
          <a:p>
            <a:r>
              <a:rPr lang="en-US" dirty="0" smtClean="0"/>
              <a:t>Present information on temperature and degree day forecasts.</a:t>
            </a:r>
          </a:p>
          <a:p>
            <a:r>
              <a:rPr lang="en-US" dirty="0" smtClean="0"/>
              <a:t>Show the skill of the forecasts.</a:t>
            </a:r>
            <a:endParaRPr lang="en-US" dirty="0"/>
          </a:p>
        </p:txBody>
      </p:sp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33400" y="1066800"/>
            <a:ext cx="813608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20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685800" y="304800"/>
            <a:ext cx="79248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3600" i="1" dirty="0">
                <a:solidFill>
                  <a:srgbClr val="FF0000"/>
                </a:solidFill>
              </a:rPr>
              <a:t>Track Prediction </a:t>
            </a:r>
            <a:r>
              <a:rPr lang="en-US" sz="3600" i="1" dirty="0" smtClean="0">
                <a:solidFill>
                  <a:srgbClr val="FF0000"/>
                </a:solidFill>
              </a:rPr>
              <a:t>(Storm day density) </a:t>
            </a:r>
            <a:r>
              <a:rPr lang="en-US" sz="3600" dirty="0">
                <a:solidFill>
                  <a:srgbClr val="002060"/>
                </a:solidFill>
              </a:rPr>
              <a:t>for CFS)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3" b="13675"/>
          <a:stretch>
            <a:fillRect/>
          </a:stretch>
        </p:blipFill>
        <p:spPr bwMode="auto">
          <a:xfrm>
            <a:off x="228600" y="914400"/>
            <a:ext cx="8763000" cy="544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413" b="1367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 t="22653" b="9241"/>
          <a:stretch>
            <a:fillRect/>
          </a:stretch>
        </p:blipFill>
        <p:spPr bwMode="auto">
          <a:xfrm>
            <a:off x="6915150" y="1600200"/>
            <a:ext cx="19240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094" t="22653" b="92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295400" y="3505200"/>
            <a:ext cx="6553200" cy="3778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2000" dirty="0">
                <a:solidFill>
                  <a:srgbClr val="000000"/>
                </a:solidFill>
              </a:rPr>
              <a:t>Anomalous Storm Day Density from CFS Forecasts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395663" y="838200"/>
            <a:ext cx="2894012" cy="3778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2000" dirty="0">
                <a:solidFill>
                  <a:srgbClr val="000000"/>
                </a:solidFill>
              </a:rPr>
              <a:t>Observed Actual Tracks</a:t>
            </a:r>
          </a:p>
        </p:txBody>
      </p:sp>
      <p:pic>
        <p:nvPicPr>
          <p:cNvPr id="7" name="Picture 5" descr="noaassm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nws_logo(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33399" y="12954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83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Climate Forecast Summary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Forecasts do not predict individual weather events </a:t>
            </a:r>
          </a:p>
          <a:p>
            <a:r>
              <a:rPr lang="en-US" dirty="0" smtClean="0"/>
              <a:t>Forecasts are made in relation to climate normal (Above, Near, Below)</a:t>
            </a:r>
          </a:p>
          <a:p>
            <a:r>
              <a:rPr lang="en-US" dirty="0" smtClean="0"/>
              <a:t>Forecasts can be interpreted in terms or ranges.   </a:t>
            </a:r>
            <a:endParaRPr lang="en-US" dirty="0"/>
          </a:p>
        </p:txBody>
      </p:sp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33400" y="12954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17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909455"/>
            <a:ext cx="77724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eNERGY</a:t>
            </a:r>
            <a:r>
              <a:rPr lang="en-US" sz="3600" dirty="0" smtClean="0">
                <a:solidFill>
                  <a:srgbClr val="FF0000"/>
                </a:solidFill>
              </a:rPr>
              <a:t> RELATED Weather Information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Degree Days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4" descr="ncep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485775"/>
            <a:ext cx="2049463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100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75456" y="2438400"/>
            <a:ext cx="78486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695325" y="4724400"/>
            <a:ext cx="78486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6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161" y="34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Degree Days - Defined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Degree Days are a simple tool to estimate weather related energy demand.</a:t>
            </a:r>
          </a:p>
          <a:p>
            <a:pPr marL="0" indent="0" algn="ctr">
              <a:buNone/>
            </a:pPr>
            <a:r>
              <a:rPr lang="en-US" sz="2800" dirty="0" smtClean="0"/>
              <a:t>Definition</a:t>
            </a:r>
          </a:p>
          <a:p>
            <a:pPr marL="0" indent="0" algn="ctr">
              <a:buNone/>
            </a:pPr>
            <a:r>
              <a:rPr lang="en-US" sz="2800" dirty="0" smtClean="0"/>
              <a:t>Mean Daily Temperature = t = .5*(</a:t>
            </a:r>
            <a:r>
              <a:rPr lang="en-US" sz="2800" dirty="0" err="1" smtClean="0"/>
              <a:t>Tmax+Tmin</a:t>
            </a:r>
            <a:r>
              <a:rPr lang="en-US" sz="2800" dirty="0" smtClean="0"/>
              <a:t>)</a:t>
            </a:r>
          </a:p>
          <a:p>
            <a:pPr marL="0" indent="0" algn="ctr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Heating is needed when  t   &lt; 65 F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Cooling is needed when the t &gt; 65 F.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Costs are approximately linearly related to degree days.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25161" y="12192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60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Houston Temperatures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b="65072"/>
          <a:stretch/>
        </p:blipFill>
        <p:spPr>
          <a:xfrm>
            <a:off x="670375" y="1600200"/>
            <a:ext cx="8184249" cy="4190999"/>
          </a:xfrm>
        </p:spPr>
      </p:pic>
      <p:cxnSp>
        <p:nvCxnSpPr>
          <p:cNvPr id="6" name="Straight Connector 5"/>
          <p:cNvCxnSpPr/>
          <p:nvPr/>
        </p:nvCxnSpPr>
        <p:spPr>
          <a:xfrm>
            <a:off x="1219200" y="3810000"/>
            <a:ext cx="70866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05400" y="2567152"/>
            <a:ext cx="3105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Cooling Required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09800" y="4720954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Heating Required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2567152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65 Cooling degree days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42186" y="4844064"/>
            <a:ext cx="293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176 Heating degree days</a:t>
            </a:r>
            <a:endParaRPr lang="en-US" sz="2000" b="1" dirty="0"/>
          </a:p>
        </p:txBody>
      </p:sp>
      <p:pic>
        <p:nvPicPr>
          <p:cNvPr id="11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533399" y="12954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37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85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Degree Days Vs. Gas Consumption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28" y="1219200"/>
            <a:ext cx="82296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Reference:   </a:t>
            </a:r>
            <a:r>
              <a:rPr lang="en-US" sz="2400" u="sng" dirty="0" smtClean="0"/>
              <a:t>Relations between Temperature and Residential Natural Gas Consumption in the Central and Eastern U.S.   </a:t>
            </a:r>
          </a:p>
          <a:p>
            <a:pPr marL="0" indent="0">
              <a:buNone/>
            </a:pPr>
            <a:r>
              <a:rPr lang="en-US" sz="2400" i="1" dirty="0" smtClean="0"/>
              <a:t>    Journal of Applied Meteorology and Climatology,  November, 2007          Authors.  Reed Timmer and Peter J. Lamb</a:t>
            </a:r>
          </a:p>
          <a:p>
            <a:pPr marL="0" indent="0">
              <a:buNone/>
            </a:pPr>
            <a:r>
              <a:rPr lang="en-US" sz="2400" dirty="0" smtClean="0"/>
              <a:t>Results:   Correlation with HDD is higher in the north(r=.9)  than south (r=.6). </a:t>
            </a:r>
          </a:p>
          <a:p>
            <a:pPr marL="0" indent="0">
              <a:buNone/>
            </a:pPr>
            <a:r>
              <a:rPr lang="en-US" sz="2400" dirty="0" smtClean="0"/>
              <a:t>Optimum HDD base is lower than 65F in the north, somewhat higher in the south.</a:t>
            </a:r>
          </a:p>
          <a:p>
            <a:pPr marL="0" indent="0">
              <a:buNone/>
            </a:pPr>
            <a:r>
              <a:rPr lang="en-US" sz="2400" dirty="0" smtClean="0"/>
              <a:t>Other Elements:   </a:t>
            </a:r>
            <a:r>
              <a:rPr lang="en-US" sz="2400" dirty="0" smtClean="0">
                <a:solidFill>
                  <a:srgbClr val="00B050"/>
                </a:solidFill>
              </a:rPr>
              <a:t>Wind</a:t>
            </a:r>
            <a:r>
              <a:rPr lang="en-US" sz="2400" dirty="0" smtClean="0"/>
              <a:t> – Not well predict at long ranges.</a:t>
            </a:r>
            <a:r>
              <a:rPr lang="en-US" sz="1600" dirty="0" smtClean="0"/>
              <a:t>  </a:t>
            </a:r>
            <a:r>
              <a:rPr lang="en-US" sz="2400" dirty="0" smtClean="0">
                <a:solidFill>
                  <a:srgbClr val="00B050"/>
                </a:solidFill>
              </a:rPr>
              <a:t>Sunshine/ clouds </a:t>
            </a:r>
            <a:r>
              <a:rPr lang="en-US" sz="2400" dirty="0" smtClean="0"/>
              <a:t>– Already reflected in  the temperatures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B050"/>
                </a:solidFill>
              </a:rPr>
              <a:t>Humidity</a:t>
            </a:r>
            <a:r>
              <a:rPr lang="en-US" sz="2400" dirty="0" smtClean="0"/>
              <a:t> – More important for cooling than heating.   Year-to-year variations not being predicted</a:t>
            </a:r>
          </a:p>
          <a:p>
            <a:pPr marL="0" indent="0">
              <a:buNone/>
            </a:pPr>
            <a:r>
              <a:rPr lang="en-US" sz="2800" dirty="0" smtClean="0"/>
              <a:t> 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33399" y="10668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84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i="1" dirty="0" smtClean="0">
                <a:solidFill>
                  <a:srgbClr val="FF0000"/>
                </a:solidFill>
              </a:rPr>
              <a:t>Definitions</a:t>
            </a:r>
          </a:p>
        </p:txBody>
      </p:sp>
      <p:sp>
        <p:nvSpPr>
          <p:cNvPr id="3075" name="Rectangle 3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685800" y="1828800"/>
            <a:ext cx="7772400" cy="4419600"/>
          </a:xfrm>
          <a:blipFill rotWithShape="1">
            <a:blip r:embed="rId2"/>
            <a:stretch>
              <a:fillRect l="-2039" b="-1931"/>
            </a:stretch>
          </a:blipFill>
          <a:extLst/>
        </p:spPr>
        <p:txBody>
          <a:bodyPr/>
          <a:lstStyle/>
          <a:p>
            <a:r>
              <a:rPr lang="en-US" dirty="0">
                <a:noFill/>
              </a:rPr>
              <a:t> </a:t>
            </a:r>
          </a:p>
        </p:txBody>
      </p:sp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33399" y="12954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909455"/>
            <a:ext cx="77724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CPC’s Temperature and degree day outlooks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4" descr="ncep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485775"/>
            <a:ext cx="2049463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100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75456" y="2438400"/>
            <a:ext cx="78486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695325" y="4724400"/>
            <a:ext cx="78486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62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161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CPC Temperature Outlook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CPC “Forecast divisions”</a:t>
            </a:r>
          </a:p>
          <a:p>
            <a:r>
              <a:rPr lang="en-US" dirty="0" smtClean="0"/>
              <a:t>Seasonal Outlooks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For each division divide the 1981-2010 mean seasonal temperatures into 3 classes</a:t>
            </a:r>
          </a:p>
          <a:p>
            <a:pPr marL="0" indent="0">
              <a:buNone/>
            </a:pPr>
            <a:r>
              <a:rPr lang="en-US" dirty="0" smtClean="0"/>
              <a:t>Below Normal = Lowest 1/3</a:t>
            </a:r>
          </a:p>
          <a:p>
            <a:pPr marL="0" indent="0">
              <a:buNone/>
            </a:pPr>
            <a:r>
              <a:rPr lang="en-US" dirty="0" smtClean="0"/>
              <a:t>Near Normal  = Middle 1/3</a:t>
            </a:r>
          </a:p>
          <a:p>
            <a:pPr marL="0" indent="0">
              <a:buNone/>
            </a:pPr>
            <a:r>
              <a:rPr lang="en-US" dirty="0" smtClean="0"/>
              <a:t>Above Normal = Highest 1/3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(With assistance of an assumed distribution)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25161" y="12954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56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i="1" dirty="0" smtClean="0">
                <a:solidFill>
                  <a:srgbClr val="FF0000"/>
                </a:solidFill>
              </a:rPr>
              <a:t>CPC POE Outlooks</a:t>
            </a:r>
          </a:p>
        </p:txBody>
      </p:sp>
      <p:pic>
        <p:nvPicPr>
          <p:cNvPr id="5123" name="Picture 3" descr="C:\Documents and Settings\forecaster\My Documents\My Pictures\usa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4008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33399" y="12954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161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Weather and Climate Prediction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Autofit/>
          </a:bodyPr>
          <a:lstStyle/>
          <a:p>
            <a:pPr marL="457200" indent="-457200">
              <a:buAutoNum type="arabicPlain" startAt="1870"/>
            </a:pPr>
            <a:r>
              <a:rPr lang="en-US" sz="2000" b="1" dirty="0" smtClean="0"/>
              <a:t>    Weather Bureau founded.   Telegraph enabled weather observations</a:t>
            </a:r>
          </a:p>
          <a:p>
            <a:pPr marL="0" indent="0">
              <a:buNone/>
            </a:pPr>
            <a:r>
              <a:rPr lang="en-US" sz="2000" b="1" dirty="0"/>
              <a:t> </a:t>
            </a:r>
            <a:r>
              <a:rPr lang="en-US" sz="2000" b="1" dirty="0" smtClean="0"/>
              <a:t>             to be transmitted. </a:t>
            </a:r>
          </a:p>
          <a:p>
            <a:pPr marL="0" indent="0">
              <a:buNone/>
            </a:pPr>
            <a:r>
              <a:rPr lang="en-US" sz="2000" b="1" dirty="0" smtClean="0"/>
              <a:t>1920’s  Aviation requires better upper air observations and  prediction.  </a:t>
            </a:r>
          </a:p>
          <a:p>
            <a:pPr marL="0" indent="0">
              <a:buNone/>
            </a:pPr>
            <a:r>
              <a:rPr lang="en-US" sz="2000" b="1" dirty="0" smtClean="0"/>
              <a:t>1940’s  First Weather Bureau experiments in extended range prediction.</a:t>
            </a:r>
          </a:p>
          <a:p>
            <a:pPr marL="0" indent="0">
              <a:buNone/>
            </a:pPr>
            <a:r>
              <a:rPr lang="en-US" sz="2000" b="1" dirty="0" smtClean="0"/>
              <a:t>1950’s  Computer models of the atmosphere become possible.</a:t>
            </a:r>
          </a:p>
          <a:p>
            <a:pPr marL="457200" indent="-457200">
              <a:buAutoNum type="arabicPlain" startAt="1970"/>
            </a:pPr>
            <a:r>
              <a:rPr lang="en-US" sz="2000" b="1" dirty="0" smtClean="0"/>
              <a:t>     NOAA formed.  Weather Bureau becomes the National Weather</a:t>
            </a:r>
          </a:p>
          <a:p>
            <a:pPr marL="0" indent="0">
              <a:buNone/>
            </a:pPr>
            <a:r>
              <a:rPr lang="en-US" sz="2000" b="1" dirty="0" smtClean="0"/>
              <a:t>               Service .  </a:t>
            </a:r>
            <a:endParaRPr lang="en-US" sz="2000" b="1" dirty="0"/>
          </a:p>
          <a:p>
            <a:pPr marL="457200" indent="-457200">
              <a:buAutoNum type="arabicPlain" startAt="1979"/>
            </a:pPr>
            <a:r>
              <a:rPr lang="en-US" sz="2000" b="1" dirty="0" smtClean="0"/>
              <a:t>     The Climate Analysis Center formed.  Satellites enable global</a:t>
            </a:r>
          </a:p>
          <a:p>
            <a:pPr marL="0" indent="0">
              <a:buNone/>
            </a:pPr>
            <a:r>
              <a:rPr lang="en-US" sz="2000" b="1" dirty="0"/>
              <a:t> </a:t>
            </a:r>
            <a:r>
              <a:rPr lang="en-US" sz="2000" b="1" dirty="0" smtClean="0"/>
              <a:t>             observations of elements important for climate prediction.</a:t>
            </a:r>
          </a:p>
          <a:p>
            <a:pPr marL="0" indent="0">
              <a:buNone/>
            </a:pPr>
            <a:r>
              <a:rPr lang="en-US" sz="2000" b="1" dirty="0" smtClean="0"/>
              <a:t>1982     El Nino brings about the modern era in climate prediction.</a:t>
            </a:r>
          </a:p>
          <a:p>
            <a:pPr marL="0" indent="0">
              <a:buNone/>
            </a:pPr>
            <a:r>
              <a:rPr lang="en-US" sz="2000" b="1" dirty="0" smtClean="0"/>
              <a:t>1990’s  Computer advances enable ensemble forecasting.</a:t>
            </a:r>
          </a:p>
          <a:p>
            <a:pPr marL="0" indent="0">
              <a:buNone/>
            </a:pPr>
            <a:r>
              <a:rPr lang="en-US" sz="2000" b="1" dirty="0" smtClean="0"/>
              <a:t>1995     The Climate Analysis Center becomes the Climate Prediction Center.</a:t>
            </a:r>
          </a:p>
          <a:p>
            <a:pPr marL="0" indent="0">
              <a:buNone/>
            </a:pPr>
            <a:r>
              <a:rPr lang="en-US" sz="2000" dirty="0" smtClean="0"/>
              <a:t>               </a:t>
            </a:r>
            <a:r>
              <a:rPr lang="en-US" sz="2000" b="1" dirty="0" smtClean="0"/>
              <a:t>Seasonal predictions made in the current format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33400" y="1066800"/>
            <a:ext cx="813608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56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7" y="757670"/>
            <a:ext cx="7086600" cy="57721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054677" y="3810000"/>
            <a:ext cx="6196445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78922" y="2867890"/>
            <a:ext cx="6172200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98772" y="4114800"/>
            <a:ext cx="1679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Below Normal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71064" y="28194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Near Normal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450282" y="1683327"/>
            <a:ext cx="1634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Above Normal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4530298"/>
            <a:ext cx="926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33%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3004065"/>
            <a:ext cx="926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33</a:t>
            </a:r>
            <a:r>
              <a:rPr lang="en-US" sz="2400" b="1" dirty="0" smtClean="0"/>
              <a:t>%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3127" y="1867992"/>
            <a:ext cx="97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33%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1664" y="0"/>
            <a:ext cx="817071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Temperatures for Houston area: </a:t>
            </a:r>
          </a:p>
          <a:p>
            <a:r>
              <a:rPr lang="en-US" sz="3600" b="1" i="1" dirty="0" smtClean="0">
                <a:solidFill>
                  <a:srgbClr val="FF0000"/>
                </a:solidFill>
              </a:rPr>
              <a:t> 3-month Means for  April - June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pic>
        <p:nvPicPr>
          <p:cNvPr id="12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519546" y="1200329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05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Prediction Methods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CPC obtains forecasts from many tools</a:t>
            </a:r>
          </a:p>
          <a:p>
            <a:r>
              <a:rPr lang="en-US" dirty="0" smtClean="0"/>
              <a:t>Estimated skill based on “Hindcasts” 1982-2012</a:t>
            </a:r>
          </a:p>
          <a:p>
            <a:r>
              <a:rPr lang="en-US" dirty="0" smtClean="0"/>
              <a:t>Ensemble of forecasts are assembled</a:t>
            </a:r>
          </a:p>
          <a:p>
            <a:r>
              <a:rPr lang="en-US" dirty="0" smtClean="0"/>
              <a:t>Outlooks are based on calibrated counts.</a:t>
            </a:r>
          </a:p>
          <a:p>
            <a:r>
              <a:rPr lang="en-US" dirty="0" smtClean="0"/>
              <a:t>3-month seasonal means</a:t>
            </a:r>
            <a:r>
              <a:rPr lang="en-US" dirty="0"/>
              <a:t> </a:t>
            </a:r>
            <a:r>
              <a:rPr lang="en-US" dirty="0" smtClean="0"/>
              <a:t>help emphasize climate over weather. </a:t>
            </a:r>
          </a:p>
          <a:p>
            <a:r>
              <a:rPr lang="en-US" dirty="0" smtClean="0"/>
              <a:t>Issue once per month (3</a:t>
            </a:r>
            <a:r>
              <a:rPr lang="en-US" baseline="30000" dirty="0" smtClean="0"/>
              <a:t>rd</a:t>
            </a:r>
            <a:r>
              <a:rPr lang="en-US" dirty="0" smtClean="0"/>
              <a:t> Thursday)</a:t>
            </a:r>
          </a:p>
          <a:p>
            <a:r>
              <a:rPr lang="en-US" dirty="0" smtClean="0"/>
              <a:t>Monthly update on the last day of the month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33399" y="12954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16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835614"/>
            <a:ext cx="4114800" cy="3822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Final Forecast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7772400" cy="3124200"/>
          </a:xfrm>
        </p:spPr>
        <p:txBody>
          <a:bodyPr>
            <a:normAutofit lnSpcReduction="10000"/>
          </a:bodyPr>
          <a:lstStyle/>
          <a:p>
            <a:r>
              <a:rPr lang="en-US" sz="3000" dirty="0" smtClean="0"/>
              <a:t>A forecaster adjusts the forecast information to reflect judgment (Forecasters are mostly more cautious)</a:t>
            </a:r>
          </a:p>
          <a:p>
            <a:r>
              <a:rPr lang="en-US" sz="3000" dirty="0" smtClean="0"/>
              <a:t>Final forecast is for the favored category only.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</a:t>
            </a:r>
            <a:endParaRPr lang="en-US" dirty="0"/>
          </a:p>
        </p:txBody>
      </p:sp>
      <p:pic>
        <p:nvPicPr>
          <p:cNvPr id="5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33398" y="9906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35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40" y="15186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Translate forecast into a full </a:t>
            </a:r>
            <a:br>
              <a:rPr lang="en-US" sz="3600" b="1" i="1" dirty="0" smtClean="0">
                <a:solidFill>
                  <a:srgbClr val="FF0000"/>
                </a:solidFill>
              </a:rPr>
            </a:br>
            <a:r>
              <a:rPr lang="en-US" sz="3600" b="1" i="1" dirty="0" smtClean="0">
                <a:solidFill>
                  <a:srgbClr val="FF0000"/>
                </a:solidFill>
              </a:rPr>
              <a:t>temperature distribution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59" y="1371063"/>
            <a:ext cx="7090541" cy="5479054"/>
          </a:xfrm>
          <a:prstGeom prst="rect">
            <a:avLst/>
          </a:prstGeom>
        </p:spPr>
      </p:pic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33399" y="12954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31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161" y="-333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Degree Day Outlook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Based on the CPC Temperature Outlook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Mean relationship </a:t>
            </a:r>
            <a:r>
              <a:rPr lang="en-US" sz="2800" dirty="0" smtClean="0"/>
              <a:t>between monthly or seasonal temperature, and degree days.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Downscaled</a:t>
            </a:r>
            <a:r>
              <a:rPr lang="en-US" sz="2800" dirty="0" smtClean="0"/>
              <a:t> from CPC forecast divisions to NCDC climate divisions 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Aggregated</a:t>
            </a:r>
            <a:r>
              <a:rPr lang="en-US" sz="2800" dirty="0" smtClean="0"/>
              <a:t> onto political boundaries – population weighted.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Population weighing reflects energy demand.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-33338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33399" y="12954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67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-228600"/>
            <a:ext cx="5181600" cy="1066800"/>
          </a:xfrm>
        </p:spPr>
        <p:txBody>
          <a:bodyPr/>
          <a:lstStyle/>
          <a:p>
            <a:pPr eaLnBrk="1" hangingPunct="1"/>
            <a:r>
              <a:rPr lang="en-US" sz="3600" b="1" dirty="0" smtClean="0"/>
              <a:t>Overview</a:t>
            </a:r>
          </a:p>
        </p:txBody>
      </p:sp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914400" y="152400"/>
            <a:ext cx="1219200" cy="4572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b="1" dirty="0"/>
              <a:t>Tools</a:t>
            </a:r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228600" y="1143000"/>
            <a:ext cx="2971800" cy="9144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b="1" dirty="0"/>
              <a:t>Temperature Fcst</a:t>
            </a:r>
          </a:p>
          <a:p>
            <a:r>
              <a:rPr lang="en-US" sz="1600" b="1" dirty="0"/>
              <a:t>Prob. Anom.For Tercile</a:t>
            </a:r>
          </a:p>
          <a:p>
            <a:r>
              <a:rPr lang="en-US" sz="1600" b="1" dirty="0"/>
              <a:t>(Above, Near, Below)</a:t>
            </a: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228600" y="2667000"/>
            <a:ext cx="2895600" cy="6858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b="1" dirty="0"/>
              <a:t>Temperature POE</a:t>
            </a: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304800" y="5105400"/>
            <a:ext cx="2819400" cy="6858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b="1" dirty="0"/>
              <a:t>Degree Days</a:t>
            </a:r>
          </a:p>
          <a:p>
            <a:r>
              <a:rPr lang="en-US" sz="1800" b="1" dirty="0"/>
              <a:t>HDD CDD POE</a:t>
            </a:r>
          </a:p>
        </p:txBody>
      </p:sp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304800" y="6096000"/>
            <a:ext cx="2819400" cy="6096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b="1" dirty="0"/>
              <a:t>Degree Days</a:t>
            </a:r>
          </a:p>
          <a:p>
            <a:r>
              <a:rPr lang="en-US" sz="1800" b="1" dirty="0"/>
              <a:t>Flexible Regions, Seasons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3276600" y="685800"/>
            <a:ext cx="266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 dirty="0"/>
              <a:t>Forecaster Input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3276600" y="2286000"/>
            <a:ext cx="373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 dirty="0"/>
              <a:t>Model </a:t>
            </a:r>
            <a:r>
              <a:rPr lang="en-US" sz="2000" b="1" dirty="0" smtClean="0"/>
              <a:t>Skill, </a:t>
            </a:r>
            <a:r>
              <a:rPr lang="en-US" sz="2000" b="1" dirty="0"/>
              <a:t>climatology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3352800" y="34290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 dirty="0"/>
              <a:t>Downscaling</a:t>
            </a:r>
            <a:r>
              <a:rPr lang="en-US" dirty="0"/>
              <a:t> </a:t>
            </a:r>
            <a:r>
              <a:rPr lang="en-US" sz="1600" dirty="0"/>
              <a:t>(Regression Relationships)</a:t>
            </a:r>
            <a:r>
              <a:rPr lang="en-US" dirty="0"/>
              <a:t> </a:t>
            </a:r>
          </a:p>
        </p:txBody>
      </p:sp>
      <p:sp>
        <p:nvSpPr>
          <p:cNvPr id="27659" name="AutoShape 11"/>
          <p:cNvSpPr>
            <a:spLocks noChangeArrowheads="1"/>
          </p:cNvSpPr>
          <p:nvPr/>
        </p:nvSpPr>
        <p:spPr bwMode="auto">
          <a:xfrm>
            <a:off x="228600" y="3962400"/>
            <a:ext cx="2895600" cy="6858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b="1" dirty="0"/>
              <a:t>Temperature POE</a:t>
            </a:r>
          </a:p>
          <a:p>
            <a:r>
              <a:rPr lang="en-US" sz="1800" b="1" dirty="0"/>
              <a:t>Downscaled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3352800" y="4267200"/>
            <a:ext cx="426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 dirty="0"/>
              <a:t>Temperature to Degree Day</a:t>
            </a:r>
            <a:r>
              <a:rPr lang="en-US" dirty="0"/>
              <a:t> </a:t>
            </a:r>
            <a:r>
              <a:rPr lang="en-US" sz="1600" dirty="0"/>
              <a:t>(Climatological Relationships)</a:t>
            </a:r>
            <a:endParaRPr lang="en-US" dirty="0"/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3200400" y="5715000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 dirty="0"/>
              <a:t>Accumulation Algorithms</a:t>
            </a:r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>
            <a:off x="1524000" y="685800"/>
            <a:ext cx="0" cy="3810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663" name="Line 15"/>
          <p:cNvSpPr>
            <a:spLocks noChangeShapeType="1"/>
          </p:cNvSpPr>
          <p:nvPr/>
        </p:nvSpPr>
        <p:spPr bwMode="auto">
          <a:xfrm>
            <a:off x="1600200" y="2133600"/>
            <a:ext cx="0" cy="5334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664" name="Line 16"/>
          <p:cNvSpPr>
            <a:spLocks noChangeShapeType="1"/>
          </p:cNvSpPr>
          <p:nvPr/>
        </p:nvSpPr>
        <p:spPr bwMode="auto">
          <a:xfrm>
            <a:off x="1600200" y="3429000"/>
            <a:ext cx="0" cy="3810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665" name="Line 17"/>
          <p:cNvSpPr>
            <a:spLocks noChangeShapeType="1"/>
          </p:cNvSpPr>
          <p:nvPr/>
        </p:nvSpPr>
        <p:spPr bwMode="auto">
          <a:xfrm>
            <a:off x="1600200" y="4724400"/>
            <a:ext cx="0" cy="3810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666" name="Line 18"/>
          <p:cNvSpPr>
            <a:spLocks noChangeShapeType="1"/>
          </p:cNvSpPr>
          <p:nvPr/>
        </p:nvSpPr>
        <p:spPr bwMode="auto">
          <a:xfrm>
            <a:off x="1600200" y="5791200"/>
            <a:ext cx="0" cy="3048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667" name="Line 19"/>
          <p:cNvSpPr>
            <a:spLocks noChangeShapeType="1"/>
          </p:cNvSpPr>
          <p:nvPr/>
        </p:nvSpPr>
        <p:spPr bwMode="auto">
          <a:xfrm flipH="1">
            <a:off x="1828800" y="9144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668" name="Line 20"/>
          <p:cNvSpPr>
            <a:spLocks noChangeShapeType="1"/>
          </p:cNvSpPr>
          <p:nvPr/>
        </p:nvSpPr>
        <p:spPr bwMode="auto">
          <a:xfrm flipH="1">
            <a:off x="1828800" y="25146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669" name="Line 21"/>
          <p:cNvSpPr>
            <a:spLocks noChangeShapeType="1"/>
          </p:cNvSpPr>
          <p:nvPr/>
        </p:nvSpPr>
        <p:spPr bwMode="auto">
          <a:xfrm flipH="1">
            <a:off x="1828800" y="36576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670" name="Line 22"/>
          <p:cNvSpPr>
            <a:spLocks noChangeShapeType="1"/>
          </p:cNvSpPr>
          <p:nvPr/>
        </p:nvSpPr>
        <p:spPr bwMode="auto">
          <a:xfrm flipH="1">
            <a:off x="1828800" y="48768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671" name="Line 23"/>
          <p:cNvSpPr>
            <a:spLocks noChangeShapeType="1"/>
          </p:cNvSpPr>
          <p:nvPr/>
        </p:nvSpPr>
        <p:spPr bwMode="auto">
          <a:xfrm flipH="1">
            <a:off x="1828800" y="59436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27672" name="Picture 24" descr="A:\hdd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953000"/>
            <a:ext cx="10668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3" name="Picture 25" descr="C:\Documents and Settings\forecaster\My Documents\My Pictures\off04_tem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0"/>
            <a:ext cx="144780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4" name="Picture 26" descr="C:\Documents and Settings\forecaster\My Documents\My Pictures\FD95.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667000"/>
            <a:ext cx="12954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5" name="Text Box 27"/>
          <p:cNvSpPr txBox="1">
            <a:spLocks noChangeArrowheads="1"/>
          </p:cNvSpPr>
          <p:nvPr/>
        </p:nvSpPr>
        <p:spPr bwMode="auto">
          <a:xfrm>
            <a:off x="6934200" y="10668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dirty="0"/>
          </a:p>
        </p:txBody>
      </p:sp>
      <p:sp>
        <p:nvSpPr>
          <p:cNvPr id="27676" name="Text Box 30"/>
          <p:cNvSpPr txBox="1">
            <a:spLocks noChangeArrowheads="1"/>
          </p:cNvSpPr>
          <p:nvPr/>
        </p:nvSpPr>
        <p:spPr bwMode="auto">
          <a:xfrm>
            <a:off x="6629400" y="5029200"/>
            <a:ext cx="21336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400" b="1" i="1" dirty="0"/>
          </a:p>
          <a:p>
            <a:pPr eaLnBrk="1" hangingPunct="1">
              <a:spcBef>
                <a:spcPct val="50000"/>
              </a:spcBef>
            </a:pPr>
            <a:endParaRPr lang="en-US" sz="1400" b="1" i="1" dirty="0"/>
          </a:p>
        </p:txBody>
      </p:sp>
      <p:pic>
        <p:nvPicPr>
          <p:cNvPr id="27677" name="Picture 33" descr="A:\ddj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057900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 descr="noaassm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nws_logo(1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Rescaling</a:t>
            </a:r>
          </a:p>
        </p:txBody>
      </p:sp>
      <p:sp>
        <p:nvSpPr>
          <p:cNvPr id="9219" name="AutoShape 5"/>
          <p:cNvSpPr>
            <a:spLocks noChangeArrowheads="1"/>
          </p:cNvSpPr>
          <p:nvPr/>
        </p:nvSpPr>
        <p:spPr bwMode="auto">
          <a:xfrm>
            <a:off x="1066800" y="2209800"/>
            <a:ext cx="1828800" cy="1219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/>
              <a:t>FD Seasonal</a:t>
            </a:r>
          </a:p>
        </p:txBody>
      </p:sp>
      <p:sp>
        <p:nvSpPr>
          <p:cNvPr id="9220" name="AutoShape 6"/>
          <p:cNvSpPr>
            <a:spLocks noChangeArrowheads="1"/>
          </p:cNvSpPr>
          <p:nvPr/>
        </p:nvSpPr>
        <p:spPr bwMode="auto">
          <a:xfrm>
            <a:off x="1066800" y="4953000"/>
            <a:ext cx="1828800" cy="1219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/>
              <a:t>FD Monthly</a:t>
            </a:r>
          </a:p>
        </p:txBody>
      </p:sp>
      <p:sp>
        <p:nvSpPr>
          <p:cNvPr id="9221" name="AutoShape 7"/>
          <p:cNvSpPr>
            <a:spLocks noChangeArrowheads="1"/>
          </p:cNvSpPr>
          <p:nvPr/>
        </p:nvSpPr>
        <p:spPr bwMode="auto">
          <a:xfrm>
            <a:off x="5943600" y="2286000"/>
            <a:ext cx="1828800" cy="1219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/>
              <a:t>CD Seasonal</a:t>
            </a:r>
          </a:p>
        </p:txBody>
      </p:sp>
      <p:sp>
        <p:nvSpPr>
          <p:cNvPr id="9222" name="AutoShape 8"/>
          <p:cNvSpPr>
            <a:spLocks noChangeArrowheads="1"/>
          </p:cNvSpPr>
          <p:nvPr/>
        </p:nvSpPr>
        <p:spPr bwMode="auto">
          <a:xfrm>
            <a:off x="6019800" y="4876800"/>
            <a:ext cx="1828800" cy="1219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/>
              <a:t>CD Monthly</a:t>
            </a:r>
          </a:p>
        </p:txBody>
      </p:sp>
      <p:sp>
        <p:nvSpPr>
          <p:cNvPr id="9223" name="Line 9"/>
          <p:cNvSpPr>
            <a:spLocks noChangeShapeType="1"/>
          </p:cNvSpPr>
          <p:nvPr/>
        </p:nvSpPr>
        <p:spPr bwMode="auto">
          <a:xfrm>
            <a:off x="3124200" y="28956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224" name="Line 10"/>
          <p:cNvSpPr>
            <a:spLocks noChangeShapeType="1"/>
          </p:cNvSpPr>
          <p:nvPr/>
        </p:nvSpPr>
        <p:spPr bwMode="auto">
          <a:xfrm>
            <a:off x="1905000" y="35814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225" name="Line 11"/>
          <p:cNvSpPr>
            <a:spLocks noChangeShapeType="1"/>
          </p:cNvSpPr>
          <p:nvPr/>
        </p:nvSpPr>
        <p:spPr bwMode="auto">
          <a:xfrm>
            <a:off x="3048000" y="56388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226" name="Text Box 12"/>
          <p:cNvSpPr txBox="1">
            <a:spLocks noChangeArrowheads="1"/>
          </p:cNvSpPr>
          <p:nvPr/>
        </p:nvSpPr>
        <p:spPr bwMode="auto">
          <a:xfrm>
            <a:off x="3429000" y="20574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dirty="0"/>
              <a:t>Downscaling</a:t>
            </a: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2209800" y="39624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dirty="0"/>
              <a:t>Disaggregation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Downscaling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Regression </a:t>
            </a:r>
          </a:p>
          <a:p>
            <a:pPr eaLnBrk="1" hangingPunct="1"/>
            <a:r>
              <a:rPr lang="en-US" dirty="0" smtClean="0"/>
              <a:t>CD = a FD +b    </a:t>
            </a:r>
          </a:p>
          <a:p>
            <a:pPr eaLnBrk="1" hangingPunct="1">
              <a:buFontTx/>
              <a:buNone/>
            </a:pPr>
            <a:r>
              <a:rPr lang="en-US" dirty="0" smtClean="0"/>
              <a:t>         Equation’s coefficients are “inflated”</a:t>
            </a:r>
          </a:p>
          <a:p>
            <a:pPr eaLnBrk="1" hangingPunct="1">
              <a:buFontTx/>
              <a:buNone/>
            </a:pPr>
            <a:r>
              <a:rPr lang="en-US" dirty="0" smtClean="0"/>
              <a:t>         (CD variance = climatological variance)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08709" y="-6927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i="1" dirty="0" smtClean="0">
                <a:solidFill>
                  <a:srgbClr val="FF0000"/>
                </a:solidFill>
              </a:rPr>
              <a:t>Disaggregation - Seasonal to Monthly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004218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Tm = a Ts + b</a:t>
            </a:r>
          </a:p>
          <a:p>
            <a:pPr eaLnBrk="1" hangingPunct="1">
              <a:buFontTx/>
              <a:buNone/>
            </a:pPr>
            <a:r>
              <a:rPr lang="en-US" dirty="0" smtClean="0"/>
              <a:t>     Regression, inflated coefficients</a:t>
            </a:r>
          </a:p>
          <a:p>
            <a:pPr eaLnBrk="1" hangingPunct="1"/>
            <a:r>
              <a:rPr lang="en-US" dirty="0" smtClean="0"/>
              <a:t>    Average 3 estimates</a:t>
            </a:r>
          </a:p>
          <a:p>
            <a:pPr eaLnBrk="1" hangingPunct="1">
              <a:buFontTx/>
              <a:buNone/>
            </a:pPr>
            <a:r>
              <a:rPr lang="en-US" dirty="0" smtClean="0"/>
              <a:t>        M     JFM + M     FMA + M     MAM </a:t>
            </a:r>
          </a:p>
          <a:p>
            <a:pPr eaLnBrk="1" hangingPunct="1">
              <a:buFontTx/>
              <a:buNone/>
            </a:pPr>
            <a:r>
              <a:rPr lang="en-US" dirty="0" smtClean="0"/>
              <a:t>                                   3</a:t>
            </a:r>
          </a:p>
          <a:p>
            <a:pPr eaLnBrk="1" hangingPunct="1">
              <a:buFontTx/>
              <a:buNone/>
            </a:pPr>
            <a:r>
              <a:rPr lang="en-US" dirty="0" smtClean="0"/>
              <a:t>             </a:t>
            </a: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H="1">
            <a:off x="1981200" y="4038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H="1">
            <a:off x="3848100" y="4038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 flipH="1">
            <a:off x="5791200" y="404122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271" name="Line 8"/>
          <p:cNvSpPr>
            <a:spLocks noChangeShapeType="1"/>
          </p:cNvSpPr>
          <p:nvPr/>
        </p:nvSpPr>
        <p:spPr bwMode="auto">
          <a:xfrm>
            <a:off x="1600200" y="4267200"/>
            <a:ext cx="617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381000" y="3886200"/>
            <a:ext cx="99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200" dirty="0"/>
              <a:t>M =</a:t>
            </a:r>
          </a:p>
        </p:txBody>
      </p:sp>
      <p:pic>
        <p:nvPicPr>
          <p:cNvPr id="9" name="Picture 5" descr="noaa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nws_logo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533399" y="12954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0" t="6121" r="6364"/>
          <a:stretch/>
        </p:blipFill>
        <p:spPr>
          <a:xfrm>
            <a:off x="5533697" y="1981200"/>
            <a:ext cx="5433372" cy="358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41" y="2078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Climate Prediction Center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6" y="1600200"/>
            <a:ext cx="8652164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Monitors:</a:t>
            </a:r>
            <a:r>
              <a:rPr lang="en-US" dirty="0" smtClean="0"/>
              <a:t> Global conditions related to weather and climate</a:t>
            </a:r>
          </a:p>
          <a:p>
            <a:pPr marL="857250" lvl="1" indent="-457200"/>
            <a:r>
              <a:rPr lang="en-US" dirty="0" smtClean="0"/>
              <a:t>Sea Surface Temperatures</a:t>
            </a:r>
          </a:p>
          <a:p>
            <a:pPr marL="857250" lvl="1" indent="-457200"/>
            <a:r>
              <a:rPr lang="en-US" dirty="0" smtClean="0"/>
              <a:t>Stratospheric observations</a:t>
            </a:r>
          </a:p>
          <a:p>
            <a:pPr marL="857250" lvl="1" indent="-457200"/>
            <a:r>
              <a:rPr lang="en-US" dirty="0" smtClean="0"/>
              <a:t>Drought monitoring</a:t>
            </a:r>
          </a:p>
          <a:p>
            <a:pPr marL="857250" lvl="1" indent="-457200"/>
            <a:r>
              <a:rPr lang="en-US" dirty="0" smtClean="0"/>
              <a:t>Monitoring of climatic anomalies</a:t>
            </a:r>
          </a:p>
          <a:p>
            <a:pPr marL="857250" lvl="1" indent="-457200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Predictions</a:t>
            </a:r>
          </a:p>
          <a:p>
            <a:pPr marL="857250" lvl="1" indent="-457200"/>
            <a:r>
              <a:rPr lang="en-US" dirty="0" smtClean="0"/>
              <a:t>UV index</a:t>
            </a:r>
          </a:p>
          <a:p>
            <a:pPr marL="857250" lvl="1" indent="-457200"/>
            <a:r>
              <a:rPr lang="en-US" dirty="0" smtClean="0"/>
              <a:t>U.S. Hazards outlook (Days 3-14)</a:t>
            </a:r>
          </a:p>
          <a:p>
            <a:pPr marL="857250" lvl="1" indent="-457200"/>
            <a:r>
              <a:rPr lang="en-US" dirty="0"/>
              <a:t>Seasonal Drought O</a:t>
            </a:r>
            <a:r>
              <a:rPr lang="en-US" dirty="0" smtClean="0"/>
              <a:t>utlook</a:t>
            </a:r>
          </a:p>
          <a:p>
            <a:pPr marL="857250" lvl="1" indent="-457200"/>
            <a:r>
              <a:rPr lang="en-US" dirty="0" smtClean="0"/>
              <a:t>Seasonal Temp. and </a:t>
            </a:r>
            <a:r>
              <a:rPr lang="en-US" dirty="0" err="1" smtClean="0"/>
              <a:t>Precip</a:t>
            </a:r>
            <a:r>
              <a:rPr lang="en-US" dirty="0" smtClean="0"/>
              <a:t>. Outlooks</a:t>
            </a:r>
            <a:endParaRPr lang="en-US" dirty="0"/>
          </a:p>
          <a:p>
            <a:pPr marL="857250" lvl="1" indent="-457200"/>
            <a:r>
              <a:rPr lang="en-US" dirty="0" smtClean="0"/>
              <a:t>Monthly Outlook (half-month lead and 0-lead update)</a:t>
            </a:r>
          </a:p>
          <a:p>
            <a:pPr marL="857250" lvl="1" indent="-457200"/>
            <a:r>
              <a:rPr lang="en-US" dirty="0" smtClean="0"/>
              <a:t>Extended </a:t>
            </a:r>
            <a:r>
              <a:rPr lang="en-US" dirty="0"/>
              <a:t>range </a:t>
            </a:r>
            <a:r>
              <a:rPr lang="en-US" dirty="0" smtClean="0"/>
              <a:t>predictions </a:t>
            </a:r>
            <a:r>
              <a:rPr lang="en-US" dirty="0"/>
              <a:t>(6-10 day mean, </a:t>
            </a:r>
            <a:r>
              <a:rPr lang="en-US" dirty="0" smtClean="0"/>
              <a:t>8-14 day means)</a:t>
            </a:r>
            <a:endParaRPr lang="en-US" dirty="0"/>
          </a:p>
        </p:txBody>
      </p:sp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33400" y="1066800"/>
            <a:ext cx="813608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70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b="1" i="1" dirty="0" smtClean="0">
                <a:solidFill>
                  <a:srgbClr val="FF0000"/>
                </a:solidFill>
              </a:rPr>
              <a:t>Temperature to Degree Days</a:t>
            </a:r>
          </a:p>
        </p:txBody>
      </p:sp>
      <p:pic>
        <p:nvPicPr>
          <p:cNvPr id="8195" name="Picture 4" descr="A:\hd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78486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33399" y="10668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CPC Outlook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29527"/>
            <a:ext cx="6243637" cy="5800764"/>
          </a:xfrm>
          <a:prstGeom prst="rect">
            <a:avLst/>
          </a:prstGeom>
        </p:spPr>
      </p:pic>
      <p:pic>
        <p:nvPicPr>
          <p:cNvPr id="5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33398" y="1029527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909455"/>
            <a:ext cx="7772400" cy="18288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Verification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4" descr="ncep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485775"/>
            <a:ext cx="2049463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100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75456" y="2438400"/>
            <a:ext cx="78486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695325" y="4724400"/>
            <a:ext cx="78486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48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i="1" dirty="0" smtClean="0">
                <a:solidFill>
                  <a:srgbClr val="FF0000"/>
                </a:solidFill>
              </a:rPr>
              <a:t>Reliability</a:t>
            </a:r>
          </a:p>
        </p:txBody>
      </p:sp>
      <p:pic>
        <p:nvPicPr>
          <p:cNvPr id="20483" name="Picture 3" descr="A:\relcdd1m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A:\relcdd12m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A:\relhdd1m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85800"/>
            <a:ext cx="377983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A:\relhdd12m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81400"/>
            <a:ext cx="3856038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noaassm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nws_logo(1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Scoring a probabilistic forecast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Continuous Ranked Probability Score (CRPS)</a:t>
            </a:r>
          </a:p>
          <a:p>
            <a:r>
              <a:rPr lang="en-US" sz="2800" dirty="0" smtClean="0"/>
              <a:t>Designed to reward reliable forecasts</a:t>
            </a:r>
          </a:p>
          <a:p>
            <a:r>
              <a:rPr lang="en-US" sz="2800" dirty="0" smtClean="0"/>
              <a:t>Rewards confident forecasts</a:t>
            </a:r>
          </a:p>
          <a:p>
            <a:r>
              <a:rPr lang="en-US" sz="2800" dirty="0" smtClean="0"/>
              <a:t>Assumes a linear loss function</a:t>
            </a:r>
          </a:p>
          <a:p>
            <a:r>
              <a:rPr lang="en-US" sz="2800" dirty="0" smtClean="0"/>
              <a:t>Think of the CRPS as a cost of making a forecast. </a:t>
            </a:r>
          </a:p>
          <a:p>
            <a:pPr marL="0" indent="0">
              <a:buNone/>
            </a:pPr>
            <a:r>
              <a:rPr lang="en-US" sz="2800" dirty="0" smtClean="0"/>
              <a:t>     - An up front cost to insure against losses due to errors – expressed as uncertainty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- Otherwise losses are proportional to the error magnitude. </a:t>
            </a:r>
            <a:endParaRPr lang="en-US" sz="2800" dirty="0"/>
          </a:p>
        </p:txBody>
      </p:sp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33399" y="12954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13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i="1" dirty="0" smtClean="0">
                <a:solidFill>
                  <a:srgbClr val="FF0000"/>
                </a:solidFill>
              </a:rPr>
              <a:t>Continuous Ranked Probability Score</a:t>
            </a:r>
          </a:p>
        </p:txBody>
      </p:sp>
      <p:pic>
        <p:nvPicPr>
          <p:cNvPr id="14339" name="Picture 3" descr="A:\cr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921168"/>
            <a:ext cx="91440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 bwMode="auto">
          <a:xfrm flipV="1">
            <a:off x="4953000" y="1295400"/>
            <a:ext cx="3657600" cy="342900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 flipV="1">
            <a:off x="1382486" y="1371600"/>
            <a:ext cx="3581400" cy="3352800"/>
          </a:xfrm>
          <a:prstGeom prst="line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457200" y="541471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Forecast= Confident:  There will be 100 degree days this month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57200" y="6134972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Observation: 93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962400" y="6185666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Error= Forecast-Obs = -7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286" y="1707383"/>
            <a:ext cx="2438400" cy="461665"/>
          </a:xfrm>
          <a:prstGeom prst="rect">
            <a:avLst/>
          </a:prstGeom>
          <a:solidFill>
            <a:schemeClr val="accent2">
              <a:lumMod val="20000"/>
              <a:lumOff val="80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 penalty points.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 bwMode="auto">
          <a:xfrm flipV="1">
            <a:off x="2438400" y="2286000"/>
            <a:ext cx="0" cy="236220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3399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H="1">
            <a:off x="1371600" y="2286000"/>
            <a:ext cx="10668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3399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59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35000" y="0"/>
            <a:ext cx="77724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i="1" dirty="0" smtClean="0">
                <a:solidFill>
                  <a:srgbClr val="FF0000"/>
                </a:solidFill>
              </a:rPr>
              <a:t>Continuous Ranked Probability Score</a:t>
            </a:r>
          </a:p>
        </p:txBody>
      </p:sp>
      <p:pic>
        <p:nvPicPr>
          <p:cNvPr id="14339" name="Picture 3" descr="A:\cr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727498"/>
            <a:ext cx="9144000" cy="523557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57200" y="5230049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Forecast= Less Confident:  There is an 80% chance that this month will have between 90 and 110 degree days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57200" y="6017567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Observation: 93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770086" y="6017566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Error= Forecast-Obs = -7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1600" y="2585053"/>
            <a:ext cx="2438400" cy="461665"/>
          </a:xfrm>
          <a:prstGeom prst="rect">
            <a:avLst/>
          </a:prstGeom>
          <a:solidFill>
            <a:schemeClr val="accent2">
              <a:lumMod val="20000"/>
              <a:lumOff val="80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4 penalty points.</a:t>
            </a:r>
            <a:endParaRPr lang="en-US" dirty="0"/>
          </a:p>
        </p:txBody>
      </p:sp>
      <p:cxnSp>
        <p:nvCxnSpPr>
          <p:cNvPr id="28" name="Straight Connector 27"/>
          <p:cNvCxnSpPr>
            <a:endCxn id="2" idx="1"/>
          </p:cNvCxnSpPr>
          <p:nvPr/>
        </p:nvCxnSpPr>
        <p:spPr bwMode="auto">
          <a:xfrm flipV="1">
            <a:off x="2525485" y="3193143"/>
            <a:ext cx="14515" cy="128737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3399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H="1" flipV="1">
            <a:off x="1306285" y="3196006"/>
            <a:ext cx="1132114" cy="3810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3399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Freeform 1"/>
          <p:cNvSpPr/>
          <p:nvPr/>
        </p:nvSpPr>
        <p:spPr bwMode="auto">
          <a:xfrm>
            <a:off x="1364343" y="2481943"/>
            <a:ext cx="7228114" cy="1245665"/>
          </a:xfrm>
          <a:custGeom>
            <a:avLst/>
            <a:gdLst>
              <a:gd name="connsiteX0" fmla="*/ 0 w 7228114"/>
              <a:gd name="connsiteY0" fmla="*/ 0 h 1245665"/>
              <a:gd name="connsiteX1" fmla="*/ 1175657 w 7228114"/>
              <a:gd name="connsiteY1" fmla="*/ 711200 h 1245665"/>
              <a:gd name="connsiteX2" fmla="*/ 3135086 w 7228114"/>
              <a:gd name="connsiteY2" fmla="*/ 1219200 h 1245665"/>
              <a:gd name="connsiteX3" fmla="*/ 4818743 w 7228114"/>
              <a:gd name="connsiteY3" fmla="*/ 1117600 h 1245665"/>
              <a:gd name="connsiteX4" fmla="*/ 6212114 w 7228114"/>
              <a:gd name="connsiteY4" fmla="*/ 638628 h 1245665"/>
              <a:gd name="connsiteX5" fmla="*/ 7228114 w 7228114"/>
              <a:gd name="connsiteY5" fmla="*/ 43543 h 1245665"/>
              <a:gd name="connsiteX6" fmla="*/ 7228114 w 7228114"/>
              <a:gd name="connsiteY6" fmla="*/ 43543 h 124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28114" h="1245665">
                <a:moveTo>
                  <a:pt x="0" y="0"/>
                </a:moveTo>
                <a:cubicBezTo>
                  <a:pt x="326571" y="254000"/>
                  <a:pt x="653143" y="508000"/>
                  <a:pt x="1175657" y="711200"/>
                </a:cubicBezTo>
                <a:cubicBezTo>
                  <a:pt x="1698171" y="914400"/>
                  <a:pt x="2527905" y="1151467"/>
                  <a:pt x="3135086" y="1219200"/>
                </a:cubicBezTo>
                <a:cubicBezTo>
                  <a:pt x="3742267" y="1286933"/>
                  <a:pt x="4305905" y="1214362"/>
                  <a:pt x="4818743" y="1117600"/>
                </a:cubicBezTo>
                <a:cubicBezTo>
                  <a:pt x="5331581" y="1020838"/>
                  <a:pt x="5810552" y="817637"/>
                  <a:pt x="6212114" y="638628"/>
                </a:cubicBezTo>
                <a:cubicBezTo>
                  <a:pt x="6613676" y="459619"/>
                  <a:pt x="7228114" y="43543"/>
                  <a:pt x="7228114" y="43543"/>
                </a:cubicBezTo>
                <a:lnTo>
                  <a:pt x="7228114" y="43543"/>
                </a:lnTo>
              </a:path>
            </a:pathLst>
          </a:custGeom>
          <a:noFill/>
          <a:ln w="730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1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12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Skill of CPC Temperature Outlooks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33400" y="10668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41" y="3886200"/>
            <a:ext cx="4720818" cy="289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28" y="1156855"/>
            <a:ext cx="4449765" cy="2729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435" y="1156855"/>
            <a:ext cx="4325533" cy="26531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6" y="3886200"/>
            <a:ext cx="4534470" cy="2781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62346" y="5867400"/>
            <a:ext cx="1327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</a:rPr>
              <a:t>Fall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5161" y="5715000"/>
            <a:ext cx="1327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Spring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3000" y="2895600"/>
            <a:ext cx="1327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Summer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2971800"/>
            <a:ext cx="1327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Winter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9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forecaster\My Documents\My Pictures\usa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9275"/>
            <a:ext cx="8915400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909" name="Group 1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01690"/>
              </p:ext>
            </p:extLst>
          </p:nvPr>
        </p:nvGraphicFramePr>
        <p:xfrm>
          <a:off x="4610100" y="5352382"/>
          <a:ext cx="1905000" cy="1493520"/>
        </p:xfrm>
        <a:graphic>
          <a:graphicData uri="http://schemas.openxmlformats.org/drawingml/2006/table">
            <a:tbl>
              <a:tblPr/>
              <a:tblGrid>
                <a:gridCol w="914400"/>
                <a:gridCol w="990600"/>
              </a:tblGrid>
              <a:tr h="3408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.081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3462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.032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3408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.125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3408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.027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26672" name="Text Box 48"/>
          <p:cNvSpPr txBox="1">
            <a:spLocks noChangeArrowheads="1"/>
          </p:cNvSpPr>
          <p:nvPr/>
        </p:nvSpPr>
        <p:spPr bwMode="auto">
          <a:xfrm>
            <a:off x="4533900" y="4951814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1" dirty="0" smtClean="0"/>
              <a:t>HDD</a:t>
            </a:r>
            <a:endParaRPr lang="en-US" b="1" dirty="0"/>
          </a:p>
        </p:txBody>
      </p:sp>
      <p:sp>
        <p:nvSpPr>
          <p:cNvPr id="26673" name="Text Box 49"/>
          <p:cNvSpPr txBox="1">
            <a:spLocks noChangeArrowheads="1"/>
          </p:cNvSpPr>
          <p:nvPr/>
        </p:nvSpPr>
        <p:spPr bwMode="auto">
          <a:xfrm>
            <a:off x="5381297" y="4955977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b="1" dirty="0"/>
              <a:t>   </a:t>
            </a:r>
            <a:r>
              <a:rPr lang="en-US" b="1" dirty="0" smtClean="0"/>
              <a:t>CDD</a:t>
            </a:r>
            <a:endParaRPr lang="en-US" b="1" dirty="0"/>
          </a:p>
        </p:txBody>
      </p:sp>
      <p:sp>
        <p:nvSpPr>
          <p:cNvPr id="26674" name="Text Box 50"/>
          <p:cNvSpPr txBox="1">
            <a:spLocks noChangeArrowheads="1"/>
          </p:cNvSpPr>
          <p:nvPr/>
        </p:nvSpPr>
        <p:spPr bwMode="auto">
          <a:xfrm>
            <a:off x="6630240" y="5341110"/>
            <a:ext cx="5455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2000" b="1" dirty="0" smtClean="0">
                <a:latin typeface="Calibri" pitchFamily="34" charset="0"/>
                <a:cs typeface="Arial" pitchFamily="34" charset="0"/>
              </a:rPr>
              <a:t>DJF</a:t>
            </a:r>
            <a:endParaRPr lang="en-US" sz="20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6675" name="Text Box 51"/>
          <p:cNvSpPr txBox="1">
            <a:spLocks noChangeArrowheads="1"/>
          </p:cNvSpPr>
          <p:nvPr/>
        </p:nvSpPr>
        <p:spPr bwMode="auto">
          <a:xfrm>
            <a:off x="762000" y="228600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1" i="1" dirty="0">
                <a:solidFill>
                  <a:srgbClr val="FF0000"/>
                </a:solidFill>
              </a:rPr>
              <a:t>CRPS Skill Scores: </a:t>
            </a:r>
            <a:r>
              <a:rPr lang="en-US" b="1" i="1" dirty="0" smtClean="0">
                <a:solidFill>
                  <a:srgbClr val="FF0000"/>
                </a:solidFill>
              </a:rPr>
              <a:t>Heating and Cooling Degree </a:t>
            </a:r>
            <a:r>
              <a:rPr lang="en-US" b="1" i="1" dirty="0">
                <a:solidFill>
                  <a:srgbClr val="FF0000"/>
                </a:solidFill>
              </a:rPr>
              <a:t>Days</a:t>
            </a:r>
          </a:p>
        </p:txBody>
      </p:sp>
      <p:graphicFrame>
        <p:nvGraphicFramePr>
          <p:cNvPr id="30911" name="Group 1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80816"/>
              </p:ext>
            </p:extLst>
          </p:nvPr>
        </p:nvGraphicFramePr>
        <p:xfrm>
          <a:off x="381000" y="914400"/>
          <a:ext cx="1143000" cy="1219200"/>
        </p:xfrm>
        <a:graphic>
          <a:graphicData uri="http://schemas.openxmlformats.org/drawingml/2006/table">
            <a:tbl>
              <a:tblPr/>
              <a:tblGrid>
                <a:gridCol w="571500"/>
                <a:gridCol w="5715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.122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.107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-.061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.084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.049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.036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-.023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906" name="Group 1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329631"/>
              </p:ext>
            </p:extLst>
          </p:nvPr>
        </p:nvGraphicFramePr>
        <p:xfrm>
          <a:off x="7848600" y="3810000"/>
          <a:ext cx="1143000" cy="1771650"/>
        </p:xfrm>
        <a:graphic>
          <a:graphicData uri="http://schemas.openxmlformats.org/drawingml/2006/table">
            <a:tbl>
              <a:tblPr/>
              <a:tblGrid>
                <a:gridCol w="11430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Moderate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Low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</a:tbl>
          </a:graphicData>
        </a:graphic>
      </p:graphicFrame>
      <p:sp>
        <p:nvSpPr>
          <p:cNvPr id="26787" name="Text Box 163"/>
          <p:cNvSpPr txBox="1">
            <a:spLocks noChangeArrowheads="1"/>
          </p:cNvSpPr>
          <p:nvPr/>
        </p:nvSpPr>
        <p:spPr bwMode="auto">
          <a:xfrm>
            <a:off x="8001000" y="32766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1" dirty="0"/>
              <a:t>Skill</a:t>
            </a:r>
          </a:p>
        </p:txBody>
      </p:sp>
      <p:sp>
        <p:nvSpPr>
          <p:cNvPr id="26788" name="Text Box 164"/>
          <p:cNvSpPr txBox="1">
            <a:spLocks noChangeArrowheads="1"/>
          </p:cNvSpPr>
          <p:nvPr/>
        </p:nvSpPr>
        <p:spPr bwMode="auto">
          <a:xfrm>
            <a:off x="8305800" y="40386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400" b="1" dirty="0"/>
              <a:t>.</a:t>
            </a:r>
            <a:r>
              <a:rPr lang="en-US" sz="1400" b="1" dirty="0" smtClean="0"/>
              <a:t>10 +   </a:t>
            </a:r>
            <a:endParaRPr lang="en-US" sz="1400" b="1" dirty="0"/>
          </a:p>
        </p:txBody>
      </p:sp>
      <p:sp>
        <p:nvSpPr>
          <p:cNvPr id="26789" name="Text Box 165"/>
          <p:cNvSpPr txBox="1">
            <a:spLocks noChangeArrowheads="1"/>
          </p:cNvSpPr>
          <p:nvPr/>
        </p:nvSpPr>
        <p:spPr bwMode="auto">
          <a:xfrm>
            <a:off x="8134350" y="4419600"/>
            <a:ext cx="10096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400" b="1" dirty="0"/>
              <a:t>.05 </a:t>
            </a:r>
            <a:r>
              <a:rPr lang="en-US" sz="1400" b="1" dirty="0" smtClean="0"/>
              <a:t>-.099 .</a:t>
            </a:r>
            <a:endParaRPr lang="en-US" sz="1400" b="1" dirty="0"/>
          </a:p>
        </p:txBody>
      </p:sp>
      <p:sp>
        <p:nvSpPr>
          <p:cNvPr id="26790" name="Text Box 166"/>
          <p:cNvSpPr txBox="1">
            <a:spLocks noChangeArrowheads="1"/>
          </p:cNvSpPr>
          <p:nvPr/>
        </p:nvSpPr>
        <p:spPr bwMode="auto">
          <a:xfrm>
            <a:off x="7924800" y="4876800"/>
            <a:ext cx="1219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400" b="1" dirty="0"/>
              <a:t>.02   </a:t>
            </a:r>
            <a:r>
              <a:rPr lang="en-US" sz="1400" b="1" dirty="0" smtClean="0"/>
              <a:t>..0490</a:t>
            </a:r>
            <a:endParaRPr lang="en-US" sz="1400" b="1" dirty="0"/>
          </a:p>
        </p:txBody>
      </p:sp>
      <p:graphicFrame>
        <p:nvGraphicFramePr>
          <p:cNvPr id="28" name="Group 1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276623"/>
              </p:ext>
            </p:extLst>
          </p:nvPr>
        </p:nvGraphicFramePr>
        <p:xfrm>
          <a:off x="-3629" y="3354288"/>
          <a:ext cx="1143000" cy="1219200"/>
        </p:xfrm>
        <a:graphic>
          <a:graphicData uri="http://schemas.openxmlformats.org/drawingml/2006/table">
            <a:tbl>
              <a:tblPr/>
              <a:tblGrid>
                <a:gridCol w="571500"/>
                <a:gridCol w="5715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.059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.052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.051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.219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.055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.038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.020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Group 1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185259"/>
              </p:ext>
            </p:extLst>
          </p:nvPr>
        </p:nvGraphicFramePr>
        <p:xfrm>
          <a:off x="2438400" y="1371600"/>
          <a:ext cx="1143000" cy="1219200"/>
        </p:xfrm>
        <a:graphic>
          <a:graphicData uri="http://schemas.openxmlformats.org/drawingml/2006/table">
            <a:tbl>
              <a:tblPr/>
              <a:tblGrid>
                <a:gridCol w="571500"/>
                <a:gridCol w="5715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.054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.039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-.065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-.012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.032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-.004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Group 1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720963"/>
              </p:ext>
            </p:extLst>
          </p:nvPr>
        </p:nvGraphicFramePr>
        <p:xfrm>
          <a:off x="2209800" y="3272971"/>
          <a:ext cx="1143000" cy="1219200"/>
        </p:xfrm>
        <a:graphic>
          <a:graphicData uri="http://schemas.openxmlformats.org/drawingml/2006/table">
            <a:tbl>
              <a:tblPr/>
              <a:tblGrid>
                <a:gridCol w="571500"/>
                <a:gridCol w="5715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.161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-.041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.268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.112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.187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.236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.129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.187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Group 1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309473"/>
              </p:ext>
            </p:extLst>
          </p:nvPr>
        </p:nvGraphicFramePr>
        <p:xfrm>
          <a:off x="7581900" y="1752600"/>
          <a:ext cx="1143000" cy="1219200"/>
        </p:xfrm>
        <a:graphic>
          <a:graphicData uri="http://schemas.openxmlformats.org/drawingml/2006/table">
            <a:tbl>
              <a:tblPr/>
              <a:tblGrid>
                <a:gridCol w="571500"/>
                <a:gridCol w="5715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.024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.003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-.051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.079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.033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-.029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.025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Group 1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016854"/>
              </p:ext>
            </p:extLst>
          </p:nvPr>
        </p:nvGraphicFramePr>
        <p:xfrm>
          <a:off x="5524500" y="1828800"/>
          <a:ext cx="1143000" cy="1219200"/>
        </p:xfrm>
        <a:graphic>
          <a:graphicData uri="http://schemas.openxmlformats.org/drawingml/2006/table">
            <a:tbl>
              <a:tblPr/>
              <a:tblGrid>
                <a:gridCol w="571500"/>
                <a:gridCol w="5715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.030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-.001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-.010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.008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-.005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-017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.017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Group 1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722466"/>
              </p:ext>
            </p:extLst>
          </p:nvPr>
        </p:nvGraphicFramePr>
        <p:xfrm>
          <a:off x="4114800" y="990600"/>
          <a:ext cx="1143000" cy="1219200"/>
        </p:xfrm>
        <a:graphic>
          <a:graphicData uri="http://schemas.openxmlformats.org/drawingml/2006/table">
            <a:tbl>
              <a:tblPr/>
              <a:tblGrid>
                <a:gridCol w="571500"/>
                <a:gridCol w="5715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.053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.011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.030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.020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Group 1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806011"/>
              </p:ext>
            </p:extLst>
          </p:nvPr>
        </p:nvGraphicFramePr>
        <p:xfrm>
          <a:off x="3962400" y="3770086"/>
          <a:ext cx="1143000" cy="1219200"/>
        </p:xfrm>
        <a:graphic>
          <a:graphicData uri="http://schemas.openxmlformats.org/drawingml/2006/table">
            <a:tbl>
              <a:tblPr/>
              <a:tblGrid>
                <a:gridCol w="571500"/>
                <a:gridCol w="5715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.102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.061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.070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.093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.039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.042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.065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.033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Group 1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30674"/>
              </p:ext>
            </p:extLst>
          </p:nvPr>
        </p:nvGraphicFramePr>
        <p:xfrm>
          <a:off x="6362700" y="3733800"/>
          <a:ext cx="1143000" cy="1219200"/>
        </p:xfrm>
        <a:graphic>
          <a:graphicData uri="http://schemas.openxmlformats.org/drawingml/2006/table">
            <a:tbl>
              <a:tblPr/>
              <a:tblGrid>
                <a:gridCol w="571500"/>
                <a:gridCol w="5715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.048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-.008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.041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-.087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.037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-.033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.013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620569" y="5684755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MAM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681003" y="6016411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JJA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666132" y="6457890"/>
            <a:ext cx="89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SON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5884810"/>
            <a:ext cx="198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 Month Lead</a:t>
            </a:r>
            <a:endParaRPr lang="en-US" sz="3200" b="1" dirty="0"/>
          </a:p>
        </p:txBody>
      </p:sp>
      <p:pic>
        <p:nvPicPr>
          <p:cNvPr id="26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90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909455"/>
            <a:ext cx="77724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Temperature and degree Day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PRODUCT SUMMARY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/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4" descr="ncep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485775"/>
            <a:ext cx="2049463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100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75456" y="2438400"/>
            <a:ext cx="78486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695325" y="4724400"/>
            <a:ext cx="78486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48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909455"/>
            <a:ext cx="7772400" cy="1828800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fORECASTING</a:t>
            </a:r>
            <a:r>
              <a:rPr lang="en-US" sz="3600" dirty="0" smtClean="0">
                <a:solidFill>
                  <a:srgbClr val="FF0000"/>
                </a:solidFill>
              </a:rPr>
              <a:t>:  </a:t>
            </a:r>
            <a:r>
              <a:rPr lang="en-US" sz="3600" dirty="0" err="1" smtClean="0">
                <a:solidFill>
                  <a:srgbClr val="FF0000"/>
                </a:solidFill>
              </a:rPr>
              <a:t>cLIMATE</a:t>
            </a:r>
            <a:r>
              <a:rPr lang="en-US" sz="3600" dirty="0" smtClean="0">
                <a:solidFill>
                  <a:srgbClr val="FF0000"/>
                </a:solidFill>
              </a:rPr>
              <a:t> VS. WEATHER 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err="1" smtClean="0">
                <a:solidFill>
                  <a:srgbClr val="FF0000"/>
                </a:solidFill>
              </a:rPr>
              <a:t>pART</a:t>
            </a:r>
            <a:r>
              <a:rPr lang="en-US" sz="3600" dirty="0" smtClean="0">
                <a:solidFill>
                  <a:srgbClr val="FF0000"/>
                </a:solidFill>
              </a:rPr>
              <a:t> 1:   </a:t>
            </a:r>
            <a:r>
              <a:rPr lang="en-US" sz="3600" dirty="0" err="1" smtClean="0">
                <a:solidFill>
                  <a:srgbClr val="FF0000"/>
                </a:solidFill>
              </a:rPr>
              <a:t>wEATHER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4" descr="ncep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485775"/>
            <a:ext cx="2049463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100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75456" y="2438400"/>
            <a:ext cx="78486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695325" y="4724400"/>
            <a:ext cx="78486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21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/>
            </a:r>
            <a:br>
              <a:rPr lang="en-US" sz="3600" b="1" i="1" dirty="0" smtClean="0">
                <a:solidFill>
                  <a:srgbClr val="FF0000"/>
                </a:solidFill>
              </a:rPr>
            </a:br>
            <a:r>
              <a:rPr lang="en-US" sz="3600" b="1" i="1" dirty="0" smtClean="0">
                <a:solidFill>
                  <a:srgbClr val="FF0000"/>
                </a:solidFill>
              </a:rPr>
              <a:t>Observations</a:t>
            </a:r>
            <a:br>
              <a:rPr lang="en-US" sz="3600" b="1" i="1" dirty="0" smtClean="0">
                <a:solidFill>
                  <a:srgbClr val="FF0000"/>
                </a:solidFill>
              </a:rPr>
            </a:br>
            <a:r>
              <a:rPr lang="en-US" sz="2400" dirty="0"/>
              <a:t>http://www.ncdc.noaa.gov/cag/</a:t>
            </a:r>
            <a:br>
              <a:rPr lang="en-US" sz="2400" dirty="0"/>
            </a:b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883" y="1833272"/>
            <a:ext cx="8229600" cy="4525963"/>
          </a:xfrm>
        </p:spPr>
        <p:txBody>
          <a:bodyPr/>
          <a:lstStyle/>
          <a:p>
            <a:r>
              <a:rPr lang="en-US" dirty="0" smtClean="0"/>
              <a:t>National Climate Data Center – Official observation.  “Climate at a Glance”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7" t="7818" r="6818" b="5878"/>
          <a:stretch/>
        </p:blipFill>
        <p:spPr>
          <a:xfrm>
            <a:off x="304800" y="3304309"/>
            <a:ext cx="4419600" cy="330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8546" r="5758" b="7092"/>
          <a:stretch/>
        </p:blipFill>
        <p:spPr>
          <a:xfrm>
            <a:off x="4765700" y="3581400"/>
            <a:ext cx="4288220" cy="2743199"/>
          </a:xfrm>
          <a:prstGeom prst="rect">
            <a:avLst/>
          </a:prstGeom>
        </p:spPr>
      </p:pic>
      <p:pic>
        <p:nvPicPr>
          <p:cNvPr id="7" name="Picture 5" descr="noaassm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nws_logo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33398" y="16002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61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Weekly forecasts and </a:t>
            </a:r>
            <a:br>
              <a:rPr lang="en-US" sz="3600" b="1" i="1" dirty="0" smtClean="0">
                <a:solidFill>
                  <a:srgbClr val="FF0000"/>
                </a:solidFill>
              </a:rPr>
            </a:br>
            <a:r>
              <a:rPr lang="en-US" sz="3600" b="1" i="1" dirty="0" smtClean="0">
                <a:solidFill>
                  <a:srgbClr val="FF0000"/>
                </a:solidFill>
              </a:rPr>
              <a:t>Short term forecasts </a:t>
            </a:r>
            <a:br>
              <a:rPr lang="en-US" sz="3600" b="1" i="1" dirty="0" smtClean="0">
                <a:solidFill>
                  <a:srgbClr val="FF0000"/>
                </a:solidFill>
              </a:rPr>
            </a:br>
            <a:r>
              <a:rPr lang="en-US" sz="1600" b="1" dirty="0" smtClean="0"/>
              <a:t>http://www.cpc.ncep.noaa.gov/products/analysis_monitoring/cdus/degree_days/DDF_index.shtml</a:t>
            </a:r>
            <a:endParaRPr lang="en-US" sz="1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/>
          <a:p>
            <a:r>
              <a:rPr lang="en-US" dirty="0" smtClean="0"/>
              <a:t>CPC Degree Day monitoring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1" t="21151" r="27424" b="6606"/>
          <a:stretch/>
        </p:blipFill>
        <p:spPr>
          <a:xfrm>
            <a:off x="152400" y="2286000"/>
            <a:ext cx="1870363" cy="2064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7" t="13394" r="23637"/>
          <a:stretch/>
        </p:blipFill>
        <p:spPr>
          <a:xfrm>
            <a:off x="734290" y="3997036"/>
            <a:ext cx="2161309" cy="2474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6788" r="25455"/>
          <a:stretch/>
        </p:blipFill>
        <p:spPr>
          <a:xfrm>
            <a:off x="2022763" y="4480214"/>
            <a:ext cx="1787236" cy="2377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4" t="6606" r="23788"/>
          <a:stretch/>
        </p:blipFill>
        <p:spPr>
          <a:xfrm>
            <a:off x="4648200" y="2142948"/>
            <a:ext cx="3810000" cy="4674532"/>
          </a:xfrm>
          <a:prstGeom prst="rect">
            <a:avLst/>
          </a:prstGeom>
        </p:spPr>
      </p:pic>
      <p:pic>
        <p:nvPicPr>
          <p:cNvPr id="9" name="Picture 5" descr="noaassm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nws_logo(1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533400" y="15240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59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Production of Short Term Products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 Weather Prediction model. (GFS)</a:t>
            </a:r>
          </a:p>
          <a:p>
            <a:r>
              <a:rPr lang="en-US" dirty="0" smtClean="0"/>
              <a:t>MOS or the NDFD</a:t>
            </a:r>
          </a:p>
          <a:p>
            <a:r>
              <a:rPr lang="en-US" dirty="0" smtClean="0"/>
              <a:t>Put onto political Boundaries</a:t>
            </a:r>
          </a:p>
          <a:p>
            <a:r>
              <a:rPr lang="en-US" dirty="0" smtClean="0"/>
              <a:t>Weight by population (% Gas, Oil, Electric)</a:t>
            </a:r>
          </a:p>
          <a:p>
            <a:r>
              <a:rPr lang="en-US" dirty="0" smtClean="0"/>
              <a:t>Issued once per week on Mondays</a:t>
            </a:r>
            <a:endParaRPr lang="en-US" dirty="0"/>
          </a:p>
        </p:txBody>
      </p:sp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33399" y="12954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69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272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Seasonal Products</a:t>
            </a:r>
            <a:br>
              <a:rPr lang="en-US" sz="3600" b="1" i="1" dirty="0" smtClean="0">
                <a:solidFill>
                  <a:srgbClr val="FF0000"/>
                </a:solidFill>
              </a:rPr>
            </a:br>
            <a:r>
              <a:rPr lang="en-US" sz="2000" b="1" i="1" dirty="0" smtClean="0"/>
              <a:t>http://www.cpc.ncep.noaa.gov/pacdir/DDdir/NHOME3.shtml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" y="1066800"/>
            <a:ext cx="8229600" cy="4678363"/>
          </a:xfrm>
        </p:spPr>
        <p:txBody>
          <a:bodyPr/>
          <a:lstStyle/>
          <a:p>
            <a:r>
              <a:rPr lang="en-US" dirty="0" smtClean="0"/>
              <a:t>CPC Seasonal Outlooks – States, Regions.</a:t>
            </a:r>
          </a:p>
          <a:p>
            <a:r>
              <a:rPr lang="en-US" dirty="0" smtClean="0"/>
              <a:t>Issues on the third Thursday of each month.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273" r="20909"/>
          <a:stretch/>
        </p:blipFill>
        <p:spPr>
          <a:xfrm>
            <a:off x="1524000" y="3733800"/>
            <a:ext cx="2660073" cy="2363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1" t="21151" r="27424" b="6606"/>
          <a:stretch/>
        </p:blipFill>
        <p:spPr>
          <a:xfrm>
            <a:off x="152400" y="2286000"/>
            <a:ext cx="1870363" cy="2064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7" t="5152" r="17424" b="5636"/>
          <a:stretch/>
        </p:blipFill>
        <p:spPr>
          <a:xfrm>
            <a:off x="4419600" y="2244999"/>
            <a:ext cx="4612583" cy="4308201"/>
          </a:xfrm>
          <a:prstGeom prst="rect">
            <a:avLst/>
          </a:prstGeom>
        </p:spPr>
      </p:pic>
      <p:pic>
        <p:nvPicPr>
          <p:cNvPr id="8" name="Picture 5" descr="noaassm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ws_logo(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533399" y="10668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28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Seasonal Products for Cities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161" y="1545546"/>
            <a:ext cx="8229600" cy="4525963"/>
          </a:xfrm>
        </p:spPr>
        <p:txBody>
          <a:bodyPr/>
          <a:lstStyle/>
          <a:p>
            <a:r>
              <a:rPr lang="en-US" dirty="0" smtClean="0"/>
              <a:t>CPC Seasonal Outlooks – States, Regions.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273" r="20909"/>
          <a:stretch/>
        </p:blipFill>
        <p:spPr>
          <a:xfrm>
            <a:off x="935182" y="4114800"/>
            <a:ext cx="2660073" cy="2363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1" t="21151" r="27424" b="6606"/>
          <a:stretch/>
        </p:blipFill>
        <p:spPr>
          <a:xfrm>
            <a:off x="152400" y="2251364"/>
            <a:ext cx="1870363" cy="2064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9" t="19697" r="2121" b="18242"/>
          <a:stretch/>
        </p:blipFill>
        <p:spPr>
          <a:xfrm>
            <a:off x="3166867" y="2743200"/>
            <a:ext cx="6307143" cy="3326700"/>
          </a:xfrm>
          <a:prstGeom prst="rect">
            <a:avLst/>
          </a:prstGeom>
        </p:spPr>
      </p:pic>
      <p:pic>
        <p:nvPicPr>
          <p:cNvPr id="8" name="Picture 5" descr="noaassm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ws_logo(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533399" y="12954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05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341438"/>
          </a:xfrm>
        </p:spPr>
        <p:txBody>
          <a:bodyPr>
            <a:no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Local 3-month Temperature Outlook</a:t>
            </a:r>
            <a:br>
              <a:rPr lang="en-US" sz="3600" b="1" i="1" dirty="0" smtClean="0">
                <a:solidFill>
                  <a:srgbClr val="FF0000"/>
                </a:solidFill>
              </a:rPr>
            </a:br>
            <a:r>
              <a:rPr lang="en-US" sz="3600" b="1" i="1" dirty="0" smtClean="0">
                <a:solidFill>
                  <a:srgbClr val="FF0000"/>
                </a:solidFill>
              </a:rPr>
              <a:t>(L3MTO)</a:t>
            </a:r>
            <a:br>
              <a:rPr lang="en-US" sz="3600" b="1" i="1" dirty="0" smtClean="0">
                <a:solidFill>
                  <a:srgbClr val="FF0000"/>
                </a:solidFill>
              </a:rPr>
            </a:br>
            <a:r>
              <a:rPr lang="en-US" sz="2400" b="1" i="1" dirty="0" smtClean="0"/>
              <a:t>http://www.nws.noaa.gov/climate/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909" r="26818"/>
          <a:stretch/>
        </p:blipFill>
        <p:spPr>
          <a:xfrm>
            <a:off x="-152400" y="1593273"/>
            <a:ext cx="4382533" cy="51451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1" t="13394" r="26667" b="4666"/>
          <a:stretch/>
        </p:blipFill>
        <p:spPr>
          <a:xfrm>
            <a:off x="4114800" y="1600200"/>
            <a:ext cx="4622499" cy="5257800"/>
          </a:xfrm>
          <a:prstGeom prst="rect">
            <a:avLst/>
          </a:prstGeom>
        </p:spPr>
      </p:pic>
      <p:pic>
        <p:nvPicPr>
          <p:cNvPr id="5" name="Picture 5" descr="noaassm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ws_logo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33399" y="1482436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94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909455"/>
            <a:ext cx="7772400" cy="18288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Parting thought and conclusion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4" descr="ncep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485775"/>
            <a:ext cx="2049463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100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75456" y="2438400"/>
            <a:ext cx="78486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695325" y="4724400"/>
            <a:ext cx="78486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7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The Leap Year Paradox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Every 4 years we have an extra day of winter.</a:t>
            </a:r>
          </a:p>
          <a:p>
            <a:pPr marL="0" indent="0">
              <a:buNone/>
            </a:pPr>
            <a:r>
              <a:rPr lang="en-US" dirty="0" smtClean="0"/>
              <a:t>    February 29.</a:t>
            </a:r>
          </a:p>
          <a:p>
            <a:r>
              <a:rPr lang="en-US" dirty="0" smtClean="0"/>
              <a:t>It </a:t>
            </a:r>
            <a:r>
              <a:rPr lang="en-US" dirty="0"/>
              <a:t>takes a lot money to heat an entire nation for a day.  Where does that money come from?   </a:t>
            </a:r>
          </a:p>
          <a:p>
            <a:r>
              <a:rPr lang="en-US" dirty="0" smtClean="0"/>
              <a:t>  Perhaps we should move Leap-day to the fall (September 15.5 – no heating, no cooling)  We would save $$$!    </a:t>
            </a:r>
          </a:p>
          <a:p>
            <a:r>
              <a:rPr lang="en-US" dirty="0" smtClean="0"/>
              <a:t>What’s wrong with this picture?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33399" y="12954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74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Answer to the Leap Year Paradox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The fall before the leap year, the calendar behind the sun – Warmer than normal by a tiny amount.</a:t>
            </a:r>
          </a:p>
          <a:p>
            <a:r>
              <a:rPr lang="en-US" dirty="0" smtClean="0"/>
              <a:t>The spring after a leap year, the calendar becomes ahead of the sun, hence is ALSO warmer than “normal”</a:t>
            </a:r>
          </a:p>
          <a:p>
            <a:r>
              <a:rPr lang="en-US" dirty="0" smtClean="0"/>
              <a:t>Degree days accumulate, so in a leap year: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Fall Savings + Spring Savings = Feb 29 heating bill.</a:t>
            </a:r>
          </a:p>
          <a:p>
            <a:pPr marL="0" indent="0">
              <a:buNone/>
            </a:pPr>
            <a:r>
              <a:rPr lang="en-US" dirty="0" smtClean="0"/>
              <a:t>Moral of the story:  Even a tiny climate variability can have an impact.  </a:t>
            </a:r>
          </a:p>
          <a:p>
            <a:pPr marL="0" indent="0">
              <a:buNone/>
            </a:pPr>
            <a:r>
              <a:rPr lang="en-US" dirty="0" smtClean="0"/>
              <a:t>Challenge:   Design a strategy to take advantage of climate variability</a:t>
            </a:r>
            <a:endParaRPr lang="en-US" dirty="0"/>
          </a:p>
        </p:txBody>
      </p:sp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33399" y="12954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12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Conclusions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Much of climate variability is not predictable.</a:t>
            </a:r>
          </a:p>
          <a:p>
            <a:pPr marL="0" indent="0">
              <a:buNone/>
            </a:pPr>
            <a:r>
              <a:rPr lang="en-US" dirty="0" smtClean="0"/>
              <a:t>Even a small changes in climate lead to  significant energy costs  (or savings)</a:t>
            </a:r>
          </a:p>
          <a:p>
            <a:pPr marL="0" indent="0">
              <a:buNone/>
            </a:pPr>
            <a:r>
              <a:rPr lang="en-US" dirty="0" smtClean="0"/>
              <a:t>Evidence shows CPC forecasts show skill (Regionally varying) on the order of a few percent.</a:t>
            </a:r>
          </a:p>
          <a:p>
            <a:pPr marL="0" indent="0">
              <a:buNone/>
            </a:pPr>
            <a:r>
              <a:rPr lang="en-US" dirty="0" smtClean="0"/>
              <a:t>Challenge:   Design a strategy to take advantage of the predictable part of climate variability.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33398" y="11430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76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5161" y="-5556"/>
            <a:ext cx="8229600" cy="1453356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How Weather Forecasts are made</a:t>
            </a:r>
            <a:br>
              <a:rPr lang="en-US" sz="3600" b="1" i="1" dirty="0" smtClean="0">
                <a:solidFill>
                  <a:srgbClr val="FF0000"/>
                </a:solidFill>
              </a:rPr>
            </a:br>
            <a:r>
              <a:rPr lang="en-US" sz="3600" b="1" i="1" dirty="0" smtClean="0">
                <a:solidFill>
                  <a:srgbClr val="FF0000"/>
                </a:solidFill>
              </a:rPr>
              <a:t>1. Observations, lots of them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9800"/>
            <a:ext cx="1371600" cy="2503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136900"/>
            <a:ext cx="3566601" cy="35038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964" y="4495800"/>
            <a:ext cx="2722986" cy="2038350"/>
          </a:xfrm>
          <a:prstGeom prst="rect">
            <a:avLst/>
          </a:prstGeom>
        </p:spPr>
      </p:pic>
      <p:pic>
        <p:nvPicPr>
          <p:cNvPr id="13" name="Picture 4" descr="pcpups75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99" y="1981200"/>
            <a:ext cx="330810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noaassm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nws_logo(1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533399" y="12954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07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83" y="124691"/>
            <a:ext cx="8229599" cy="1018309"/>
          </a:xfrm>
        </p:spPr>
        <p:txBody>
          <a:bodyPr>
            <a:no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How Weather Forecasts are made</a:t>
            </a:r>
            <a:br>
              <a:rPr lang="en-US" sz="3600" b="1" i="1" dirty="0" smtClean="0">
                <a:solidFill>
                  <a:srgbClr val="FF0000"/>
                </a:solidFill>
              </a:rPr>
            </a:br>
            <a:r>
              <a:rPr lang="en-US" sz="3600" b="1" i="1" dirty="0" smtClean="0">
                <a:solidFill>
                  <a:srgbClr val="FF0000"/>
                </a:solidFill>
              </a:rPr>
              <a:t>2) Models 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0393"/>
            <a:ext cx="4876800" cy="3177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45" y="3188650"/>
            <a:ext cx="3400823" cy="3219445"/>
          </a:xfrm>
          <a:prstGeom prst="rect">
            <a:avLst/>
          </a:prstGeom>
        </p:spPr>
      </p:pic>
      <p:pic>
        <p:nvPicPr>
          <p:cNvPr id="6" name="Picture 5" descr="noaassm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ws_logo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533399" y="12954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78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83" y="200025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How Weather Forecasts are made</a:t>
            </a:r>
            <a:br>
              <a:rPr lang="en-US" sz="3600" b="1" i="1" dirty="0" smtClean="0">
                <a:solidFill>
                  <a:srgbClr val="FF0000"/>
                </a:solidFill>
              </a:rPr>
            </a:br>
            <a:r>
              <a:rPr lang="en-US" sz="3600" b="1" i="1" dirty="0" smtClean="0">
                <a:solidFill>
                  <a:srgbClr val="FF0000"/>
                </a:solidFill>
              </a:rPr>
              <a:t>3)  Ensemble Forecasts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209800"/>
            <a:ext cx="9686300" cy="4495800"/>
          </a:xfrm>
          <a:prstGeom prst="rect">
            <a:avLst/>
          </a:prstGeom>
        </p:spPr>
      </p:pic>
      <p:pic>
        <p:nvPicPr>
          <p:cNvPr id="4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25161" y="1447800"/>
            <a:ext cx="8136083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1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Weather Forecast Accuracy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80" y="923925"/>
            <a:ext cx="8677275" cy="593407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1219200" y="3657600"/>
            <a:ext cx="7391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noaas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7810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ws_logo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15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18803</TotalTime>
  <Words>2051</Words>
  <Application>Microsoft Office PowerPoint</Application>
  <PresentationFormat>On-screen Show (4:3)</PresentationFormat>
  <Paragraphs>438</Paragraphs>
  <Slides>59</Slides>
  <Notes>3</Notes>
  <HiddenSlides>8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The Climate Prediction Center’s Degree Day Outlooks  April 18, 2013    David Unger  Climate Prediction Center  NOAA/NWS/NCEP College Park, Maryland david.unger@noaa.gov</vt:lpstr>
      <vt:lpstr>Purpose</vt:lpstr>
      <vt:lpstr>Weather and Climate Prediction</vt:lpstr>
      <vt:lpstr>Climate Prediction Center</vt:lpstr>
      <vt:lpstr>fORECASTING:  cLIMATE VS. WEATHER  pART 1:   wEATHER</vt:lpstr>
      <vt:lpstr>How Weather Forecasts are made 1. Observations, lots of them</vt:lpstr>
      <vt:lpstr>How Weather Forecasts are made 2) Models </vt:lpstr>
      <vt:lpstr>How Weather Forecasts are made 3)  Ensemble Forecasts</vt:lpstr>
      <vt:lpstr>Weather Forecast Accuracy</vt:lpstr>
      <vt:lpstr>fORECASTING:  cLIMATE VS. WEATHER  pART 2:   cLIMATE</vt:lpstr>
      <vt:lpstr>What Is Climate?</vt:lpstr>
      <vt:lpstr>Weather Forecast vs. Climate Forecast</vt:lpstr>
      <vt:lpstr>Meteorological Theory</vt:lpstr>
      <vt:lpstr>Climate Forecasts</vt:lpstr>
      <vt:lpstr>Climate Forecasts</vt:lpstr>
      <vt:lpstr>Hurricane Weather Forecast</vt:lpstr>
      <vt:lpstr>Climate forecast for Hurricanes</vt:lpstr>
      <vt:lpstr>PowerPoint Presentation</vt:lpstr>
      <vt:lpstr>PowerPoint Presentation</vt:lpstr>
      <vt:lpstr>PowerPoint Presentation</vt:lpstr>
      <vt:lpstr>Climate Forecast Summary</vt:lpstr>
      <vt:lpstr>eNERGY RELATED Weather Information  Degree Days</vt:lpstr>
      <vt:lpstr>Degree Days - Defined</vt:lpstr>
      <vt:lpstr>Houston Temperatures</vt:lpstr>
      <vt:lpstr>Degree Days Vs. Gas Consumption</vt:lpstr>
      <vt:lpstr>Definitions</vt:lpstr>
      <vt:lpstr>CPC’s Temperature and degree day outlooks  </vt:lpstr>
      <vt:lpstr>CPC Temperature Outlook</vt:lpstr>
      <vt:lpstr>CPC POE Outlooks</vt:lpstr>
      <vt:lpstr>PowerPoint Presentation</vt:lpstr>
      <vt:lpstr>Prediction Methods</vt:lpstr>
      <vt:lpstr>PowerPoint Presentation</vt:lpstr>
      <vt:lpstr>Final Forecast</vt:lpstr>
      <vt:lpstr>Translate forecast into a full  temperature distribution</vt:lpstr>
      <vt:lpstr>Degree Day Outlook</vt:lpstr>
      <vt:lpstr>Overview</vt:lpstr>
      <vt:lpstr>Rescaling</vt:lpstr>
      <vt:lpstr>Downscaling</vt:lpstr>
      <vt:lpstr>Disaggregation - Seasonal to Monthly</vt:lpstr>
      <vt:lpstr>Temperature to Degree Days</vt:lpstr>
      <vt:lpstr>CPC Outlook</vt:lpstr>
      <vt:lpstr>Verification  </vt:lpstr>
      <vt:lpstr>Reliability</vt:lpstr>
      <vt:lpstr>Scoring a probabilistic forecast</vt:lpstr>
      <vt:lpstr>Continuous Ranked Probability Score</vt:lpstr>
      <vt:lpstr>Continuous Ranked Probability Score</vt:lpstr>
      <vt:lpstr>Skill of CPC Temperature Outlooks</vt:lpstr>
      <vt:lpstr>PowerPoint Presentation</vt:lpstr>
      <vt:lpstr>Temperature and degree Day PRODUCT SUMMARY   </vt:lpstr>
      <vt:lpstr> Observations http://www.ncdc.noaa.gov/cag/ </vt:lpstr>
      <vt:lpstr>Weekly forecasts and  Short term forecasts  http://www.cpc.ncep.noaa.gov/products/analysis_monitoring/cdus/degree_days/DDF_index.shtml</vt:lpstr>
      <vt:lpstr>Production of Short Term Products</vt:lpstr>
      <vt:lpstr>Seasonal Products http://www.cpc.ncep.noaa.gov/pacdir/DDdir/NHOME3.shtml</vt:lpstr>
      <vt:lpstr>Seasonal Products for Cities</vt:lpstr>
      <vt:lpstr>Local 3-month Temperature Outlook (L3MTO) http://www.nws.noaa.gov/climate/</vt:lpstr>
      <vt:lpstr>Parting thought and conclusion  </vt:lpstr>
      <vt:lpstr>The Leap Year Paradox</vt:lpstr>
      <vt:lpstr>Answer to the Leap Year Paradox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CPC Long Lead Degree Day Forecasts</dc:title>
  <dc:creator>David Unger</dc:creator>
  <cp:lastModifiedBy>David Unger</cp:lastModifiedBy>
  <cp:revision>97</cp:revision>
  <cp:lastPrinted>2013-04-08T22:05:11Z</cp:lastPrinted>
  <dcterms:created xsi:type="dcterms:W3CDTF">2013-03-08T21:56:49Z</dcterms:created>
  <dcterms:modified xsi:type="dcterms:W3CDTF">2013-04-15T15:39:13Z</dcterms:modified>
</cp:coreProperties>
</file>