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68" r:id="rId2"/>
    <p:sldId id="298" r:id="rId3"/>
    <p:sldId id="299" r:id="rId4"/>
    <p:sldId id="266" r:id="rId5"/>
    <p:sldId id="267" r:id="rId6"/>
    <p:sldId id="300" r:id="rId7"/>
    <p:sldId id="303" r:id="rId8"/>
    <p:sldId id="274" r:id="rId9"/>
    <p:sldId id="272" r:id="rId10"/>
    <p:sldId id="277" r:id="rId11"/>
    <p:sldId id="275" r:id="rId12"/>
    <p:sldId id="269" r:id="rId13"/>
    <p:sldId id="278" r:id="rId14"/>
    <p:sldId id="279" r:id="rId15"/>
    <p:sldId id="273" r:id="rId16"/>
    <p:sldId id="270" r:id="rId17"/>
    <p:sldId id="304" r:id="rId18"/>
    <p:sldId id="305" r:id="rId19"/>
    <p:sldId id="306" r:id="rId20"/>
    <p:sldId id="307" r:id="rId21"/>
    <p:sldId id="291" r:id="rId22"/>
    <p:sldId id="288" r:id="rId23"/>
    <p:sldId id="289" r:id="rId24"/>
    <p:sldId id="290" r:id="rId25"/>
    <p:sldId id="302" r:id="rId26"/>
    <p:sldId id="271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92" r:id="rId36"/>
    <p:sldId id="256" r:id="rId37"/>
    <p:sldId id="293" r:id="rId38"/>
    <p:sldId id="294" r:id="rId39"/>
    <p:sldId id="295" r:id="rId40"/>
    <p:sldId id="296" r:id="rId41"/>
    <p:sldId id="301" r:id="rId42"/>
    <p:sldId id="308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1F841-C2D4-4752-9478-9BE93971C3AE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2EC75-AD0B-422B-AF91-2E4470351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0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Reason? Without proof: caused by soil interaction.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2EC75-AD0B-422B-AF91-2E44703511B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Noisy</a:t>
            </a:r>
            <a:r>
              <a:rPr lang="en-US" baseline="0" dirty="0" smtClean="0"/>
              <a:t> because only 30 years.</a:t>
            </a:r>
          </a:p>
          <a:p>
            <a:r>
              <a:rPr lang="en-US" baseline="0" dirty="0" smtClean="0"/>
              <a:t>Line graph plotted against BASE month</a:t>
            </a:r>
          </a:p>
          <a:p>
            <a:r>
              <a:rPr lang="en-US" baseline="0" dirty="0" smtClean="0"/>
              <a:t>Map for P-T: negative everywhere, but not strongly so. Max effect Southern Plaines.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2EC75-AD0B-422B-AF91-2E44703511B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0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Models generally ‘overdo’ the P-T correlation</a:t>
            </a:r>
            <a:r>
              <a:rPr lang="en-US" baseline="0" dirty="0" smtClean="0"/>
              <a:t> (have too strong soil interaction).</a:t>
            </a:r>
          </a:p>
          <a:p>
            <a:r>
              <a:rPr lang="en-US" baseline="0" dirty="0" smtClean="0"/>
              <a:t>NCEP models least so; they are in </a:t>
            </a:r>
            <a:r>
              <a:rPr lang="en-US" baseline="0" dirty="0" err="1" smtClean="0"/>
              <a:t>obs</a:t>
            </a:r>
            <a:r>
              <a:rPr lang="en-US" baseline="0" dirty="0" smtClean="0"/>
              <a:t> ball park.</a:t>
            </a:r>
          </a:p>
          <a:p>
            <a:r>
              <a:rPr lang="en-US" baseline="0" dirty="0" smtClean="0"/>
              <a:t>GFDL seems the most overdone.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2EC75-AD0B-422B-AF91-2E44703511B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597F-1071-4F64-99FA-675A68F84328}" type="datetime1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7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F88C-B525-4C5B-8BD9-CB0A2AEC68D4}" type="datetime1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07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361F-561D-4F0C-B930-2FB47ADA3CF5}" type="datetime1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5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D597-0F9F-48BD-9802-D69885528889}" type="datetime1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2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E918-4F63-41D0-B88D-E25C9F21BD3C}" type="datetime1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7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9E33-EA3C-4059-8D99-37543C453909}" type="datetime1">
              <a:rPr lang="en-US" smtClean="0"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7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CD77-7A6D-4FB3-8E04-4756C2497A5A}" type="datetime1">
              <a:rPr lang="en-US" smtClean="0"/>
              <a:t>5/1/2013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2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43A7-C31D-4005-B1A8-E8C0A34BAC3F}" type="datetime1">
              <a:rPr lang="en-US" smtClean="0"/>
              <a:t>5/1/2013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92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3B56-D109-4233-9BDF-4138DB38C756}" type="datetime1">
              <a:rPr lang="en-US" smtClean="0"/>
              <a:t>5/1/2013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42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9A14-4163-494A-9C79-4A5823CA2306}" type="datetime1">
              <a:rPr lang="en-US" smtClean="0"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67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0542-92CB-4E5A-8B93-B83AD14683BD}" type="datetime1">
              <a:rPr lang="en-US" smtClean="0"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1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tx2"/>
            </a:gs>
          </a:gsLst>
          <a:lin ang="16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D7C09-8E72-4A3A-9E31-78BBF84E3D37}" type="datetime1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3B02E-22DF-46F7-A8B9-9C881CABB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9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gif"/><Relationship Id="rId3" Type="http://schemas.openxmlformats.org/officeDocument/2006/relationships/image" Target="../media/image49.gif"/><Relationship Id="rId7" Type="http://schemas.openxmlformats.org/officeDocument/2006/relationships/image" Target="../media/image5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gif"/><Relationship Id="rId5" Type="http://schemas.openxmlformats.org/officeDocument/2006/relationships/image" Target="../media/image52.gif"/><Relationship Id="rId10" Type="http://schemas.openxmlformats.org/officeDocument/2006/relationships/image" Target="../media/image57.gif"/><Relationship Id="rId4" Type="http://schemas.openxmlformats.org/officeDocument/2006/relationships/image" Target="../media/image51.gif"/><Relationship Id="rId9" Type="http://schemas.openxmlformats.org/officeDocument/2006/relationships/image" Target="../media/image5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Climate Review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a month</a:t>
            </a:r>
          </a:p>
          <a:p>
            <a:r>
              <a:rPr lang="en-US" dirty="0" smtClean="0"/>
              <a:t>April 2013 (FMA maps, a few)</a:t>
            </a:r>
          </a:p>
          <a:p>
            <a:r>
              <a:rPr lang="en-US" dirty="0" smtClean="0"/>
              <a:t>Climate, CO2, MSU, OCN-updates, ENSO forecast (many tools)</a:t>
            </a:r>
          </a:p>
          <a:p>
            <a:r>
              <a:rPr lang="en-US" dirty="0" smtClean="0"/>
              <a:t>Soil Moisture, CA-SST</a:t>
            </a:r>
          </a:p>
          <a:p>
            <a:r>
              <a:rPr lang="en-US" dirty="0" smtClean="0"/>
              <a:t>Why –</a:t>
            </a:r>
            <a:r>
              <a:rPr lang="en-US" dirty="0" err="1" smtClean="0"/>
              <a:t>ve</a:t>
            </a:r>
            <a:r>
              <a:rPr lang="en-US" dirty="0" smtClean="0"/>
              <a:t> (N)AO? Quiz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400" dirty="0" smtClean="0"/>
              <a:t>Presenter: Huug van den Dool, May, 8, 2013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2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5257800"/>
            <a:ext cx="5271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↑ </a:t>
            </a:r>
            <a:r>
              <a:rPr lang="en-US" dirty="0" smtClean="0"/>
              <a:t>CA-SST specified (lead 1)        and   observed (R1)↑</a:t>
            </a:r>
            <a:endParaRPr lang="en-US" dirty="0"/>
          </a:p>
        </p:txBody>
      </p:sp>
      <p:pic>
        <p:nvPicPr>
          <p:cNvPr id="4102" name="Picture 6" descr="http://origin.cpc.ncep.noaa.gov/products/people/wd51hd/sst/201304/obst2m_anom.-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-1"/>
            <a:ext cx="4495800" cy="410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cpc.ncep.noaa.gov/products/people/wd51hd/sst/201212/cat2m_anom.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495798" cy="410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12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11</a:t>
            </a:fld>
            <a:endParaRPr lang="en-US"/>
          </a:p>
        </p:txBody>
      </p:sp>
      <p:pic>
        <p:nvPicPr>
          <p:cNvPr id="4098" name="Picture 2" descr="http://origin.cpc.ncep.noaa.gov/products/people/wd51hd/sst/201304/cahgt_anom.-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728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origin.cpc.ncep.noaa.gov/products/people/wd51hd/sst/201304/obshgt_anom.-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975"/>
            <a:ext cx="4495800" cy="410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5257800"/>
            <a:ext cx="5271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↑ </a:t>
            </a:r>
            <a:r>
              <a:rPr lang="en-US" dirty="0" smtClean="0"/>
              <a:t>CA-SST specified (lead -3)        and   observed (R1)↑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57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804184"/>
              </p:ext>
            </p:extLst>
          </p:nvPr>
        </p:nvGraphicFramePr>
        <p:xfrm>
          <a:off x="457200" y="1676400"/>
          <a:ext cx="5486400" cy="3286957"/>
        </p:xfrm>
        <a:graphic>
          <a:graphicData uri="http://schemas.openxmlformats.org/drawingml/2006/table">
            <a:tbl>
              <a:tblPr firstRow="1" firstCol="1" bandRow="1"/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521237">
                <a:tc>
                  <a:txBody>
                    <a:bodyPr/>
                    <a:lstStyle/>
                    <a:p>
                      <a:r>
                        <a:rPr lang="en-US" sz="1700" dirty="0">
                          <a:effectLst/>
                          <a:ea typeface="Times New Roman"/>
                        </a:rPr>
                        <a:t>Year</a:t>
                      </a:r>
                      <a:endParaRPr lang="en-US" sz="1700" dirty="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Wgt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Year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Wgt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Year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Wgt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Year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Wgt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Year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>
                          <a:effectLst/>
                          <a:ea typeface="Times New Roman"/>
                        </a:rPr>
                        <a:t>Wgt</a:t>
                      </a:r>
                      <a:endParaRPr lang="en-US" sz="1700" dirty="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Year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effectLst/>
                          <a:ea typeface="Times New Roman"/>
                        </a:rPr>
                        <a:t>Wgt</a:t>
                      </a:r>
                      <a:endParaRPr lang="en-US" sz="1700" dirty="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364"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1956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 0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1966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 5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1976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-3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1986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-11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1996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-7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2006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 1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364"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1957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 5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1967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 0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1977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 1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1987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-13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1997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-7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2007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12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364"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1958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 0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1968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 1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1978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 5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1988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 5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1998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 1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2008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13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364"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1959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 1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1969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-6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1979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 7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1989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-4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1999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-1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2009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 8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364"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1960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-5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1970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 2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1980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 2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1990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 3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2000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 2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2010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 4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364"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1961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-6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1971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-3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1981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-2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1991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-3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2001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 4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2011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-1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364"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1962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 9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1972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 2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1982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-3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1992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-7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2002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 8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2012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10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364"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1963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 5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1973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-3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1983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-5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1993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-5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2003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 8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2013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NA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364"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1964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 4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1974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-12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1984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 5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1994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-4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2004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-4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364"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1965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 2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1975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-5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1985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 2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1995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-2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  <a:ea typeface="Times New Roman"/>
                        </a:rPr>
                        <a:t>2005</a:t>
                      </a:r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ea typeface="Times New Roman"/>
                        </a:rPr>
                        <a:t> 1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effectLst/>
                      </a:endParaRPr>
                    </a:p>
                  </a:txBody>
                  <a:tcPr marL="8746" marR="8746" marT="8746" marB="87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" y="5405735"/>
            <a:ext cx="676563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Weights are high +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(&gt;+0.10) for 2012, 2008,2007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Weights are high -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(&lt; - 0.10) for 1986,1987,1974    OCN flavor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685800"/>
            <a:ext cx="5139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weights(X100) in constructed analogue (CA-SST).</a:t>
            </a:r>
          </a:p>
          <a:p>
            <a:r>
              <a:rPr lang="en-US" dirty="0" smtClean="0"/>
              <a:t>Data through April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53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8458200" cy="5562600"/>
          </a:xfrm>
        </p:spPr>
        <p:txBody>
          <a:bodyPr/>
          <a:lstStyle/>
          <a:p>
            <a:r>
              <a:rPr lang="en-US" sz="2800" dirty="0" smtClean="0"/>
              <a:t>Given an Initial Condition, SST</a:t>
            </a:r>
            <a:r>
              <a:rPr lang="en-US" sz="2800" baseline="30000" dirty="0" smtClean="0"/>
              <a:t>IC</a:t>
            </a:r>
            <a:r>
              <a:rPr lang="en-US" sz="2800" dirty="0" smtClean="0"/>
              <a:t> (s, t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) at time t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. We express SST</a:t>
            </a:r>
            <a:r>
              <a:rPr lang="en-US" sz="2800" baseline="30000" dirty="0" smtClean="0"/>
              <a:t>IC</a:t>
            </a:r>
            <a:r>
              <a:rPr lang="en-US" sz="2800" dirty="0" smtClean="0"/>
              <a:t> (s, t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) as a linear combination of all fields in the historical library, i.e.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en-US" sz="2800" dirty="0" smtClean="0"/>
              <a:t>	</a:t>
            </a:r>
            <a:r>
              <a:rPr lang="en-US" sz="2400" dirty="0" smtClean="0"/>
              <a:t>				          </a:t>
            </a:r>
            <a:r>
              <a:rPr lang="en-US" sz="2400" dirty="0" smtClean="0"/>
              <a:t>2012</a:t>
            </a:r>
            <a:endParaRPr lang="en-US" sz="2400" dirty="0" smtClean="0"/>
          </a:p>
          <a:p>
            <a:pPr algn="ctr">
              <a:lnSpc>
                <a:spcPct val="75000"/>
              </a:lnSpc>
            </a:pPr>
            <a:r>
              <a:rPr lang="en-US" sz="2400" dirty="0" smtClean="0"/>
              <a:t>SST</a:t>
            </a:r>
            <a:r>
              <a:rPr lang="en-US" sz="2400" baseline="30000" dirty="0" smtClean="0"/>
              <a:t>IC</a:t>
            </a:r>
            <a:r>
              <a:rPr lang="en-US" sz="2400" dirty="0" smtClean="0"/>
              <a:t> (s, t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  ~=  SST</a:t>
            </a:r>
            <a:r>
              <a:rPr lang="en-US" sz="2400" baseline="30000" dirty="0" smtClean="0"/>
              <a:t>CA</a:t>
            </a:r>
            <a:r>
              <a:rPr lang="en-US" sz="2400" dirty="0" smtClean="0"/>
              <a:t>(s) =    Σ  α(t) SST(</a:t>
            </a:r>
            <a:r>
              <a:rPr lang="en-US" sz="2400" dirty="0" err="1" smtClean="0"/>
              <a:t>s,t</a:t>
            </a:r>
            <a:r>
              <a:rPr lang="en-US" sz="2400" dirty="0" smtClean="0"/>
              <a:t>)         (1)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en-US" sz="2400" dirty="0" smtClean="0"/>
              <a:t>					        t=1956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en-US" sz="2400" dirty="0" smtClean="0"/>
              <a:t>      (CA=constructed Analogue)</a:t>
            </a:r>
          </a:p>
          <a:p>
            <a:r>
              <a:rPr lang="en-US" sz="2800" dirty="0" smtClean="0"/>
              <a:t>The determination of the weights α(t) is non-trivial, but except for some pathological cases, a set of (</a:t>
            </a:r>
            <a:r>
              <a:rPr lang="en-US" sz="2800" dirty="0" smtClean="0"/>
              <a:t>56/57) </a:t>
            </a:r>
            <a:r>
              <a:rPr lang="en-US" sz="2800" dirty="0" smtClean="0"/>
              <a:t>weights α(t) can always be found so as to satisfy the left hand side of (1), for any SST</a:t>
            </a:r>
            <a:r>
              <a:rPr lang="en-US" sz="2800" baseline="30000" dirty="0" smtClean="0"/>
              <a:t>IC</a:t>
            </a:r>
            <a:r>
              <a:rPr lang="en-US" sz="2800" dirty="0" smtClean="0"/>
              <a:t> , to within a tolerance ε. </a:t>
            </a:r>
          </a:p>
        </p:txBody>
      </p:sp>
    </p:spTree>
    <p:extLst>
      <p:ext uri="{BB962C8B-B14F-4D97-AF65-F5344CB8AC3E}">
        <p14:creationId xmlns:p14="http://schemas.microsoft.com/office/powerpoint/2010/main" val="74071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77724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Equation (1) is purely diagnostic. We now submit that given the initial condition we can make a forecast with some skill by  </a:t>
            </a:r>
          </a:p>
          <a:p>
            <a:pPr>
              <a:lnSpc>
                <a:spcPct val="70000"/>
              </a:lnSpc>
            </a:pPr>
            <a:endParaRPr lang="en-US" sz="2800" dirty="0" smtClean="0"/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dirty="0" smtClean="0"/>
              <a:t>          	              </a:t>
            </a:r>
            <a:r>
              <a:rPr lang="en-US" sz="2800" dirty="0" smtClean="0"/>
              <a:t>	    2012</a:t>
            </a:r>
            <a:endParaRPr lang="en-US" sz="2800" dirty="0" smtClean="0"/>
          </a:p>
          <a:p>
            <a:pPr algn="ctr">
              <a:lnSpc>
                <a:spcPct val="70000"/>
              </a:lnSpc>
            </a:pPr>
            <a:r>
              <a:rPr lang="en-US" sz="2800" dirty="0" smtClean="0"/>
              <a:t>X</a:t>
            </a:r>
            <a:r>
              <a:rPr lang="en-US" sz="2800" baseline="30000" dirty="0" smtClean="0"/>
              <a:t>F</a:t>
            </a:r>
            <a:r>
              <a:rPr lang="en-US" sz="2800" dirty="0" smtClean="0"/>
              <a:t> (s, t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+Δt)   =  Σ α(t) X(s, t +</a:t>
            </a:r>
            <a:r>
              <a:rPr lang="en-US" sz="2800" dirty="0" err="1" smtClean="0"/>
              <a:t>Δt</a:t>
            </a:r>
            <a:r>
              <a:rPr lang="en-US" sz="2800" dirty="0" smtClean="0"/>
              <a:t>)         (2)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dirty="0" smtClean="0"/>
              <a:t>     			     t=1956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smtClean="0"/>
              <a:t>Where X is any variable (soil moisture, temperature, precipitation</a:t>
            </a:r>
            <a:r>
              <a:rPr lang="en-US" sz="28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 calculation for (2) is trivial, the underlying assumptions are not. We ‘persist’ the weights α(t) resulting from (1) and linearly combine the X(</a:t>
            </a:r>
            <a:r>
              <a:rPr lang="en-US" sz="2800" dirty="0" err="1" smtClean="0"/>
              <a:t>s,t+Δt</a:t>
            </a:r>
            <a:r>
              <a:rPr lang="en-US" sz="2800" dirty="0" smtClean="0"/>
              <a:t>) so as to arrive at a forecast to which X</a:t>
            </a:r>
            <a:r>
              <a:rPr lang="en-US" sz="2800" baseline="30000" dirty="0" smtClean="0"/>
              <a:t>IC</a:t>
            </a:r>
            <a:r>
              <a:rPr lang="en-US" sz="2800" dirty="0" smtClean="0"/>
              <a:t> (s, t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) will evolve over </a:t>
            </a:r>
            <a:r>
              <a:rPr lang="en-US" sz="2800" dirty="0" err="1" smtClean="0"/>
              <a:t>Δt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129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15</a:t>
            </a:fld>
            <a:endParaRPr lang="en-US"/>
          </a:p>
        </p:txBody>
      </p:sp>
      <p:pic>
        <p:nvPicPr>
          <p:cNvPr id="9218" name="Picture 2" descr="http://www.cpc.ncep.noaa.gov/products/people/wd51hd/sst/201301/sst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4164677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cpc.ncep.noaa.gov/products/people/wd51hd/sst/201302/sst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"/>
            <a:ext cx="4191000" cy="320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cpc.ncep.noaa.gov/products/people/wd51hd/sst/201303/sst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57600"/>
            <a:ext cx="418961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cpc.ncep.noaa.gov/products/people/wd51hd/sst/201304/sst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3275542"/>
            <a:ext cx="4191000" cy="320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38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16</a:t>
            </a:fld>
            <a:endParaRPr lang="en-US"/>
          </a:p>
        </p:txBody>
      </p:sp>
      <p:pic>
        <p:nvPicPr>
          <p:cNvPr id="12290" name="Picture 2" descr="http://www.cpc.ncep.noaa.gov/products/predictions/90day/tools/briefing/ssta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571998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cpc.ncep.noaa.gov/products/NMME/current/images/nino34.NM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76601"/>
            <a:ext cx="4571999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iri.columbia.edu/climate/ENSO/currentinfo/SST_tabl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3886200" cy="329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iri.columbia.edu/climate/ENSO/currentinfo/figure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986" y="4038600"/>
            <a:ext cx="4050013" cy="240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61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17</a:t>
            </a:fld>
            <a:endParaRPr lang="en-US"/>
          </a:p>
        </p:txBody>
      </p:sp>
      <p:pic>
        <p:nvPicPr>
          <p:cNvPr id="31746" name="Picture 2" descr="tabl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04800"/>
            <a:ext cx="9556750" cy="576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02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18</a:t>
            </a:fld>
            <a:endParaRPr lang="en-US"/>
          </a:p>
        </p:txBody>
      </p:sp>
      <p:pic>
        <p:nvPicPr>
          <p:cNvPr id="32770" name="Picture 2" descr="figure t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2" y="3033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59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19</a:t>
            </a:fld>
            <a:endParaRPr lang="en-US"/>
          </a:p>
        </p:txBody>
      </p:sp>
      <p:pic>
        <p:nvPicPr>
          <p:cNvPr id="34818" name="Picture 2" descr="CPC MJO Ind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458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GFS MJO index ensemble plu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536"/>
            <a:ext cx="4724400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47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2</a:t>
            </a:fld>
            <a:endParaRPr lang="en-US"/>
          </a:p>
        </p:txBody>
      </p:sp>
      <p:pic>
        <p:nvPicPr>
          <p:cNvPr id="26626" name="Picture 2" descr="CO2 Trend for Mauna L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7055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7600" y="5638800"/>
            <a:ext cx="249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March 2013: 397.34ppm</a:t>
            </a:r>
          </a:p>
          <a:p>
            <a:r>
              <a:rPr lang="en-US" dirty="0" smtClean="0"/>
              <a:t>March 2012: 394.45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15200" y="2209800"/>
            <a:ext cx="1415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ESRL Boulder</a:t>
            </a:r>
          </a:p>
          <a:p>
            <a:r>
              <a:rPr lang="en-US" dirty="0" smtClean="0"/>
              <a:t>Tans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6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8" descr="http://www.pmel.noaa.gov/tao/jsdisplay/plots/gif/Dep_Sec_EQ_5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-587129"/>
            <a:ext cx="5934075" cy="741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http://www.pmel.noaa.gov/tao/jsdisplay/plots/gif/sst_wind_anom_5day_ps3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924800" cy="362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22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21</a:t>
            </a:fld>
            <a:endParaRPr lang="en-US"/>
          </a:p>
        </p:txBody>
      </p:sp>
      <p:pic>
        <p:nvPicPr>
          <p:cNvPr id="24578" name="Picture 2" descr="Land Surface Monitoring and Predi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79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22</a:t>
            </a:fld>
            <a:endParaRPr lang="en-US"/>
          </a:p>
        </p:txBody>
      </p:sp>
      <p:pic>
        <p:nvPicPr>
          <p:cNvPr id="21506" name="Picture 2" descr="Daily Anomaly Soil Moisture (mm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94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23</a:t>
            </a:fld>
            <a:endParaRPr lang="en-US"/>
          </a:p>
        </p:txBody>
      </p:sp>
      <p:pic>
        <p:nvPicPr>
          <p:cNvPr id="22530" name="Picture 2" descr="Seasonal Soil Moisture 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7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24</a:t>
            </a:fld>
            <a:endParaRPr lang="en-US"/>
          </a:p>
        </p:txBody>
      </p:sp>
      <p:pic>
        <p:nvPicPr>
          <p:cNvPr id="23554" name="Picture 2" descr="Monthly Soil Moisture 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Week 2 Soil Moisture Anoma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2299"/>
            <a:ext cx="52387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11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25</a:t>
            </a:fld>
            <a:endParaRPr lang="en-US"/>
          </a:p>
        </p:txBody>
      </p:sp>
      <p:pic>
        <p:nvPicPr>
          <p:cNvPr id="29698" name="Picture 2" descr="Land Surface Monitoring and Predi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" y="-1"/>
            <a:ext cx="8454502" cy="65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03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Potentially Big Changes in OCN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Regular annual update</a:t>
            </a:r>
          </a:p>
          <a:p>
            <a:r>
              <a:rPr lang="en-US" dirty="0" smtClean="0"/>
              <a:t>Change-over  to homogenized Climate Division Data (</a:t>
            </a:r>
            <a:r>
              <a:rPr lang="en-US" dirty="0" err="1" smtClean="0"/>
              <a:t>Vose</a:t>
            </a:r>
            <a:r>
              <a:rPr lang="en-US" dirty="0" smtClean="0"/>
              <a:t> et al 2013/14). (Not a small change)</a:t>
            </a:r>
          </a:p>
          <a:p>
            <a:r>
              <a:rPr lang="en-US" dirty="0" smtClean="0"/>
              <a:t>OCN(K=10)</a:t>
            </a:r>
            <a:r>
              <a:rPr lang="en-US" dirty="0" smtClean="0">
                <a:sym typeface="Wingdings" pitchFamily="2" charset="2"/>
              </a:rPr>
              <a:t>OCN(K=15), </a:t>
            </a:r>
            <a:r>
              <a:rPr lang="en-US" dirty="0" err="1" smtClean="0">
                <a:sym typeface="Wingdings" pitchFamily="2" charset="2"/>
              </a:rPr>
              <a:t>Wilks</a:t>
            </a:r>
            <a:r>
              <a:rPr lang="en-US" dirty="0" smtClean="0">
                <a:sym typeface="Wingdings" pitchFamily="2" charset="2"/>
              </a:rPr>
              <a:t>(2013)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5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27</a:t>
            </a:fld>
            <a:endParaRPr lang="en-US"/>
          </a:p>
        </p:txBody>
      </p:sp>
      <p:pic>
        <p:nvPicPr>
          <p:cNvPr id="13314" name="Picture 2" descr="http://www.cpc.ncep.noaa.gov/products/people/wd51hd/ocnnew/seas2.jj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0" cy="801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53200" y="2667000"/>
            <a:ext cx="21499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Data thru </a:t>
            </a:r>
          </a:p>
          <a:p>
            <a:r>
              <a:rPr lang="en-US" sz="3600" dirty="0" smtClean="0"/>
              <a:t>early 2012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1082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28</a:t>
            </a:fld>
            <a:endParaRPr lang="en-US"/>
          </a:p>
        </p:txBody>
      </p:sp>
      <p:pic>
        <p:nvPicPr>
          <p:cNvPr id="14338" name="Picture 2" descr="http://www.cpc.ncep.noaa.gov/products/people/wd51hd/ocnnew/seas3.jj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6"/>
            <a:ext cx="6191250" cy="801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53200" y="2667000"/>
            <a:ext cx="21499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Data thru </a:t>
            </a:r>
          </a:p>
          <a:p>
            <a:r>
              <a:rPr lang="en-US" sz="3600" dirty="0" smtClean="0"/>
              <a:t>early 2013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3435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29</a:t>
            </a:fld>
            <a:endParaRPr lang="en-US"/>
          </a:p>
        </p:txBody>
      </p:sp>
      <p:pic>
        <p:nvPicPr>
          <p:cNvPr id="15362" name="Picture 2" descr="http://www.cpc.ncep.noaa.gov/products/people/wd51hd/ocnnew/seas3_hmgz.jj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6"/>
            <a:ext cx="6191250" cy="801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53200" y="2667000"/>
            <a:ext cx="21499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Data thru </a:t>
            </a:r>
          </a:p>
          <a:p>
            <a:r>
              <a:rPr lang="en-US" sz="3600" dirty="0" smtClean="0"/>
              <a:t>early 2013</a:t>
            </a:r>
          </a:p>
          <a:p>
            <a:r>
              <a:rPr lang="en-US" sz="3600" dirty="0" err="1" smtClean="0"/>
              <a:t>hmgz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512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600" y="5638800"/>
            <a:ext cx="2782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February 2013: 395.98 ppm</a:t>
            </a:r>
          </a:p>
          <a:p>
            <a:r>
              <a:rPr lang="en-US" dirty="0" smtClean="0"/>
              <a:t>February 2012: 393.05</a:t>
            </a:r>
            <a:endParaRPr lang="en-US" dirty="0"/>
          </a:p>
        </p:txBody>
      </p:sp>
      <p:pic>
        <p:nvPicPr>
          <p:cNvPr id="27650" name="Picture 2" descr="Global C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705602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7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30</a:t>
            </a:fld>
            <a:endParaRPr lang="en-US"/>
          </a:p>
        </p:txBody>
      </p:sp>
      <p:pic>
        <p:nvPicPr>
          <p:cNvPr id="16386" name="Picture 2" descr="http://www.cpc.ncep.noaa.gov/products/people/wd51hd/ocnnew/seas3_hmgz_15.jj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0" cy="801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53200" y="2667000"/>
            <a:ext cx="21499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Data thru </a:t>
            </a:r>
          </a:p>
          <a:p>
            <a:r>
              <a:rPr lang="en-US" sz="3600" dirty="0" smtClean="0"/>
              <a:t>early 2013</a:t>
            </a:r>
          </a:p>
          <a:p>
            <a:r>
              <a:rPr lang="en-US" sz="3600" dirty="0" err="1"/>
              <a:t>h</a:t>
            </a:r>
            <a:r>
              <a:rPr lang="en-US" sz="3600" dirty="0" err="1" smtClean="0"/>
              <a:t>mgz</a:t>
            </a:r>
            <a:r>
              <a:rPr lang="en-US" sz="3600" dirty="0" smtClean="0"/>
              <a:t> and</a:t>
            </a:r>
          </a:p>
          <a:p>
            <a:r>
              <a:rPr lang="en-US" sz="3600" dirty="0" smtClean="0"/>
              <a:t>K=15 for 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2782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53200" y="2667000"/>
            <a:ext cx="21499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Data thru </a:t>
            </a:r>
          </a:p>
          <a:p>
            <a:r>
              <a:rPr lang="en-US" sz="3600" dirty="0" smtClean="0"/>
              <a:t>early 2012</a:t>
            </a:r>
            <a:endParaRPr lang="en-US" sz="3600" dirty="0"/>
          </a:p>
        </p:txBody>
      </p:sp>
      <p:pic>
        <p:nvPicPr>
          <p:cNvPr id="20482" name="Picture 2" descr="http://www.cpc.ncep.noaa.gov/products/people/wd51hd/ocnnew/seas2.dj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6"/>
            <a:ext cx="6191250" cy="801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64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53200" y="2667000"/>
            <a:ext cx="21499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Data thru </a:t>
            </a:r>
          </a:p>
          <a:p>
            <a:r>
              <a:rPr lang="en-US" sz="3600" dirty="0" smtClean="0"/>
              <a:t>early 2013</a:t>
            </a:r>
            <a:endParaRPr lang="en-US" sz="3600" dirty="0"/>
          </a:p>
        </p:txBody>
      </p:sp>
      <p:pic>
        <p:nvPicPr>
          <p:cNvPr id="19458" name="Picture 2" descr="http://www.cpc.ncep.noaa.gov/products/people/wd51hd/ocnnew/seas3.dj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6"/>
            <a:ext cx="6191250" cy="801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46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53200" y="2667000"/>
            <a:ext cx="21499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Data thru </a:t>
            </a:r>
          </a:p>
          <a:p>
            <a:r>
              <a:rPr lang="en-US" sz="3600" dirty="0" smtClean="0"/>
              <a:t>early 2013</a:t>
            </a:r>
          </a:p>
          <a:p>
            <a:r>
              <a:rPr lang="en-US" sz="3600" dirty="0" err="1" smtClean="0"/>
              <a:t>hmgz</a:t>
            </a:r>
            <a:endParaRPr lang="en-US" sz="3600" dirty="0"/>
          </a:p>
        </p:txBody>
      </p:sp>
      <p:pic>
        <p:nvPicPr>
          <p:cNvPr id="18434" name="Picture 2" descr="http://www.cpc.ncep.noaa.gov/products/people/wd51hd/ocnnew/seas3_hmgz.dj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0" cy="801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91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53200" y="2667000"/>
            <a:ext cx="21499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Data thru </a:t>
            </a:r>
          </a:p>
          <a:p>
            <a:r>
              <a:rPr lang="en-US" sz="3600" dirty="0" smtClean="0"/>
              <a:t>early 2013</a:t>
            </a:r>
          </a:p>
          <a:p>
            <a:r>
              <a:rPr lang="en-US" sz="3600" dirty="0" err="1"/>
              <a:t>h</a:t>
            </a:r>
            <a:r>
              <a:rPr lang="en-US" sz="3600" dirty="0" err="1" smtClean="0"/>
              <a:t>mgz</a:t>
            </a:r>
            <a:r>
              <a:rPr lang="en-US" sz="3600" dirty="0" smtClean="0"/>
              <a:t> and</a:t>
            </a:r>
          </a:p>
          <a:p>
            <a:r>
              <a:rPr lang="en-US" sz="3600" dirty="0" smtClean="0"/>
              <a:t>K=15 for T</a:t>
            </a:r>
            <a:endParaRPr lang="en-US" sz="3600" dirty="0"/>
          </a:p>
        </p:txBody>
      </p:sp>
      <p:pic>
        <p:nvPicPr>
          <p:cNvPr id="17410" name="Picture 2" descr="http://www.cpc.ncep.noaa.gov/products/people/wd51hd/ocnnew/seas3_hmgz_15.dj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6"/>
            <a:ext cx="6191250" cy="801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16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35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2362200"/>
            <a:ext cx="537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NMME? Wait one more day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6918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Monthly lagged </a:t>
            </a:r>
            <a:r>
              <a:rPr lang="en-US" b="1" dirty="0" err="1" smtClean="0"/>
              <a:t>precip</a:t>
            </a:r>
            <a:r>
              <a:rPr lang="en-US" b="1" dirty="0" smtClean="0"/>
              <a:t>-temperature relationship in NMME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Emily Becker &amp; Huug van den </a:t>
            </a:r>
            <a:r>
              <a:rPr lang="en-US" dirty="0" err="1" smtClean="0">
                <a:solidFill>
                  <a:schemeClr val="tx1"/>
                </a:solidFill>
              </a:rPr>
              <a:t>Dool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NMME </a:t>
            </a:r>
            <a:r>
              <a:rPr lang="en-US" dirty="0" err="1" smtClean="0">
                <a:solidFill>
                  <a:schemeClr val="tx1"/>
                </a:solidFill>
              </a:rPr>
              <a:t>telecon</a:t>
            </a:r>
            <a:r>
              <a:rPr lang="en-US" dirty="0" smtClean="0">
                <a:solidFill>
                  <a:schemeClr val="tx1"/>
                </a:solidFill>
              </a:rPr>
              <a:t>, May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9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Previously noted negative 1-mon lagged correlation between precipitation and temp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Dry July 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 warm Aug; Wet July  cool Aug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451" y="2567560"/>
            <a:ext cx="5486400" cy="325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726" y="5875076"/>
            <a:ext cx="4116753" cy="65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6451" y="420559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 data 1931-1992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7" descr="C:\Users\emily.becker\Dropbox\Work\NMME\corr\ob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04" y="3269010"/>
            <a:ext cx="4326136" cy="355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Process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One-month lag correlation: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Standardized anomalies for single members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400" dirty="0" smtClean="0"/>
              <a:t>T2m-T2m 1-mon lag</a:t>
            </a:r>
          </a:p>
          <a:p>
            <a:r>
              <a:rPr lang="en-US" sz="2400" dirty="0" smtClean="0"/>
              <a:t>T2m leading </a:t>
            </a:r>
            <a:r>
              <a:rPr lang="en-US" sz="2400" dirty="0" err="1" smtClean="0"/>
              <a:t>precip</a:t>
            </a:r>
            <a:endParaRPr lang="en-US" sz="2400" dirty="0" smtClean="0"/>
          </a:p>
          <a:p>
            <a:r>
              <a:rPr lang="en-US" sz="2400" dirty="0" err="1" smtClean="0"/>
              <a:t>Precip-precip</a:t>
            </a:r>
            <a:endParaRPr lang="en-US" sz="2400" dirty="0" smtClean="0"/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Precip</a:t>
            </a:r>
            <a:r>
              <a:rPr lang="en-US" sz="2400" b="1" dirty="0" smtClean="0">
                <a:solidFill>
                  <a:srgbClr val="FF0000"/>
                </a:solidFill>
              </a:rPr>
              <a:t> leading T2m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57200" y="1981200"/>
            <a:ext cx="3657600" cy="1483300"/>
            <a:chOff x="457200" y="2202240"/>
            <a:chExt cx="3657600" cy="1483300"/>
          </a:xfrm>
        </p:grpSpPr>
        <p:sp>
          <p:nvSpPr>
            <p:cNvPr id="5" name="TextBox 4"/>
            <p:cNvSpPr txBox="1"/>
            <p:nvPr/>
          </p:nvSpPr>
          <p:spPr>
            <a:xfrm>
              <a:off x="457200" y="2202240"/>
              <a:ext cx="17825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March IC:</a:t>
              </a:r>
              <a:endParaRPr lang="en-US" sz="28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0600" y="2654340"/>
              <a:ext cx="3124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April </a:t>
              </a:r>
              <a:r>
                <a:rPr lang="en-US" sz="2800" b="1" dirty="0" err="1" smtClean="0"/>
                <a:t>Precip</a:t>
              </a:r>
              <a:r>
                <a:rPr lang="en-US" sz="2800" b="1" dirty="0" smtClean="0"/>
                <a:t> (lead 1)</a:t>
              </a:r>
              <a:endParaRPr lang="en-US" sz="28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0600" y="3162320"/>
              <a:ext cx="3124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May T2m (lead </a:t>
              </a:r>
              <a:r>
                <a:rPr lang="en-US" sz="2800" b="1" dirty="0"/>
                <a:t>2</a:t>
              </a:r>
              <a:r>
                <a:rPr lang="en-US" sz="2800" b="1" dirty="0" smtClean="0"/>
                <a:t>)</a:t>
              </a:r>
              <a:endParaRPr lang="en-US" sz="2800" b="1" dirty="0"/>
            </a:p>
          </p:txBody>
        </p:sp>
        <p:cxnSp>
          <p:nvCxnSpPr>
            <p:cNvPr id="18" name="Straight Arrow Connector 17"/>
            <p:cNvCxnSpPr>
              <a:endCxn id="8" idx="1"/>
            </p:cNvCxnSpPr>
            <p:nvPr/>
          </p:nvCxnSpPr>
          <p:spPr>
            <a:xfrm>
              <a:off x="586489" y="2733050"/>
              <a:ext cx="404111" cy="1829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1" idx="1"/>
            </p:cNvCxnSpPr>
            <p:nvPr/>
          </p:nvCxnSpPr>
          <p:spPr>
            <a:xfrm>
              <a:off x="586489" y="2733050"/>
              <a:ext cx="404111" cy="69088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pPr/>
              <a:t>38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69604" y="175308"/>
            <a:ext cx="4374396" cy="2931574"/>
            <a:chOff x="4769604" y="175308"/>
            <a:chExt cx="4374396" cy="2931574"/>
          </a:xfrm>
        </p:grpSpPr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9604" y="175308"/>
              <a:ext cx="4374396" cy="2931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5105400" y="1905000"/>
              <a:ext cx="29718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3886200" y="381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30 years!!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5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43600" y="4572000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member one-month lag </a:t>
            </a:r>
            <a:r>
              <a:rPr lang="en-US" dirty="0" err="1" smtClean="0"/>
              <a:t>Precip</a:t>
            </a:r>
            <a:r>
              <a:rPr lang="en-US" dirty="0" smtClean="0"/>
              <a:t>-Temp correlation averaged for April – Aug base month (May – Sept temperature)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2065" name="Picture 17" descr="C:\Users\emily.becker\Dropbox\Work\NMME\corr\ob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667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emily.becker\Dropbox\Work\NMME\corr\cfsv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718"/>
            <a:ext cx="2667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:\Users\emily.becker\Dropbox\Work\NMME\corr\cfsv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718"/>
            <a:ext cx="2667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:\Users\emily.becker\Dropbox\Work\NMME\corr\echama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" y="2076450"/>
            <a:ext cx="2667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C:\Users\emily.becker\Dropbox\Work\NMME\corr\echamf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87880"/>
            <a:ext cx="2667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:\Users\emily.becker\Dropbox\Work\NMME\corr\gfdl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87880"/>
            <a:ext cx="2667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C:\Users\emily.becker\Dropbox\Work\NMME\corr\nasa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2667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C:\Users\emily.becker\Dropbox\Work\NMME\corr\ncar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38600"/>
            <a:ext cx="2667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99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4</a:t>
            </a:fld>
            <a:endParaRPr lang="en-US"/>
          </a:p>
        </p:txBody>
      </p:sp>
      <p:sp>
        <p:nvSpPr>
          <p:cNvPr id="5" name="AutoShape 2" descr="https://mail-attachment.googleusercontent.com/attachment/?ui=2&amp;ik=e7f53ed790&amp;view=att&amp;th=13e7a87ff4eee078&amp;attid=0.1&amp;disp=inline&amp;safe=1&amp;zw&amp;saduie=AG9B_P_O8hT5k9igbD_zk52Np8iC&amp;sadet=1368016280311&amp;sads=QVY3WZT3kzcfRKzwUVeleFxt9-k&amp;sadssc=1"/>
          <p:cNvSpPr>
            <a:spLocks noChangeAspect="1" noChangeArrowheads="1"/>
          </p:cNvSpPr>
          <p:nvPr/>
        </p:nvSpPr>
        <p:spPr bwMode="auto">
          <a:xfrm>
            <a:off x="155575" y="-2811463"/>
            <a:ext cx="16002000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mail-attachment.googleusercontent.com/attachment/?ui=2&amp;ik=e7f53ed790&amp;view=att&amp;th=13e7a87ff4eee078&amp;attid=0.1&amp;disp=inline&amp;safe=1&amp;zw&amp;saduie=AG9B_P_O8hT5k9igbD_zk52Np8iC&amp;sadet=1368016280311&amp;sads=QVY3WZT3kzcfRKzwUVeleFxt9-k&amp;sadssc=1"/>
          <p:cNvSpPr>
            <a:spLocks noChangeAspect="1" noChangeArrowheads="1"/>
          </p:cNvSpPr>
          <p:nvPr/>
        </p:nvSpPr>
        <p:spPr bwMode="auto">
          <a:xfrm>
            <a:off x="307975" y="-2659063"/>
            <a:ext cx="16002000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https://mail-attachment.googleusercontent.com/attachment/?ui=2&amp;ik=e7f53ed790&amp;view=att&amp;th=13e7a87ff4eee078&amp;attid=0.1&amp;disp=inline&amp;safe=1&amp;zw&amp;saduie=AG9B_P_O8hT5k9igbD_zk52Np8iC&amp;sadet=1368016280311&amp;sads=QVY3WZT3kzcfRKzwUVeleFxt9-k&amp;sadssc=1"/>
          <p:cNvSpPr>
            <a:spLocks noChangeAspect="1" noChangeArrowheads="1"/>
          </p:cNvSpPr>
          <p:nvPr/>
        </p:nvSpPr>
        <p:spPr bwMode="auto">
          <a:xfrm>
            <a:off x="460375" y="-2506663"/>
            <a:ext cx="16002000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71800" y="5029200"/>
            <a:ext cx="379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MSU Spencer and Christy, </a:t>
            </a:r>
            <a:r>
              <a:rPr lang="en-US" dirty="0" err="1" smtClean="0"/>
              <a:t>UoAlabama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AutoShape 9" descr="April2013_map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514600" y="673100"/>
            <a:ext cx="4584700" cy="2755900"/>
            <a:chOff x="2514600" y="673100"/>
            <a:chExt cx="4584700" cy="2755900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673100"/>
              <a:ext cx="4584700" cy="275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2895600" y="1219200"/>
              <a:ext cx="3048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514600" y="3657600"/>
            <a:ext cx="4584700" cy="2755900"/>
            <a:chOff x="2514600" y="3657600"/>
            <a:chExt cx="4584700" cy="27559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3657600"/>
              <a:ext cx="4584700" cy="275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2857500" y="6091237"/>
              <a:ext cx="3124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187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Finally: recent cold? 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Six all time record negative AO values 2009-present. Why?. </a:t>
            </a:r>
          </a:p>
          <a:p>
            <a:r>
              <a:rPr lang="en-US" dirty="0" smtClean="0"/>
              <a:t>What causes –</a:t>
            </a:r>
            <a:r>
              <a:rPr lang="en-US" dirty="0" err="1" smtClean="0"/>
              <a:t>ve</a:t>
            </a:r>
            <a:r>
              <a:rPr lang="en-US" dirty="0" smtClean="0"/>
              <a:t> (N)AO: A list of “reasons”</a:t>
            </a:r>
          </a:p>
          <a:p>
            <a:pPr marL="0" indent="0">
              <a:buNone/>
            </a:pPr>
            <a:r>
              <a:rPr lang="en-US" dirty="0" smtClean="0"/>
              <a:t>-) sea-ice disappears in NH  (it grows in SH)</a:t>
            </a:r>
          </a:p>
          <a:p>
            <a:pPr marL="0" indent="0">
              <a:buNone/>
            </a:pPr>
            <a:r>
              <a:rPr lang="en-US" dirty="0" smtClean="0"/>
              <a:t>-) following a sudden stratospheric warming</a:t>
            </a:r>
          </a:p>
          <a:p>
            <a:pPr marL="0" indent="0">
              <a:buNone/>
            </a:pPr>
            <a:r>
              <a:rPr lang="en-US" dirty="0" smtClean="0"/>
              <a:t>-) following volcanic eruption</a:t>
            </a:r>
          </a:p>
          <a:p>
            <a:pPr marL="0" indent="0">
              <a:buNone/>
            </a:pPr>
            <a:r>
              <a:rPr lang="en-US" dirty="0" smtClean="0"/>
              <a:t>-) during a quiet sun (indeed we had a very long minimum, and presently a weak cycle 24)</a:t>
            </a:r>
          </a:p>
          <a:p>
            <a:pPr marL="0" indent="0">
              <a:buNone/>
            </a:pPr>
            <a:r>
              <a:rPr lang="en-US" dirty="0" smtClean="0"/>
              <a:t>-) audience can pitch in…….please</a:t>
            </a:r>
          </a:p>
          <a:p>
            <a:pPr marL="0" indent="0">
              <a:buNone/>
            </a:pPr>
            <a:r>
              <a:rPr lang="en-US" dirty="0" smtClean="0"/>
              <a:t>-) Are there any “causes” for a +</a:t>
            </a:r>
            <a:r>
              <a:rPr lang="en-US" dirty="0" err="1" smtClean="0"/>
              <a:t>ve</a:t>
            </a:r>
            <a:r>
              <a:rPr lang="en-US" dirty="0" smtClean="0"/>
              <a:t> (N)AO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5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578100" y="381000"/>
            <a:ext cx="4584700" cy="2755900"/>
            <a:chOff x="2578100" y="3657600"/>
            <a:chExt cx="4584700" cy="2755900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00" y="3657600"/>
              <a:ext cx="4584700" cy="275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2895600" y="6096000"/>
              <a:ext cx="3048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667000" y="3657600"/>
            <a:ext cx="4584700" cy="2755900"/>
            <a:chOff x="2514600" y="673100"/>
            <a:chExt cx="4584700" cy="2755900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673100"/>
              <a:ext cx="4584700" cy="275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2895600" y="1676400"/>
              <a:ext cx="3048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486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5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8" y="910459"/>
            <a:ext cx="9110802" cy="556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849868"/>
            <a:ext cx="264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MSU Spencer and Christy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15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6</a:t>
            </a:fld>
            <a:endParaRPr lang="en-US"/>
          </a:p>
        </p:txBody>
      </p:sp>
      <p:pic>
        <p:nvPicPr>
          <p:cNvPr id="28674" name="Picture 2" descr="figure 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2925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Land Surface Monitoring and Predi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215" y="0"/>
            <a:ext cx="4622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Land Surface Monitoring and Predi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710" y="3200400"/>
            <a:ext cx="4606289" cy="354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53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7</a:t>
            </a:fld>
            <a:endParaRPr lang="en-US"/>
          </a:p>
        </p:txBody>
      </p:sp>
      <p:pic>
        <p:nvPicPr>
          <p:cNvPr id="30722" name="Picture 2" descr="figure 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5715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10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8</a:t>
            </a:fld>
            <a:endParaRPr lang="en-US"/>
          </a:p>
        </p:txBody>
      </p:sp>
      <p:pic>
        <p:nvPicPr>
          <p:cNvPr id="5122" name="Picture 2" descr="Land Surface Monitoring and Predi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0559"/>
            <a:ext cx="427237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and Surface Monitoring and Predi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"/>
            <a:ext cx="4495800" cy="336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and Surface Monitoring and Prediction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720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cpc.ncep.noaa.gov/products/people/wd51hd/ocnnew/seas3_hmgz_15.fm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71" y="3657600"/>
            <a:ext cx="4770428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59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B02E-22DF-46F7-A8B9-9C881CABB9BB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5257800"/>
            <a:ext cx="5271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↑ </a:t>
            </a:r>
            <a:r>
              <a:rPr lang="en-US" dirty="0" smtClean="0"/>
              <a:t>CA-SST specified (lead -3)        and   observed (R1)↑</a:t>
            </a:r>
            <a:endParaRPr lang="en-US" dirty="0"/>
          </a:p>
        </p:txBody>
      </p:sp>
      <p:pic>
        <p:nvPicPr>
          <p:cNvPr id="4102" name="Picture 6" descr="http://origin.cpc.ncep.noaa.gov/products/people/wd51hd/sst/201304/obst2m_anom.-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-1"/>
            <a:ext cx="4495800" cy="410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origin.cpc.ncep.noaa.gov/products/people/wd51hd/sst/201304/cat2m_anom.-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38" y="1"/>
            <a:ext cx="4495797" cy="410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52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10226</TotalTime>
  <Words>774</Words>
  <Application>Microsoft Office PowerPoint</Application>
  <PresentationFormat>On-screen Show (4:3)</PresentationFormat>
  <Paragraphs>274</Paragraphs>
  <Slides>42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Monthly Climate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Potentially Big Changes in OCN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Monthly lagged precip-temperature relationship in NMME</vt:lpstr>
      <vt:lpstr>PowerPoint Presentation</vt:lpstr>
      <vt:lpstr>Process</vt:lpstr>
      <vt:lpstr>PowerPoint Presentation</vt:lpstr>
      <vt:lpstr>PowerPoint Presentation</vt:lpstr>
      <vt:lpstr>Finally: recent cold? why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Becker</dc:creator>
  <cp:lastModifiedBy>Huug Vandendool</cp:lastModifiedBy>
  <cp:revision>43</cp:revision>
  <cp:lastPrinted>2013-05-01T15:11:52Z</cp:lastPrinted>
  <dcterms:created xsi:type="dcterms:W3CDTF">2013-05-01T14:09:51Z</dcterms:created>
  <dcterms:modified xsi:type="dcterms:W3CDTF">2013-05-08T16:55:37Z</dcterms:modified>
</cp:coreProperties>
</file>