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67" r:id="rId2"/>
    <p:sldId id="275" r:id="rId3"/>
    <p:sldId id="274" r:id="rId4"/>
    <p:sldId id="269" r:id="rId5"/>
    <p:sldId id="270" r:id="rId6"/>
    <p:sldId id="271" r:id="rId7"/>
    <p:sldId id="272" r:id="rId8"/>
    <p:sldId id="273" r:id="rId9"/>
    <p:sldId id="277" r:id="rId10"/>
    <p:sldId id="278" r:id="rId11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E8E8E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89" autoAdjust="0"/>
    <p:restoredTop sz="86451" autoAdjust="0"/>
  </p:normalViewPr>
  <p:slideViewPr>
    <p:cSldViewPr snapToObjects="1">
      <p:cViewPr>
        <p:scale>
          <a:sx n="50" d="100"/>
          <a:sy n="50" d="100"/>
        </p:scale>
        <p:origin x="-1050" y="-2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A75CA9-AF26-47B9-B495-AE21FB0B9342}" type="datetimeFigureOut">
              <a:rPr lang="en-US" smtClean="0"/>
              <a:pPr/>
              <a:t>2/9/2011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2E23B5-E76C-4D46-AB1F-3BB59616B1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885115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1581DA1-9226-4CF2-8D38-DFC0A8EAB196}" type="datetimeFigureOut">
              <a:rPr lang="en-US" smtClean="0"/>
              <a:pPr/>
              <a:t>2/9/2011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257AFA8-3421-49CE-9688-9C74E046CE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49546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971688-9540-4DAC-85DA-C70EEDD1FCF3}" type="slidenum">
              <a:rPr lang="en-US"/>
              <a:pPr/>
              <a:t>1</a:t>
            </a:fld>
            <a:endParaRPr lang="en-US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3186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1863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1863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1863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A2DBE3A-993B-41C3-BDE2-4BD23035A14D}" type="slidenum">
              <a:rPr lang="en-US"/>
              <a:pPr eaLnBrk="1" hangingPunct="1"/>
              <a:t>10</a:t>
            </a:fld>
            <a:endParaRPr 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57AFA8-3421-49CE-9688-9C74E046CEB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508313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57AFA8-3421-49CE-9688-9C74E046CEB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501747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57AFA8-3421-49CE-9688-9C74E046CEB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540977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57AFA8-3421-49CE-9688-9C74E046CEB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65810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57AFA8-3421-49CE-9688-9C74E046CEB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568135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57AFA8-3421-49CE-9688-9C74E046CEBE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928785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51615C-8F26-4469-B61A-09AA7BC268C8}" type="slidenum">
              <a:rPr lang="en-US"/>
              <a:pPr/>
              <a:t>8</a:t>
            </a:fld>
            <a:endParaRPr lang="en-US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lnSpc>
                <a:spcPct val="85000"/>
              </a:lnSpc>
            </a:pPr>
            <a:endParaRPr lang="en-US" sz="1000" dirty="0">
              <a:solidFill>
                <a:srgbClr val="000066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51615C-8F26-4469-B61A-09AA7BC268C8}" type="slidenum">
              <a:rPr lang="en-US"/>
              <a:pPr/>
              <a:t>9</a:t>
            </a:fld>
            <a:endParaRPr lang="en-US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lnSpc>
                <a:spcPct val="85000"/>
              </a:lnSpc>
            </a:pPr>
            <a:endParaRPr lang="en-US" sz="1000" dirty="0">
              <a:solidFill>
                <a:srgbClr val="000066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D7E4C-C415-804B-9B06-0A7897084977}" type="datetimeFigureOut">
              <a:rPr lang="en-US" smtClean="0"/>
              <a:pPr/>
              <a:t>2/9/2011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4AB63-9042-5947-A5B3-C1293D770A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D7E4C-C415-804B-9B06-0A7897084977}" type="datetimeFigureOut">
              <a:rPr lang="en-US" smtClean="0"/>
              <a:pPr/>
              <a:t>2/9/2011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4AB63-9042-5947-A5B3-C1293D770A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D7E4C-C415-804B-9B06-0A7897084977}" type="datetimeFigureOut">
              <a:rPr lang="en-US" smtClean="0"/>
              <a:pPr/>
              <a:t>2/9/2011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4AB63-9042-5947-A5B3-C1293D770A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xmlns="" val="4071748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D7E4C-C415-804B-9B06-0A7897084977}" type="datetimeFigureOut">
              <a:rPr lang="en-US" smtClean="0"/>
              <a:pPr/>
              <a:t>2/9/2011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4AB63-9042-5947-A5B3-C1293D770A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D7E4C-C415-804B-9B06-0A7897084977}" type="datetimeFigureOut">
              <a:rPr lang="en-US" smtClean="0"/>
              <a:pPr/>
              <a:t>2/9/2011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4AB63-9042-5947-A5B3-C1293D770A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D7E4C-C415-804B-9B06-0A7897084977}" type="datetimeFigureOut">
              <a:rPr lang="en-US" smtClean="0"/>
              <a:pPr/>
              <a:t>2/9/2011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4AB63-9042-5947-A5B3-C1293D770A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D7E4C-C415-804B-9B06-0A7897084977}" type="datetimeFigureOut">
              <a:rPr lang="en-US" smtClean="0"/>
              <a:pPr/>
              <a:t>2/9/2011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4AB63-9042-5947-A5B3-C1293D770A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D7E4C-C415-804B-9B06-0A7897084977}" type="datetimeFigureOut">
              <a:rPr lang="en-US" smtClean="0"/>
              <a:pPr/>
              <a:t>2/9/2011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4AB63-9042-5947-A5B3-C1293D770A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D7E4C-C415-804B-9B06-0A7897084977}" type="datetimeFigureOut">
              <a:rPr lang="en-US" smtClean="0"/>
              <a:pPr/>
              <a:t>2/9/2011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4AB63-9042-5947-A5B3-C1293D770A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D7E4C-C415-804B-9B06-0A7897084977}" type="datetimeFigureOut">
              <a:rPr lang="en-US" smtClean="0"/>
              <a:pPr/>
              <a:t>2/9/2011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4AB63-9042-5947-A5B3-C1293D770A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D7E4C-C415-804B-9B06-0A7897084977}" type="datetimeFigureOut">
              <a:rPr lang="en-US" smtClean="0"/>
              <a:pPr/>
              <a:t>2/9/2011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4AB63-9042-5947-A5B3-C1293D770A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7D7E4C-C415-804B-9B06-0A7897084977}" type="datetimeFigureOut">
              <a:rPr lang="en-US" smtClean="0"/>
              <a:pPr/>
              <a:t>2/9/2011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94AB63-9042-5947-A5B3-C1293D770A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EE7DD-70CD-4567-A714-2D1625B20FB9}" type="slidenum">
              <a:rPr lang="en-US"/>
              <a:pPr/>
              <a:t>1</a:t>
            </a:fld>
            <a:endParaRPr lang="en-US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73500" y="160337"/>
            <a:ext cx="5232400" cy="1346200"/>
          </a:xfrm>
        </p:spPr>
        <p:txBody>
          <a:bodyPr>
            <a:normAutofit fontScale="90000"/>
          </a:bodyPr>
          <a:lstStyle/>
          <a:p>
            <a:r>
              <a:rPr lang="en-US" sz="3200" b="1" u="sng" dirty="0" smtClean="0"/>
              <a:t>NCEP </a:t>
            </a:r>
            <a:r>
              <a:rPr lang="en-US" sz="3200" b="1" u="sng" dirty="0"/>
              <a:t>Climate Test </a:t>
            </a:r>
            <a:r>
              <a:rPr lang="en-US" sz="3200" b="1" u="sng" dirty="0" smtClean="0"/>
              <a:t>Bed</a:t>
            </a:r>
            <a:br>
              <a:rPr lang="en-US" sz="3200" b="1" u="sng" dirty="0" smtClean="0"/>
            </a:br>
            <a:r>
              <a:rPr lang="en-US" sz="3100" b="1" dirty="0" smtClean="0">
                <a:solidFill>
                  <a:srgbClr val="00B050"/>
                </a:solidFill>
              </a:rPr>
              <a:t>Jin Huang</a:t>
            </a:r>
            <a:br>
              <a:rPr lang="en-US" sz="3100" b="1" dirty="0" smtClean="0">
                <a:solidFill>
                  <a:srgbClr val="00B050"/>
                </a:solidFill>
              </a:rPr>
            </a:br>
            <a:r>
              <a:rPr lang="en-US" sz="3100" b="1" dirty="0" smtClean="0">
                <a:solidFill>
                  <a:srgbClr val="00B050"/>
                </a:solidFill>
              </a:rPr>
              <a:t>CTB Director</a:t>
            </a:r>
            <a:endParaRPr lang="en-US" sz="3100" b="1" dirty="0">
              <a:solidFill>
                <a:srgbClr val="00B050"/>
              </a:solidFill>
            </a:endParaRPr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6415088" y="2873375"/>
            <a:ext cx="45593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Char char="•"/>
            </a:pPr>
            <a:endParaRPr lang="en-US" sz="2400" b="1">
              <a:solidFill>
                <a:schemeClr val="bg1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  <a:buFont typeface="Arial" charset="0"/>
              <a:buChar char="•"/>
            </a:pPr>
            <a:r>
              <a:rPr lang="en-US" sz="2400">
                <a:latin typeface="Times New Roman" pitchFamily="18" charset="0"/>
              </a:rPr>
              <a:t> </a:t>
            </a:r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4343400" y="1531937"/>
            <a:ext cx="4648200" cy="1477963"/>
          </a:xfrm>
          <a:prstGeom prst="rect">
            <a:avLst/>
          </a:prstGeom>
          <a:solidFill>
            <a:srgbClr val="006699"/>
          </a:solidFill>
          <a:ln w="12700">
            <a:solidFill>
              <a:srgbClr val="006699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/>
            <a:r>
              <a:rPr lang="en-US" b="1" u="sng" dirty="0">
                <a:solidFill>
                  <a:schemeClr val="bg1"/>
                </a:solidFill>
              </a:rPr>
              <a:t>Mission </a:t>
            </a: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To accelerate the transition of scientific advances from the climate research community to improved NOAA climate forecast products and services. </a:t>
            </a:r>
          </a:p>
        </p:txBody>
      </p:sp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6248400" y="6459716"/>
            <a:ext cx="217335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b="1" dirty="0"/>
              <a:t>*CFS – Climate Forecast </a:t>
            </a:r>
            <a:r>
              <a:rPr lang="en-US" sz="1200" b="1" dirty="0" smtClean="0"/>
              <a:t>System</a:t>
            </a:r>
            <a:endParaRPr lang="en-US" sz="1200" b="1" dirty="0"/>
          </a:p>
        </p:txBody>
      </p:sp>
      <p:pic>
        <p:nvPicPr>
          <p:cNvPr id="28682" name="Picture 10" descr="CTB transition proces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800" y="457200"/>
            <a:ext cx="3886200" cy="2503488"/>
          </a:xfrm>
          <a:prstGeom prst="rect">
            <a:avLst/>
          </a:prstGeom>
          <a:noFill/>
          <a:effectLst>
            <a:outerShdw dist="107763" dir="2700000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8684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3136900" y="3284716"/>
            <a:ext cx="5867400" cy="3200400"/>
          </a:xfrm>
          <a:solidFill>
            <a:srgbClr val="006699"/>
          </a:solidFill>
          <a:ln/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1800" b="1" dirty="0">
                <a:solidFill>
                  <a:schemeClr val="bg1"/>
                </a:solidFill>
              </a:rPr>
              <a:t>CTB embraces </a:t>
            </a:r>
            <a:r>
              <a:rPr lang="en-US" sz="1800" b="1" i="1" dirty="0">
                <a:solidFill>
                  <a:schemeClr val="bg1"/>
                </a:solidFill>
              </a:rPr>
              <a:t>the R2O and O2R paradigms</a:t>
            </a:r>
          </a:p>
          <a:p>
            <a:pPr lvl="1">
              <a:lnSpc>
                <a:spcPct val="80000"/>
              </a:lnSpc>
            </a:pPr>
            <a:endParaRPr lang="en-US" sz="1800" b="1" i="1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1800" b="1" dirty="0">
                <a:solidFill>
                  <a:srgbClr val="FFFF66"/>
                </a:solidFill>
              </a:rPr>
              <a:t>CTB emphasizes high profile science activities</a:t>
            </a:r>
          </a:p>
          <a:p>
            <a:pPr lvl="1">
              <a:lnSpc>
                <a:spcPct val="80000"/>
              </a:lnSpc>
            </a:pPr>
            <a:r>
              <a:rPr lang="en-US" sz="1800" b="1" i="1" dirty="0" smtClean="0">
                <a:solidFill>
                  <a:srgbClr val="FFFF66"/>
                </a:solidFill>
              </a:rPr>
              <a:t>CFS  </a:t>
            </a:r>
            <a:r>
              <a:rPr lang="en-US" sz="1800" b="1" i="1" dirty="0">
                <a:solidFill>
                  <a:srgbClr val="FFFF66"/>
                </a:solidFill>
              </a:rPr>
              <a:t>improvements  </a:t>
            </a:r>
          </a:p>
          <a:p>
            <a:pPr lvl="1">
              <a:lnSpc>
                <a:spcPct val="80000"/>
              </a:lnSpc>
            </a:pPr>
            <a:r>
              <a:rPr lang="en-US" sz="1800" b="1" i="1" dirty="0">
                <a:solidFill>
                  <a:srgbClr val="FFFF66"/>
                </a:solidFill>
              </a:rPr>
              <a:t>Multi-model ensembles  </a:t>
            </a:r>
          </a:p>
          <a:p>
            <a:pPr lvl="1">
              <a:lnSpc>
                <a:spcPct val="80000"/>
              </a:lnSpc>
            </a:pPr>
            <a:r>
              <a:rPr lang="en-US" sz="1800" b="1" i="1" dirty="0">
                <a:solidFill>
                  <a:srgbClr val="FFFF66"/>
                </a:solidFill>
              </a:rPr>
              <a:t>Climate forecast products  </a:t>
            </a:r>
            <a:endParaRPr lang="en-US" sz="1800" b="1" i="1" dirty="0" smtClean="0">
              <a:solidFill>
                <a:srgbClr val="FFFF66"/>
              </a:solidFill>
            </a:endParaRPr>
          </a:p>
          <a:p>
            <a:pPr marL="0" indent="0">
              <a:lnSpc>
                <a:spcPct val="80000"/>
              </a:lnSpc>
              <a:buNone/>
            </a:pPr>
            <a:endParaRPr lang="en-US" sz="1800" b="1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1800" b="1" dirty="0">
                <a:solidFill>
                  <a:schemeClr val="bg1"/>
                </a:solidFill>
              </a:rPr>
              <a:t>Competitive Grants Program </a:t>
            </a:r>
          </a:p>
          <a:p>
            <a:pPr>
              <a:lnSpc>
                <a:spcPct val="80000"/>
              </a:lnSpc>
            </a:pPr>
            <a:r>
              <a:rPr lang="en-US" sz="1800" b="1" dirty="0">
                <a:solidFill>
                  <a:schemeClr val="bg1"/>
                </a:solidFill>
              </a:rPr>
              <a:t>CTB Seminar Series</a:t>
            </a:r>
          </a:p>
          <a:p>
            <a:pPr>
              <a:lnSpc>
                <a:spcPct val="80000"/>
              </a:lnSpc>
            </a:pPr>
            <a:r>
              <a:rPr lang="en-US" sz="1800" b="1" dirty="0">
                <a:solidFill>
                  <a:schemeClr val="bg1"/>
                </a:solidFill>
              </a:rPr>
              <a:t>CPC-RISA </a:t>
            </a:r>
            <a:r>
              <a:rPr lang="en-US" sz="1800" b="1" dirty="0" smtClean="0">
                <a:solidFill>
                  <a:schemeClr val="bg1"/>
                </a:solidFill>
              </a:rPr>
              <a:t>Program </a:t>
            </a:r>
            <a:endParaRPr lang="en-US" sz="1800" b="1" dirty="0">
              <a:solidFill>
                <a:schemeClr val="bg1"/>
              </a:solidFill>
            </a:endParaRPr>
          </a:p>
        </p:txBody>
      </p:sp>
      <p:sp>
        <p:nvSpPr>
          <p:cNvPr id="28685" name="Rectangle 13"/>
          <p:cNvSpPr>
            <a:spLocks noChangeArrowheads="1"/>
          </p:cNvSpPr>
          <p:nvPr/>
        </p:nvSpPr>
        <p:spPr bwMode="auto">
          <a:xfrm>
            <a:off x="228600" y="3352800"/>
            <a:ext cx="2362200" cy="2895600"/>
          </a:xfrm>
          <a:prstGeom prst="rect">
            <a:avLst/>
          </a:prstGeom>
          <a:solidFill>
            <a:srgbClr val="006699"/>
          </a:solidFill>
          <a:ln w="9525">
            <a:solidFill>
              <a:srgbClr val="006699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sz="1600" b="1" dirty="0">
                <a:solidFill>
                  <a:schemeClr val="bg1"/>
                </a:solidFill>
              </a:rPr>
              <a:t>Joint NCEP-CPO facility @ </a:t>
            </a:r>
            <a:r>
              <a:rPr lang="en-US" sz="1600" b="1" dirty="0" smtClean="0">
                <a:solidFill>
                  <a:schemeClr val="bg1"/>
                </a:solidFill>
              </a:rPr>
              <a:t>NCEP</a:t>
            </a:r>
          </a:p>
          <a:p>
            <a:pPr marL="342900" indent="-342900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sz="1600" b="1" dirty="0" smtClean="0">
                <a:solidFill>
                  <a:schemeClr val="bg1"/>
                </a:solidFill>
              </a:rPr>
              <a:t>CTB Science Advisor Board (SAB)</a:t>
            </a:r>
            <a:endParaRPr lang="en-US" sz="1600" b="1" dirty="0">
              <a:solidFill>
                <a:schemeClr val="bg1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sz="1600" b="1" dirty="0">
                <a:solidFill>
                  <a:schemeClr val="bg1"/>
                </a:solidFill>
              </a:rPr>
              <a:t>Established in 2005</a:t>
            </a:r>
          </a:p>
          <a:p>
            <a:pPr marL="342900" indent="-342900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sz="1600" b="1" dirty="0">
                <a:solidFill>
                  <a:schemeClr val="bg1"/>
                </a:solidFill>
              </a:rPr>
              <a:t>Serves as conduit between the operational, academic and research communities</a:t>
            </a:r>
          </a:p>
        </p:txBody>
      </p:sp>
    </p:spTree>
    <p:extLst>
      <p:ext uri="{BB962C8B-B14F-4D97-AF65-F5344CB8AC3E}">
        <p14:creationId xmlns:p14="http://schemas.microsoft.com/office/powerpoint/2010/main" xmlns="" val="116333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74466" name="Group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775577319"/>
              </p:ext>
            </p:extLst>
          </p:nvPr>
        </p:nvGraphicFramePr>
        <p:xfrm>
          <a:off x="0" y="774700"/>
          <a:ext cx="9144000" cy="5289740"/>
        </p:xfrm>
        <a:graphic>
          <a:graphicData uri="http://schemas.openxmlformats.org/drawingml/2006/table">
            <a:tbl>
              <a:tblPr/>
              <a:tblGrid>
                <a:gridCol w="2209800"/>
                <a:gridCol w="2514600"/>
                <a:gridCol w="4419600"/>
              </a:tblGrid>
              <a:tr h="3047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RISA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Contacts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Areas of Collaboration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6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Southeast Climate Consortium (SECC)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Muthuvel Chelliah (CPC)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Jim Jones, Keith Ingram, Jim O’Brien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Downscaling CPC Outlooks,  Regional ENSO Impacts; Crop Yield Forecasting; Applications of high resolution GCM,CFS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hindcasts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0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Western Water Assessment (WWA)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Michelle L’Heureux (CPC)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Andrea Ray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Intraseasonal forecasts and applications; Decision support related to drought mitigation and response; user feedback to enhance CPC products. 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84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Climate Assessments for the Southwest (CLIMAS)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Ed O’Lenic (CPC)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Holly Hartmann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Improve users’ ability to access and interact with, and make decisions based upon CPC outlooks.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9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Alaska Center for Climate Assessment and Policy (ACCAP)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Jon Gottschalck (CPC)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Sarah Fleisher Trainor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Development and improved utilization of storminess related products, aid Alaska’s drought / fire related challenges through better application of CPC official outlooks and the use of new precipitation databases.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59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Pacific Climate Information System (PaCIS)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 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Luke He (CPC)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Eileen Shea, Jim Weyman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Pacific Rainfall Atlas; Climate Teleconferences and User Training, Research for Improving Climate Service and Forecasts for the Pacific region. 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9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California Application Program (CAP)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Kingtse Mo (CPC)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Dan Cayan, John Roads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Soil moisture analyses from 4 NLDASs and regional reanalysis, CFS-based drought forecasts, MME applications to SI forecasts, week 1, week 2 E, P, soil moisture relationships from NLDAS.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79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University of Washington Center for Science in the Earth System (CSES)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Doug LeComte (CPC)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Dennis Lettenmaier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Enhancements to U.W. surface water monitor, Improved tools for Drought Monitor and Drought Outlook.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400" name="Rectangle 40"/>
          <p:cNvSpPr>
            <a:spLocks noChangeArrowheads="1"/>
          </p:cNvSpPr>
          <p:nvPr/>
        </p:nvSpPr>
        <p:spPr bwMode="auto">
          <a:xfrm>
            <a:off x="0" y="-22225"/>
            <a:ext cx="939323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GB" sz="3200" b="1" dirty="0">
                <a:solidFill>
                  <a:schemeClr val="tx2"/>
                </a:solidFill>
                <a:cs typeface="Arial" charset="0"/>
              </a:rPr>
              <a:t>CPC-RISA Program</a:t>
            </a:r>
          </a:p>
          <a:p>
            <a:pPr algn="ctr" eaLnBrk="0" hangingPunct="0"/>
            <a:endParaRPr lang="en-US" sz="1200" b="1" dirty="0">
              <a:solidFill>
                <a:schemeClr val="hlink"/>
              </a:solidFill>
              <a:latin typeface="Lucida Sans" pitchFamily="34" charset="0"/>
              <a:cs typeface="Arial" charset="0"/>
            </a:endParaRPr>
          </a:p>
        </p:txBody>
      </p:sp>
      <p:sp>
        <p:nvSpPr>
          <p:cNvPr id="15401" name="Rectangle 41"/>
          <p:cNvSpPr>
            <a:spLocks noChangeArrowheads="1"/>
          </p:cNvSpPr>
          <p:nvPr/>
        </p:nvSpPr>
        <p:spPr bwMode="auto">
          <a:xfrm>
            <a:off x="-47625" y="6203950"/>
            <a:ext cx="9393238" cy="912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US" sz="1400" b="1">
                <a:solidFill>
                  <a:schemeClr val="accent2"/>
                </a:solidFill>
              </a:rPr>
              <a:t>Goal:  to meet RISA-customer needs for climate forecast products</a:t>
            </a:r>
            <a:endParaRPr lang="en-GB" sz="1400" b="1">
              <a:solidFill>
                <a:schemeClr val="accent2"/>
              </a:solidFill>
              <a:cs typeface="Arial" charset="0"/>
            </a:endParaRPr>
          </a:p>
          <a:p>
            <a:pPr eaLnBrk="0" hangingPunct="0"/>
            <a:r>
              <a:rPr lang="en-GB" sz="1400" b="1">
                <a:solidFill>
                  <a:schemeClr val="accent2"/>
                </a:solidFill>
                <a:cs typeface="Arial" charset="0"/>
              </a:rPr>
              <a:t>Activities: exchanges via CPC &amp; RISA focal points; workplans tailored to customer needs.</a:t>
            </a:r>
          </a:p>
          <a:p>
            <a:pPr eaLnBrk="0" hangingPunct="0"/>
            <a:endParaRPr lang="en-US" sz="1400" b="1">
              <a:solidFill>
                <a:schemeClr val="accent2"/>
              </a:solidFill>
              <a:cs typeface="Arial" charset="0"/>
            </a:endParaRPr>
          </a:p>
          <a:p>
            <a:pPr eaLnBrk="0" hangingPunct="0"/>
            <a:endParaRPr lang="en-US" sz="1200" b="1">
              <a:solidFill>
                <a:schemeClr val="hlink"/>
              </a:solidFill>
              <a:latin typeface="Lucida Sans" pitchFamily="34" charset="0"/>
              <a:cs typeface="Arial" charset="0"/>
            </a:endParaRPr>
          </a:p>
        </p:txBody>
      </p:sp>
      <p:pic>
        <p:nvPicPr>
          <p:cNvPr id="15402" name="Picture 42" descr="map_ris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-8481"/>
          <a:stretch>
            <a:fillRect/>
          </a:stretch>
        </p:blipFill>
        <p:spPr bwMode="auto">
          <a:xfrm>
            <a:off x="7696200" y="5883275"/>
            <a:ext cx="1447800" cy="97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77009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A6D04-A740-4890-BEFA-FD5C2414D23A}" type="slidenum">
              <a:rPr lang="en-US"/>
              <a:pPr/>
              <a:t>2</a:t>
            </a:fld>
            <a:endParaRPr lang="en-US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z="3200" u="sng" dirty="0"/>
              <a:t>Climate Test Bed</a:t>
            </a:r>
            <a:br>
              <a:rPr lang="en-US" sz="3200" u="sng" dirty="0"/>
            </a:br>
            <a:r>
              <a:rPr lang="en-US" sz="3200" u="sng" dirty="0"/>
              <a:t>Currently Funded </a:t>
            </a:r>
            <a:r>
              <a:rPr lang="en-US" sz="3200" u="sng" dirty="0" smtClean="0"/>
              <a:t>Projects</a:t>
            </a:r>
            <a:endParaRPr lang="en-US" sz="3200" u="sng" dirty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1142999"/>
            <a:ext cx="8229600" cy="5578475"/>
          </a:xfrm>
          <a:solidFill>
            <a:srgbClr val="006699"/>
          </a:solidFill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normAutofit/>
          </a:bodyPr>
          <a:lstStyle/>
          <a:p>
            <a:pPr marL="371475" indent="-371475"/>
            <a:r>
              <a:rPr lang="en-US" sz="1800" b="1" dirty="0" smtClean="0">
                <a:solidFill>
                  <a:srgbClr val="FFFF99"/>
                </a:solidFill>
              </a:rPr>
              <a:t>FY09</a:t>
            </a:r>
            <a:endParaRPr lang="en-US" sz="1800" b="1" dirty="0">
              <a:solidFill>
                <a:srgbClr val="FFFF99"/>
              </a:solidFill>
            </a:endParaRPr>
          </a:p>
          <a:p>
            <a:pPr marL="787400" lvl="1" indent="-330200"/>
            <a:r>
              <a:rPr lang="en-US" sz="1800" dirty="0">
                <a:solidFill>
                  <a:schemeClr val="bg1"/>
                </a:solidFill>
              </a:rPr>
              <a:t>CFS Stratosphere Improvement, </a:t>
            </a:r>
            <a:r>
              <a:rPr lang="en-US" sz="1800" dirty="0" err="1">
                <a:solidFill>
                  <a:schemeClr val="bg1"/>
                </a:solidFill>
              </a:rPr>
              <a:t>Perlwitz</a:t>
            </a:r>
            <a:r>
              <a:rPr lang="en-US" sz="1800" dirty="0">
                <a:solidFill>
                  <a:schemeClr val="bg1"/>
                </a:solidFill>
              </a:rPr>
              <a:t>, Long, Alpert &amp; </a:t>
            </a:r>
            <a:r>
              <a:rPr lang="en-US" sz="1800" dirty="0" smtClean="0">
                <a:solidFill>
                  <a:schemeClr val="bg1"/>
                </a:solidFill>
              </a:rPr>
              <a:t>Iredell</a:t>
            </a:r>
          </a:p>
          <a:p>
            <a:pPr marL="787400" lvl="1" indent="-330200"/>
            <a:r>
              <a:rPr lang="en-US" sz="1800" dirty="0" err="1">
                <a:solidFill>
                  <a:schemeClr val="bg1"/>
                </a:solidFill>
              </a:rPr>
              <a:t>Perlwitz</a:t>
            </a:r>
            <a:r>
              <a:rPr lang="en-US" sz="1800" dirty="0">
                <a:solidFill>
                  <a:schemeClr val="bg1"/>
                </a:solidFill>
              </a:rPr>
              <a:t>, Long, Alpert &amp; Iredell, Ide, </a:t>
            </a:r>
            <a:r>
              <a:rPr lang="en-US" sz="1800" dirty="0" err="1">
                <a:solidFill>
                  <a:schemeClr val="bg1"/>
                </a:solidFill>
              </a:rPr>
              <a:t>Kalnay</a:t>
            </a:r>
            <a:r>
              <a:rPr lang="en-US" sz="1800" dirty="0">
                <a:solidFill>
                  <a:schemeClr val="bg1"/>
                </a:solidFill>
              </a:rPr>
              <a:t>, Miyoshi &amp; </a:t>
            </a:r>
            <a:r>
              <a:rPr lang="en-US" sz="1800" dirty="0" smtClean="0">
                <a:solidFill>
                  <a:schemeClr val="bg1"/>
                </a:solidFill>
              </a:rPr>
              <a:t>Wang</a:t>
            </a:r>
          </a:p>
          <a:p>
            <a:pPr marL="787400" lvl="1" indent="-330200"/>
            <a:r>
              <a:rPr lang="en-US" sz="1800" dirty="0">
                <a:solidFill>
                  <a:schemeClr val="bg1"/>
                </a:solidFill>
              </a:rPr>
              <a:t>A GOES THERMAL-BASED DROUGHT EARLY WARNING INDEX FOR NIDIS, Ide, </a:t>
            </a:r>
            <a:r>
              <a:rPr lang="en-US" sz="1800" dirty="0" err="1">
                <a:solidFill>
                  <a:schemeClr val="bg1"/>
                </a:solidFill>
              </a:rPr>
              <a:t>Kalnay</a:t>
            </a:r>
            <a:r>
              <a:rPr lang="en-US" sz="1800" dirty="0">
                <a:solidFill>
                  <a:schemeClr val="bg1"/>
                </a:solidFill>
              </a:rPr>
              <a:t>, Miyoshi &amp; </a:t>
            </a:r>
            <a:r>
              <a:rPr lang="en-US" sz="1800" dirty="0" smtClean="0">
                <a:solidFill>
                  <a:schemeClr val="bg1"/>
                </a:solidFill>
              </a:rPr>
              <a:t>Wang</a:t>
            </a:r>
          </a:p>
          <a:p>
            <a:pPr marL="371475" indent="-371475"/>
            <a:r>
              <a:rPr lang="en-US" sz="1800" b="1" dirty="0" smtClean="0">
                <a:solidFill>
                  <a:srgbClr val="FFFF99"/>
                </a:solidFill>
              </a:rPr>
              <a:t>FY10</a:t>
            </a:r>
            <a:endParaRPr lang="en-US" sz="1800" b="1" dirty="0">
              <a:solidFill>
                <a:srgbClr val="FFFF99"/>
              </a:solidFill>
            </a:endParaRPr>
          </a:p>
          <a:p>
            <a:pPr marL="787400" lvl="1" indent="-330200"/>
            <a:r>
              <a:rPr lang="en-US" sz="1800" dirty="0">
                <a:solidFill>
                  <a:schemeClr val="bg1"/>
                </a:solidFill>
              </a:rPr>
              <a:t>Incorporating Scale and Predictability Information in Multi-model Ensemble Climate Predictions, </a:t>
            </a:r>
            <a:r>
              <a:rPr lang="en-US" sz="1800" dirty="0" err="1">
                <a:solidFill>
                  <a:schemeClr val="bg1"/>
                </a:solidFill>
              </a:rPr>
              <a:t>DelSole</a:t>
            </a:r>
            <a:r>
              <a:rPr lang="en-US" sz="1800" dirty="0">
                <a:solidFill>
                  <a:schemeClr val="bg1"/>
                </a:solidFill>
              </a:rPr>
              <a:t>, Tippett &amp; van den </a:t>
            </a:r>
            <a:r>
              <a:rPr lang="en-US" sz="1800" dirty="0" err="1" smtClean="0">
                <a:solidFill>
                  <a:schemeClr val="bg1"/>
                </a:solidFill>
              </a:rPr>
              <a:t>Dool</a:t>
            </a:r>
            <a:endParaRPr lang="en-US" sz="1800" dirty="0" smtClean="0">
              <a:solidFill>
                <a:schemeClr val="bg1"/>
              </a:solidFill>
            </a:endParaRPr>
          </a:p>
          <a:p>
            <a:pPr marL="787400" lvl="1" indent="-330200"/>
            <a:r>
              <a:rPr lang="en-US" sz="1800" dirty="0">
                <a:solidFill>
                  <a:schemeClr val="bg1"/>
                </a:solidFill>
              </a:rPr>
              <a:t>Multi-Model Ensemble Forecast of MJO, Wang &amp; </a:t>
            </a:r>
            <a:r>
              <a:rPr lang="en-US" sz="1800" dirty="0" err="1" smtClean="0">
                <a:solidFill>
                  <a:schemeClr val="bg1"/>
                </a:solidFill>
              </a:rPr>
              <a:t>Waliser</a:t>
            </a:r>
            <a:r>
              <a:rPr lang="en-US" sz="1800" dirty="0" smtClean="0">
                <a:solidFill>
                  <a:schemeClr val="bg1"/>
                </a:solidFill>
              </a:rPr>
              <a:t>, </a:t>
            </a:r>
          </a:p>
          <a:p>
            <a:pPr marL="787400" lvl="1" indent="-330200"/>
            <a:r>
              <a:rPr lang="en-US" sz="1800" dirty="0">
                <a:solidFill>
                  <a:schemeClr val="bg1"/>
                </a:solidFill>
              </a:rPr>
              <a:t>Enhancing operational drought monitoring and prediction products through synthesis of N-LDAS and CPPA research results, Wood &amp; </a:t>
            </a:r>
            <a:r>
              <a:rPr lang="en-US" sz="1800" dirty="0" err="1" smtClean="0">
                <a:solidFill>
                  <a:schemeClr val="bg1"/>
                </a:solidFill>
              </a:rPr>
              <a:t>Lettenmaeir</a:t>
            </a:r>
            <a:endParaRPr lang="en-US" sz="1800" dirty="0" smtClean="0">
              <a:solidFill>
                <a:schemeClr val="bg1"/>
              </a:solidFill>
            </a:endParaRPr>
          </a:p>
          <a:p>
            <a:pPr marL="787400" lvl="1" indent="-330200"/>
            <a:r>
              <a:rPr lang="en-US" sz="1800" dirty="0">
                <a:solidFill>
                  <a:schemeClr val="bg1"/>
                </a:solidFill>
              </a:rPr>
              <a:t>Improved Extended Range Prediction through a Bayesian Approach Exploiting the Enhanced Predictability Offered by the Madden-Julian Oscillation</a:t>
            </a:r>
            <a:r>
              <a:rPr lang="en-US" sz="1800" dirty="0" smtClean="0">
                <a:solidFill>
                  <a:schemeClr val="bg1"/>
                </a:solidFill>
              </a:rPr>
              <a:t>. </a:t>
            </a:r>
            <a:r>
              <a:rPr lang="fr-FR" sz="1800" dirty="0">
                <a:solidFill>
                  <a:schemeClr val="bg1"/>
                </a:solidFill>
              </a:rPr>
              <a:t>Xie, Johnson, L'Heureux, Collins &amp; </a:t>
            </a:r>
            <a:r>
              <a:rPr lang="fr-FR" sz="1800" dirty="0" smtClean="0">
                <a:solidFill>
                  <a:schemeClr val="bg1"/>
                </a:solidFill>
              </a:rPr>
              <a:t>Gottschalk</a:t>
            </a:r>
          </a:p>
          <a:p>
            <a:pPr marL="787400" lvl="1" indent="-330200"/>
            <a:r>
              <a:rPr lang="en-US" sz="1800" dirty="0">
                <a:solidFill>
                  <a:schemeClr val="bg1"/>
                </a:solidFill>
              </a:rPr>
              <a:t>Seasonal Prediction for Ecosystems and Carbon Cycle Using NCEP/CFS and a Dynamic Vegetation Mode, </a:t>
            </a:r>
            <a:r>
              <a:rPr lang="en-US" sz="1800" dirty="0" err="1">
                <a:solidFill>
                  <a:schemeClr val="bg1"/>
                </a:solidFill>
              </a:rPr>
              <a:t>Zeng</a:t>
            </a:r>
            <a:r>
              <a:rPr lang="en-US" sz="1800" dirty="0">
                <a:solidFill>
                  <a:schemeClr val="bg1"/>
                </a:solidFill>
              </a:rPr>
              <a:t>, </a:t>
            </a:r>
            <a:r>
              <a:rPr lang="en-US" sz="1800" dirty="0" err="1">
                <a:solidFill>
                  <a:schemeClr val="bg1"/>
                </a:solidFill>
              </a:rPr>
              <a:t>Kalnay</a:t>
            </a:r>
            <a:r>
              <a:rPr lang="en-US" sz="1800" dirty="0">
                <a:solidFill>
                  <a:schemeClr val="bg1"/>
                </a:solidFill>
              </a:rPr>
              <a:t> &amp; </a:t>
            </a:r>
            <a:r>
              <a:rPr lang="en-US" sz="1800" dirty="0" smtClean="0">
                <a:solidFill>
                  <a:schemeClr val="bg1"/>
                </a:solidFill>
              </a:rPr>
              <a:t>Kumar</a:t>
            </a:r>
          </a:p>
          <a:p>
            <a:pPr marL="787400" lvl="1" indent="-330200"/>
            <a:r>
              <a:rPr lang="en-US" sz="1800" dirty="0">
                <a:solidFill>
                  <a:schemeClr val="bg1"/>
                </a:solidFill>
              </a:rPr>
              <a:t>CPT for Improving the Representation of the Stratocumulus to Cumulus Transition in Climate Models, </a:t>
            </a:r>
            <a:r>
              <a:rPr lang="en-US" sz="1800" dirty="0" err="1">
                <a:solidFill>
                  <a:schemeClr val="bg1"/>
                </a:solidFill>
              </a:rPr>
              <a:t>Bretherton</a:t>
            </a:r>
            <a:r>
              <a:rPr lang="en-US" sz="1800" dirty="0">
                <a:solidFill>
                  <a:schemeClr val="bg1"/>
                </a:solidFill>
              </a:rPr>
              <a:t>, Mechoso, Park &amp; Teixeira</a:t>
            </a:r>
            <a:endParaRPr lang="en-US" sz="1800" dirty="0" smtClean="0">
              <a:solidFill>
                <a:schemeClr val="bg1"/>
              </a:solidFill>
            </a:endParaRPr>
          </a:p>
          <a:p>
            <a:pPr marL="787400" lvl="1" indent="-330200"/>
            <a:endParaRPr lang="en-US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81587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A6D04-A740-4890-BEFA-FD5C2414D23A}" type="slidenum">
              <a:rPr lang="en-US"/>
              <a:pPr/>
              <a:t>3</a:t>
            </a:fld>
            <a:endParaRPr lang="en-US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z="3200" u="sng" dirty="0"/>
              <a:t>Climate Test Bed</a:t>
            </a:r>
            <a:br>
              <a:rPr lang="en-US" sz="3200" u="sng" dirty="0"/>
            </a:br>
            <a:r>
              <a:rPr lang="en-US" sz="3200" u="sng" dirty="0" smtClean="0"/>
              <a:t>Past </a:t>
            </a:r>
            <a:r>
              <a:rPr lang="en-US" sz="3200" u="sng" dirty="0"/>
              <a:t>Funded Projects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9900" y="1143000"/>
            <a:ext cx="8216900" cy="5334000"/>
          </a:xfrm>
          <a:solidFill>
            <a:srgbClr val="006699"/>
          </a:solidFill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normAutofit fontScale="92500" lnSpcReduction="10000"/>
          </a:bodyPr>
          <a:lstStyle/>
          <a:p>
            <a:pPr marL="371475" indent="-371475"/>
            <a:r>
              <a:rPr lang="en-US" sz="1700" b="1" dirty="0">
                <a:solidFill>
                  <a:srgbClr val="FFFF99"/>
                </a:solidFill>
              </a:rPr>
              <a:t>FY06</a:t>
            </a:r>
          </a:p>
          <a:p>
            <a:pPr marL="787400" lvl="1" indent="-330200">
              <a:buFontTx/>
              <a:buAutoNum type="arabicPeriod"/>
            </a:pPr>
            <a:r>
              <a:rPr lang="en-US" sz="1700" b="1" dirty="0">
                <a:solidFill>
                  <a:schemeClr val="bg1"/>
                </a:solidFill>
              </a:rPr>
              <a:t>Using Initial tendency errors to reduce systematic errors, identify model errors, and construct stochastic parameterizations (</a:t>
            </a:r>
            <a:r>
              <a:rPr lang="en-US" sz="1700" b="1" dirty="0" err="1">
                <a:solidFill>
                  <a:schemeClr val="bg1"/>
                </a:solidFill>
              </a:rPr>
              <a:t>DelSol</a:t>
            </a:r>
            <a:r>
              <a:rPr lang="en-US" sz="1700" b="1" dirty="0">
                <a:solidFill>
                  <a:schemeClr val="bg1"/>
                </a:solidFill>
              </a:rPr>
              <a:t>) (</a:t>
            </a:r>
            <a:r>
              <a:rPr lang="en-US" sz="1700" b="1" dirty="0">
                <a:solidFill>
                  <a:srgbClr val="FFFF66"/>
                </a:solidFill>
              </a:rPr>
              <a:t>Transition: FY08</a:t>
            </a:r>
            <a:r>
              <a:rPr lang="en-US" sz="1700" b="1" dirty="0">
                <a:solidFill>
                  <a:schemeClr val="bg1"/>
                </a:solidFill>
              </a:rPr>
              <a:t>)           </a:t>
            </a:r>
          </a:p>
          <a:p>
            <a:pPr marL="787400" lvl="1" indent="-330200">
              <a:buFontTx/>
              <a:buAutoNum type="arabicPeriod"/>
            </a:pPr>
            <a:r>
              <a:rPr lang="en-US" sz="1700" b="1" dirty="0">
                <a:solidFill>
                  <a:schemeClr val="bg1"/>
                </a:solidFill>
              </a:rPr>
              <a:t>Development of neural network emulations of model physics components for improving the computational performance of the NCEP seasonal climate forecasts (Fox-</a:t>
            </a:r>
            <a:r>
              <a:rPr lang="en-US" sz="1700" b="1" dirty="0" err="1">
                <a:solidFill>
                  <a:schemeClr val="bg1"/>
                </a:solidFill>
              </a:rPr>
              <a:t>Rabinovitz</a:t>
            </a:r>
            <a:r>
              <a:rPr lang="en-US" sz="1700" b="1" dirty="0">
                <a:solidFill>
                  <a:schemeClr val="bg1"/>
                </a:solidFill>
              </a:rPr>
              <a:t>) (</a:t>
            </a:r>
            <a:r>
              <a:rPr lang="en-US" sz="1700" b="1" dirty="0">
                <a:solidFill>
                  <a:srgbClr val="FFFF66"/>
                </a:solidFill>
              </a:rPr>
              <a:t>FY08</a:t>
            </a:r>
            <a:r>
              <a:rPr lang="en-US" sz="1700" b="1" dirty="0">
                <a:solidFill>
                  <a:schemeClr val="bg1"/>
                </a:solidFill>
              </a:rPr>
              <a:t>)</a:t>
            </a:r>
          </a:p>
          <a:p>
            <a:pPr marL="787400" lvl="1" indent="-330200">
              <a:buFontTx/>
              <a:buAutoNum type="arabicPeriod"/>
            </a:pPr>
            <a:r>
              <a:rPr lang="en-US" sz="1700" b="1" dirty="0">
                <a:solidFill>
                  <a:schemeClr val="bg1"/>
                </a:solidFill>
              </a:rPr>
              <a:t>The Ocean Component of the NCEP ENSO CFS (</a:t>
            </a:r>
            <a:r>
              <a:rPr lang="en-US" sz="1700" b="1" dirty="0" err="1">
                <a:solidFill>
                  <a:schemeClr val="bg1"/>
                </a:solidFill>
              </a:rPr>
              <a:t>McPhaden</a:t>
            </a:r>
            <a:r>
              <a:rPr lang="en-US" sz="1700" b="1" dirty="0">
                <a:solidFill>
                  <a:schemeClr val="bg1"/>
                </a:solidFill>
              </a:rPr>
              <a:t>/</a:t>
            </a:r>
            <a:r>
              <a:rPr lang="en-US" sz="1700" b="1" dirty="0" err="1">
                <a:solidFill>
                  <a:schemeClr val="bg1"/>
                </a:solidFill>
              </a:rPr>
              <a:t>Xue</a:t>
            </a:r>
            <a:r>
              <a:rPr lang="en-US" sz="1700" b="1" dirty="0">
                <a:solidFill>
                  <a:schemeClr val="bg1"/>
                </a:solidFill>
              </a:rPr>
              <a:t>/</a:t>
            </a:r>
            <a:r>
              <a:rPr lang="en-US" sz="1700" b="1" dirty="0" err="1">
                <a:solidFill>
                  <a:schemeClr val="bg1"/>
                </a:solidFill>
              </a:rPr>
              <a:t>Behringer</a:t>
            </a:r>
            <a:r>
              <a:rPr lang="en-US" sz="1700" b="1" dirty="0">
                <a:solidFill>
                  <a:schemeClr val="bg1"/>
                </a:solidFill>
              </a:rPr>
              <a:t>) (</a:t>
            </a:r>
            <a:r>
              <a:rPr lang="en-US" sz="1700" b="1" dirty="0">
                <a:solidFill>
                  <a:srgbClr val="FFFF66"/>
                </a:solidFill>
              </a:rPr>
              <a:t>FY08</a:t>
            </a:r>
            <a:r>
              <a:rPr lang="en-US" sz="1700" b="1" dirty="0">
                <a:solidFill>
                  <a:schemeClr val="bg1"/>
                </a:solidFill>
              </a:rPr>
              <a:t>)</a:t>
            </a:r>
          </a:p>
          <a:p>
            <a:pPr marL="371475" indent="-371475"/>
            <a:r>
              <a:rPr lang="en-US" sz="1700" b="1" dirty="0">
                <a:solidFill>
                  <a:srgbClr val="FFFF99"/>
                </a:solidFill>
              </a:rPr>
              <a:t>FY07</a:t>
            </a:r>
            <a:r>
              <a:rPr lang="en-US" sz="1700" b="1" dirty="0">
                <a:solidFill>
                  <a:schemeClr val="bg1"/>
                </a:solidFill>
              </a:rPr>
              <a:t> </a:t>
            </a:r>
          </a:p>
          <a:p>
            <a:pPr marL="787400" lvl="1" indent="-330200">
              <a:buFontTx/>
              <a:buAutoNum type="arabicPeriod" startAt="4"/>
            </a:pPr>
            <a:r>
              <a:rPr lang="en-US" sz="1700" b="1" dirty="0">
                <a:solidFill>
                  <a:schemeClr val="bg1"/>
                </a:solidFill>
              </a:rPr>
              <a:t>System-wide advancement of user-centric climate forecast products (Hartmann/</a:t>
            </a:r>
            <a:r>
              <a:rPr lang="en-US" sz="1700" b="1" dirty="0" err="1">
                <a:solidFill>
                  <a:schemeClr val="bg1"/>
                </a:solidFill>
              </a:rPr>
              <a:t>O’Lenic</a:t>
            </a:r>
            <a:r>
              <a:rPr lang="en-US" sz="1700" b="1" dirty="0">
                <a:solidFill>
                  <a:schemeClr val="bg1"/>
                </a:solidFill>
              </a:rPr>
              <a:t>) (</a:t>
            </a:r>
            <a:r>
              <a:rPr lang="en-US" sz="1700" b="1" dirty="0">
                <a:solidFill>
                  <a:srgbClr val="FFFF66"/>
                </a:solidFill>
              </a:rPr>
              <a:t>FY09</a:t>
            </a:r>
            <a:r>
              <a:rPr lang="en-US" sz="1700" b="1" dirty="0">
                <a:solidFill>
                  <a:schemeClr val="bg1"/>
                </a:solidFill>
              </a:rPr>
              <a:t>)</a:t>
            </a:r>
          </a:p>
          <a:p>
            <a:pPr marL="371475" indent="-371475"/>
            <a:r>
              <a:rPr lang="en-US" sz="1700" b="1" dirty="0">
                <a:solidFill>
                  <a:srgbClr val="FFFF99"/>
                </a:solidFill>
              </a:rPr>
              <a:t>FY08</a:t>
            </a:r>
          </a:p>
          <a:p>
            <a:pPr marL="787400" lvl="1" indent="-330200">
              <a:buFontTx/>
              <a:buAutoNum type="arabicPeriod" startAt="5"/>
            </a:pPr>
            <a:r>
              <a:rPr lang="en-US" sz="1700" b="1" dirty="0">
                <a:solidFill>
                  <a:schemeClr val="bg1"/>
                </a:solidFill>
              </a:rPr>
              <a:t>Probabilistic forecasts of extreme events and weather hazards over the United States (Jones/</a:t>
            </a:r>
            <a:r>
              <a:rPr lang="en-US" sz="1700" b="1" dirty="0" err="1">
                <a:solidFill>
                  <a:schemeClr val="bg1"/>
                </a:solidFill>
              </a:rPr>
              <a:t>Gottschalck</a:t>
            </a:r>
            <a:r>
              <a:rPr lang="en-US" sz="1700" b="1" dirty="0">
                <a:solidFill>
                  <a:schemeClr val="bg1"/>
                </a:solidFill>
              </a:rPr>
              <a:t>) </a:t>
            </a:r>
            <a:r>
              <a:rPr lang="en-US" sz="1700" b="1" dirty="0">
                <a:solidFill>
                  <a:srgbClr val="FFFF66"/>
                </a:solidFill>
              </a:rPr>
              <a:t>(FY09</a:t>
            </a:r>
            <a:r>
              <a:rPr lang="en-US" sz="1700" b="1" dirty="0">
                <a:solidFill>
                  <a:schemeClr val="bg1"/>
                </a:solidFill>
              </a:rPr>
              <a:t>)</a:t>
            </a:r>
          </a:p>
          <a:p>
            <a:pPr marL="787400" lvl="1" indent="-330200">
              <a:buFontTx/>
              <a:buAutoNum type="arabicPeriod" startAt="5"/>
            </a:pPr>
            <a:r>
              <a:rPr lang="en-US" sz="1700" b="1" dirty="0">
                <a:solidFill>
                  <a:schemeClr val="bg1"/>
                </a:solidFill>
              </a:rPr>
              <a:t>Enabling the Transition of CPC Products to GIS Format (Doty/Silva/Halpert) (</a:t>
            </a:r>
            <a:r>
              <a:rPr lang="en-US" sz="1700" b="1" dirty="0">
                <a:solidFill>
                  <a:srgbClr val="FFFF66"/>
                </a:solidFill>
              </a:rPr>
              <a:t>FY09</a:t>
            </a:r>
            <a:r>
              <a:rPr lang="en-US" sz="1700" b="1" dirty="0">
                <a:solidFill>
                  <a:schemeClr val="bg1"/>
                </a:solidFill>
              </a:rPr>
              <a:t>)</a:t>
            </a:r>
          </a:p>
          <a:p>
            <a:pPr marL="787400" lvl="1" indent="-330200">
              <a:buFontTx/>
              <a:buAutoNum type="arabicPeriod" startAt="5"/>
            </a:pPr>
            <a:r>
              <a:rPr lang="en-US" sz="1700" b="1" dirty="0">
                <a:solidFill>
                  <a:schemeClr val="bg1"/>
                </a:solidFill>
              </a:rPr>
              <a:t>Generation and Evaluation of Long-Term Retrospective Forecasts with NCEP Climate Forecast System: Predictability of ENSO and Drought (Cane/Wang/</a:t>
            </a:r>
            <a:r>
              <a:rPr lang="en-US" sz="1700" b="1" dirty="0" err="1">
                <a:solidFill>
                  <a:schemeClr val="bg1"/>
                </a:solidFill>
              </a:rPr>
              <a:t>Xue</a:t>
            </a:r>
            <a:r>
              <a:rPr lang="en-US" sz="1700" b="1" dirty="0">
                <a:solidFill>
                  <a:schemeClr val="bg1"/>
                </a:solidFill>
              </a:rPr>
              <a:t>) (</a:t>
            </a:r>
            <a:r>
              <a:rPr lang="en-US" sz="1700" b="1" dirty="0">
                <a:solidFill>
                  <a:srgbClr val="FFFF66"/>
                </a:solidFill>
              </a:rPr>
              <a:t>FY10</a:t>
            </a:r>
            <a:r>
              <a:rPr lang="en-US" sz="1700" b="1" dirty="0">
                <a:solidFill>
                  <a:schemeClr val="bg1"/>
                </a:solidFill>
              </a:rPr>
              <a:t>)</a:t>
            </a:r>
          </a:p>
          <a:p>
            <a:pPr marL="787400" lvl="1" indent="-330200">
              <a:buFontTx/>
              <a:buAutoNum type="arabicPeriod" startAt="5"/>
            </a:pPr>
            <a:r>
              <a:rPr lang="en-US" sz="1700" b="1" dirty="0">
                <a:solidFill>
                  <a:schemeClr val="bg1"/>
                </a:solidFill>
              </a:rPr>
              <a:t>Multi-Model Ensemble Climate Prediction with CCSM and CFS (Kirtman/van den </a:t>
            </a:r>
            <a:r>
              <a:rPr lang="en-US" sz="1700" b="1" dirty="0" err="1">
                <a:solidFill>
                  <a:schemeClr val="bg1"/>
                </a:solidFill>
              </a:rPr>
              <a:t>Dool</a:t>
            </a:r>
            <a:r>
              <a:rPr lang="en-US" sz="1700" b="1" dirty="0">
                <a:solidFill>
                  <a:schemeClr val="bg1"/>
                </a:solidFill>
              </a:rPr>
              <a:t>) (</a:t>
            </a:r>
            <a:r>
              <a:rPr lang="en-US" sz="1700" b="1" dirty="0">
                <a:solidFill>
                  <a:srgbClr val="FFFF66"/>
                </a:solidFill>
              </a:rPr>
              <a:t>FY10</a:t>
            </a:r>
            <a:r>
              <a:rPr lang="en-US" sz="1700" b="1" dirty="0">
                <a:solidFill>
                  <a:schemeClr val="bg1"/>
                </a:solidFill>
              </a:rPr>
              <a:t>)</a:t>
            </a:r>
          </a:p>
          <a:p>
            <a:pPr marL="787400" lvl="1" indent="-330200">
              <a:buFontTx/>
              <a:buAutoNum type="arabicPeriod" startAt="5"/>
            </a:pPr>
            <a:r>
              <a:rPr lang="en-US" sz="1700" b="1" dirty="0">
                <a:solidFill>
                  <a:schemeClr val="bg1"/>
                </a:solidFill>
              </a:rPr>
              <a:t>Development of an Extended and Long-range Precipitation Prediction System over the Pacific Islands (</a:t>
            </a:r>
            <a:r>
              <a:rPr lang="en-US" sz="1700" b="1" dirty="0" err="1">
                <a:solidFill>
                  <a:schemeClr val="bg1"/>
                </a:solidFill>
              </a:rPr>
              <a:t>Annamalai</a:t>
            </a:r>
            <a:r>
              <a:rPr lang="en-US" sz="1700" b="1" dirty="0">
                <a:solidFill>
                  <a:schemeClr val="bg1"/>
                </a:solidFill>
              </a:rPr>
              <a:t>/Kumar) (</a:t>
            </a:r>
            <a:r>
              <a:rPr lang="en-US" sz="1700" b="1" dirty="0">
                <a:solidFill>
                  <a:srgbClr val="FFFF66"/>
                </a:solidFill>
              </a:rPr>
              <a:t>FY10</a:t>
            </a:r>
            <a:r>
              <a:rPr lang="en-US" sz="1700" b="1" dirty="0">
                <a:solidFill>
                  <a:schemeClr val="bg1"/>
                </a:solidFill>
              </a:rPr>
              <a:t>)</a:t>
            </a:r>
          </a:p>
          <a:p>
            <a:pPr marL="787400" lvl="1" indent="-330200">
              <a:buFontTx/>
              <a:buAutoNum type="arabicPeriod" startAt="5"/>
            </a:pPr>
            <a:r>
              <a:rPr lang="en-US" sz="1700" b="1" dirty="0">
                <a:solidFill>
                  <a:schemeClr val="bg1"/>
                </a:solidFill>
              </a:rPr>
              <a:t>New Tools for North American Drought Prediction (Lyon/Kumar) (</a:t>
            </a:r>
            <a:r>
              <a:rPr lang="en-US" sz="1700" b="1" dirty="0">
                <a:solidFill>
                  <a:srgbClr val="FFFF66"/>
                </a:solidFill>
              </a:rPr>
              <a:t>FY10</a:t>
            </a:r>
            <a:r>
              <a:rPr lang="en-US" sz="1700" b="1" dirty="0">
                <a:solidFill>
                  <a:schemeClr val="bg1"/>
                </a:solidFill>
              </a:rPr>
              <a:t>)</a:t>
            </a:r>
          </a:p>
          <a:p>
            <a:pPr marL="787400" lvl="1" indent="-330200"/>
            <a:endParaRPr lang="en-US" sz="1400" b="1" dirty="0">
              <a:solidFill>
                <a:schemeClr val="bg1"/>
              </a:solidFill>
            </a:endParaRPr>
          </a:p>
          <a:p>
            <a:pPr marL="371475" indent="-371475">
              <a:lnSpc>
                <a:spcPct val="80000"/>
              </a:lnSpc>
            </a:pPr>
            <a:endParaRPr 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81587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32178-456B-4CEC-BA6D-92D6E55075AE}" type="slidenum">
              <a:rPr lang="en-US"/>
              <a:pPr/>
              <a:t>4</a:t>
            </a:fld>
            <a:endParaRPr lang="en-US"/>
          </a:p>
        </p:txBody>
      </p:sp>
      <p:sp>
        <p:nvSpPr>
          <p:cNvPr id="48141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508000" y="609600"/>
            <a:ext cx="8140700" cy="1143000"/>
          </a:xfrm>
          <a:solidFill>
            <a:srgbClr val="006699"/>
          </a:solidFill>
          <a:ln/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800" b="1" u="sng" dirty="0">
                <a:solidFill>
                  <a:schemeClr val="bg1"/>
                </a:solidFill>
              </a:rPr>
              <a:t>Goal</a:t>
            </a:r>
          </a:p>
          <a:p>
            <a:pPr>
              <a:buFontTx/>
              <a:buNone/>
            </a:pPr>
            <a:r>
              <a:rPr lang="en-US" sz="1800" b="1" dirty="0">
                <a:solidFill>
                  <a:schemeClr val="bg1"/>
                </a:solidFill>
              </a:rPr>
              <a:t>     To accelerate evaluation of and improvements to the operational Climate Forecast System (CFS)  to enhance its use as a skillful tool in providing NCEP’s climate predictions for users to address today’s problems and plan for tomorrow </a:t>
            </a:r>
          </a:p>
          <a:p>
            <a:pPr>
              <a:lnSpc>
                <a:spcPct val="80000"/>
              </a:lnSpc>
            </a:pPr>
            <a:endParaRPr lang="en-US" sz="1800" b="1" dirty="0">
              <a:solidFill>
                <a:schemeClr val="bg1"/>
              </a:solidFill>
            </a:endParaRPr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139700" y="-76200"/>
            <a:ext cx="8509000" cy="685800"/>
          </a:xfrm>
        </p:spPr>
        <p:txBody>
          <a:bodyPr/>
          <a:lstStyle/>
          <a:p>
            <a:r>
              <a:rPr lang="en-US" sz="3200" b="1" u="sng" dirty="0"/>
              <a:t>Strategic Priority: CFS Improvements</a:t>
            </a:r>
          </a:p>
        </p:txBody>
      </p:sp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822325" y="41513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8133" name="Rectangle 5"/>
          <p:cNvSpPr>
            <a:spLocks noChangeArrowheads="1"/>
          </p:cNvSpPr>
          <p:nvPr/>
        </p:nvSpPr>
        <p:spPr bwMode="auto">
          <a:xfrm>
            <a:off x="215900" y="1870869"/>
            <a:ext cx="3898900" cy="4850606"/>
          </a:xfrm>
          <a:prstGeom prst="rect">
            <a:avLst/>
          </a:prstGeom>
          <a:solidFill>
            <a:srgbClr val="006699"/>
          </a:solidFill>
          <a:ln>
            <a:noFill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90000"/>
              </a:spcBef>
              <a:buFontTx/>
              <a:buChar char="•"/>
            </a:pPr>
            <a:r>
              <a:rPr lang="en-US" sz="1600" b="1" dirty="0">
                <a:solidFill>
                  <a:schemeClr val="bg1"/>
                </a:solidFill>
              </a:rPr>
              <a:t>CFS V1 implemented in </a:t>
            </a:r>
            <a:r>
              <a:rPr lang="en-US" sz="1600" b="1" dirty="0" smtClean="0">
                <a:solidFill>
                  <a:schemeClr val="bg1"/>
                </a:solidFill>
              </a:rPr>
              <a:t>2004  </a:t>
            </a:r>
          </a:p>
          <a:p>
            <a:pPr marL="800100" lvl="1" indent="-342900">
              <a:spcBef>
                <a:spcPct val="90000"/>
              </a:spcBef>
              <a:buFontTx/>
              <a:buChar char="•"/>
            </a:pPr>
            <a:r>
              <a:rPr lang="en-US" sz="1400" b="1" dirty="0">
                <a:solidFill>
                  <a:schemeClr val="bg1"/>
                </a:solidFill>
              </a:rPr>
              <a:t>Atmosphere &amp; ocean DA</a:t>
            </a:r>
          </a:p>
          <a:p>
            <a:pPr marL="800100" lvl="1" indent="-342900">
              <a:spcBef>
                <a:spcPct val="90000"/>
              </a:spcBef>
              <a:buFontTx/>
              <a:buChar char="•"/>
            </a:pPr>
            <a:r>
              <a:rPr lang="en-US" sz="1400" b="1" dirty="0" smtClean="0">
                <a:solidFill>
                  <a:schemeClr val="bg1"/>
                </a:solidFill>
              </a:rPr>
              <a:t>Real </a:t>
            </a:r>
            <a:r>
              <a:rPr lang="en-US" sz="1400" b="1" dirty="0">
                <a:solidFill>
                  <a:schemeClr val="bg1"/>
                </a:solidFill>
              </a:rPr>
              <a:t>time coupled 9-month forecasts</a:t>
            </a:r>
          </a:p>
          <a:p>
            <a:pPr marL="742950" lvl="1" indent="-285750">
              <a:spcBef>
                <a:spcPct val="90000"/>
              </a:spcBef>
              <a:buFontTx/>
              <a:buChar char="–"/>
            </a:pPr>
            <a:r>
              <a:rPr lang="en-US" sz="1400" b="1" dirty="0">
                <a:solidFill>
                  <a:schemeClr val="bg1"/>
                </a:solidFill>
              </a:rPr>
              <a:t>25 years of </a:t>
            </a:r>
            <a:r>
              <a:rPr lang="en-US" sz="1400" b="1" dirty="0" err="1">
                <a:solidFill>
                  <a:schemeClr val="bg1"/>
                </a:solidFill>
              </a:rPr>
              <a:t>hindcasts</a:t>
            </a:r>
            <a:endParaRPr lang="en-US" sz="1400" b="1" dirty="0">
              <a:solidFill>
                <a:schemeClr val="bg1"/>
              </a:solidFill>
            </a:endParaRPr>
          </a:p>
          <a:p>
            <a:pPr marL="342900" indent="-342900">
              <a:spcBef>
                <a:spcPct val="90000"/>
              </a:spcBef>
              <a:buFontTx/>
              <a:buChar char="•"/>
            </a:pPr>
            <a:r>
              <a:rPr lang="en-US" sz="1600" b="1" dirty="0">
                <a:solidFill>
                  <a:schemeClr val="bg1"/>
                </a:solidFill>
              </a:rPr>
              <a:t>CFS V2 (</a:t>
            </a:r>
            <a:r>
              <a:rPr lang="en-US" sz="1600" b="1" dirty="0" smtClean="0">
                <a:solidFill>
                  <a:schemeClr val="bg1"/>
                </a:solidFill>
              </a:rPr>
              <a:t>2011)</a:t>
            </a:r>
            <a:endParaRPr lang="en-US" sz="1600" b="1" dirty="0">
              <a:solidFill>
                <a:schemeClr val="bg1"/>
              </a:solidFill>
            </a:endParaRPr>
          </a:p>
          <a:p>
            <a:pPr marL="742950" lvl="1" indent="-285750">
              <a:lnSpc>
                <a:spcPct val="80000"/>
              </a:lnSpc>
              <a:spcBef>
                <a:spcPct val="90000"/>
              </a:spcBef>
              <a:buFontTx/>
              <a:buChar char="–"/>
            </a:pPr>
            <a:r>
              <a:rPr lang="en-US" sz="1400" b="1" dirty="0">
                <a:solidFill>
                  <a:schemeClr val="bg1"/>
                </a:solidFill>
              </a:rPr>
              <a:t>CFS Reanalysis &amp; Reforecast (CFSRR) project  </a:t>
            </a:r>
            <a:r>
              <a:rPr lang="en-US" sz="1400" b="1" dirty="0" smtClean="0">
                <a:solidFill>
                  <a:schemeClr val="bg1"/>
                </a:solidFill>
              </a:rPr>
              <a:t>(completed)</a:t>
            </a:r>
            <a:endParaRPr lang="en-US" sz="1400" b="1" dirty="0">
              <a:solidFill>
                <a:schemeClr val="bg1"/>
              </a:solidFill>
            </a:endParaRPr>
          </a:p>
          <a:p>
            <a:pPr marL="742950" lvl="1" indent="-285750">
              <a:lnSpc>
                <a:spcPct val="80000"/>
              </a:lnSpc>
              <a:spcBef>
                <a:spcPct val="90000"/>
              </a:spcBef>
              <a:buFontTx/>
              <a:buChar char="–"/>
            </a:pPr>
            <a:r>
              <a:rPr lang="en-US" sz="1400" b="1" dirty="0">
                <a:solidFill>
                  <a:schemeClr val="bg1"/>
                </a:solidFill>
              </a:rPr>
              <a:t>Coupled O-A-L-Sea Ice </a:t>
            </a:r>
            <a:r>
              <a:rPr lang="en-US" sz="1400" b="1" dirty="0" smtClean="0">
                <a:solidFill>
                  <a:schemeClr val="bg1"/>
                </a:solidFill>
              </a:rPr>
              <a:t> data assimilation 1979-2010</a:t>
            </a:r>
            <a:endParaRPr lang="en-US" sz="1400" b="1" dirty="0">
              <a:solidFill>
                <a:schemeClr val="bg1"/>
              </a:solidFill>
            </a:endParaRPr>
          </a:p>
          <a:p>
            <a:pPr marL="742950" lvl="1" indent="-285750">
              <a:lnSpc>
                <a:spcPct val="80000"/>
              </a:lnSpc>
              <a:spcBef>
                <a:spcPct val="90000"/>
              </a:spcBef>
              <a:buFontTx/>
              <a:buChar char="–"/>
            </a:pPr>
            <a:r>
              <a:rPr lang="en-US" sz="1400" b="1" dirty="0">
                <a:solidFill>
                  <a:schemeClr val="bg1"/>
                </a:solidFill>
              </a:rPr>
              <a:t>Coupled reforecasts initialized from coupled reanalysis, </a:t>
            </a:r>
            <a:r>
              <a:rPr lang="en-US" sz="1400" b="1" dirty="0" smtClean="0">
                <a:solidFill>
                  <a:schemeClr val="bg1"/>
                </a:solidFill>
              </a:rPr>
              <a:t>1981-2010</a:t>
            </a:r>
          </a:p>
          <a:p>
            <a:pPr marL="342900" indent="-342900">
              <a:spcBef>
                <a:spcPct val="90000"/>
              </a:spcBef>
              <a:buFontTx/>
              <a:buChar char="•"/>
            </a:pPr>
            <a:r>
              <a:rPr lang="en-US" sz="1600" b="1" dirty="0">
                <a:solidFill>
                  <a:schemeClr val="bg1"/>
                </a:solidFill>
              </a:rPr>
              <a:t>CFS </a:t>
            </a:r>
            <a:r>
              <a:rPr lang="en-US" sz="1600" b="1" dirty="0" smtClean="0">
                <a:solidFill>
                  <a:schemeClr val="bg1"/>
                </a:solidFill>
              </a:rPr>
              <a:t>V3 ( in planning)</a:t>
            </a:r>
          </a:p>
          <a:p>
            <a:pPr marL="800100" lvl="1" indent="-342900">
              <a:spcBef>
                <a:spcPct val="90000"/>
              </a:spcBef>
              <a:buFontTx/>
              <a:buChar char="•"/>
            </a:pPr>
            <a:r>
              <a:rPr lang="en-US" sz="1600" b="1" dirty="0" smtClean="0">
                <a:solidFill>
                  <a:srgbClr val="FFFF00"/>
                </a:solidFill>
              </a:rPr>
              <a:t>Will engage the external community in planning process</a:t>
            </a:r>
            <a:endParaRPr lang="en-US" sz="1600" b="1" dirty="0">
              <a:solidFill>
                <a:srgbClr val="FFFF00"/>
              </a:solidFill>
            </a:endParaRPr>
          </a:p>
        </p:txBody>
      </p:sp>
      <p:sp>
        <p:nvSpPr>
          <p:cNvPr id="48138" name="Rectangle 10"/>
          <p:cNvSpPr>
            <a:spLocks noChangeArrowheads="1"/>
          </p:cNvSpPr>
          <p:nvPr/>
        </p:nvSpPr>
        <p:spPr bwMode="auto">
          <a:xfrm>
            <a:off x="4343400" y="5384797"/>
            <a:ext cx="4419600" cy="1311275"/>
          </a:xfrm>
          <a:prstGeom prst="rect">
            <a:avLst/>
          </a:prstGeom>
          <a:solidFill>
            <a:srgbClr val="006699"/>
          </a:solidFill>
          <a:ln>
            <a:noFill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1600" b="1" dirty="0">
                <a:solidFill>
                  <a:schemeClr val="bg1"/>
                </a:solidFill>
              </a:rPr>
              <a:t>Focus areas for CFS Improvements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1400" b="1" dirty="0">
                <a:solidFill>
                  <a:schemeClr val="bg1"/>
                </a:solidFill>
              </a:rPr>
              <a:t>Dynamics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1400" b="1" dirty="0">
                <a:solidFill>
                  <a:schemeClr val="bg1"/>
                </a:solidFill>
              </a:rPr>
              <a:t>Physics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1400" b="1" dirty="0">
                <a:solidFill>
                  <a:schemeClr val="bg1"/>
                </a:solidFill>
              </a:rPr>
              <a:t>Coupled </a:t>
            </a:r>
            <a:r>
              <a:rPr lang="en-US" sz="1400" b="1" dirty="0" smtClean="0">
                <a:solidFill>
                  <a:schemeClr val="bg1"/>
                </a:solidFill>
              </a:rPr>
              <a:t> Data Assimilation (Ocean </a:t>
            </a:r>
            <a:r>
              <a:rPr lang="en-US" sz="1400" b="1" dirty="0">
                <a:solidFill>
                  <a:schemeClr val="bg1"/>
                </a:solidFill>
              </a:rPr>
              <a:t>Atmosphere Land </a:t>
            </a:r>
            <a:r>
              <a:rPr lang="en-US" sz="1400" b="1" dirty="0" smtClean="0">
                <a:solidFill>
                  <a:schemeClr val="bg1"/>
                </a:solidFill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</a:rPr>
              <a:t>Cryosphere</a:t>
            </a:r>
            <a:r>
              <a:rPr lang="en-US" sz="1400" b="1" dirty="0" smtClean="0">
                <a:solidFill>
                  <a:schemeClr val="bg1"/>
                </a:solidFill>
              </a:rPr>
              <a:t>)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4203700" y="2159000"/>
            <a:ext cx="4572000" cy="2997200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  <a:ex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000" b="1" u="sng" dirty="0" smtClean="0">
                <a:solidFill>
                  <a:srgbClr val="0070C0"/>
                </a:solidFill>
              </a:rPr>
              <a:t>CTB Activities </a:t>
            </a:r>
            <a:endParaRPr lang="en-US" sz="2000" b="1" u="sng" dirty="0">
              <a:solidFill>
                <a:srgbClr val="0070C0"/>
              </a:solidFill>
            </a:endParaRPr>
          </a:p>
          <a:p>
            <a:pPr marL="342900" indent="-342900">
              <a:lnSpc>
                <a:spcPct val="20000"/>
              </a:lnSpc>
              <a:spcBef>
                <a:spcPct val="20000"/>
              </a:spcBef>
            </a:pPr>
            <a:endParaRPr lang="en-US" sz="2000" b="1" u="sng" dirty="0">
              <a:solidFill>
                <a:srgbClr val="0070C0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b="1" dirty="0" smtClean="0">
                <a:solidFill>
                  <a:srgbClr val="0070C0"/>
                </a:solidFill>
              </a:rPr>
              <a:t>NCEP Climate Process Team (FY10)</a:t>
            </a:r>
            <a:endParaRPr lang="en-US" b="1" dirty="0">
              <a:solidFill>
                <a:srgbClr val="0070C0"/>
              </a:solidFill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1600" b="1" dirty="0">
                <a:solidFill>
                  <a:srgbClr val="0070C0"/>
                </a:solidFill>
              </a:rPr>
              <a:t>t</a:t>
            </a:r>
            <a:r>
              <a:rPr lang="en-US" sz="1600" b="1" dirty="0" smtClean="0">
                <a:solidFill>
                  <a:srgbClr val="0070C0"/>
                </a:solidFill>
              </a:rPr>
              <a:t>o improve CFS cloud representation 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1600" b="1" dirty="0" smtClean="0">
                <a:solidFill>
                  <a:srgbClr val="0070C0"/>
                </a:solidFill>
              </a:rPr>
              <a:t>consists of scientists from  NCEP NCAR, NASA, DOE  and universities.</a:t>
            </a:r>
            <a:endParaRPr lang="en-US" sz="1600" b="1" dirty="0">
              <a:solidFill>
                <a:srgbClr val="0070C0"/>
              </a:solidFill>
            </a:endParaRPr>
          </a:p>
          <a:p>
            <a:pPr marL="742950" lvl="1" indent="-285750">
              <a:lnSpc>
                <a:spcPct val="20000"/>
              </a:lnSpc>
              <a:spcBef>
                <a:spcPct val="20000"/>
              </a:spcBef>
              <a:buFontTx/>
              <a:buChar char="–"/>
            </a:pPr>
            <a:endParaRPr lang="en-US" sz="1600" b="1" dirty="0">
              <a:solidFill>
                <a:srgbClr val="0070C0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b="1" dirty="0" smtClean="0">
                <a:solidFill>
                  <a:srgbClr val="0070C0"/>
                </a:solidFill>
              </a:rPr>
              <a:t>CFS Stratosphere Improvement (FY09)</a:t>
            </a:r>
          </a:p>
          <a:p>
            <a:pPr>
              <a:spcBef>
                <a:spcPct val="20000"/>
              </a:spcBef>
            </a:pPr>
            <a:endParaRPr lang="en-US" b="1" dirty="0" smtClean="0">
              <a:solidFill>
                <a:srgbClr val="0070C0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b="1" dirty="0" smtClean="0">
                <a:solidFill>
                  <a:srgbClr val="0070C0"/>
                </a:solidFill>
              </a:rPr>
              <a:t>Hybrid Data Assimilation and coupled O-A Data Assimilation for Reanalysis (FY09)</a:t>
            </a:r>
            <a:endParaRPr lang="en-US" b="1" dirty="0">
              <a:solidFill>
                <a:srgbClr val="0070C0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9087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D554B-3277-4148-97B4-6163DA19F5DF}" type="slidenum">
              <a:rPr lang="en-US"/>
              <a:pPr/>
              <a:t>5</a:t>
            </a:fld>
            <a:endParaRPr lang="en-US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215900" y="71438"/>
            <a:ext cx="8623300" cy="919162"/>
          </a:xfrm>
        </p:spPr>
        <p:txBody>
          <a:bodyPr/>
          <a:lstStyle/>
          <a:p>
            <a:r>
              <a:rPr lang="en-US" sz="3600" b="1" u="sng" dirty="0"/>
              <a:t>Multi-Model Ensembles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1600200"/>
          </a:xfrm>
          <a:solidFill>
            <a:srgbClr val="006699"/>
          </a:solidFill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000" b="1" u="sng">
                <a:solidFill>
                  <a:schemeClr val="bg1"/>
                </a:solidFill>
              </a:rPr>
              <a:t>Goal</a:t>
            </a:r>
          </a:p>
          <a:p>
            <a:pPr>
              <a:buFontTx/>
              <a:buNone/>
            </a:pPr>
            <a:r>
              <a:rPr lang="en-US" sz="2000" b="1">
                <a:solidFill>
                  <a:schemeClr val="bg1"/>
                </a:solidFill>
              </a:rPr>
              <a:t>     A  multi model ensemble prediction system that leverages the best national and international models for improved predictions on intraseasonal-to-interannual time scales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822325" y="41513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215900" y="2971799"/>
            <a:ext cx="4051300" cy="3749675"/>
          </a:xfrm>
          <a:prstGeom prst="rect">
            <a:avLst/>
          </a:prstGeom>
          <a:solidFill>
            <a:srgbClr val="006699"/>
          </a:solidFill>
          <a:ln>
            <a:noFill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000" b="1" u="sng" dirty="0" smtClean="0">
                <a:solidFill>
                  <a:schemeClr val="bg1"/>
                </a:solidFill>
              </a:rPr>
              <a:t>CTB Activities</a:t>
            </a:r>
            <a:endParaRPr lang="en-US" sz="2000" b="1" u="sng" dirty="0">
              <a:solidFill>
                <a:schemeClr val="bg1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b="1" dirty="0">
                <a:solidFill>
                  <a:schemeClr val="bg1"/>
                </a:solidFill>
              </a:rPr>
              <a:t>Consolidation techniques</a:t>
            </a:r>
          </a:p>
          <a:p>
            <a:pPr marL="342900" indent="-342900">
              <a:lnSpc>
                <a:spcPct val="20000"/>
              </a:lnSpc>
              <a:spcBef>
                <a:spcPct val="20000"/>
              </a:spcBef>
              <a:buFontTx/>
              <a:buChar char="•"/>
            </a:pPr>
            <a:endParaRPr lang="en-US" b="1" dirty="0">
              <a:solidFill>
                <a:schemeClr val="bg1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b="1" dirty="0">
                <a:solidFill>
                  <a:schemeClr val="bg1"/>
                </a:solidFill>
              </a:rPr>
              <a:t>Verification</a:t>
            </a:r>
          </a:p>
          <a:p>
            <a:pPr marL="342900" indent="-342900">
              <a:lnSpc>
                <a:spcPct val="20000"/>
              </a:lnSpc>
              <a:spcBef>
                <a:spcPct val="20000"/>
              </a:spcBef>
              <a:buFontTx/>
              <a:buChar char="•"/>
            </a:pPr>
            <a:endParaRPr lang="en-US" b="1" dirty="0">
              <a:solidFill>
                <a:schemeClr val="bg1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b="1" dirty="0">
                <a:solidFill>
                  <a:schemeClr val="bg1"/>
                </a:solidFill>
              </a:rPr>
              <a:t>MME Prediction System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1600" b="1" dirty="0" smtClean="0">
                <a:solidFill>
                  <a:schemeClr val="bg1"/>
                </a:solidFill>
              </a:rPr>
              <a:t>MME Forecast of MJO (FY10)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1600" b="1" dirty="0" smtClean="0">
                <a:solidFill>
                  <a:schemeClr val="bg1"/>
                </a:solidFill>
              </a:rPr>
              <a:t>MME Prediction with CFS and CCSM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1600" b="1" dirty="0" smtClean="0">
                <a:solidFill>
                  <a:schemeClr val="bg1"/>
                </a:solidFill>
              </a:rPr>
              <a:t>National MME in planning (NCEP, GFDL,NASA,NCAR) in </a:t>
            </a:r>
            <a:r>
              <a:rPr lang="en-US" sz="1600" b="1" dirty="0">
                <a:solidFill>
                  <a:schemeClr val="bg1"/>
                </a:solidFill>
              </a:rPr>
              <a:t>c</a:t>
            </a:r>
            <a:r>
              <a:rPr lang="en-US" sz="1600" b="1" dirty="0" smtClean="0">
                <a:solidFill>
                  <a:schemeClr val="bg1"/>
                </a:solidFill>
              </a:rPr>
              <a:t>ollaboration </a:t>
            </a:r>
            <a:r>
              <a:rPr lang="en-US" sz="1600" b="1" dirty="0">
                <a:solidFill>
                  <a:schemeClr val="bg1"/>
                </a:solidFill>
              </a:rPr>
              <a:t>with  </a:t>
            </a:r>
            <a:r>
              <a:rPr lang="en-US" sz="1600" b="1" dirty="0" smtClean="0">
                <a:solidFill>
                  <a:schemeClr val="bg1"/>
                </a:solidFill>
              </a:rPr>
              <a:t>COLA, IRI, ESRL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1600" b="1" dirty="0">
                <a:solidFill>
                  <a:schemeClr val="bg1"/>
                </a:solidFill>
              </a:rPr>
              <a:t>	</a:t>
            </a:r>
            <a:r>
              <a:rPr lang="en-US" sz="1600" b="1" dirty="0" smtClean="0">
                <a:solidFill>
                  <a:srgbClr val="FFFF00"/>
                </a:solidFill>
              </a:rPr>
              <a:t>NMME Meeting on Feb.18, 2011</a:t>
            </a:r>
            <a:endParaRPr lang="en-US" sz="1600" b="1" dirty="0">
              <a:solidFill>
                <a:srgbClr val="FFFF00"/>
              </a:solidFill>
            </a:endParaRPr>
          </a:p>
        </p:txBody>
      </p:sp>
      <p:pic>
        <p:nvPicPr>
          <p:cNvPr id="9" name="Picture 4" descr="Fig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49788"/>
          <a:stretch>
            <a:fillRect/>
          </a:stretch>
        </p:blipFill>
        <p:spPr bwMode="auto">
          <a:xfrm>
            <a:off x="4419600" y="3534567"/>
            <a:ext cx="4508029" cy="262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149614" y="3009899"/>
            <a:ext cx="3048000" cy="499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 smtClean="0">
                <a:solidFill>
                  <a:srgbClr val="008000"/>
                </a:solidFill>
                <a:latin typeface="Arial" charset="0"/>
                <a:ea typeface="ＭＳ Ｐゴシック" pitchFamily="-107" charset="-128"/>
                <a:cs typeface="Arial" charset="0"/>
              </a:rPr>
              <a:t>ENSO Prediction</a:t>
            </a:r>
          </a:p>
        </p:txBody>
      </p:sp>
      <p:sp>
        <p:nvSpPr>
          <p:cNvPr id="2" name="Rectangle 1"/>
          <p:cNvSpPr/>
          <p:nvPr/>
        </p:nvSpPr>
        <p:spPr>
          <a:xfrm>
            <a:off x="4373946" y="6158704"/>
            <a:ext cx="4599336" cy="369332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Font typeface="Wingdings" pitchFamily="-107" charset="2"/>
              <a:buChar char="§"/>
            </a:pPr>
            <a:r>
              <a:rPr lang="en-US" dirty="0">
                <a:solidFill>
                  <a:srgbClr val="FF6600"/>
                </a:solidFill>
                <a:latin typeface="Arial" charset="0"/>
                <a:ea typeface="ＭＳ Ｐゴシック" pitchFamily="-107" charset="-128"/>
                <a:cs typeface="Arial" charset="0"/>
              </a:rPr>
              <a:t>MME mean outperforms individual models</a:t>
            </a:r>
          </a:p>
        </p:txBody>
      </p:sp>
    </p:spTree>
    <p:extLst>
      <p:ext uri="{BB962C8B-B14F-4D97-AF65-F5344CB8AC3E}">
        <p14:creationId xmlns:p14="http://schemas.microsoft.com/office/powerpoint/2010/main" xmlns="" val="243879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5A81F-2837-474A-A17A-190AA10C8730}" type="slidenum">
              <a:rPr lang="en-US"/>
              <a:pPr/>
              <a:t>6</a:t>
            </a:fld>
            <a:endParaRPr lang="en-US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71438"/>
            <a:ext cx="8763000" cy="538162"/>
          </a:xfrm>
        </p:spPr>
        <p:txBody>
          <a:bodyPr>
            <a:normAutofit fontScale="90000"/>
          </a:bodyPr>
          <a:lstStyle/>
          <a:p>
            <a:r>
              <a:rPr lang="en-US" sz="3600" b="1" u="sng" dirty="0"/>
              <a:t>Climate Forecast Products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60400"/>
            <a:ext cx="8229600" cy="2133600"/>
          </a:xfrm>
          <a:solidFill>
            <a:srgbClr val="006699"/>
          </a:solidFill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>
              <a:buFontTx/>
              <a:buNone/>
            </a:pPr>
            <a:r>
              <a:rPr lang="en-US" sz="2000" b="1" u="sng" dirty="0">
                <a:solidFill>
                  <a:schemeClr val="bg1"/>
                </a:solidFill>
              </a:rPr>
              <a:t>Goal</a:t>
            </a:r>
          </a:p>
          <a:p>
            <a:pPr>
              <a:buFontTx/>
              <a:buNone/>
            </a:pPr>
            <a:r>
              <a:rPr lang="en-US" sz="1800" b="1" dirty="0">
                <a:solidFill>
                  <a:schemeClr val="bg1"/>
                </a:solidFill>
              </a:rPr>
              <a:t>     To provide reliable climate forecast products that are responsive to the needs of users and incorporate state-of-the-art science and research.</a:t>
            </a:r>
          </a:p>
          <a:p>
            <a:pPr lvl="1"/>
            <a:r>
              <a:rPr lang="en-US" sz="1400" b="1" dirty="0">
                <a:solidFill>
                  <a:schemeClr val="bg1"/>
                </a:solidFill>
              </a:rPr>
              <a:t>Relationships with partners</a:t>
            </a:r>
          </a:p>
          <a:p>
            <a:pPr lvl="1"/>
            <a:r>
              <a:rPr lang="en-US" sz="1400" b="1" dirty="0">
                <a:solidFill>
                  <a:schemeClr val="bg1"/>
                </a:solidFill>
              </a:rPr>
              <a:t>Delivery of useful products  </a:t>
            </a:r>
          </a:p>
          <a:p>
            <a:pPr lvl="1"/>
            <a:r>
              <a:rPr lang="en-US" sz="1400" b="1" dirty="0">
                <a:solidFill>
                  <a:schemeClr val="bg1"/>
                </a:solidFill>
              </a:rPr>
              <a:t>Continuous flow of user requirements </a:t>
            </a:r>
          </a:p>
          <a:p>
            <a:pPr lvl="1"/>
            <a:r>
              <a:rPr lang="en-US" sz="1400" b="1" dirty="0">
                <a:solidFill>
                  <a:schemeClr val="bg1"/>
                </a:solidFill>
              </a:rPr>
              <a:t>Strong research component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822325" y="41513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241300" y="2898775"/>
            <a:ext cx="4572000" cy="3824288"/>
          </a:xfrm>
          <a:prstGeom prst="rect">
            <a:avLst/>
          </a:prstGeom>
          <a:solidFill>
            <a:srgbClr val="006699"/>
          </a:solidFill>
          <a:ln>
            <a:noFill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000" b="1" u="sng" dirty="0" smtClean="0">
                <a:solidFill>
                  <a:schemeClr val="bg1"/>
                </a:solidFill>
              </a:rPr>
              <a:t>CTB Activities </a:t>
            </a:r>
            <a:endParaRPr lang="en-US" sz="2000" b="1" u="sng" dirty="0">
              <a:solidFill>
                <a:schemeClr val="bg1"/>
              </a:solidFill>
            </a:endParaRPr>
          </a:p>
          <a:p>
            <a:pPr marL="342900" indent="-342900">
              <a:lnSpc>
                <a:spcPct val="20000"/>
              </a:lnSpc>
              <a:spcBef>
                <a:spcPct val="20000"/>
              </a:spcBef>
            </a:pPr>
            <a:endParaRPr lang="en-US" sz="2000" b="1" u="sng" dirty="0">
              <a:solidFill>
                <a:schemeClr val="bg1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b="1" dirty="0">
                <a:solidFill>
                  <a:schemeClr val="bg1"/>
                </a:solidFill>
              </a:rPr>
              <a:t>Forecast Evaluation Tool </a:t>
            </a:r>
          </a:p>
          <a:p>
            <a:pPr lvl="1">
              <a:lnSpc>
                <a:spcPct val="20000"/>
              </a:lnSpc>
              <a:spcBef>
                <a:spcPct val="20000"/>
              </a:spcBef>
            </a:pPr>
            <a:endParaRPr lang="en-US" sz="1600" b="1" dirty="0">
              <a:solidFill>
                <a:schemeClr val="bg1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b="1" dirty="0">
                <a:solidFill>
                  <a:schemeClr val="bg1"/>
                </a:solidFill>
              </a:rPr>
              <a:t>Development of an Extended and Long-range Precipitation Prediction System over the Pacific Islands </a:t>
            </a:r>
            <a:endParaRPr lang="en-US" b="1" dirty="0" smtClean="0">
              <a:solidFill>
                <a:schemeClr val="bg1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b="1" dirty="0">
              <a:solidFill>
                <a:schemeClr val="bg1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b="1" dirty="0">
                <a:solidFill>
                  <a:schemeClr val="bg1"/>
                </a:solidFill>
              </a:rPr>
              <a:t>D</a:t>
            </a:r>
            <a:r>
              <a:rPr lang="en-US" b="1" dirty="0" smtClean="0">
                <a:solidFill>
                  <a:schemeClr val="bg1"/>
                </a:solidFill>
              </a:rPr>
              <a:t>rought monitoring and prediction products  based on land data assimilation</a:t>
            </a:r>
          </a:p>
          <a:p>
            <a:pPr>
              <a:spcBef>
                <a:spcPct val="20000"/>
              </a:spcBef>
            </a:pPr>
            <a:endParaRPr lang="en-US" b="1" dirty="0" smtClean="0">
              <a:solidFill>
                <a:schemeClr val="bg1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b="1" dirty="0" smtClean="0">
                <a:solidFill>
                  <a:schemeClr val="bg1"/>
                </a:solidFill>
              </a:rPr>
              <a:t>Drought Early Warning Index using satellite data </a:t>
            </a:r>
            <a:endParaRPr lang="en-US" b="1" dirty="0">
              <a:solidFill>
                <a:schemeClr val="bg1"/>
              </a:solidFill>
            </a:endParaRPr>
          </a:p>
          <a:p>
            <a:pPr marL="342900" indent="-342900">
              <a:lnSpc>
                <a:spcPct val="20000"/>
              </a:lnSpc>
              <a:spcBef>
                <a:spcPct val="20000"/>
              </a:spcBef>
              <a:buFontTx/>
              <a:buChar char="•"/>
            </a:pPr>
            <a:endParaRPr lang="en-US" b="1" dirty="0">
              <a:solidFill>
                <a:schemeClr val="bg1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3277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817" t="4167" r="20886" b="2499"/>
          <a:stretch>
            <a:fillRect/>
          </a:stretch>
        </p:blipFill>
        <p:spPr bwMode="auto">
          <a:xfrm>
            <a:off x="4953000" y="3276600"/>
            <a:ext cx="3657600" cy="3446463"/>
          </a:xfrm>
          <a:prstGeom prst="rect">
            <a:avLst/>
          </a:prstGeom>
          <a:noFill/>
          <a:ln>
            <a:noFill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6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67" t="13768" r="92639" b="6522"/>
          <a:stretch>
            <a:fillRect/>
          </a:stretch>
        </p:blipFill>
        <p:spPr bwMode="auto">
          <a:xfrm>
            <a:off x="7543800" y="2667000"/>
            <a:ext cx="1295400" cy="1182688"/>
          </a:xfrm>
          <a:prstGeom prst="rect">
            <a:avLst/>
          </a:prstGeom>
          <a:noFill/>
          <a:ln>
            <a:noFill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364752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BFDE4-3662-40BA-B1E7-301CAA1008C5}" type="slidenum">
              <a:rPr lang="en-US"/>
              <a:pPr/>
              <a:t>7</a:t>
            </a:fld>
            <a:endParaRPr lang="en-US"/>
          </a:p>
        </p:txBody>
      </p:sp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200" b="1" u="sng" dirty="0">
                <a:solidFill>
                  <a:schemeClr val="tx2"/>
                </a:solidFill>
              </a:rPr>
              <a:t>CTB Seminar Series </a:t>
            </a:r>
          </a:p>
        </p:txBody>
      </p:sp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3261742" y="1272381"/>
            <a:ext cx="2559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b="1" dirty="0"/>
              <a:t>Schedule of Speakers</a:t>
            </a:r>
          </a:p>
        </p:txBody>
      </p:sp>
      <p:grpSp>
        <p:nvGrpSpPr>
          <p:cNvPr id="51204" name="Group 4"/>
          <p:cNvGrpSpPr>
            <a:grpSpLocks/>
          </p:cNvGrpSpPr>
          <p:nvPr/>
        </p:nvGrpSpPr>
        <p:grpSpPr bwMode="auto">
          <a:xfrm>
            <a:off x="1219200" y="1828800"/>
            <a:ext cx="6654800" cy="4889500"/>
            <a:chOff x="688" y="1112"/>
            <a:chExt cx="4368" cy="3168"/>
          </a:xfrm>
        </p:grpSpPr>
        <p:sp>
          <p:nvSpPr>
            <p:cNvPr id="51205" name="Rectangle 5"/>
            <p:cNvSpPr>
              <a:spLocks noChangeArrowheads="1"/>
            </p:cNvSpPr>
            <p:nvPr/>
          </p:nvSpPr>
          <p:spPr bwMode="auto">
            <a:xfrm>
              <a:off x="688" y="1112"/>
              <a:ext cx="4368" cy="3168"/>
            </a:xfrm>
            <a:prstGeom prst="rect">
              <a:avLst/>
            </a:prstGeom>
            <a:solidFill>
              <a:srgbClr val="0066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51206" name="Picture 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14844" t="17708" r="12500" b="12498"/>
            <a:stretch>
              <a:fillRect/>
            </a:stretch>
          </p:blipFill>
          <p:spPr bwMode="auto">
            <a:xfrm>
              <a:off x="789" y="1206"/>
              <a:ext cx="4159" cy="3002"/>
            </a:xfrm>
            <a:prstGeom prst="rect">
              <a:avLst/>
            </a:prstGeom>
            <a:solidFill>
              <a:srgbClr val="006699"/>
            </a:solidFill>
            <a:ln w="9525">
              <a:solidFill>
                <a:srgbClr val="0066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107763" dir="27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2718360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7A45-DBB1-4824-962B-33603EF6E3BA}" type="slidenum">
              <a:rPr lang="en-US"/>
              <a:pPr/>
              <a:t>8</a:t>
            </a:fld>
            <a:endParaRPr lang="en-US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  <a:noFill/>
          <a:ln/>
        </p:spPr>
        <p:txBody>
          <a:bodyPr/>
          <a:lstStyle/>
          <a:p>
            <a:r>
              <a:rPr lang="en-US" sz="3200" b="1" u="sng" dirty="0"/>
              <a:t>CTB </a:t>
            </a:r>
            <a:r>
              <a:rPr lang="en-US" sz="3200" b="1" u="sng" dirty="0" smtClean="0"/>
              <a:t>Update Since Jan. 3, 2011</a:t>
            </a:r>
            <a:endParaRPr lang="en-US" sz="3200" b="1" u="sng" dirty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41300" y="1117600"/>
            <a:ext cx="8610600" cy="5238750"/>
          </a:xfrm>
          <a:solidFill>
            <a:srgbClr val="006699"/>
          </a:solidFill>
          <a:ln/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000" b="1" dirty="0" smtClean="0">
                <a:solidFill>
                  <a:schemeClr val="bg1"/>
                </a:solidFill>
              </a:rPr>
              <a:t>CTB Management</a:t>
            </a:r>
          </a:p>
          <a:p>
            <a:pPr lvl="1">
              <a:lnSpc>
                <a:spcPct val="90000"/>
              </a:lnSpc>
            </a:pPr>
            <a:r>
              <a:rPr lang="en-US" sz="2000" b="1" dirty="0" smtClean="0">
                <a:solidFill>
                  <a:schemeClr val="bg1"/>
                </a:solidFill>
              </a:rPr>
              <a:t>Hired a new CTB Director </a:t>
            </a:r>
            <a:endParaRPr lang="en-US" sz="2000" b="1" dirty="0">
              <a:solidFill>
                <a:schemeClr val="bg1"/>
              </a:solidFill>
            </a:endParaRPr>
          </a:p>
          <a:p>
            <a:pPr marL="457200" lvl="1" indent="0">
              <a:lnSpc>
                <a:spcPct val="90000"/>
              </a:lnSpc>
              <a:buNone/>
            </a:pPr>
            <a:endParaRPr lang="en-US" sz="2000" b="1" dirty="0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000" b="1" dirty="0" smtClean="0">
                <a:solidFill>
                  <a:schemeClr val="bg1"/>
                </a:solidFill>
              </a:rPr>
              <a:t>National MME</a:t>
            </a:r>
            <a:endParaRPr lang="en-US" sz="2000" b="1" dirty="0">
              <a:solidFill>
                <a:schemeClr val="bg1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sz="2000" b="1" dirty="0" smtClean="0">
                <a:solidFill>
                  <a:schemeClr val="bg1"/>
                </a:solidFill>
              </a:rPr>
              <a:t>Organize a CTB NMME planning meeting </a:t>
            </a:r>
            <a:r>
              <a:rPr lang="en-US" sz="2000" b="1" dirty="0">
                <a:solidFill>
                  <a:schemeClr val="bg1"/>
                </a:solidFill>
              </a:rPr>
              <a:t>with </a:t>
            </a:r>
            <a:r>
              <a:rPr lang="en-US" sz="2000" b="1" dirty="0" smtClean="0">
                <a:solidFill>
                  <a:schemeClr val="bg1"/>
                </a:solidFill>
              </a:rPr>
              <a:t>NCEP, GFDL, NASA, NCAR</a:t>
            </a:r>
            <a:r>
              <a:rPr lang="en-US" sz="2000" b="1" dirty="0">
                <a:solidFill>
                  <a:schemeClr val="bg1"/>
                </a:solidFill>
              </a:rPr>
              <a:t>, </a:t>
            </a:r>
            <a:r>
              <a:rPr lang="en-US" sz="2000" b="1" dirty="0" smtClean="0">
                <a:solidFill>
                  <a:schemeClr val="bg1"/>
                </a:solidFill>
              </a:rPr>
              <a:t>ESRL, COLA, and  IRI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smtClean="0">
                <a:solidFill>
                  <a:schemeClr val="bg1"/>
                </a:solidFill>
              </a:rPr>
              <a:t>to </a:t>
            </a:r>
            <a:r>
              <a:rPr lang="en-US" sz="2000" b="1" dirty="0">
                <a:solidFill>
                  <a:schemeClr val="bg1"/>
                </a:solidFill>
              </a:rPr>
              <a:t>develop a </a:t>
            </a:r>
            <a:r>
              <a:rPr lang="en-US" sz="2000" b="1" dirty="0" smtClean="0">
                <a:solidFill>
                  <a:schemeClr val="bg1"/>
                </a:solidFill>
              </a:rPr>
              <a:t>strategy on Feb. 18, 2011</a:t>
            </a:r>
            <a:endParaRPr lang="en-US" sz="2000" b="1" dirty="0">
              <a:solidFill>
                <a:schemeClr val="bg1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sz="2000" b="1" dirty="0" smtClean="0">
                <a:solidFill>
                  <a:schemeClr val="bg1"/>
                </a:solidFill>
              </a:rPr>
              <a:t>Will produce a “White </a:t>
            </a:r>
            <a:r>
              <a:rPr lang="en-US" sz="2000" b="1" dirty="0">
                <a:solidFill>
                  <a:schemeClr val="bg1"/>
                </a:solidFill>
              </a:rPr>
              <a:t>paper” with operational and research </a:t>
            </a:r>
            <a:r>
              <a:rPr lang="en-US" sz="2000" b="1" dirty="0" smtClean="0">
                <a:solidFill>
                  <a:schemeClr val="bg1"/>
                </a:solidFill>
              </a:rPr>
              <a:t>requirements</a:t>
            </a:r>
          </a:p>
          <a:p>
            <a:pPr marL="457200" lvl="1" indent="0">
              <a:lnSpc>
                <a:spcPct val="90000"/>
              </a:lnSpc>
              <a:buNone/>
            </a:pPr>
            <a:endParaRPr lang="en-US" sz="2000" b="1" dirty="0">
              <a:solidFill>
                <a:schemeClr val="bg1"/>
              </a:solidFill>
            </a:endParaRPr>
          </a:p>
          <a:p>
            <a:pPr lvl="1">
              <a:lnSpc>
                <a:spcPct val="20000"/>
              </a:lnSpc>
              <a:buFontTx/>
              <a:buNone/>
            </a:pPr>
            <a:endParaRPr lang="en-US" sz="2000" b="1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000" b="1" dirty="0" smtClean="0">
                <a:solidFill>
                  <a:schemeClr val="bg1"/>
                </a:solidFill>
              </a:rPr>
              <a:t>CTB PIs </a:t>
            </a:r>
            <a:r>
              <a:rPr lang="en-US" sz="2000" b="1" dirty="0">
                <a:solidFill>
                  <a:schemeClr val="bg1"/>
                </a:solidFill>
              </a:rPr>
              <a:t>M</a:t>
            </a:r>
            <a:r>
              <a:rPr lang="en-US" sz="2000" b="1" dirty="0" smtClean="0">
                <a:solidFill>
                  <a:schemeClr val="bg1"/>
                </a:solidFill>
              </a:rPr>
              <a:t>eeting </a:t>
            </a:r>
          </a:p>
          <a:p>
            <a:pPr lvl="1">
              <a:lnSpc>
                <a:spcPct val="90000"/>
              </a:lnSpc>
            </a:pPr>
            <a:r>
              <a:rPr lang="en-US" sz="2000" b="1" dirty="0" smtClean="0">
                <a:solidFill>
                  <a:schemeClr val="bg1"/>
                </a:solidFill>
              </a:rPr>
              <a:t>Plan to hold the CTB PIs </a:t>
            </a:r>
            <a:r>
              <a:rPr lang="en-US" sz="2000" b="1" dirty="0">
                <a:solidFill>
                  <a:schemeClr val="bg1"/>
                </a:solidFill>
              </a:rPr>
              <a:t>M</a:t>
            </a:r>
            <a:r>
              <a:rPr lang="en-US" sz="2000" b="1" dirty="0" smtClean="0">
                <a:solidFill>
                  <a:schemeClr val="bg1"/>
                </a:solidFill>
              </a:rPr>
              <a:t>eeting and the CTB </a:t>
            </a:r>
            <a:r>
              <a:rPr lang="en-US" sz="2000" b="1" dirty="0">
                <a:solidFill>
                  <a:schemeClr val="bg1"/>
                </a:solidFill>
              </a:rPr>
              <a:t>(SAB) </a:t>
            </a:r>
            <a:r>
              <a:rPr lang="en-US" sz="2000" b="1" dirty="0" smtClean="0">
                <a:solidFill>
                  <a:schemeClr val="bg1"/>
                </a:solidFill>
              </a:rPr>
              <a:t>Meeting jointly with the 36</a:t>
            </a:r>
            <a:r>
              <a:rPr lang="en-US" sz="2000" b="1" baseline="30000" dirty="0" smtClean="0">
                <a:solidFill>
                  <a:schemeClr val="bg1"/>
                </a:solidFill>
              </a:rPr>
              <a:t>th</a:t>
            </a:r>
            <a:r>
              <a:rPr lang="en-US" sz="2000" b="1" dirty="0" smtClean="0">
                <a:solidFill>
                  <a:schemeClr val="bg1"/>
                </a:solidFill>
              </a:rPr>
              <a:t> Climate Diagnosis and Prediction Workshop in Oct. 3-6, 2011</a:t>
            </a:r>
          </a:p>
          <a:p>
            <a:pPr marL="457200" lvl="1" indent="0">
              <a:lnSpc>
                <a:spcPct val="90000"/>
              </a:lnSpc>
              <a:buNone/>
            </a:pPr>
            <a:endParaRPr lang="en-US" sz="2000" b="1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000" b="1" dirty="0">
                <a:solidFill>
                  <a:schemeClr val="bg1"/>
                </a:solidFill>
              </a:rPr>
              <a:t>W</a:t>
            </a:r>
            <a:r>
              <a:rPr lang="en-US" sz="2000" b="1" dirty="0" smtClean="0">
                <a:solidFill>
                  <a:schemeClr val="bg1"/>
                </a:solidFill>
              </a:rPr>
              <a:t>eekly </a:t>
            </a:r>
            <a:r>
              <a:rPr lang="en-US" sz="2000" b="1" dirty="0">
                <a:solidFill>
                  <a:schemeClr val="bg1"/>
                </a:solidFill>
              </a:rPr>
              <a:t>CTB Management Meeting (CPC, EMC, CTB, CPO</a:t>
            </a:r>
            <a:r>
              <a:rPr lang="en-US" sz="2000" b="1" dirty="0" smtClean="0">
                <a:solidFill>
                  <a:schemeClr val="bg1"/>
                </a:solidFill>
              </a:rPr>
              <a:t>)</a:t>
            </a:r>
          </a:p>
          <a:p>
            <a:pPr lvl="1">
              <a:lnSpc>
                <a:spcPct val="90000"/>
              </a:lnSpc>
            </a:pPr>
            <a:r>
              <a:rPr lang="en-US" sz="2000" b="1" dirty="0" smtClean="0">
                <a:solidFill>
                  <a:schemeClr val="bg1"/>
                </a:solidFill>
              </a:rPr>
              <a:t>To discuss the CTB scope, strategy and future CTB priorities</a:t>
            </a:r>
            <a:endParaRPr lang="en-US" sz="2000" b="1" dirty="0">
              <a:solidFill>
                <a:schemeClr val="bg1"/>
              </a:solidFill>
            </a:endParaRPr>
          </a:p>
          <a:p>
            <a:pPr lvl="1">
              <a:lnSpc>
                <a:spcPct val="90000"/>
              </a:lnSpc>
            </a:pPr>
            <a:endParaRPr lang="en-US" sz="2000" b="1" dirty="0"/>
          </a:p>
          <a:p>
            <a:pPr lvl="1">
              <a:lnSpc>
                <a:spcPct val="90000"/>
              </a:lnSpc>
            </a:pPr>
            <a:endParaRPr lang="en-US" sz="1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92801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7A45-DBB1-4824-962B-33603EF6E3BA}" type="slidenum">
              <a:rPr lang="en-US"/>
              <a:pPr/>
              <a:t>9</a:t>
            </a:fld>
            <a:endParaRPr lang="en-US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  <a:noFill/>
          <a:ln/>
        </p:spPr>
        <p:txBody>
          <a:bodyPr>
            <a:normAutofit/>
          </a:bodyPr>
          <a:lstStyle/>
          <a:p>
            <a:r>
              <a:rPr lang="en-US" sz="3200" b="1" u="sng" dirty="0" smtClean="0"/>
              <a:t>CTB Linkage to Regional Climate Services</a:t>
            </a:r>
            <a:endParaRPr lang="en-US" sz="3200" b="1" u="sng" dirty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41300" y="971550"/>
            <a:ext cx="8610600" cy="5410200"/>
          </a:xfrm>
          <a:solidFill>
            <a:srgbClr val="006699"/>
          </a:solidFill>
          <a:ln/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US" sz="2600" b="1" dirty="0" smtClean="0">
                <a:solidFill>
                  <a:schemeClr val="bg1"/>
                </a:solidFill>
              </a:rPr>
              <a:t>CTB is aimed at improving NCEP climate products and services by transferring science into NCEP operations</a:t>
            </a:r>
          </a:p>
          <a:p>
            <a:pPr>
              <a:lnSpc>
                <a:spcPct val="90000"/>
              </a:lnSpc>
            </a:pPr>
            <a:endParaRPr lang="en-US" sz="2600" b="1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600" b="1" dirty="0" smtClean="0">
                <a:solidFill>
                  <a:schemeClr val="bg1"/>
                </a:solidFill>
              </a:rPr>
              <a:t>CTB needs to establish/enhance the relationship with Regional Climate Centers to communicate on user requirements on climate products</a:t>
            </a:r>
            <a:endParaRPr lang="en-US" sz="2600" b="1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endParaRPr lang="en-US" sz="2600" b="1" dirty="0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600" b="1" dirty="0" smtClean="0">
                <a:solidFill>
                  <a:schemeClr val="bg1"/>
                </a:solidFill>
              </a:rPr>
              <a:t>One mechanism is to sustain the CPC-CTB-RISA Program to enhance RISA engagement in the development, evaluation, testing and access to regional climate information.</a:t>
            </a:r>
          </a:p>
          <a:p>
            <a:pPr lvl="2">
              <a:lnSpc>
                <a:spcPct val="90000"/>
              </a:lnSpc>
            </a:pPr>
            <a:r>
              <a:rPr lang="en-US" sz="2200" b="1" dirty="0" smtClean="0">
                <a:solidFill>
                  <a:schemeClr val="bg1"/>
                </a:solidFill>
              </a:rPr>
              <a:t>CTB grants program is currently sponsored by CPO/MAPP Program</a:t>
            </a:r>
          </a:p>
          <a:p>
            <a:pPr lvl="2">
              <a:lnSpc>
                <a:spcPct val="90000"/>
              </a:lnSpc>
            </a:pPr>
            <a:r>
              <a:rPr lang="en-US" sz="2200" b="1" dirty="0" smtClean="0">
                <a:solidFill>
                  <a:schemeClr val="bg1"/>
                </a:solidFill>
              </a:rPr>
              <a:t>Current one-on-one  CPC-RISA relationship (not funded)</a:t>
            </a:r>
          </a:p>
          <a:p>
            <a:pPr lvl="2">
              <a:lnSpc>
                <a:spcPct val="90000"/>
              </a:lnSpc>
            </a:pPr>
            <a:r>
              <a:rPr lang="en-US" sz="2200" b="1" dirty="0" smtClean="0">
                <a:solidFill>
                  <a:schemeClr val="bg1"/>
                </a:solidFill>
              </a:rPr>
              <a:t>A formal CPC-CTB-RISA program will strengthen the interaction between the service providers and users at regional levels</a:t>
            </a:r>
            <a:r>
              <a:rPr lang="en-US" sz="2200" b="1" dirty="0">
                <a:solidFill>
                  <a:schemeClr val="bg1"/>
                </a:solidFill>
              </a:rPr>
              <a:t>.</a:t>
            </a:r>
            <a:endParaRPr lang="en-US" sz="2200" b="1" dirty="0" smtClean="0">
              <a:solidFill>
                <a:schemeClr val="bg1"/>
              </a:solidFill>
            </a:endParaRPr>
          </a:p>
          <a:p>
            <a:pPr lvl="2">
              <a:lnSpc>
                <a:spcPct val="90000"/>
              </a:lnSpc>
            </a:pPr>
            <a:endParaRPr lang="en-US" sz="2200" b="1" dirty="0" smtClean="0">
              <a:solidFill>
                <a:schemeClr val="bg1"/>
              </a:solidFill>
            </a:endParaRPr>
          </a:p>
          <a:p>
            <a:pPr marL="914400" lvl="2" indent="0">
              <a:lnSpc>
                <a:spcPct val="90000"/>
              </a:lnSpc>
              <a:buNone/>
            </a:pPr>
            <a:endParaRPr lang="en-US" sz="16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1711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1639</TotalTime>
  <Words>1151</Words>
  <Application>Microsoft Office PowerPoint</Application>
  <PresentationFormat>On-screen Show (4:3)</PresentationFormat>
  <Paragraphs>181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NCEP Climate Test Bed Jin Huang CTB Director</vt:lpstr>
      <vt:lpstr>Climate Test Bed Currently Funded Projects</vt:lpstr>
      <vt:lpstr>Climate Test Bed Past Funded Projects</vt:lpstr>
      <vt:lpstr>Strategic Priority: CFS Improvements</vt:lpstr>
      <vt:lpstr>Multi-Model Ensembles</vt:lpstr>
      <vt:lpstr>Climate Forecast Products</vt:lpstr>
      <vt:lpstr>Slide 7</vt:lpstr>
      <vt:lpstr>CTB Update Since Jan. 3, 2011</vt:lpstr>
      <vt:lpstr>CTB Linkage to Regional Climate Services</vt:lpstr>
      <vt:lpstr>Slide 10</vt:lpstr>
    </vt:vector>
  </TitlesOfParts>
  <Company>NOAA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</dc:title>
  <dc:creator>Jin Huang</dc:creator>
  <cp:lastModifiedBy>dcollins</cp:lastModifiedBy>
  <cp:revision>90</cp:revision>
  <cp:lastPrinted>2011-02-09T16:33:15Z</cp:lastPrinted>
  <dcterms:created xsi:type="dcterms:W3CDTF">2010-01-25T15:59:21Z</dcterms:created>
  <dcterms:modified xsi:type="dcterms:W3CDTF">2011-02-09T21:16:46Z</dcterms:modified>
</cp:coreProperties>
</file>