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9" r:id="rId2"/>
  </p:sldIdLst>
  <p:sldSz cx="43891200" cy="32918400"/>
  <p:notesSz cx="9271000" cy="69977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33"/>
    <a:srgbClr val="CC9900"/>
    <a:srgbClr val="FF6600"/>
    <a:srgbClr val="1165C1"/>
    <a:srgbClr val="663300"/>
    <a:srgbClr val="E7475E"/>
    <a:srgbClr val="0000FF"/>
    <a:srgbClr val="CC3300"/>
    <a:srgbClr val="FF0000"/>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4752" autoAdjust="0"/>
    <p:restoredTop sz="99478" autoAdjust="0"/>
  </p:normalViewPr>
  <p:slideViewPr>
    <p:cSldViewPr>
      <p:cViewPr>
        <p:scale>
          <a:sx n="35" d="100"/>
          <a:sy n="35" d="100"/>
        </p:scale>
        <p:origin x="-72" y="48"/>
      </p:cViewPr>
      <p:guideLst>
        <p:guide orient="horz" pos="10368"/>
        <p:guide pos="13824"/>
      </p:guideLst>
    </p:cSldViewPr>
  </p:slideViewPr>
  <p:outlineViewPr>
    <p:cViewPr>
      <p:scale>
        <a:sx n="33" d="100"/>
        <a:sy n="33" d="100"/>
      </p:scale>
      <p:origin x="0" y="0"/>
    </p:cViewPr>
    <p:sldLst>
      <p:sld r:id="rId1" collapse="1"/>
    </p:sldLst>
  </p:outlineViewPr>
  <p:notesTextViewPr>
    <p:cViewPr>
      <p:scale>
        <a:sx n="100" d="100"/>
        <a:sy n="100" d="100"/>
      </p:scale>
      <p:origin x="0" y="15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17963" cy="3492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251450" y="0"/>
            <a:ext cx="4017963" cy="349250"/>
          </a:xfrm>
          <a:prstGeom prst="rect">
            <a:avLst/>
          </a:prstGeom>
        </p:spPr>
        <p:txBody>
          <a:bodyPr vert="horz" lIns="91440" tIns="45720" rIns="91440" bIns="45720" rtlCol="0"/>
          <a:lstStyle>
            <a:lvl1pPr algn="r">
              <a:defRPr sz="1200"/>
            </a:lvl1pPr>
          </a:lstStyle>
          <a:p>
            <a:fld id="{0FBF084D-4F38-4329-80D9-8F975C795023}" type="datetimeFigureOut">
              <a:rPr lang="en-US" smtClean="0"/>
              <a:t>10/15/2018</a:t>
            </a:fld>
            <a:endParaRPr lang="en-US"/>
          </a:p>
        </p:txBody>
      </p:sp>
      <p:sp>
        <p:nvSpPr>
          <p:cNvPr id="4" name="Slide Image Placeholder 3"/>
          <p:cNvSpPr>
            <a:spLocks noGrp="1" noRot="1" noChangeAspect="1"/>
          </p:cNvSpPr>
          <p:nvPr>
            <p:ph type="sldImg" idx="2"/>
          </p:nvPr>
        </p:nvSpPr>
        <p:spPr>
          <a:xfrm>
            <a:off x="2886075" y="525463"/>
            <a:ext cx="3498850" cy="262413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27100" y="3324225"/>
            <a:ext cx="7416800" cy="314801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646863"/>
            <a:ext cx="4017963" cy="3492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251450" y="6646863"/>
            <a:ext cx="4017963" cy="349250"/>
          </a:xfrm>
          <a:prstGeom prst="rect">
            <a:avLst/>
          </a:prstGeom>
        </p:spPr>
        <p:txBody>
          <a:bodyPr vert="horz" lIns="91440" tIns="45720" rIns="91440" bIns="45720" rtlCol="0" anchor="b"/>
          <a:lstStyle>
            <a:lvl1pPr algn="r">
              <a:defRPr sz="1200"/>
            </a:lvl1pPr>
          </a:lstStyle>
          <a:p>
            <a:fld id="{3B03000D-7465-4239-AFFF-DE236296DC48}" type="slidenum">
              <a:rPr lang="en-US" smtClean="0"/>
              <a:t>‹#›</a:t>
            </a:fld>
            <a:endParaRPr lang="en-US"/>
          </a:p>
        </p:txBody>
      </p:sp>
    </p:spTree>
    <p:extLst>
      <p:ext uri="{BB962C8B-B14F-4D97-AF65-F5344CB8AC3E}">
        <p14:creationId xmlns:p14="http://schemas.microsoft.com/office/powerpoint/2010/main" val="20426569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B03000D-7465-4239-AFFF-DE236296DC48}" type="slidenum">
              <a:rPr lang="en-US" smtClean="0"/>
              <a:t>1</a:t>
            </a:fld>
            <a:endParaRPr lang="en-US"/>
          </a:p>
        </p:txBody>
      </p:sp>
    </p:spTree>
    <p:extLst>
      <p:ext uri="{BB962C8B-B14F-4D97-AF65-F5344CB8AC3E}">
        <p14:creationId xmlns:p14="http://schemas.microsoft.com/office/powerpoint/2010/main" val="5900134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0226675"/>
            <a:ext cx="37306250" cy="705485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363" y="18653125"/>
            <a:ext cx="30724475"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C3A23CF-2B37-4E9E-814F-922D0C1ABAC0}" type="slidenum">
              <a:rPr lang="en-US" altLang="en-US"/>
              <a:pPr/>
              <a:t>‹#›</a:t>
            </a:fld>
            <a:endParaRPr lang="en-US" altLang="en-US"/>
          </a:p>
        </p:txBody>
      </p:sp>
    </p:spTree>
    <p:extLst>
      <p:ext uri="{BB962C8B-B14F-4D97-AF65-F5344CB8AC3E}">
        <p14:creationId xmlns:p14="http://schemas.microsoft.com/office/powerpoint/2010/main" val="3479170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7245813D-006B-4B7E-92B6-B19568EB11AE}" type="slidenum">
              <a:rPr lang="en-US" altLang="en-US"/>
              <a:pPr/>
              <a:t>‹#›</a:t>
            </a:fld>
            <a:endParaRPr lang="en-US" altLang="en-US"/>
          </a:p>
        </p:txBody>
      </p:sp>
    </p:spTree>
    <p:extLst>
      <p:ext uri="{BB962C8B-B14F-4D97-AF65-F5344CB8AC3E}">
        <p14:creationId xmlns:p14="http://schemas.microsoft.com/office/powerpoint/2010/main" val="33063241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438" y="1317625"/>
            <a:ext cx="9875837" cy="280876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193925" y="1317625"/>
            <a:ext cx="29475113" cy="280876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47D9D89C-A03A-464C-8A71-593318CB024E}" type="slidenum">
              <a:rPr lang="en-US" altLang="en-US"/>
              <a:pPr/>
              <a:t>‹#›</a:t>
            </a:fld>
            <a:endParaRPr lang="en-US" altLang="en-US"/>
          </a:p>
        </p:txBody>
      </p:sp>
    </p:spTree>
    <p:extLst>
      <p:ext uri="{BB962C8B-B14F-4D97-AF65-F5344CB8AC3E}">
        <p14:creationId xmlns:p14="http://schemas.microsoft.com/office/powerpoint/2010/main" val="12710639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2193925" y="1317625"/>
            <a:ext cx="39503350" cy="54864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2193925" y="7680325"/>
            <a:ext cx="19675475" cy="107854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22021800" y="7680325"/>
            <a:ext cx="19675475" cy="107854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2193925" y="18618200"/>
            <a:ext cx="19675475" cy="107870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22021800" y="18618200"/>
            <a:ext cx="19675475" cy="107870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2193925" y="29976763"/>
            <a:ext cx="10242550" cy="2286000"/>
          </a:xfrm>
        </p:spPr>
        <p:txBody>
          <a:bodyPr/>
          <a:lstStyle>
            <a:lvl1pPr>
              <a:defRPr/>
            </a:lvl1pPr>
          </a:lstStyle>
          <a:p>
            <a:endParaRPr lang="en-US" altLang="en-US"/>
          </a:p>
        </p:txBody>
      </p:sp>
      <p:sp>
        <p:nvSpPr>
          <p:cNvPr id="8" name="Footer Placeholder 7"/>
          <p:cNvSpPr>
            <a:spLocks noGrp="1"/>
          </p:cNvSpPr>
          <p:nvPr>
            <p:ph type="ftr" sz="quarter" idx="11"/>
          </p:nvPr>
        </p:nvSpPr>
        <p:spPr>
          <a:xfrm>
            <a:off x="14995525" y="29976763"/>
            <a:ext cx="13900150" cy="2286000"/>
          </a:xfrm>
        </p:spPr>
        <p:txBody>
          <a:bodyPr/>
          <a:lstStyle>
            <a:lvl1pPr>
              <a:defRPr/>
            </a:lvl1pPr>
          </a:lstStyle>
          <a:p>
            <a:endParaRPr lang="en-US" altLang="en-US"/>
          </a:p>
        </p:txBody>
      </p:sp>
      <p:sp>
        <p:nvSpPr>
          <p:cNvPr id="9" name="Slide Number Placeholder 8"/>
          <p:cNvSpPr>
            <a:spLocks noGrp="1"/>
          </p:cNvSpPr>
          <p:nvPr>
            <p:ph type="sldNum" sz="quarter" idx="12"/>
          </p:nvPr>
        </p:nvSpPr>
        <p:spPr>
          <a:xfrm>
            <a:off x="31454725" y="29976763"/>
            <a:ext cx="10242550" cy="2286000"/>
          </a:xfrm>
        </p:spPr>
        <p:txBody>
          <a:bodyPr/>
          <a:lstStyle>
            <a:lvl1pPr>
              <a:defRPr/>
            </a:lvl1pPr>
          </a:lstStyle>
          <a:p>
            <a:fld id="{40C52653-E9C1-4F2B-9528-1F30A49D687A}" type="slidenum">
              <a:rPr lang="en-US" altLang="en-US"/>
              <a:pPr/>
              <a:t>‹#›</a:t>
            </a:fld>
            <a:endParaRPr lang="en-US" altLang="en-US"/>
          </a:p>
        </p:txBody>
      </p:sp>
    </p:spTree>
    <p:extLst>
      <p:ext uri="{BB962C8B-B14F-4D97-AF65-F5344CB8AC3E}">
        <p14:creationId xmlns:p14="http://schemas.microsoft.com/office/powerpoint/2010/main" val="1656021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079E19F7-D704-4804-A46F-5770FC6B7CE8}" type="slidenum">
              <a:rPr lang="en-US" altLang="en-US"/>
              <a:pPr/>
              <a:t>‹#›</a:t>
            </a:fld>
            <a:endParaRPr lang="en-US" altLang="en-US"/>
          </a:p>
        </p:txBody>
      </p:sp>
    </p:spTree>
    <p:extLst>
      <p:ext uri="{BB962C8B-B14F-4D97-AF65-F5344CB8AC3E}">
        <p14:creationId xmlns:p14="http://schemas.microsoft.com/office/powerpoint/2010/main" val="2786545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38"/>
            <a:ext cx="37307838" cy="653732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13952538"/>
            <a:ext cx="37307838"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249C832B-F4C1-4C56-B902-172A28BA6C25}" type="slidenum">
              <a:rPr lang="en-US" altLang="en-US"/>
              <a:pPr/>
              <a:t>‹#›</a:t>
            </a:fld>
            <a:endParaRPr lang="en-US" altLang="en-US"/>
          </a:p>
        </p:txBody>
      </p:sp>
    </p:spTree>
    <p:extLst>
      <p:ext uri="{BB962C8B-B14F-4D97-AF65-F5344CB8AC3E}">
        <p14:creationId xmlns:p14="http://schemas.microsoft.com/office/powerpoint/2010/main" val="1396477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193925" y="7680325"/>
            <a:ext cx="19675475" cy="217249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2021800" y="7680325"/>
            <a:ext cx="19675475" cy="217249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0F81CDD9-DAE8-4BF7-9DC6-BDD972131E6F}" type="slidenum">
              <a:rPr lang="en-US" altLang="en-US"/>
              <a:pPr/>
              <a:t>‹#›</a:t>
            </a:fld>
            <a:endParaRPr lang="en-US" altLang="en-US"/>
          </a:p>
        </p:txBody>
      </p:sp>
    </p:spTree>
    <p:extLst>
      <p:ext uri="{BB962C8B-B14F-4D97-AF65-F5344CB8AC3E}">
        <p14:creationId xmlns:p14="http://schemas.microsoft.com/office/powerpoint/2010/main" val="336979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7369175"/>
            <a:ext cx="1939290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10439400"/>
            <a:ext cx="1939290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7369175"/>
            <a:ext cx="1940083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10439400"/>
            <a:ext cx="1940083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3AE62850-C622-410A-92E4-FE4A85C79833}" type="slidenum">
              <a:rPr lang="en-US" altLang="en-US"/>
              <a:pPr/>
              <a:t>‹#›</a:t>
            </a:fld>
            <a:endParaRPr lang="en-US" altLang="en-US"/>
          </a:p>
        </p:txBody>
      </p:sp>
    </p:spTree>
    <p:extLst>
      <p:ext uri="{BB962C8B-B14F-4D97-AF65-F5344CB8AC3E}">
        <p14:creationId xmlns:p14="http://schemas.microsoft.com/office/powerpoint/2010/main" val="17167607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92DC4322-403F-4253-A580-7CF9464E96D7}" type="slidenum">
              <a:rPr lang="en-US" altLang="en-US"/>
              <a:pPr/>
              <a:t>‹#›</a:t>
            </a:fld>
            <a:endParaRPr lang="en-US" altLang="en-US"/>
          </a:p>
        </p:txBody>
      </p:sp>
    </p:spTree>
    <p:extLst>
      <p:ext uri="{BB962C8B-B14F-4D97-AF65-F5344CB8AC3E}">
        <p14:creationId xmlns:p14="http://schemas.microsoft.com/office/powerpoint/2010/main" val="384084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22B0DE39-B29A-49C9-B726-099C161E9F5F}" type="slidenum">
              <a:rPr lang="en-US" altLang="en-US"/>
              <a:pPr/>
              <a:t>‹#›</a:t>
            </a:fld>
            <a:endParaRPr lang="en-US" altLang="en-US"/>
          </a:p>
        </p:txBody>
      </p:sp>
    </p:spTree>
    <p:extLst>
      <p:ext uri="{BB962C8B-B14F-4D97-AF65-F5344CB8AC3E}">
        <p14:creationId xmlns:p14="http://schemas.microsoft.com/office/powerpoint/2010/main" val="1095721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1275"/>
            <a:ext cx="14439900" cy="55768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6888163"/>
            <a:ext cx="1443990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079EF34E-1F5A-4216-BFB1-F3DF6025841E}" type="slidenum">
              <a:rPr lang="en-US" altLang="en-US"/>
              <a:pPr/>
              <a:t>‹#›</a:t>
            </a:fld>
            <a:endParaRPr lang="en-US" altLang="en-US"/>
          </a:p>
        </p:txBody>
      </p:sp>
    </p:spTree>
    <p:extLst>
      <p:ext uri="{BB962C8B-B14F-4D97-AF65-F5344CB8AC3E}">
        <p14:creationId xmlns:p14="http://schemas.microsoft.com/office/powerpoint/2010/main" val="2108202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23042563"/>
            <a:ext cx="26335037" cy="27209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2941638"/>
            <a:ext cx="26335037"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602663" y="25763538"/>
            <a:ext cx="26335037"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9A9C9A38-FAF7-40D4-845E-6D8104E0D865}" type="slidenum">
              <a:rPr lang="en-US" altLang="en-US"/>
              <a:pPr/>
              <a:t>‹#›</a:t>
            </a:fld>
            <a:endParaRPr lang="en-US" altLang="en-US"/>
          </a:p>
        </p:txBody>
      </p:sp>
    </p:spTree>
    <p:extLst>
      <p:ext uri="{BB962C8B-B14F-4D97-AF65-F5344CB8AC3E}">
        <p14:creationId xmlns:p14="http://schemas.microsoft.com/office/powerpoint/2010/main" val="3436318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193925" y="1317625"/>
            <a:ext cx="39503350"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8912" tIns="219456" rIns="438912" bIns="219456"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2193925" y="7680325"/>
            <a:ext cx="39503350" cy="21724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8912" tIns="219456" rIns="438912" bIns="219456"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2193925" y="29976763"/>
            <a:ext cx="10242550"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8912" tIns="219456" rIns="438912" bIns="219456" numCol="1" anchor="t" anchorCtr="0" compatLnSpc="1">
            <a:prstTxWarp prst="textNoShape">
              <a:avLst/>
            </a:prstTxWarp>
          </a:bodyPr>
          <a:lstStyle>
            <a:lvl1pPr defTabSz="4389438">
              <a:defRPr sz="6700">
                <a:latin typeface="+mn-lt"/>
              </a:defRPr>
            </a:lvl1pPr>
          </a:lstStyle>
          <a:p>
            <a:endParaRPr lang="en-US" altLang="en-US"/>
          </a:p>
        </p:txBody>
      </p:sp>
      <p:sp>
        <p:nvSpPr>
          <p:cNvPr id="1029" name="Rectangle 5"/>
          <p:cNvSpPr>
            <a:spLocks noGrp="1" noChangeArrowheads="1"/>
          </p:cNvSpPr>
          <p:nvPr>
            <p:ph type="ftr" sz="quarter" idx="3"/>
          </p:nvPr>
        </p:nvSpPr>
        <p:spPr bwMode="auto">
          <a:xfrm>
            <a:off x="14995525" y="29976763"/>
            <a:ext cx="13900150"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8912" tIns="219456" rIns="438912" bIns="219456" numCol="1" anchor="t" anchorCtr="0" compatLnSpc="1">
            <a:prstTxWarp prst="textNoShape">
              <a:avLst/>
            </a:prstTxWarp>
          </a:bodyPr>
          <a:lstStyle>
            <a:lvl1pPr algn="ctr" defTabSz="4389438">
              <a:defRPr sz="6700">
                <a:latin typeface="+mn-lt"/>
              </a:defRPr>
            </a:lvl1pPr>
          </a:lstStyle>
          <a:p>
            <a:endParaRPr lang="en-US" altLang="en-US"/>
          </a:p>
        </p:txBody>
      </p:sp>
      <p:sp>
        <p:nvSpPr>
          <p:cNvPr id="1030" name="Rectangle 6"/>
          <p:cNvSpPr>
            <a:spLocks noGrp="1" noChangeArrowheads="1"/>
          </p:cNvSpPr>
          <p:nvPr>
            <p:ph type="sldNum" sz="quarter" idx="4"/>
          </p:nvPr>
        </p:nvSpPr>
        <p:spPr bwMode="auto">
          <a:xfrm>
            <a:off x="31454725" y="29976763"/>
            <a:ext cx="10242550"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8912" tIns="219456" rIns="438912" bIns="219456" numCol="1" anchor="t" anchorCtr="0" compatLnSpc="1">
            <a:prstTxWarp prst="textNoShape">
              <a:avLst/>
            </a:prstTxWarp>
          </a:bodyPr>
          <a:lstStyle>
            <a:lvl1pPr algn="r" defTabSz="4389438">
              <a:defRPr sz="6700">
                <a:latin typeface="+mn-lt"/>
              </a:defRPr>
            </a:lvl1pPr>
          </a:lstStyle>
          <a:p>
            <a:fld id="{C07DF4B3-D92A-4B6E-837E-0C9BA393A92C}"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389438" rtl="0" fontAlgn="base">
        <a:spcBef>
          <a:spcPct val="0"/>
        </a:spcBef>
        <a:spcAft>
          <a:spcPct val="0"/>
        </a:spcAft>
        <a:defRPr sz="21100">
          <a:solidFill>
            <a:schemeClr val="tx2"/>
          </a:solidFill>
          <a:latin typeface="+mj-lt"/>
          <a:ea typeface="+mj-ea"/>
          <a:cs typeface="+mj-cs"/>
        </a:defRPr>
      </a:lvl1pPr>
      <a:lvl2pPr algn="ctr" defTabSz="4389438" rtl="0" fontAlgn="base">
        <a:spcBef>
          <a:spcPct val="0"/>
        </a:spcBef>
        <a:spcAft>
          <a:spcPct val="0"/>
        </a:spcAft>
        <a:defRPr sz="21100">
          <a:solidFill>
            <a:schemeClr val="tx2"/>
          </a:solidFill>
          <a:latin typeface="Arial" charset="0"/>
        </a:defRPr>
      </a:lvl2pPr>
      <a:lvl3pPr algn="ctr" defTabSz="4389438" rtl="0" fontAlgn="base">
        <a:spcBef>
          <a:spcPct val="0"/>
        </a:spcBef>
        <a:spcAft>
          <a:spcPct val="0"/>
        </a:spcAft>
        <a:defRPr sz="21100">
          <a:solidFill>
            <a:schemeClr val="tx2"/>
          </a:solidFill>
          <a:latin typeface="Arial" charset="0"/>
        </a:defRPr>
      </a:lvl3pPr>
      <a:lvl4pPr algn="ctr" defTabSz="4389438" rtl="0" fontAlgn="base">
        <a:spcBef>
          <a:spcPct val="0"/>
        </a:spcBef>
        <a:spcAft>
          <a:spcPct val="0"/>
        </a:spcAft>
        <a:defRPr sz="21100">
          <a:solidFill>
            <a:schemeClr val="tx2"/>
          </a:solidFill>
          <a:latin typeface="Arial" charset="0"/>
        </a:defRPr>
      </a:lvl4pPr>
      <a:lvl5pPr algn="ctr" defTabSz="4389438" rtl="0" fontAlgn="base">
        <a:spcBef>
          <a:spcPct val="0"/>
        </a:spcBef>
        <a:spcAft>
          <a:spcPct val="0"/>
        </a:spcAft>
        <a:defRPr sz="21100">
          <a:solidFill>
            <a:schemeClr val="tx2"/>
          </a:solidFill>
          <a:latin typeface="Arial" charset="0"/>
        </a:defRPr>
      </a:lvl5pPr>
      <a:lvl6pPr marL="457200" algn="ctr" defTabSz="4389438" rtl="0" fontAlgn="base">
        <a:spcBef>
          <a:spcPct val="0"/>
        </a:spcBef>
        <a:spcAft>
          <a:spcPct val="0"/>
        </a:spcAft>
        <a:defRPr sz="21100">
          <a:solidFill>
            <a:schemeClr val="tx2"/>
          </a:solidFill>
          <a:latin typeface="Arial" charset="0"/>
        </a:defRPr>
      </a:lvl6pPr>
      <a:lvl7pPr marL="914400" algn="ctr" defTabSz="4389438" rtl="0" fontAlgn="base">
        <a:spcBef>
          <a:spcPct val="0"/>
        </a:spcBef>
        <a:spcAft>
          <a:spcPct val="0"/>
        </a:spcAft>
        <a:defRPr sz="21100">
          <a:solidFill>
            <a:schemeClr val="tx2"/>
          </a:solidFill>
          <a:latin typeface="Arial" charset="0"/>
        </a:defRPr>
      </a:lvl7pPr>
      <a:lvl8pPr marL="1371600" algn="ctr" defTabSz="4389438" rtl="0" fontAlgn="base">
        <a:spcBef>
          <a:spcPct val="0"/>
        </a:spcBef>
        <a:spcAft>
          <a:spcPct val="0"/>
        </a:spcAft>
        <a:defRPr sz="21100">
          <a:solidFill>
            <a:schemeClr val="tx2"/>
          </a:solidFill>
          <a:latin typeface="Arial" charset="0"/>
        </a:defRPr>
      </a:lvl8pPr>
      <a:lvl9pPr marL="1828800" algn="ctr" defTabSz="4389438" rtl="0" fontAlgn="base">
        <a:spcBef>
          <a:spcPct val="0"/>
        </a:spcBef>
        <a:spcAft>
          <a:spcPct val="0"/>
        </a:spcAft>
        <a:defRPr sz="21100">
          <a:solidFill>
            <a:schemeClr val="tx2"/>
          </a:solidFill>
          <a:latin typeface="Arial" charset="0"/>
        </a:defRPr>
      </a:lvl9pPr>
    </p:titleStyle>
    <p:bodyStyle>
      <a:lvl1pPr marL="1646238" indent="-1646238" algn="l" defTabSz="4389438" rtl="0" fontAlgn="base">
        <a:spcBef>
          <a:spcPct val="20000"/>
        </a:spcBef>
        <a:spcAft>
          <a:spcPct val="0"/>
        </a:spcAft>
        <a:buChar char="•"/>
        <a:defRPr sz="15400">
          <a:solidFill>
            <a:schemeClr val="tx1"/>
          </a:solidFill>
          <a:latin typeface="+mn-lt"/>
          <a:ea typeface="+mn-ea"/>
          <a:cs typeface="+mn-cs"/>
        </a:defRPr>
      </a:lvl1pPr>
      <a:lvl2pPr marL="3565525" indent="-1371600" algn="l" defTabSz="4389438" rtl="0" fontAlgn="base">
        <a:spcBef>
          <a:spcPct val="20000"/>
        </a:spcBef>
        <a:spcAft>
          <a:spcPct val="0"/>
        </a:spcAft>
        <a:buChar char="–"/>
        <a:defRPr sz="13400">
          <a:solidFill>
            <a:schemeClr val="tx1"/>
          </a:solidFill>
          <a:latin typeface="+mn-lt"/>
        </a:defRPr>
      </a:lvl2pPr>
      <a:lvl3pPr marL="5486400" indent="-1096963" algn="l" defTabSz="4389438" rtl="0" fontAlgn="base">
        <a:spcBef>
          <a:spcPct val="20000"/>
        </a:spcBef>
        <a:spcAft>
          <a:spcPct val="0"/>
        </a:spcAft>
        <a:buChar char="•"/>
        <a:defRPr sz="11500">
          <a:solidFill>
            <a:schemeClr val="tx1"/>
          </a:solidFill>
          <a:latin typeface="+mn-lt"/>
        </a:defRPr>
      </a:lvl3pPr>
      <a:lvl4pPr marL="7680325" indent="-1096963" algn="l" defTabSz="4389438" rtl="0" fontAlgn="base">
        <a:spcBef>
          <a:spcPct val="20000"/>
        </a:spcBef>
        <a:spcAft>
          <a:spcPct val="0"/>
        </a:spcAft>
        <a:buChar char="–"/>
        <a:defRPr sz="9600">
          <a:solidFill>
            <a:schemeClr val="tx1"/>
          </a:solidFill>
          <a:latin typeface="+mn-lt"/>
        </a:defRPr>
      </a:lvl4pPr>
      <a:lvl5pPr marL="9875838" indent="-1096963" algn="l" defTabSz="4389438" rtl="0" fontAlgn="base">
        <a:spcBef>
          <a:spcPct val="20000"/>
        </a:spcBef>
        <a:spcAft>
          <a:spcPct val="0"/>
        </a:spcAft>
        <a:buChar char="»"/>
        <a:defRPr sz="9600">
          <a:solidFill>
            <a:schemeClr val="tx1"/>
          </a:solidFill>
          <a:latin typeface="+mn-lt"/>
        </a:defRPr>
      </a:lvl5pPr>
      <a:lvl6pPr marL="10333038" indent="-1096963" algn="l" defTabSz="4389438" rtl="0" fontAlgn="base">
        <a:spcBef>
          <a:spcPct val="20000"/>
        </a:spcBef>
        <a:spcAft>
          <a:spcPct val="0"/>
        </a:spcAft>
        <a:buChar char="»"/>
        <a:defRPr sz="9600">
          <a:solidFill>
            <a:schemeClr val="tx1"/>
          </a:solidFill>
          <a:latin typeface="+mn-lt"/>
        </a:defRPr>
      </a:lvl6pPr>
      <a:lvl7pPr marL="10790238" indent="-1096963" algn="l" defTabSz="4389438" rtl="0" fontAlgn="base">
        <a:spcBef>
          <a:spcPct val="20000"/>
        </a:spcBef>
        <a:spcAft>
          <a:spcPct val="0"/>
        </a:spcAft>
        <a:buChar char="»"/>
        <a:defRPr sz="9600">
          <a:solidFill>
            <a:schemeClr val="tx1"/>
          </a:solidFill>
          <a:latin typeface="+mn-lt"/>
        </a:defRPr>
      </a:lvl7pPr>
      <a:lvl8pPr marL="11247438" indent="-1096963" algn="l" defTabSz="4389438" rtl="0" fontAlgn="base">
        <a:spcBef>
          <a:spcPct val="20000"/>
        </a:spcBef>
        <a:spcAft>
          <a:spcPct val="0"/>
        </a:spcAft>
        <a:buChar char="»"/>
        <a:defRPr sz="9600">
          <a:solidFill>
            <a:schemeClr val="tx1"/>
          </a:solidFill>
          <a:latin typeface="+mn-lt"/>
        </a:defRPr>
      </a:lvl8pPr>
      <a:lvl9pPr marL="11704638" indent="-1096963" algn="l" defTabSz="4389438" rtl="0" fontAlgn="base">
        <a:spcBef>
          <a:spcPct val="20000"/>
        </a:spcBef>
        <a:spcAft>
          <a:spcPct val="0"/>
        </a:spcAft>
        <a:buChar char="»"/>
        <a:defRPr sz="9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gif"/><Relationship Id="rId13" Type="http://schemas.openxmlformats.org/officeDocument/2006/relationships/image" Target="../media/image11.png"/><Relationship Id="rId18" Type="http://schemas.openxmlformats.org/officeDocument/2006/relationships/image" Target="../media/image16.gif"/><Relationship Id="rId26" Type="http://schemas.openxmlformats.org/officeDocument/2006/relationships/image" Target="../media/image24.gif"/><Relationship Id="rId3" Type="http://schemas.openxmlformats.org/officeDocument/2006/relationships/image" Target="../media/image1.gif"/><Relationship Id="rId21" Type="http://schemas.openxmlformats.org/officeDocument/2006/relationships/image" Target="../media/image19.gif"/><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5" Type="http://schemas.openxmlformats.org/officeDocument/2006/relationships/image" Target="../media/image23.gif"/><Relationship Id="rId2" Type="http://schemas.openxmlformats.org/officeDocument/2006/relationships/notesSlide" Target="../notesSlides/notesSlide1.xml"/><Relationship Id="rId16" Type="http://schemas.openxmlformats.org/officeDocument/2006/relationships/image" Target="../media/image14.png"/><Relationship Id="rId20" Type="http://schemas.openxmlformats.org/officeDocument/2006/relationships/image" Target="../media/image18.gif"/><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image" Target="../media/image9.png"/><Relationship Id="rId24" Type="http://schemas.openxmlformats.org/officeDocument/2006/relationships/image" Target="../media/image22.gif"/><Relationship Id="rId5" Type="http://schemas.openxmlformats.org/officeDocument/2006/relationships/image" Target="../media/image3.gif"/><Relationship Id="rId15" Type="http://schemas.openxmlformats.org/officeDocument/2006/relationships/image" Target="../media/image13.png"/><Relationship Id="rId23" Type="http://schemas.openxmlformats.org/officeDocument/2006/relationships/image" Target="../media/image21.gif"/><Relationship Id="rId10" Type="http://schemas.openxmlformats.org/officeDocument/2006/relationships/image" Target="../media/image8.png"/><Relationship Id="rId19" Type="http://schemas.openxmlformats.org/officeDocument/2006/relationships/image" Target="../media/image17.gif"/><Relationship Id="rId4" Type="http://schemas.openxmlformats.org/officeDocument/2006/relationships/image" Target="../media/image2.gif"/><Relationship Id="rId9" Type="http://schemas.openxmlformats.org/officeDocument/2006/relationships/image" Target="../media/image7.gif"/><Relationship Id="rId14" Type="http://schemas.openxmlformats.org/officeDocument/2006/relationships/image" Target="../media/image12.png"/><Relationship Id="rId22" Type="http://schemas.openxmlformats.org/officeDocument/2006/relationships/image" Target="../media/image20.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24" name="Text Box 156"/>
          <p:cNvSpPr txBox="1">
            <a:spLocks noChangeArrowheads="1"/>
          </p:cNvSpPr>
          <p:nvPr/>
        </p:nvSpPr>
        <p:spPr bwMode="auto">
          <a:xfrm>
            <a:off x="5638799" y="1058376"/>
            <a:ext cx="32613601" cy="24468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Aft>
                <a:spcPts val="300"/>
              </a:spcAft>
            </a:pPr>
            <a:r>
              <a:rPr lang="en-US" altLang="en-US" sz="6000" b="1" dirty="0" smtClean="0">
                <a:latin typeface="+mj-lt"/>
              </a:rPr>
              <a:t>Development an </a:t>
            </a:r>
            <a:r>
              <a:rPr lang="en-US" altLang="en-US" sz="6000" b="1" dirty="0" err="1" smtClean="0">
                <a:latin typeface="+mj-lt"/>
              </a:rPr>
              <a:t>An</a:t>
            </a:r>
            <a:r>
              <a:rPr lang="en-US" altLang="en-US" sz="6000" b="1" dirty="0" smtClean="0">
                <a:latin typeface="+mj-lt"/>
              </a:rPr>
              <a:t> Hourly Analysis of Surface Air Temperature over the Global Land</a:t>
            </a:r>
          </a:p>
          <a:p>
            <a:pPr algn="ctr">
              <a:spcAft>
                <a:spcPts val="300"/>
              </a:spcAft>
            </a:pPr>
            <a:r>
              <a:rPr lang="en-US" altLang="en-US" sz="4800" b="1" dirty="0" err="1" smtClean="0">
                <a:latin typeface="+mj-lt"/>
              </a:rPr>
              <a:t>Yutong</a:t>
            </a:r>
            <a:r>
              <a:rPr lang="en-US" altLang="en-US" sz="4800" b="1" dirty="0" smtClean="0">
                <a:latin typeface="+mj-lt"/>
              </a:rPr>
              <a:t> Pan, </a:t>
            </a:r>
            <a:r>
              <a:rPr lang="en-US" altLang="en-US" sz="4800" b="1" dirty="0" err="1" smtClean="0">
                <a:latin typeface="+mj-lt"/>
              </a:rPr>
              <a:t>Pingping</a:t>
            </a:r>
            <a:r>
              <a:rPr lang="en-US" altLang="en-US" sz="4800" b="1" dirty="0" smtClean="0">
                <a:latin typeface="+mj-lt"/>
              </a:rPr>
              <a:t> </a:t>
            </a:r>
            <a:r>
              <a:rPr lang="en-US" altLang="en-US" sz="4800" b="1" dirty="0" err="1" smtClean="0">
                <a:latin typeface="+mj-lt"/>
              </a:rPr>
              <a:t>Xie</a:t>
            </a:r>
            <a:endParaRPr lang="en-US" altLang="en-US" sz="4800" b="1" dirty="0" smtClean="0">
              <a:latin typeface="+mj-lt"/>
            </a:endParaRPr>
          </a:p>
          <a:p>
            <a:pPr algn="ctr">
              <a:spcAft>
                <a:spcPts val="300"/>
              </a:spcAft>
            </a:pPr>
            <a:r>
              <a:rPr lang="en-US" altLang="en-US" sz="4000" b="1" i="1" dirty="0" smtClean="0">
                <a:latin typeface="+mj-lt"/>
              </a:rPr>
              <a:t>NOAA/NWS/NCEP Climate Prediction Center, College Park, MD 20740 </a:t>
            </a:r>
            <a:endParaRPr lang="en-US" altLang="en-US" sz="4000" b="1" i="1" dirty="0">
              <a:latin typeface="+mj-lt"/>
            </a:endParaRPr>
          </a:p>
        </p:txBody>
      </p:sp>
      <p:sp>
        <p:nvSpPr>
          <p:cNvPr id="4" name="TextBox 3"/>
          <p:cNvSpPr txBox="1"/>
          <p:nvPr/>
        </p:nvSpPr>
        <p:spPr>
          <a:xfrm>
            <a:off x="1066800" y="4343400"/>
            <a:ext cx="12496800" cy="4816703"/>
          </a:xfrm>
          <a:prstGeom prst="rect">
            <a:avLst/>
          </a:prstGeom>
          <a:noFill/>
        </p:spPr>
        <p:txBody>
          <a:bodyPr wrap="square" rtlCol="0">
            <a:spAutoFit/>
          </a:bodyPr>
          <a:lstStyle/>
          <a:p>
            <a:pPr>
              <a:spcAft>
                <a:spcPts val="1800"/>
              </a:spcAft>
            </a:pPr>
            <a:r>
              <a:rPr lang="en-US" sz="4000" b="1" dirty="0" smtClean="0">
                <a:latin typeface="+mj-lt"/>
              </a:rPr>
              <a:t>1. Background</a:t>
            </a:r>
            <a:endParaRPr lang="en-US" dirty="0" smtClean="0"/>
          </a:p>
          <a:p>
            <a:pPr algn="just">
              <a:spcAft>
                <a:spcPts val="1200"/>
              </a:spcAft>
            </a:pPr>
            <a:r>
              <a:rPr lang="en-US" sz="3600" dirty="0" smtClean="0"/>
              <a:t>Developing </a:t>
            </a:r>
            <a:r>
              <a:rPr lang="en-US" sz="3600" dirty="0" smtClean="0"/>
              <a:t>an analysis of hourly surface air temperature (T</a:t>
            </a:r>
            <a:r>
              <a:rPr lang="en-US" sz="3600" baseline="-25000" dirty="0" smtClean="0"/>
              <a:t>2m</a:t>
            </a:r>
            <a:r>
              <a:rPr lang="en-US" sz="3600" dirty="0" smtClean="0"/>
              <a:t>) for a 40-year period from 1979 to the present. </a:t>
            </a:r>
            <a:r>
              <a:rPr lang="en-US" sz="3600" dirty="0"/>
              <a:t>T</a:t>
            </a:r>
            <a:r>
              <a:rPr lang="en-US" sz="3600" dirty="0" smtClean="0"/>
              <a:t>he </a:t>
            </a:r>
            <a:r>
              <a:rPr lang="en-US" sz="3600" dirty="0"/>
              <a:t>hourly T</a:t>
            </a:r>
            <a:r>
              <a:rPr lang="en-US" sz="3600" baseline="-25000" dirty="0"/>
              <a:t>2m </a:t>
            </a:r>
            <a:r>
              <a:rPr lang="en-US" sz="3600" baseline="-25000" dirty="0" smtClean="0"/>
              <a:t> </a:t>
            </a:r>
            <a:r>
              <a:rPr lang="en-US" sz="3600" dirty="0" smtClean="0"/>
              <a:t>generated by the NCEP operational global models, the NCEP CFS Reanalysis (CFSR) and the GFS 6-12 hour forecast (on a 1/6</a:t>
            </a:r>
            <a:r>
              <a:rPr lang="en-US" sz="3600" baseline="30000" dirty="0" smtClean="0"/>
              <a:t>o</a:t>
            </a:r>
            <a:r>
              <a:rPr lang="en-US" sz="3600" dirty="0" smtClean="0"/>
              <a:t> </a:t>
            </a:r>
            <a:r>
              <a:rPr lang="en-US" sz="3600" dirty="0" err="1" smtClean="0"/>
              <a:t>lat</a:t>
            </a:r>
            <a:r>
              <a:rPr lang="en-US" sz="3600" dirty="0" smtClean="0"/>
              <a:t>/</a:t>
            </a:r>
            <a:r>
              <a:rPr lang="en-US" sz="3600" dirty="0" err="1" smtClean="0"/>
              <a:t>lon</a:t>
            </a:r>
            <a:r>
              <a:rPr lang="en-US" sz="3600" dirty="0" smtClean="0"/>
              <a:t> grid and a 0.05</a:t>
            </a:r>
            <a:r>
              <a:rPr lang="en-US" sz="3600" baseline="30000" dirty="0" smtClean="0"/>
              <a:t>o</a:t>
            </a:r>
            <a:r>
              <a:rPr lang="en-US" sz="3600" dirty="0" smtClean="0"/>
              <a:t> </a:t>
            </a:r>
            <a:r>
              <a:rPr lang="en-US" sz="3600" dirty="0" err="1" smtClean="0"/>
              <a:t>lat</a:t>
            </a:r>
            <a:r>
              <a:rPr lang="en-US" sz="3600" dirty="0" smtClean="0"/>
              <a:t>/</a:t>
            </a:r>
            <a:r>
              <a:rPr lang="en-US" sz="3600" dirty="0" err="1" smtClean="0"/>
              <a:t>lon</a:t>
            </a:r>
            <a:r>
              <a:rPr lang="en-US" sz="3600" dirty="0" smtClean="0"/>
              <a:t> grid, respectively), are adjusted against the observation-based CPC global daily maximum (</a:t>
            </a:r>
            <a:r>
              <a:rPr lang="en-US" sz="3600" dirty="0" err="1" smtClean="0"/>
              <a:t>Tmax</a:t>
            </a:r>
            <a:r>
              <a:rPr lang="en-US" sz="3600" dirty="0" smtClean="0"/>
              <a:t>) and minimum (</a:t>
            </a:r>
            <a:r>
              <a:rPr lang="en-US" sz="3600" dirty="0" err="1" smtClean="0"/>
              <a:t>Tmin</a:t>
            </a:r>
            <a:r>
              <a:rPr lang="en-US" sz="3600" dirty="0" smtClean="0"/>
              <a:t>) surface air temperature.</a:t>
            </a:r>
            <a:endParaRPr lang="en-US" sz="3600" dirty="0" smtClean="0"/>
          </a:p>
        </p:txBody>
      </p:sp>
      <p:sp>
        <p:nvSpPr>
          <p:cNvPr id="58" name="TextBox 57"/>
          <p:cNvSpPr txBox="1"/>
          <p:nvPr/>
        </p:nvSpPr>
        <p:spPr>
          <a:xfrm>
            <a:off x="1066800" y="9372600"/>
            <a:ext cx="12725400" cy="15373439"/>
          </a:xfrm>
          <a:prstGeom prst="rect">
            <a:avLst/>
          </a:prstGeom>
          <a:noFill/>
        </p:spPr>
        <p:txBody>
          <a:bodyPr wrap="square" rtlCol="0">
            <a:spAutoFit/>
          </a:bodyPr>
          <a:lstStyle/>
          <a:p>
            <a:pPr>
              <a:spcAft>
                <a:spcPts val="1800"/>
              </a:spcAft>
            </a:pPr>
            <a:r>
              <a:rPr lang="en-US" sz="4000" b="1" dirty="0">
                <a:latin typeface="+mj-lt"/>
              </a:rPr>
              <a:t>2</a:t>
            </a:r>
            <a:r>
              <a:rPr lang="en-US" sz="4000" b="1" dirty="0" smtClean="0">
                <a:latin typeface="+mj-lt"/>
              </a:rPr>
              <a:t>. Data and methodology</a:t>
            </a:r>
            <a:endParaRPr lang="en-US" sz="3600" dirty="0"/>
          </a:p>
          <a:p>
            <a:pPr algn="just">
              <a:spcAft>
                <a:spcPts val="1200"/>
              </a:spcAft>
            </a:pPr>
            <a:r>
              <a:rPr lang="en-US" sz="3600" b="1" i="1" dirty="0" smtClean="0">
                <a:latin typeface="+mj-lt"/>
              </a:rPr>
              <a:t>Observational data</a:t>
            </a:r>
          </a:p>
          <a:p>
            <a:pPr marL="571500" indent="-571500" algn="just">
              <a:spcAft>
                <a:spcPts val="1200"/>
              </a:spcAft>
              <a:buFont typeface="Wingdings" panose="05000000000000000000" pitchFamily="2" charset="2"/>
              <a:buChar char="§"/>
            </a:pPr>
            <a:r>
              <a:rPr lang="en-US" sz="3600" dirty="0" smtClean="0"/>
              <a:t>CPC global daily </a:t>
            </a:r>
            <a:r>
              <a:rPr lang="en-US" sz="3600" dirty="0" err="1" smtClean="0"/>
              <a:t>Tmax</a:t>
            </a:r>
            <a:r>
              <a:rPr lang="en-US" sz="3600" dirty="0" smtClean="0"/>
              <a:t> and </a:t>
            </a:r>
            <a:r>
              <a:rPr lang="en-US" sz="3600" dirty="0" err="1" smtClean="0"/>
              <a:t>Tmin</a:t>
            </a:r>
            <a:r>
              <a:rPr lang="en-US" sz="3600" dirty="0" smtClean="0"/>
              <a:t> surface air temperature</a:t>
            </a:r>
          </a:p>
          <a:p>
            <a:pPr marL="571500" indent="-571500" algn="just">
              <a:spcAft>
                <a:spcPts val="1200"/>
              </a:spcAft>
              <a:buFont typeface="Wingdings" panose="05000000000000000000" pitchFamily="2" charset="2"/>
              <a:buChar char="§"/>
            </a:pPr>
            <a:r>
              <a:rPr lang="en-US" sz="3600" dirty="0" smtClean="0"/>
              <a:t>ISD (Integrated Surface Database) station hourly air temperature</a:t>
            </a:r>
            <a:endParaRPr lang="en-US" sz="3600" dirty="0" smtClean="0"/>
          </a:p>
          <a:p>
            <a:pPr algn="just">
              <a:spcAft>
                <a:spcPts val="1200"/>
              </a:spcAft>
            </a:pPr>
            <a:r>
              <a:rPr lang="en-US" sz="3600" b="1" i="1" dirty="0" smtClean="0">
                <a:latin typeface="+mj-lt"/>
              </a:rPr>
              <a:t>Model </a:t>
            </a:r>
            <a:r>
              <a:rPr lang="en-US" sz="3600" b="1" i="1" dirty="0" smtClean="0">
                <a:latin typeface="+mj-lt"/>
              </a:rPr>
              <a:t>data</a:t>
            </a:r>
          </a:p>
          <a:p>
            <a:pPr marL="571500" indent="-571500" algn="just">
              <a:spcAft>
                <a:spcPts val="1200"/>
              </a:spcAft>
              <a:buFont typeface="Wingdings" panose="05000000000000000000" pitchFamily="2" charset="2"/>
              <a:buChar char="§"/>
            </a:pPr>
            <a:r>
              <a:rPr lang="en-US" sz="3600" dirty="0" smtClean="0"/>
              <a:t>CFSR operational hourly T</a:t>
            </a:r>
            <a:r>
              <a:rPr lang="en-US" sz="3600" baseline="-25000" dirty="0" smtClean="0"/>
              <a:t>2m</a:t>
            </a:r>
            <a:r>
              <a:rPr lang="en-US" sz="3600" dirty="0" smtClean="0"/>
              <a:t> (</a:t>
            </a:r>
            <a:r>
              <a:rPr lang="en-US" sz="3600" dirty="0" smtClean="0"/>
              <a:t>2011</a:t>
            </a:r>
            <a:r>
              <a:rPr lang="en-US" sz="3600" dirty="0" smtClean="0"/>
              <a:t>–2018, 1/6</a:t>
            </a:r>
            <a:r>
              <a:rPr lang="en-US" sz="3600" baseline="30000" dirty="0" smtClean="0"/>
              <a:t>o</a:t>
            </a:r>
            <a:r>
              <a:rPr lang="en-US" sz="3600" dirty="0" smtClean="0"/>
              <a:t> resolution, monthly updated) </a:t>
            </a:r>
            <a:r>
              <a:rPr lang="en-US" sz="3600" dirty="0" smtClean="0"/>
              <a:t>and </a:t>
            </a:r>
            <a:r>
              <a:rPr lang="en-US" sz="3600" dirty="0" smtClean="0"/>
              <a:t>GFS real-time </a:t>
            </a:r>
            <a:r>
              <a:rPr lang="en-US" sz="3600" dirty="0" smtClean="0"/>
              <a:t>forecasts </a:t>
            </a:r>
            <a:r>
              <a:rPr lang="en-US" sz="3600" dirty="0" smtClean="0"/>
              <a:t>(February 2018 - present</a:t>
            </a:r>
            <a:r>
              <a:rPr lang="en-US" sz="3600" dirty="0" smtClean="0"/>
              <a:t>, 0.05</a:t>
            </a:r>
            <a:r>
              <a:rPr lang="en-US" sz="3600" baseline="30000" dirty="0" smtClean="0"/>
              <a:t>o</a:t>
            </a:r>
            <a:r>
              <a:rPr lang="en-US" sz="3600" dirty="0" smtClean="0"/>
              <a:t> resolution</a:t>
            </a:r>
            <a:r>
              <a:rPr lang="en-US" sz="3600" dirty="0"/>
              <a:t>, </a:t>
            </a:r>
            <a:r>
              <a:rPr lang="en-US" sz="3600" dirty="0" smtClean="0"/>
              <a:t>6 hour forecast)</a:t>
            </a:r>
            <a:endParaRPr lang="en-US" sz="3600" dirty="0" smtClean="0"/>
          </a:p>
          <a:p>
            <a:pPr algn="just">
              <a:spcAft>
                <a:spcPts val="1200"/>
              </a:spcAft>
            </a:pPr>
            <a:r>
              <a:rPr lang="en-US" sz="3600" b="1" i="1" dirty="0" smtClean="0">
                <a:latin typeface="+mj-lt"/>
              </a:rPr>
              <a:t>Methodology</a:t>
            </a:r>
            <a:endParaRPr lang="en-US" sz="3600" dirty="0" smtClean="0"/>
          </a:p>
          <a:p>
            <a:pPr algn="just">
              <a:spcAft>
                <a:spcPts val="1200"/>
              </a:spcAft>
            </a:pPr>
            <a:r>
              <a:rPr lang="en-US" sz="3600" dirty="0" smtClean="0"/>
              <a:t>Step 1. Synoptic scale bias correction:</a:t>
            </a:r>
            <a:endParaRPr lang="en-US" sz="3600" dirty="0" smtClean="0"/>
          </a:p>
          <a:p>
            <a:pPr marL="571500" indent="-571500" algn="just">
              <a:spcAft>
                <a:spcPts val="1200"/>
              </a:spcAft>
              <a:buFont typeface="Wingdings" panose="05000000000000000000" pitchFamily="2" charset="2"/>
              <a:buChar char="§"/>
            </a:pPr>
            <a:r>
              <a:rPr lang="en-US" sz="3600" dirty="0" smtClean="0"/>
              <a:t>Daily </a:t>
            </a:r>
            <a:r>
              <a:rPr lang="en-US" sz="3600" dirty="0" err="1" smtClean="0"/>
              <a:t>Tmax</a:t>
            </a:r>
            <a:r>
              <a:rPr lang="en-US" sz="3600" dirty="0" smtClean="0"/>
              <a:t> and </a:t>
            </a:r>
            <a:r>
              <a:rPr lang="en-US" sz="3600" dirty="0" err="1" smtClean="0"/>
              <a:t>Tmin</a:t>
            </a:r>
            <a:r>
              <a:rPr lang="en-US" sz="3600" dirty="0" smtClean="0"/>
              <a:t> of NCEP models are calculated from the hourly T</a:t>
            </a:r>
            <a:r>
              <a:rPr lang="en-US" sz="3600" baseline="-25000" dirty="0" smtClean="0"/>
              <a:t>2m</a:t>
            </a:r>
            <a:r>
              <a:rPr lang="en-US" sz="3600" dirty="0" smtClean="0"/>
              <a:t>. The 5-day running mean of daily mean (arithmetic mean of the </a:t>
            </a:r>
            <a:r>
              <a:rPr lang="en-US" sz="3600" dirty="0" err="1" smtClean="0"/>
              <a:t>Tmax</a:t>
            </a:r>
            <a:r>
              <a:rPr lang="en-US" sz="3600" dirty="0" smtClean="0"/>
              <a:t> and </a:t>
            </a:r>
            <a:r>
              <a:rPr lang="en-US" sz="3600" dirty="0" err="1" smtClean="0"/>
              <a:t>Tmin</a:t>
            </a:r>
            <a:r>
              <a:rPr lang="en-US" sz="3600" dirty="0" smtClean="0"/>
              <a:t>) for both the observation and model surface air temperatures are computed.</a:t>
            </a:r>
            <a:endParaRPr lang="en-US" sz="3600" dirty="0" smtClean="0"/>
          </a:p>
          <a:p>
            <a:pPr marL="571500" indent="-571500" algn="just">
              <a:spcAft>
                <a:spcPts val="1200"/>
              </a:spcAft>
              <a:buFont typeface="Wingdings" panose="05000000000000000000" pitchFamily="2" charset="2"/>
              <a:buChar char="§"/>
            </a:pPr>
            <a:r>
              <a:rPr lang="en-US" sz="3600" dirty="0" smtClean="0"/>
              <a:t>The difference in daily mean 5-day running mean between the model and the observation is removed from the raw model hourly T</a:t>
            </a:r>
            <a:r>
              <a:rPr lang="en-US" sz="3600" baseline="-25000" dirty="0" smtClean="0"/>
              <a:t>2m</a:t>
            </a:r>
            <a:r>
              <a:rPr lang="en-US" sz="3600" dirty="0" smtClean="0"/>
              <a:t>.</a:t>
            </a:r>
          </a:p>
          <a:p>
            <a:pPr algn="just">
              <a:spcAft>
                <a:spcPts val="1200"/>
              </a:spcAft>
            </a:pPr>
            <a:r>
              <a:rPr lang="en-US" sz="3600" dirty="0" smtClean="0"/>
              <a:t>Step 2. Diurnal Adjustment:</a:t>
            </a:r>
          </a:p>
          <a:p>
            <a:pPr marL="571500" indent="-571500" algn="just">
              <a:spcAft>
                <a:spcPts val="1200"/>
              </a:spcAft>
              <a:buFont typeface="Wingdings" panose="05000000000000000000" pitchFamily="2" charset="2"/>
              <a:buChar char="§"/>
            </a:pPr>
            <a:r>
              <a:rPr lang="en-US" sz="3600" dirty="0" smtClean="0"/>
              <a:t>The 5-day running mean of diurnal temperature range (</a:t>
            </a:r>
            <a:r>
              <a:rPr lang="en-US" sz="3600" dirty="0" err="1" smtClean="0"/>
              <a:t>Tmax</a:t>
            </a:r>
            <a:r>
              <a:rPr lang="en-US" sz="3600" dirty="0" smtClean="0"/>
              <a:t> – </a:t>
            </a:r>
            <a:r>
              <a:rPr lang="en-US" sz="3600" dirty="0" err="1" smtClean="0"/>
              <a:t>Tmin</a:t>
            </a:r>
            <a:r>
              <a:rPr lang="en-US" sz="3600" dirty="0" smtClean="0"/>
              <a:t>) for both the observation and model are calculated.</a:t>
            </a:r>
            <a:endParaRPr lang="en-US" sz="3600" dirty="0"/>
          </a:p>
          <a:p>
            <a:pPr marL="571500" indent="-571500" algn="just">
              <a:spcAft>
                <a:spcPts val="1200"/>
              </a:spcAft>
              <a:buFont typeface="Wingdings" panose="05000000000000000000" pitchFamily="2" charset="2"/>
              <a:buChar char="§"/>
            </a:pPr>
            <a:r>
              <a:rPr lang="en-US" sz="3600" dirty="0" smtClean="0"/>
              <a:t>Ratio between the observation and model based 5-day running mean of diurnal temperature range is computed and applied to correct the model T</a:t>
            </a:r>
            <a:r>
              <a:rPr lang="en-US" sz="3600" baseline="-25000" dirty="0" smtClean="0"/>
              <a:t>2m</a:t>
            </a:r>
            <a:r>
              <a:rPr lang="en-US" sz="3600" dirty="0" smtClean="0"/>
              <a:t> for the target date.</a:t>
            </a:r>
            <a:endParaRPr lang="en-US" sz="3600" dirty="0" smtClean="0"/>
          </a:p>
        </p:txBody>
      </p:sp>
      <p:sp>
        <p:nvSpPr>
          <p:cNvPr id="59" name="TextBox 58"/>
          <p:cNvSpPr txBox="1"/>
          <p:nvPr/>
        </p:nvSpPr>
        <p:spPr>
          <a:xfrm>
            <a:off x="30099000" y="21488400"/>
            <a:ext cx="12496800" cy="646331"/>
          </a:xfrm>
          <a:prstGeom prst="rect">
            <a:avLst/>
          </a:prstGeom>
          <a:noFill/>
        </p:spPr>
        <p:txBody>
          <a:bodyPr wrap="square" rtlCol="0">
            <a:spAutoFit/>
          </a:bodyPr>
          <a:lstStyle/>
          <a:p>
            <a:pPr algn="just">
              <a:spcAft>
                <a:spcPts val="2400"/>
              </a:spcAft>
            </a:pPr>
            <a:r>
              <a:rPr lang="en-US" sz="3600" b="1" dirty="0" smtClean="0">
                <a:latin typeface="+mj-lt"/>
              </a:rPr>
              <a:t>4</a:t>
            </a:r>
            <a:r>
              <a:rPr lang="en-US" sz="3600" b="1" dirty="0" smtClean="0">
                <a:latin typeface="+mj-lt"/>
              </a:rPr>
              <a:t>. Summary and conclusions</a:t>
            </a:r>
          </a:p>
        </p:txBody>
      </p:sp>
      <p:cxnSp>
        <p:nvCxnSpPr>
          <p:cNvPr id="8" name="Straight Connector 7"/>
          <p:cNvCxnSpPr/>
          <p:nvPr/>
        </p:nvCxnSpPr>
        <p:spPr bwMode="auto">
          <a:xfrm>
            <a:off x="14249400" y="5410200"/>
            <a:ext cx="0" cy="25679400"/>
          </a:xfrm>
          <a:prstGeom prst="line">
            <a:avLst/>
          </a:prstGeom>
          <a:solidFill>
            <a:schemeClr val="accent1"/>
          </a:solidFill>
          <a:ln w="76200" cap="flat" cmpd="sng" algn="ctr">
            <a:solidFill>
              <a:srgbClr val="0070C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5" name="Straight Connector 64"/>
          <p:cNvCxnSpPr/>
          <p:nvPr/>
        </p:nvCxnSpPr>
        <p:spPr bwMode="auto">
          <a:xfrm>
            <a:off x="29641800" y="5410200"/>
            <a:ext cx="0" cy="25679400"/>
          </a:xfrm>
          <a:prstGeom prst="line">
            <a:avLst/>
          </a:prstGeom>
          <a:solidFill>
            <a:schemeClr val="accent1"/>
          </a:solidFill>
          <a:ln w="76200" cap="flat" cmpd="sng" algn="ctr">
            <a:solidFill>
              <a:srgbClr val="0070C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6" name="TextBox 65"/>
          <p:cNvSpPr txBox="1"/>
          <p:nvPr/>
        </p:nvSpPr>
        <p:spPr>
          <a:xfrm>
            <a:off x="1066800" y="24227433"/>
            <a:ext cx="12496800" cy="8309967"/>
          </a:xfrm>
          <a:prstGeom prst="rect">
            <a:avLst/>
          </a:prstGeom>
          <a:noFill/>
        </p:spPr>
        <p:txBody>
          <a:bodyPr wrap="square" rtlCol="0">
            <a:spAutoFit/>
          </a:bodyPr>
          <a:lstStyle/>
          <a:p>
            <a:pPr>
              <a:spcAft>
                <a:spcPts val="1200"/>
              </a:spcAft>
            </a:pPr>
            <a:r>
              <a:rPr lang="en-US" sz="4000" b="1" dirty="0">
                <a:latin typeface="+mj-lt"/>
              </a:rPr>
              <a:t>3</a:t>
            </a:r>
            <a:r>
              <a:rPr lang="en-US" sz="4000" b="1" dirty="0" smtClean="0">
                <a:latin typeface="+mj-lt"/>
              </a:rPr>
              <a:t>. Results</a:t>
            </a:r>
            <a:endParaRPr lang="en-US" dirty="0" smtClean="0"/>
          </a:p>
          <a:p>
            <a:pPr algn="just">
              <a:spcAft>
                <a:spcPts val="2400"/>
              </a:spcAft>
            </a:pPr>
            <a:r>
              <a:rPr lang="en-US" sz="3200" b="1" i="1" dirty="0" smtClean="0">
                <a:latin typeface="+mj-lt"/>
              </a:rPr>
              <a:t>CPC </a:t>
            </a:r>
            <a:r>
              <a:rPr lang="en-US" sz="3200" b="1" i="1" dirty="0" err="1" smtClean="0">
                <a:latin typeface="+mj-lt"/>
              </a:rPr>
              <a:t>Tmin</a:t>
            </a:r>
            <a:r>
              <a:rPr lang="en-US" sz="3200" b="1" i="1" dirty="0" smtClean="0">
                <a:latin typeface="+mj-lt"/>
              </a:rPr>
              <a:t> vs</a:t>
            </a:r>
            <a:r>
              <a:rPr lang="en-US" sz="3200" b="1" i="1" dirty="0" smtClean="0">
                <a:latin typeface="+mj-lt"/>
              </a:rPr>
              <a:t> CFSR </a:t>
            </a:r>
            <a:r>
              <a:rPr lang="en-US" sz="3200" b="1" i="1" dirty="0" err="1" smtClean="0">
                <a:latin typeface="+mj-lt"/>
              </a:rPr>
              <a:t>Tmin</a:t>
            </a:r>
            <a:r>
              <a:rPr lang="en-US" sz="3200" b="1" i="1" dirty="0" smtClean="0">
                <a:latin typeface="+mj-lt"/>
              </a:rPr>
              <a:t>, </a:t>
            </a:r>
            <a:r>
              <a:rPr lang="en-US" sz="2800" b="1" i="1" dirty="0" smtClean="0">
                <a:latin typeface="+mj-lt"/>
              </a:rPr>
              <a:t>2012</a:t>
            </a:r>
            <a:r>
              <a:rPr lang="en-US" sz="3200" b="1" i="1" dirty="0" smtClean="0">
                <a:latin typeface="+mj-lt"/>
              </a:rPr>
              <a:t> </a:t>
            </a:r>
            <a:r>
              <a:rPr lang="en-US" sz="2800" b="1" i="1" dirty="0" smtClean="0">
                <a:latin typeface="+mj-lt"/>
              </a:rPr>
              <a:t>(left: before </a:t>
            </a:r>
            <a:r>
              <a:rPr lang="en-US" sz="2800" b="1" i="1" dirty="0" err="1" smtClean="0">
                <a:latin typeface="+mj-lt"/>
              </a:rPr>
              <a:t>adjt</a:t>
            </a:r>
            <a:r>
              <a:rPr lang="en-US" sz="2800" b="1" i="1" dirty="0" smtClean="0">
                <a:latin typeface="+mj-lt"/>
              </a:rPr>
              <a:t>; right: after </a:t>
            </a:r>
            <a:r>
              <a:rPr lang="en-US" sz="2800" b="1" i="1" dirty="0" err="1" smtClean="0">
                <a:latin typeface="+mj-lt"/>
              </a:rPr>
              <a:t>adjt</a:t>
            </a:r>
            <a:r>
              <a:rPr lang="en-US" sz="2800" b="1" i="1" dirty="0" smtClean="0">
                <a:latin typeface="+mj-lt"/>
              </a:rPr>
              <a:t>)</a:t>
            </a:r>
            <a:endParaRPr lang="en-US" sz="2800" b="1" i="1" dirty="0" smtClean="0">
              <a:latin typeface="+mj-lt"/>
            </a:endParaRPr>
          </a:p>
          <a:p>
            <a:pPr algn="just">
              <a:spcAft>
                <a:spcPts val="2400"/>
              </a:spcAft>
            </a:pPr>
            <a:endParaRPr lang="en-US" sz="3600" dirty="0" smtClean="0"/>
          </a:p>
          <a:p>
            <a:pPr algn="just">
              <a:spcAft>
                <a:spcPts val="2400"/>
              </a:spcAft>
            </a:pPr>
            <a:endParaRPr lang="en-US" sz="3600" dirty="0"/>
          </a:p>
          <a:p>
            <a:pPr algn="just">
              <a:spcAft>
                <a:spcPts val="2400"/>
              </a:spcAft>
            </a:pPr>
            <a:endParaRPr lang="en-US" sz="3600" dirty="0" smtClean="0"/>
          </a:p>
          <a:p>
            <a:pPr algn="just">
              <a:spcAft>
                <a:spcPts val="2400"/>
              </a:spcAft>
            </a:pPr>
            <a:endParaRPr lang="en-US" sz="3600" dirty="0"/>
          </a:p>
          <a:p>
            <a:pPr algn="just">
              <a:spcAft>
                <a:spcPts val="2400"/>
              </a:spcAft>
            </a:pPr>
            <a:endParaRPr lang="en-US" sz="3600" dirty="0" smtClean="0"/>
          </a:p>
          <a:p>
            <a:pPr algn="just">
              <a:spcAft>
                <a:spcPts val="2400"/>
              </a:spcAft>
            </a:pPr>
            <a:endParaRPr lang="en-US" sz="3600" dirty="0" smtClean="0"/>
          </a:p>
          <a:p>
            <a:pPr algn="just">
              <a:spcAft>
                <a:spcPts val="2400"/>
              </a:spcAft>
            </a:pPr>
            <a:endParaRPr lang="en-US" sz="3600" dirty="0" smtClean="0"/>
          </a:p>
          <a:p>
            <a:pPr algn="just">
              <a:spcAft>
                <a:spcPts val="2400"/>
              </a:spcAft>
            </a:pPr>
            <a:endParaRPr lang="en-US" sz="3600" dirty="0"/>
          </a:p>
        </p:txBody>
      </p:sp>
      <p:sp>
        <p:nvSpPr>
          <p:cNvPr id="2" name="TextBox 1"/>
          <p:cNvSpPr txBox="1"/>
          <p:nvPr/>
        </p:nvSpPr>
        <p:spPr>
          <a:xfrm>
            <a:off x="8534400" y="30838914"/>
            <a:ext cx="1752600" cy="707886"/>
          </a:xfrm>
          <a:prstGeom prst="rect">
            <a:avLst/>
          </a:prstGeom>
          <a:noFill/>
        </p:spPr>
        <p:txBody>
          <a:bodyPr wrap="square" rtlCol="0">
            <a:spAutoFit/>
          </a:bodyPr>
          <a:lstStyle/>
          <a:p>
            <a:r>
              <a:rPr lang="en-US" sz="4000" b="1" dirty="0" smtClean="0">
                <a:solidFill>
                  <a:srgbClr val="0070C0"/>
                </a:solidFill>
                <a:latin typeface="+mj-lt"/>
              </a:rPr>
              <a:t>Fig. 1</a:t>
            </a:r>
            <a:endParaRPr lang="en-US" sz="4000" b="1" dirty="0">
              <a:solidFill>
                <a:srgbClr val="0070C0"/>
              </a:solidFill>
              <a:latin typeface="+mj-lt"/>
            </a:endParaRPr>
          </a:p>
        </p:txBody>
      </p:sp>
      <p:sp>
        <p:nvSpPr>
          <p:cNvPr id="22" name="TextBox 21"/>
          <p:cNvSpPr txBox="1"/>
          <p:nvPr/>
        </p:nvSpPr>
        <p:spPr>
          <a:xfrm>
            <a:off x="8305800" y="25554087"/>
            <a:ext cx="5715000" cy="4524315"/>
          </a:xfrm>
          <a:prstGeom prst="rect">
            <a:avLst/>
          </a:prstGeom>
          <a:noFill/>
        </p:spPr>
        <p:txBody>
          <a:bodyPr wrap="square" rtlCol="0">
            <a:spAutoFit/>
          </a:bodyPr>
          <a:lstStyle/>
          <a:p>
            <a:pPr algn="just">
              <a:spcAft>
                <a:spcPts val="2400"/>
              </a:spcAft>
            </a:pPr>
            <a:r>
              <a:rPr lang="en-US" sz="3600" b="1" dirty="0" smtClean="0"/>
              <a:t>Fig.1</a:t>
            </a:r>
            <a:r>
              <a:rPr lang="en-US" sz="3600" b="1" dirty="0" smtClean="0"/>
              <a:t>. </a:t>
            </a:r>
            <a:r>
              <a:rPr lang="en-US" sz="3600" dirty="0"/>
              <a:t>C</a:t>
            </a:r>
            <a:r>
              <a:rPr lang="en-US" sz="3600" dirty="0" smtClean="0"/>
              <a:t>orrelation coefficient, bias and RMSE between the CPC and CFSR </a:t>
            </a:r>
            <a:r>
              <a:rPr lang="en-US" sz="3600" dirty="0" err="1" smtClean="0"/>
              <a:t>Tmin</a:t>
            </a:r>
            <a:r>
              <a:rPr lang="en-US" sz="3600" dirty="0" smtClean="0"/>
              <a:t>, 2012. </a:t>
            </a:r>
            <a:r>
              <a:rPr lang="en-US" sz="3600" dirty="0" smtClean="0"/>
              <a:t> </a:t>
            </a:r>
            <a:r>
              <a:rPr lang="en-US" sz="3600" dirty="0" smtClean="0"/>
              <a:t>Statistical analysis s</a:t>
            </a:r>
            <a:r>
              <a:rPr lang="en-US" sz="3600" dirty="0" smtClean="0"/>
              <a:t>hows significant improvement of the CFSR T</a:t>
            </a:r>
            <a:r>
              <a:rPr lang="en-US" sz="3600" baseline="-25000" dirty="0" smtClean="0"/>
              <a:t>2m</a:t>
            </a:r>
            <a:r>
              <a:rPr lang="en-US" sz="3600" dirty="0"/>
              <a:t> </a:t>
            </a:r>
            <a:r>
              <a:rPr lang="en-US" sz="3600" dirty="0" smtClean="0"/>
              <a:t>after adjustment</a:t>
            </a:r>
            <a:r>
              <a:rPr lang="en-US" sz="3600" dirty="0" smtClean="0"/>
              <a:t>. Similar result in the </a:t>
            </a:r>
            <a:r>
              <a:rPr lang="en-US" sz="3600" dirty="0" err="1" smtClean="0"/>
              <a:t>Tmax</a:t>
            </a:r>
            <a:r>
              <a:rPr lang="en-US" sz="3600" dirty="0" smtClean="0"/>
              <a:t> (not shown).</a:t>
            </a:r>
            <a:endParaRPr lang="en-US" sz="3600" dirty="0" smtClean="0"/>
          </a:p>
        </p:txBody>
      </p:sp>
      <p:sp>
        <p:nvSpPr>
          <p:cNvPr id="23" name="TextBox 22"/>
          <p:cNvSpPr txBox="1"/>
          <p:nvPr/>
        </p:nvSpPr>
        <p:spPr>
          <a:xfrm>
            <a:off x="14782800" y="5334000"/>
            <a:ext cx="5334000" cy="6186309"/>
          </a:xfrm>
          <a:prstGeom prst="rect">
            <a:avLst/>
          </a:prstGeom>
          <a:noFill/>
        </p:spPr>
        <p:txBody>
          <a:bodyPr wrap="square" rtlCol="0">
            <a:spAutoFit/>
          </a:bodyPr>
          <a:lstStyle/>
          <a:p>
            <a:pPr algn="just">
              <a:spcAft>
                <a:spcPts val="2400"/>
              </a:spcAft>
            </a:pPr>
            <a:r>
              <a:rPr lang="en-US" sz="3600" b="1" dirty="0" smtClean="0"/>
              <a:t>Fig. 2. </a:t>
            </a:r>
            <a:r>
              <a:rPr lang="en-US" sz="3600" dirty="0" smtClean="0"/>
              <a:t>Time series of the CPC and CFSR </a:t>
            </a:r>
            <a:r>
              <a:rPr lang="en-US" sz="3600" dirty="0" err="1" smtClean="0"/>
              <a:t>Tmin</a:t>
            </a:r>
            <a:r>
              <a:rPr lang="en-US" sz="3600" dirty="0" smtClean="0"/>
              <a:t> at a selected location in the US, 2012 (left</a:t>
            </a:r>
            <a:r>
              <a:rPr lang="en-US" sz="3600" dirty="0" smtClean="0"/>
              <a:t>) </a:t>
            </a:r>
            <a:r>
              <a:rPr lang="en-US" sz="3600" dirty="0" smtClean="0"/>
              <a:t>and scatter plots </a:t>
            </a:r>
            <a:r>
              <a:rPr lang="en-US" sz="3600" dirty="0" smtClean="0"/>
              <a:t>between the CPC and CFSR </a:t>
            </a:r>
            <a:r>
              <a:rPr lang="en-US" sz="3600" dirty="0" err="1" smtClean="0"/>
              <a:t>Tmin</a:t>
            </a:r>
            <a:r>
              <a:rPr lang="en-US" sz="3600" dirty="0" smtClean="0"/>
              <a:t> (upper right: before </a:t>
            </a:r>
            <a:r>
              <a:rPr lang="en-US" sz="3600" dirty="0" err="1" smtClean="0"/>
              <a:t>adjt</a:t>
            </a:r>
            <a:r>
              <a:rPr lang="en-US" sz="3600" dirty="0" smtClean="0"/>
              <a:t>; lower right: after </a:t>
            </a:r>
            <a:r>
              <a:rPr lang="en-US" sz="3600" dirty="0" err="1" smtClean="0"/>
              <a:t>adjt</a:t>
            </a:r>
            <a:r>
              <a:rPr lang="en-US" sz="3600" dirty="0" smtClean="0"/>
              <a:t>).  Both bias and RMSE are reduced after adjustment. Similar result in the </a:t>
            </a:r>
            <a:r>
              <a:rPr lang="en-US" sz="3600" dirty="0" err="1" smtClean="0"/>
              <a:t>Tmax</a:t>
            </a:r>
            <a:r>
              <a:rPr lang="en-US" sz="3600" dirty="0" smtClean="0"/>
              <a:t> (not shown).</a:t>
            </a:r>
            <a:endParaRPr lang="en-US" sz="3600" dirty="0" smtClean="0"/>
          </a:p>
        </p:txBody>
      </p:sp>
      <p:sp>
        <p:nvSpPr>
          <p:cNvPr id="40" name="TextBox 39"/>
          <p:cNvSpPr txBox="1"/>
          <p:nvPr/>
        </p:nvSpPr>
        <p:spPr>
          <a:xfrm>
            <a:off x="30175200" y="22287131"/>
            <a:ext cx="12496800" cy="9094797"/>
          </a:xfrm>
          <a:prstGeom prst="rect">
            <a:avLst/>
          </a:prstGeom>
          <a:noFill/>
        </p:spPr>
        <p:txBody>
          <a:bodyPr wrap="square" rtlCol="0">
            <a:spAutoFit/>
          </a:bodyPr>
          <a:lstStyle/>
          <a:p>
            <a:pPr marL="571500" indent="-571500" algn="just">
              <a:spcAft>
                <a:spcPts val="1800"/>
              </a:spcAft>
              <a:buFont typeface="Wingdings" panose="05000000000000000000" pitchFamily="2" charset="2"/>
              <a:buChar char="§"/>
            </a:pPr>
            <a:r>
              <a:rPr lang="en-US" sz="3600" dirty="0" smtClean="0"/>
              <a:t>Examination of </a:t>
            </a:r>
            <a:r>
              <a:rPr lang="en-US" sz="3600" dirty="0" err="1" smtClean="0"/>
              <a:t>Tmax</a:t>
            </a:r>
            <a:r>
              <a:rPr lang="en-US" sz="3600" dirty="0" smtClean="0"/>
              <a:t> and </a:t>
            </a:r>
            <a:r>
              <a:rPr lang="en-US" sz="3600" dirty="0" err="1" smtClean="0"/>
              <a:t>Tmin</a:t>
            </a:r>
            <a:r>
              <a:rPr lang="en-US" sz="3600" dirty="0" smtClean="0"/>
              <a:t> against the CPC daily data showed much improved performance of the CFSR/GFS T</a:t>
            </a:r>
            <a:r>
              <a:rPr lang="en-US" sz="3600" baseline="-25000" dirty="0" smtClean="0"/>
              <a:t>2m</a:t>
            </a:r>
            <a:r>
              <a:rPr lang="en-US" sz="3600" dirty="0" smtClean="0"/>
              <a:t> after adjustment. </a:t>
            </a:r>
          </a:p>
          <a:p>
            <a:pPr marL="571500" indent="-571500" algn="just">
              <a:spcAft>
                <a:spcPts val="1800"/>
              </a:spcAft>
              <a:buFont typeface="Wingdings" panose="05000000000000000000" pitchFamily="2" charset="2"/>
              <a:buChar char="§"/>
            </a:pPr>
            <a:r>
              <a:rPr lang="en-US" sz="3600" dirty="0"/>
              <a:t>Examination against independent observations of hourly surface air temperature (the ISD station data) </a:t>
            </a:r>
            <a:r>
              <a:rPr lang="en-US" sz="3600" dirty="0" smtClean="0"/>
              <a:t>showed improvement of </a:t>
            </a:r>
            <a:r>
              <a:rPr lang="en-US" sz="3600" dirty="0"/>
              <a:t>the adjusted CFSR/GFS T</a:t>
            </a:r>
            <a:r>
              <a:rPr lang="en-US" sz="3600" baseline="-25000" dirty="0"/>
              <a:t>2m</a:t>
            </a:r>
            <a:r>
              <a:rPr lang="en-US" sz="3600" dirty="0"/>
              <a:t> compared to the unadjusted </a:t>
            </a:r>
            <a:r>
              <a:rPr lang="en-US" sz="3600" dirty="0" smtClean="0"/>
              <a:t>fields</a:t>
            </a:r>
            <a:r>
              <a:rPr lang="en-US" sz="3600" dirty="0" smtClean="0"/>
              <a:t>.</a:t>
            </a:r>
            <a:endParaRPr lang="en-US" sz="3600" dirty="0" smtClean="0"/>
          </a:p>
          <a:p>
            <a:pPr marL="571500" indent="-571500" algn="just">
              <a:spcAft>
                <a:spcPts val="1800"/>
              </a:spcAft>
              <a:buFont typeface="Wingdings" panose="05000000000000000000" pitchFamily="2" charset="2"/>
              <a:buChar char="§"/>
            </a:pPr>
            <a:r>
              <a:rPr lang="en-US" sz="3600" dirty="0" smtClean="0"/>
              <a:t>In general, improvement in the CFSR hourly T</a:t>
            </a:r>
            <a:r>
              <a:rPr lang="en-US" sz="3600" baseline="-25000" dirty="0" smtClean="0"/>
              <a:t>2m</a:t>
            </a:r>
            <a:r>
              <a:rPr lang="en-US" sz="3600" dirty="0" smtClean="0"/>
              <a:t> is relatively larger than the GFS. Possible reasons are larger forecast error in the GFS model (e.g., phase shift between model and observations) and approximations used in calculating daily mean values in the GFS adjustment.</a:t>
            </a:r>
            <a:endParaRPr lang="en-US" sz="3600" dirty="0" smtClean="0"/>
          </a:p>
          <a:p>
            <a:pPr marL="571500" indent="-571500" algn="just">
              <a:spcAft>
                <a:spcPts val="3600"/>
              </a:spcAft>
              <a:buFont typeface="Wingdings" panose="05000000000000000000" pitchFamily="2" charset="2"/>
              <a:buChar char="§"/>
            </a:pPr>
            <a:r>
              <a:rPr lang="en-US" sz="3600" dirty="0" smtClean="0"/>
              <a:t>An automatic system is established at a CPC server to adjust the retrospective production and update the analysis on a real-time basis for the mass production of the entire target period</a:t>
            </a:r>
            <a:r>
              <a:rPr lang="en-US" sz="3600" dirty="0" smtClean="0"/>
              <a:t>.</a:t>
            </a:r>
            <a:endParaRPr lang="en-US" sz="3600" dirty="0" smtClean="0"/>
          </a:p>
        </p:txBody>
      </p:sp>
      <p:sp>
        <p:nvSpPr>
          <p:cNvPr id="166" name="TextBox 165"/>
          <p:cNvSpPr txBox="1"/>
          <p:nvPr/>
        </p:nvSpPr>
        <p:spPr>
          <a:xfrm>
            <a:off x="23622000" y="10645914"/>
            <a:ext cx="1752600" cy="707886"/>
          </a:xfrm>
          <a:prstGeom prst="rect">
            <a:avLst/>
          </a:prstGeom>
          <a:noFill/>
        </p:spPr>
        <p:txBody>
          <a:bodyPr wrap="square" rtlCol="0">
            <a:spAutoFit/>
          </a:bodyPr>
          <a:lstStyle/>
          <a:p>
            <a:r>
              <a:rPr lang="en-US" sz="4000" b="1" dirty="0" smtClean="0">
                <a:solidFill>
                  <a:srgbClr val="0070C0"/>
                </a:solidFill>
                <a:latin typeface="+mj-lt"/>
              </a:rPr>
              <a:t>Fig. </a:t>
            </a:r>
            <a:r>
              <a:rPr lang="en-US" sz="4000" b="1" dirty="0" smtClean="0">
                <a:solidFill>
                  <a:srgbClr val="0070C0"/>
                </a:solidFill>
                <a:latin typeface="+mj-lt"/>
              </a:rPr>
              <a:t>2</a:t>
            </a:r>
            <a:endParaRPr lang="en-US" sz="4000" b="1" dirty="0">
              <a:solidFill>
                <a:srgbClr val="0070C0"/>
              </a:solidFill>
              <a:latin typeface="+mj-lt"/>
            </a:endParaRPr>
          </a:p>
        </p:txBody>
      </p:sp>
      <p:sp>
        <p:nvSpPr>
          <p:cNvPr id="45" name="TextBox 44"/>
          <p:cNvSpPr txBox="1"/>
          <p:nvPr/>
        </p:nvSpPr>
        <p:spPr>
          <a:xfrm>
            <a:off x="27965400" y="5257800"/>
            <a:ext cx="3200400" cy="307777"/>
          </a:xfrm>
          <a:prstGeom prst="rect">
            <a:avLst/>
          </a:prstGeom>
          <a:noFill/>
        </p:spPr>
        <p:txBody>
          <a:bodyPr wrap="square" rtlCol="0">
            <a:spAutoFit/>
          </a:bodyPr>
          <a:lstStyle/>
          <a:p>
            <a:r>
              <a:rPr lang="en-US" sz="1200" b="1" dirty="0" smtClean="0"/>
              <a:t> </a:t>
            </a:r>
            <a:r>
              <a:rPr lang="en-US" sz="1400" dirty="0"/>
              <a:t>B</a:t>
            </a:r>
            <a:r>
              <a:rPr lang="en-US" sz="1400" dirty="0" smtClean="0"/>
              <a:t>efore </a:t>
            </a:r>
            <a:r>
              <a:rPr lang="en-US" sz="1400" dirty="0" smtClean="0"/>
              <a:t>adjustment</a:t>
            </a:r>
            <a:endParaRPr lang="en-US" sz="1400" dirty="0"/>
          </a:p>
        </p:txBody>
      </p:sp>
      <p:sp>
        <p:nvSpPr>
          <p:cNvPr id="46" name="TextBox 45"/>
          <p:cNvSpPr txBox="1"/>
          <p:nvPr/>
        </p:nvSpPr>
        <p:spPr>
          <a:xfrm>
            <a:off x="28041600" y="8455223"/>
            <a:ext cx="3200400" cy="307777"/>
          </a:xfrm>
          <a:prstGeom prst="rect">
            <a:avLst/>
          </a:prstGeom>
          <a:noFill/>
        </p:spPr>
        <p:txBody>
          <a:bodyPr wrap="square" rtlCol="0">
            <a:spAutoFit/>
          </a:bodyPr>
          <a:lstStyle/>
          <a:p>
            <a:r>
              <a:rPr lang="en-US" sz="1400" dirty="0"/>
              <a:t>A</a:t>
            </a:r>
            <a:r>
              <a:rPr lang="en-US" sz="1400" dirty="0" smtClean="0"/>
              <a:t>fter </a:t>
            </a:r>
            <a:r>
              <a:rPr lang="en-US" sz="1400" dirty="0" smtClean="0"/>
              <a:t>adjustment</a:t>
            </a:r>
            <a:endParaRPr lang="en-US" sz="1400" dirty="0"/>
          </a:p>
        </p:txBody>
      </p:sp>
      <p:pic>
        <p:nvPicPr>
          <p:cNvPr id="47" name="Picture 46"/>
          <p:cNvPicPr>
            <a:picLocks noChangeAspect="1"/>
          </p:cNvPicPr>
          <p:nvPr/>
        </p:nvPicPr>
        <p:blipFill rotWithShape="1">
          <a:blip r:embed="rId3">
            <a:extLst>
              <a:ext uri="{28A0092B-C50C-407E-A947-70E740481C1C}">
                <a14:useLocalDpi xmlns:a14="http://schemas.microsoft.com/office/drawing/2010/main" val="0"/>
              </a:ext>
            </a:extLst>
          </a:blip>
          <a:srcRect t="8484" r="6113"/>
          <a:stretch/>
        </p:blipFill>
        <p:spPr>
          <a:xfrm>
            <a:off x="20345400" y="5562600"/>
            <a:ext cx="5159465" cy="3886199"/>
          </a:xfrm>
          <a:prstGeom prst="rect">
            <a:avLst/>
          </a:prstGeom>
        </p:spPr>
      </p:pic>
      <p:sp>
        <p:nvSpPr>
          <p:cNvPr id="48" name="TextBox 47"/>
          <p:cNvSpPr txBox="1"/>
          <p:nvPr/>
        </p:nvSpPr>
        <p:spPr>
          <a:xfrm>
            <a:off x="23012400" y="8467635"/>
            <a:ext cx="2362200" cy="646331"/>
          </a:xfrm>
          <a:prstGeom prst="rect">
            <a:avLst/>
          </a:prstGeom>
          <a:noFill/>
        </p:spPr>
        <p:txBody>
          <a:bodyPr wrap="square" rtlCol="0">
            <a:spAutoFit/>
          </a:bodyPr>
          <a:lstStyle/>
          <a:p>
            <a:r>
              <a:rPr lang="en-US" sz="1200" b="1" dirty="0"/>
              <a:t>----</a:t>
            </a:r>
            <a:r>
              <a:rPr lang="en-US" sz="1200" dirty="0"/>
              <a:t> CPC </a:t>
            </a:r>
            <a:r>
              <a:rPr lang="en-US" sz="1200" dirty="0" err="1" smtClean="0"/>
              <a:t>Tmin</a:t>
            </a:r>
            <a:endParaRPr lang="en-US" sz="1200" b="1" dirty="0" smtClean="0">
              <a:solidFill>
                <a:srgbClr val="FF0000"/>
              </a:solidFill>
            </a:endParaRPr>
          </a:p>
          <a:p>
            <a:r>
              <a:rPr lang="en-US" sz="1200" b="1" dirty="0" smtClean="0">
                <a:solidFill>
                  <a:srgbClr val="FF0000"/>
                </a:solidFill>
              </a:rPr>
              <a:t>----</a:t>
            </a:r>
            <a:r>
              <a:rPr lang="en-US" sz="1200" dirty="0" smtClean="0"/>
              <a:t> </a:t>
            </a:r>
            <a:r>
              <a:rPr lang="en-US" sz="1200" dirty="0"/>
              <a:t>CFSR </a:t>
            </a:r>
            <a:r>
              <a:rPr lang="en-US" sz="1200" dirty="0" err="1" smtClean="0"/>
              <a:t>Tmin</a:t>
            </a:r>
            <a:r>
              <a:rPr lang="en-US" sz="1200" dirty="0" smtClean="0"/>
              <a:t>, before adjustment</a:t>
            </a:r>
          </a:p>
          <a:p>
            <a:r>
              <a:rPr lang="en-US" sz="1200" b="1" dirty="0">
                <a:solidFill>
                  <a:srgbClr val="0000FF"/>
                </a:solidFill>
              </a:rPr>
              <a:t>----</a:t>
            </a:r>
            <a:r>
              <a:rPr lang="en-US" sz="1200" dirty="0"/>
              <a:t> CFSR </a:t>
            </a:r>
            <a:r>
              <a:rPr lang="en-US" sz="1200" dirty="0" err="1" smtClean="0"/>
              <a:t>Tmin</a:t>
            </a:r>
            <a:r>
              <a:rPr lang="en-US" sz="1200" dirty="0" smtClean="0"/>
              <a:t>, </a:t>
            </a:r>
            <a:r>
              <a:rPr lang="en-US" sz="1200" dirty="0"/>
              <a:t>after </a:t>
            </a:r>
            <a:r>
              <a:rPr lang="en-US" sz="1200" dirty="0" smtClean="0"/>
              <a:t>adjustment</a:t>
            </a:r>
            <a:endParaRPr lang="en-US" sz="1200" dirty="0"/>
          </a:p>
        </p:txBody>
      </p:sp>
      <p:pic>
        <p:nvPicPr>
          <p:cNvPr id="49" name="Picture 48"/>
          <p:cNvPicPr>
            <a:picLocks noChangeAspect="1"/>
          </p:cNvPicPr>
          <p:nvPr/>
        </p:nvPicPr>
        <p:blipFill rotWithShape="1">
          <a:blip r:embed="rId4" cstate="print">
            <a:extLst>
              <a:ext uri="{28A0092B-C50C-407E-A947-70E740481C1C}">
                <a14:useLocalDpi xmlns:a14="http://schemas.microsoft.com/office/drawing/2010/main" val="0"/>
              </a:ext>
            </a:extLst>
          </a:blip>
          <a:srcRect l="-5251" t="7436" r="5251" b="1"/>
          <a:stretch/>
        </p:blipFill>
        <p:spPr>
          <a:xfrm>
            <a:off x="25298400" y="5572102"/>
            <a:ext cx="4141523" cy="2962298"/>
          </a:xfrm>
          <a:prstGeom prst="rect">
            <a:avLst/>
          </a:prstGeom>
        </p:spPr>
      </p:pic>
      <p:sp>
        <p:nvSpPr>
          <p:cNvPr id="50" name="TextBox 49"/>
          <p:cNvSpPr txBox="1"/>
          <p:nvPr/>
        </p:nvSpPr>
        <p:spPr>
          <a:xfrm>
            <a:off x="26047416" y="5572036"/>
            <a:ext cx="954107" cy="600164"/>
          </a:xfrm>
          <a:prstGeom prst="rect">
            <a:avLst/>
          </a:prstGeom>
          <a:noFill/>
        </p:spPr>
        <p:txBody>
          <a:bodyPr wrap="none" rtlCol="0">
            <a:spAutoFit/>
          </a:bodyPr>
          <a:lstStyle/>
          <a:p>
            <a:r>
              <a:rPr lang="en-US" sz="1100" b="1" dirty="0" err="1" smtClean="0"/>
              <a:t>corr</a:t>
            </a:r>
            <a:r>
              <a:rPr lang="en-US" sz="1100" b="1" dirty="0" smtClean="0"/>
              <a:t>= 0.950</a:t>
            </a:r>
          </a:p>
          <a:p>
            <a:r>
              <a:rPr lang="en-US" sz="1100" b="1" dirty="0" smtClean="0"/>
              <a:t>bias= 3.113</a:t>
            </a:r>
          </a:p>
          <a:p>
            <a:r>
              <a:rPr lang="en-US" sz="1100" b="1" dirty="0" smtClean="0"/>
              <a:t>RMSE= 3.703</a:t>
            </a:r>
            <a:endParaRPr lang="en-US" sz="1100" b="1" dirty="0"/>
          </a:p>
        </p:txBody>
      </p:sp>
      <p:pic>
        <p:nvPicPr>
          <p:cNvPr id="51" name="Picture 50"/>
          <p:cNvPicPr>
            <a:picLocks noChangeAspect="1"/>
          </p:cNvPicPr>
          <p:nvPr/>
        </p:nvPicPr>
        <p:blipFill rotWithShape="1">
          <a:blip r:embed="rId5" cstate="print">
            <a:extLst>
              <a:ext uri="{28A0092B-C50C-407E-A947-70E740481C1C}">
                <a14:useLocalDpi xmlns:a14="http://schemas.microsoft.com/office/drawing/2010/main" val="0"/>
              </a:ext>
            </a:extLst>
          </a:blip>
          <a:srcRect t="6464" r="5321"/>
          <a:stretch/>
        </p:blipFill>
        <p:spPr>
          <a:xfrm>
            <a:off x="25524757" y="8686800"/>
            <a:ext cx="3892875" cy="2971800"/>
          </a:xfrm>
          <a:prstGeom prst="rect">
            <a:avLst/>
          </a:prstGeom>
        </p:spPr>
      </p:pic>
      <p:sp>
        <p:nvSpPr>
          <p:cNvPr id="52" name="TextBox 51"/>
          <p:cNvSpPr txBox="1"/>
          <p:nvPr/>
        </p:nvSpPr>
        <p:spPr>
          <a:xfrm>
            <a:off x="26047416" y="8696236"/>
            <a:ext cx="954107" cy="600164"/>
          </a:xfrm>
          <a:prstGeom prst="rect">
            <a:avLst/>
          </a:prstGeom>
          <a:noFill/>
        </p:spPr>
        <p:txBody>
          <a:bodyPr wrap="none" rtlCol="0">
            <a:spAutoFit/>
          </a:bodyPr>
          <a:lstStyle/>
          <a:p>
            <a:r>
              <a:rPr lang="en-US" sz="1100" b="1" dirty="0" err="1" smtClean="0"/>
              <a:t>corr</a:t>
            </a:r>
            <a:r>
              <a:rPr lang="en-US" sz="1100" b="1" dirty="0" smtClean="0"/>
              <a:t>= 0.990</a:t>
            </a:r>
          </a:p>
          <a:p>
            <a:r>
              <a:rPr lang="en-US" sz="1100" b="1" dirty="0" smtClean="0"/>
              <a:t>bias= 0.030</a:t>
            </a:r>
          </a:p>
          <a:p>
            <a:r>
              <a:rPr lang="en-US" sz="1100" b="1" dirty="0" smtClean="0"/>
              <a:t>RMSE= 1.440</a:t>
            </a:r>
            <a:endParaRPr lang="en-US" sz="1100" b="1" dirty="0"/>
          </a:p>
        </p:txBody>
      </p:sp>
      <p:sp>
        <p:nvSpPr>
          <p:cNvPr id="81" name="TextBox 80"/>
          <p:cNvSpPr txBox="1"/>
          <p:nvPr/>
        </p:nvSpPr>
        <p:spPr>
          <a:xfrm>
            <a:off x="14630400" y="4495800"/>
            <a:ext cx="14020800" cy="584775"/>
          </a:xfrm>
          <a:prstGeom prst="rect">
            <a:avLst/>
          </a:prstGeom>
          <a:noFill/>
        </p:spPr>
        <p:txBody>
          <a:bodyPr wrap="square" rtlCol="0">
            <a:spAutoFit/>
          </a:bodyPr>
          <a:lstStyle/>
          <a:p>
            <a:pPr algn="just">
              <a:spcAft>
                <a:spcPts val="0"/>
              </a:spcAft>
            </a:pPr>
            <a:r>
              <a:rPr lang="en-US" sz="3200" b="1" i="1" dirty="0">
                <a:latin typeface="+mj-lt"/>
              </a:rPr>
              <a:t>CPC </a:t>
            </a:r>
            <a:r>
              <a:rPr lang="en-US" sz="3200" b="1" i="1" dirty="0" err="1" smtClean="0">
                <a:latin typeface="+mj-lt"/>
              </a:rPr>
              <a:t>Tmin</a:t>
            </a:r>
            <a:r>
              <a:rPr lang="en-US" sz="3200" b="1" i="1" dirty="0" smtClean="0">
                <a:latin typeface="+mj-lt"/>
              </a:rPr>
              <a:t> </a:t>
            </a:r>
            <a:r>
              <a:rPr lang="en-US" sz="3200" b="1" i="1" dirty="0">
                <a:latin typeface="+mj-lt"/>
              </a:rPr>
              <a:t>vs CFSR </a:t>
            </a:r>
            <a:r>
              <a:rPr lang="en-US" sz="3200" b="1" i="1" dirty="0" err="1" smtClean="0">
                <a:latin typeface="+mj-lt"/>
              </a:rPr>
              <a:t>Tmin</a:t>
            </a:r>
            <a:r>
              <a:rPr lang="en-US" sz="3200" b="1" i="1" dirty="0" smtClean="0">
                <a:latin typeface="+mj-lt"/>
              </a:rPr>
              <a:t>, </a:t>
            </a:r>
            <a:r>
              <a:rPr lang="en-US" sz="2800" b="1" i="1" dirty="0" smtClean="0">
                <a:latin typeface="+mj-lt"/>
              </a:rPr>
              <a:t>2012 (</a:t>
            </a:r>
            <a:r>
              <a:rPr lang="en-US" sz="2800" b="1" i="1" dirty="0" err="1" smtClean="0">
                <a:latin typeface="+mj-lt"/>
              </a:rPr>
              <a:t>lon</a:t>
            </a:r>
            <a:r>
              <a:rPr lang="en-US" sz="2800" b="1" i="1" dirty="0" smtClean="0">
                <a:latin typeface="+mj-lt"/>
              </a:rPr>
              <a:t>=249.25, </a:t>
            </a:r>
            <a:r>
              <a:rPr lang="en-US" sz="2800" b="1" i="1" dirty="0" err="1" smtClean="0">
                <a:latin typeface="+mj-lt"/>
              </a:rPr>
              <a:t>lat</a:t>
            </a:r>
            <a:r>
              <a:rPr lang="en-US" sz="2800" b="1" i="1" dirty="0" smtClean="0">
                <a:latin typeface="+mj-lt"/>
              </a:rPr>
              <a:t>=35.08)</a:t>
            </a:r>
            <a:endParaRPr lang="en-US" sz="2800" b="1" i="1" dirty="0" smtClean="0">
              <a:latin typeface="+mj-lt"/>
            </a:endParaRPr>
          </a:p>
        </p:txBody>
      </p:sp>
      <p:sp>
        <p:nvSpPr>
          <p:cNvPr id="84" name="TextBox 83"/>
          <p:cNvSpPr txBox="1"/>
          <p:nvPr/>
        </p:nvSpPr>
        <p:spPr>
          <a:xfrm>
            <a:off x="614714" y="26215477"/>
            <a:ext cx="607859" cy="369332"/>
          </a:xfrm>
          <a:prstGeom prst="rect">
            <a:avLst/>
          </a:prstGeom>
          <a:noFill/>
        </p:spPr>
        <p:txBody>
          <a:bodyPr wrap="none" rtlCol="0">
            <a:spAutoFit/>
          </a:bodyPr>
          <a:lstStyle/>
          <a:p>
            <a:r>
              <a:rPr lang="en-US" sz="1800" b="1" dirty="0" err="1" smtClean="0"/>
              <a:t>corr</a:t>
            </a:r>
            <a:endParaRPr lang="en-US" sz="1800" b="1" dirty="0"/>
          </a:p>
        </p:txBody>
      </p:sp>
      <p:sp>
        <p:nvSpPr>
          <p:cNvPr id="85" name="TextBox 84"/>
          <p:cNvSpPr txBox="1"/>
          <p:nvPr/>
        </p:nvSpPr>
        <p:spPr>
          <a:xfrm>
            <a:off x="609600" y="28196677"/>
            <a:ext cx="582211" cy="369332"/>
          </a:xfrm>
          <a:prstGeom prst="rect">
            <a:avLst/>
          </a:prstGeom>
          <a:noFill/>
        </p:spPr>
        <p:txBody>
          <a:bodyPr wrap="none" rtlCol="0">
            <a:spAutoFit/>
          </a:bodyPr>
          <a:lstStyle/>
          <a:p>
            <a:r>
              <a:rPr lang="en-US" sz="1800" b="1" dirty="0" smtClean="0"/>
              <a:t>bias</a:t>
            </a:r>
            <a:endParaRPr lang="en-US" sz="1800" b="1" dirty="0"/>
          </a:p>
        </p:txBody>
      </p:sp>
      <p:sp>
        <p:nvSpPr>
          <p:cNvPr id="86" name="TextBox 85"/>
          <p:cNvSpPr txBox="1"/>
          <p:nvPr/>
        </p:nvSpPr>
        <p:spPr>
          <a:xfrm>
            <a:off x="542412" y="30177877"/>
            <a:ext cx="776175" cy="338554"/>
          </a:xfrm>
          <a:prstGeom prst="rect">
            <a:avLst/>
          </a:prstGeom>
          <a:noFill/>
        </p:spPr>
        <p:txBody>
          <a:bodyPr wrap="none" rtlCol="0">
            <a:spAutoFit/>
          </a:bodyPr>
          <a:lstStyle/>
          <a:p>
            <a:r>
              <a:rPr lang="en-US" sz="1600" b="1" dirty="0" smtClean="0"/>
              <a:t>RMSE</a:t>
            </a:r>
            <a:endParaRPr lang="en-US" sz="1600" b="1" dirty="0"/>
          </a:p>
        </p:txBody>
      </p:sp>
      <mc:AlternateContent xmlns:mc="http://schemas.openxmlformats.org/markup-compatibility/2006">
        <mc:Choice xmlns:a14="http://schemas.microsoft.com/office/drawing/2010/main" Requires="a14">
          <p:sp>
            <p:nvSpPr>
              <p:cNvPr id="87" name="TextBox 86"/>
              <p:cNvSpPr txBox="1"/>
              <p:nvPr/>
            </p:nvSpPr>
            <p:spPr>
              <a:xfrm>
                <a:off x="1509861" y="31320877"/>
                <a:ext cx="1461939" cy="530723"/>
              </a:xfrm>
              <a:prstGeom prst="rect">
                <a:avLst/>
              </a:prstGeom>
              <a:noFill/>
            </p:spPr>
            <p:txBody>
              <a:bodyPr wrap="none" rtlCol="0">
                <a:spAutoFit/>
              </a:bodyPr>
              <a:lstStyle/>
              <a:p>
                <a14:m>
                  <m:oMath xmlns:m="http://schemas.openxmlformats.org/officeDocument/2006/math">
                    <m:rad>
                      <m:radPr>
                        <m:degHide m:val="on"/>
                        <m:ctrlPr>
                          <a:rPr lang="en-US" sz="1400" b="1" i="1" smtClean="0">
                            <a:latin typeface="Cambria Math"/>
                            <a:ea typeface="Cambria Math"/>
                          </a:rPr>
                        </m:ctrlPr>
                      </m:radPr>
                      <m:deg/>
                      <m:e>
                        <m:f>
                          <m:fPr>
                            <m:ctrlPr>
                              <a:rPr lang="en-US" sz="1400" b="1" i="1" smtClean="0">
                                <a:latin typeface="Cambria Math"/>
                                <a:ea typeface="Cambria Math"/>
                              </a:rPr>
                            </m:ctrlPr>
                          </m:fPr>
                          <m:num>
                            <m:nary>
                              <m:naryPr>
                                <m:chr m:val="∑"/>
                                <m:ctrlPr>
                                  <a:rPr lang="en-US" sz="1400" b="1" i="1" smtClean="0">
                                    <a:latin typeface="Cambria Math"/>
                                    <a:ea typeface="Cambria Math"/>
                                  </a:rPr>
                                </m:ctrlPr>
                              </m:naryPr>
                              <m:sub>
                                <m:r>
                                  <m:rPr>
                                    <m:brk m:alnAt="23"/>
                                  </m:rPr>
                                  <a:rPr lang="en-US" sz="1400" b="1" i="1" smtClean="0">
                                    <a:latin typeface="Cambria Math"/>
                                    <a:ea typeface="Cambria Math"/>
                                  </a:rPr>
                                  <m:t>𝟏</m:t>
                                </m:r>
                              </m:sub>
                              <m:sup>
                                <m:r>
                                  <a:rPr lang="en-US" sz="1400" b="1" i="1" smtClean="0">
                                    <a:latin typeface="Cambria Math"/>
                                    <a:ea typeface="Cambria Math"/>
                                  </a:rPr>
                                  <m:t>𝒏</m:t>
                                </m:r>
                              </m:sup>
                              <m:e>
                                <m:d>
                                  <m:dPr>
                                    <m:ctrlPr>
                                      <a:rPr lang="en-US" sz="1400" b="1" i="1" smtClean="0">
                                        <a:latin typeface="Cambria Math"/>
                                        <a:ea typeface="Cambria Math"/>
                                      </a:rPr>
                                    </m:ctrlPr>
                                  </m:dPr>
                                  <m:e>
                                    <m:r>
                                      <a:rPr lang="en-US" sz="1400" b="1" i="1" smtClean="0">
                                        <a:latin typeface="Cambria Math"/>
                                        <a:ea typeface="Cambria Math"/>
                                      </a:rPr>
                                      <m:t>𝒃𝒊𝒂𝒔</m:t>
                                    </m:r>
                                  </m:e>
                                </m:d>
                                <m:r>
                                  <a:rPr lang="en-US" sz="1400" b="1" i="1" baseline="30000" smtClean="0">
                                    <a:latin typeface="Cambria Math"/>
                                    <a:ea typeface="Cambria Math"/>
                                  </a:rPr>
                                  <m:t>𝟐</m:t>
                                </m:r>
                              </m:e>
                            </m:nary>
                          </m:num>
                          <m:den>
                            <m:r>
                              <a:rPr lang="en-US" sz="1400" b="1" i="1" smtClean="0">
                                <a:latin typeface="Cambria Math"/>
                                <a:ea typeface="Cambria Math"/>
                              </a:rPr>
                              <m:t>𝒏</m:t>
                            </m:r>
                          </m:den>
                        </m:f>
                      </m:e>
                    </m:rad>
                  </m:oMath>
                </a14:m>
                <a:r>
                  <a:rPr lang="en-US" sz="1400" b="1" dirty="0" smtClean="0"/>
                  <a:t>= 3.105</a:t>
                </a:r>
                <a:endParaRPr lang="en-US" sz="1400" b="1" dirty="0"/>
              </a:p>
            </p:txBody>
          </p:sp>
        </mc:Choice>
        <mc:Fallback>
          <p:sp>
            <p:nvSpPr>
              <p:cNvPr id="87" name="TextBox 86"/>
              <p:cNvSpPr txBox="1">
                <a:spLocks noRot="1" noChangeAspect="1" noMove="1" noResize="1" noEditPoints="1" noAdjustHandles="1" noChangeArrowheads="1" noChangeShapeType="1" noTextEdit="1"/>
              </p:cNvSpPr>
              <p:nvPr/>
            </p:nvSpPr>
            <p:spPr>
              <a:xfrm>
                <a:off x="1509861" y="31320877"/>
                <a:ext cx="1461939" cy="530723"/>
              </a:xfrm>
              <a:prstGeom prst="rect">
                <a:avLst/>
              </a:prstGeom>
              <a:blipFill rotWithShape="1">
                <a:blip r:embed="rId6"/>
                <a:stretch>
                  <a:fillRect r="-1250"/>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88" name="TextBox 87"/>
              <p:cNvSpPr txBox="1"/>
              <p:nvPr/>
            </p:nvSpPr>
            <p:spPr>
              <a:xfrm>
                <a:off x="4820744" y="31320877"/>
                <a:ext cx="1461939" cy="530723"/>
              </a:xfrm>
              <a:prstGeom prst="rect">
                <a:avLst/>
              </a:prstGeom>
              <a:noFill/>
            </p:spPr>
            <p:txBody>
              <a:bodyPr wrap="none" rtlCol="0">
                <a:spAutoFit/>
              </a:bodyPr>
              <a:lstStyle/>
              <a:p>
                <a14:m>
                  <m:oMath xmlns:m="http://schemas.openxmlformats.org/officeDocument/2006/math">
                    <m:rad>
                      <m:radPr>
                        <m:degHide m:val="on"/>
                        <m:ctrlPr>
                          <a:rPr lang="en-US" sz="1400" b="1" i="1" smtClean="0">
                            <a:latin typeface="Cambria Math"/>
                            <a:ea typeface="Cambria Math"/>
                          </a:rPr>
                        </m:ctrlPr>
                      </m:radPr>
                      <m:deg/>
                      <m:e>
                        <m:f>
                          <m:fPr>
                            <m:ctrlPr>
                              <a:rPr lang="en-US" sz="1400" b="1" i="1" smtClean="0">
                                <a:latin typeface="Cambria Math"/>
                                <a:ea typeface="Cambria Math"/>
                              </a:rPr>
                            </m:ctrlPr>
                          </m:fPr>
                          <m:num>
                            <m:nary>
                              <m:naryPr>
                                <m:chr m:val="∑"/>
                                <m:ctrlPr>
                                  <a:rPr lang="en-US" sz="1400" b="1" i="1" smtClean="0">
                                    <a:latin typeface="Cambria Math"/>
                                    <a:ea typeface="Cambria Math"/>
                                  </a:rPr>
                                </m:ctrlPr>
                              </m:naryPr>
                              <m:sub>
                                <m:r>
                                  <m:rPr>
                                    <m:brk m:alnAt="23"/>
                                  </m:rPr>
                                  <a:rPr lang="en-US" sz="1400" b="1" i="1" smtClean="0">
                                    <a:latin typeface="Cambria Math"/>
                                    <a:ea typeface="Cambria Math"/>
                                  </a:rPr>
                                  <m:t>𝟏</m:t>
                                </m:r>
                              </m:sub>
                              <m:sup>
                                <m:r>
                                  <a:rPr lang="en-US" sz="1400" b="1" i="1" smtClean="0">
                                    <a:latin typeface="Cambria Math"/>
                                    <a:ea typeface="Cambria Math"/>
                                  </a:rPr>
                                  <m:t>𝒏</m:t>
                                </m:r>
                              </m:sup>
                              <m:e>
                                <m:d>
                                  <m:dPr>
                                    <m:ctrlPr>
                                      <a:rPr lang="en-US" sz="1400" b="1" i="1" smtClean="0">
                                        <a:latin typeface="Cambria Math"/>
                                        <a:ea typeface="Cambria Math"/>
                                      </a:rPr>
                                    </m:ctrlPr>
                                  </m:dPr>
                                  <m:e>
                                    <m:r>
                                      <a:rPr lang="en-US" sz="1400" b="1" i="1" smtClean="0">
                                        <a:latin typeface="Cambria Math"/>
                                        <a:ea typeface="Cambria Math"/>
                                      </a:rPr>
                                      <m:t>𝒃𝒊𝒂𝒔</m:t>
                                    </m:r>
                                  </m:e>
                                </m:d>
                                <m:r>
                                  <a:rPr lang="en-US" sz="1400" b="1" i="1" baseline="30000" smtClean="0">
                                    <a:latin typeface="Cambria Math"/>
                                    <a:ea typeface="Cambria Math"/>
                                  </a:rPr>
                                  <m:t>𝟐</m:t>
                                </m:r>
                              </m:e>
                            </m:nary>
                          </m:num>
                          <m:den>
                            <m:r>
                              <a:rPr lang="en-US" sz="1400" b="1" i="1" smtClean="0">
                                <a:latin typeface="Cambria Math"/>
                                <a:ea typeface="Cambria Math"/>
                              </a:rPr>
                              <m:t>𝒏</m:t>
                            </m:r>
                          </m:den>
                        </m:f>
                      </m:e>
                    </m:rad>
                  </m:oMath>
                </a14:m>
                <a:r>
                  <a:rPr lang="en-US" sz="1400" b="1" dirty="0" smtClean="0"/>
                  <a:t>= 0.199</a:t>
                </a:r>
                <a:endParaRPr lang="en-US" sz="1400" b="1" dirty="0"/>
              </a:p>
            </p:txBody>
          </p:sp>
        </mc:Choice>
        <mc:Fallback>
          <p:sp>
            <p:nvSpPr>
              <p:cNvPr id="88" name="TextBox 87"/>
              <p:cNvSpPr txBox="1">
                <a:spLocks noRot="1" noChangeAspect="1" noMove="1" noResize="1" noEditPoints="1" noAdjustHandles="1" noChangeArrowheads="1" noChangeShapeType="1" noTextEdit="1"/>
              </p:cNvSpPr>
              <p:nvPr/>
            </p:nvSpPr>
            <p:spPr>
              <a:xfrm>
                <a:off x="4820744" y="31320877"/>
                <a:ext cx="1461939" cy="530723"/>
              </a:xfrm>
              <a:prstGeom prst="rect">
                <a:avLst/>
              </a:prstGeom>
              <a:blipFill rotWithShape="1">
                <a:blip r:embed="rId7"/>
                <a:stretch>
                  <a:fillRect r="-1250"/>
                </a:stretch>
              </a:blipFill>
            </p:spPr>
            <p:txBody>
              <a:bodyPr/>
              <a:lstStyle/>
              <a:p>
                <a:r>
                  <a:rPr lang="en-US">
                    <a:noFill/>
                  </a:rPr>
                  <a:t> </a:t>
                </a:r>
              </a:p>
            </p:txBody>
          </p:sp>
        </mc:Fallback>
      </mc:AlternateContent>
      <p:pic>
        <p:nvPicPr>
          <p:cNvPr id="89" name="Picture 88"/>
          <p:cNvPicPr>
            <a:picLocks noChangeAspect="1"/>
          </p:cNvPicPr>
          <p:nvPr/>
        </p:nvPicPr>
        <p:blipFill rotWithShape="1">
          <a:blip r:embed="rId8">
            <a:extLst>
              <a:ext uri="{28A0092B-C50C-407E-A947-70E740481C1C}">
                <a14:useLocalDpi xmlns:a14="http://schemas.microsoft.com/office/drawing/2010/main" val="0"/>
              </a:ext>
            </a:extLst>
          </a:blip>
          <a:srcRect l="18144" t="3510" r="15326" b="569"/>
          <a:stretch/>
        </p:blipFill>
        <p:spPr>
          <a:xfrm>
            <a:off x="1447800" y="25529677"/>
            <a:ext cx="3124200" cy="5829084"/>
          </a:xfrm>
          <a:prstGeom prst="rect">
            <a:avLst/>
          </a:prstGeom>
        </p:spPr>
      </p:pic>
      <p:pic>
        <p:nvPicPr>
          <p:cNvPr id="90" name="Picture 89"/>
          <p:cNvPicPr>
            <a:picLocks noChangeAspect="1"/>
          </p:cNvPicPr>
          <p:nvPr/>
        </p:nvPicPr>
        <p:blipFill rotWithShape="1">
          <a:blip r:embed="rId9">
            <a:extLst>
              <a:ext uri="{28A0092B-C50C-407E-A947-70E740481C1C}">
                <a14:useLocalDpi xmlns:a14="http://schemas.microsoft.com/office/drawing/2010/main" val="0"/>
              </a:ext>
            </a:extLst>
          </a:blip>
          <a:srcRect l="17481" t="4060" r="5867"/>
          <a:stretch/>
        </p:blipFill>
        <p:spPr>
          <a:xfrm>
            <a:off x="4705179" y="25579500"/>
            <a:ext cx="3591609" cy="5817577"/>
          </a:xfrm>
          <a:prstGeom prst="rect">
            <a:avLst/>
          </a:prstGeom>
        </p:spPr>
      </p:pic>
      <mc:AlternateContent xmlns:mc="http://schemas.openxmlformats.org/markup-compatibility/2006">
        <mc:Choice xmlns:a14="http://schemas.microsoft.com/office/drawing/2010/main" Requires="a14">
          <p:sp>
            <p:nvSpPr>
              <p:cNvPr id="91" name="TextBox 90"/>
              <p:cNvSpPr txBox="1"/>
              <p:nvPr/>
            </p:nvSpPr>
            <p:spPr>
              <a:xfrm>
                <a:off x="3013881" y="31320877"/>
                <a:ext cx="1558119" cy="530723"/>
              </a:xfrm>
              <a:prstGeom prst="rect">
                <a:avLst/>
              </a:prstGeom>
              <a:noFill/>
            </p:spPr>
            <p:txBody>
              <a:bodyPr wrap="none" rtlCol="0">
                <a:spAutoFit/>
              </a:bodyPr>
              <a:lstStyle/>
              <a:p>
                <a14:m>
                  <m:oMath xmlns:m="http://schemas.openxmlformats.org/officeDocument/2006/math">
                    <m:rad>
                      <m:radPr>
                        <m:degHide m:val="on"/>
                        <m:ctrlPr>
                          <a:rPr lang="en-US" sz="1400" b="1" i="1" smtClean="0">
                            <a:latin typeface="Cambria Math"/>
                            <a:ea typeface="Cambria Math"/>
                          </a:rPr>
                        </m:ctrlPr>
                      </m:radPr>
                      <m:deg/>
                      <m:e>
                        <m:f>
                          <m:fPr>
                            <m:ctrlPr>
                              <a:rPr lang="en-US" sz="1400" b="1" i="1" smtClean="0">
                                <a:latin typeface="Cambria Math"/>
                                <a:ea typeface="Cambria Math"/>
                              </a:rPr>
                            </m:ctrlPr>
                          </m:fPr>
                          <m:num>
                            <m:nary>
                              <m:naryPr>
                                <m:chr m:val="∑"/>
                                <m:ctrlPr>
                                  <a:rPr lang="en-US" sz="1400" b="1" i="1" smtClean="0">
                                    <a:latin typeface="Cambria Math"/>
                                    <a:ea typeface="Cambria Math"/>
                                  </a:rPr>
                                </m:ctrlPr>
                              </m:naryPr>
                              <m:sub>
                                <m:r>
                                  <m:rPr>
                                    <m:brk m:alnAt="23"/>
                                  </m:rPr>
                                  <a:rPr lang="en-US" sz="1400" b="1" i="1" smtClean="0">
                                    <a:latin typeface="Cambria Math"/>
                                    <a:ea typeface="Cambria Math"/>
                                  </a:rPr>
                                  <m:t>𝟏</m:t>
                                </m:r>
                              </m:sub>
                              <m:sup>
                                <m:r>
                                  <a:rPr lang="en-US" sz="1400" b="1" i="1" smtClean="0">
                                    <a:latin typeface="Cambria Math"/>
                                    <a:ea typeface="Cambria Math"/>
                                  </a:rPr>
                                  <m:t>𝒏</m:t>
                                </m:r>
                              </m:sup>
                              <m:e>
                                <m:d>
                                  <m:dPr>
                                    <m:ctrlPr>
                                      <a:rPr lang="en-US" sz="1400" b="1" i="1" smtClean="0">
                                        <a:latin typeface="Cambria Math"/>
                                        <a:ea typeface="Cambria Math"/>
                                      </a:rPr>
                                    </m:ctrlPr>
                                  </m:dPr>
                                  <m:e>
                                    <m:r>
                                      <a:rPr lang="en-US" sz="1400" b="1" i="1" smtClean="0">
                                        <a:latin typeface="Cambria Math"/>
                                        <a:ea typeface="Cambria Math"/>
                                      </a:rPr>
                                      <m:t>𝑹𝑴𝑺𝑬</m:t>
                                    </m:r>
                                  </m:e>
                                </m:d>
                                <m:r>
                                  <a:rPr lang="en-US" sz="1400" b="1" i="1" baseline="30000" smtClean="0">
                                    <a:latin typeface="Cambria Math"/>
                                    <a:ea typeface="Cambria Math"/>
                                  </a:rPr>
                                  <m:t>𝟐</m:t>
                                </m:r>
                              </m:e>
                            </m:nary>
                          </m:num>
                          <m:den>
                            <m:r>
                              <a:rPr lang="en-US" sz="1400" b="1" i="1" smtClean="0">
                                <a:latin typeface="Cambria Math"/>
                                <a:ea typeface="Cambria Math"/>
                              </a:rPr>
                              <m:t>𝒏</m:t>
                            </m:r>
                          </m:den>
                        </m:f>
                      </m:e>
                    </m:rad>
                  </m:oMath>
                </a14:m>
                <a:r>
                  <a:rPr lang="en-US" sz="1400" b="1" dirty="0" smtClean="0"/>
                  <a:t>= 4.594</a:t>
                </a:r>
                <a:endParaRPr lang="en-US" sz="1400" b="1" dirty="0"/>
              </a:p>
            </p:txBody>
          </p:sp>
        </mc:Choice>
        <mc:Fallback>
          <p:sp>
            <p:nvSpPr>
              <p:cNvPr id="91" name="TextBox 90"/>
              <p:cNvSpPr txBox="1">
                <a:spLocks noRot="1" noChangeAspect="1" noMove="1" noResize="1" noEditPoints="1" noAdjustHandles="1" noChangeArrowheads="1" noChangeShapeType="1" noTextEdit="1"/>
              </p:cNvSpPr>
              <p:nvPr/>
            </p:nvSpPr>
            <p:spPr>
              <a:xfrm>
                <a:off x="3013881" y="31320877"/>
                <a:ext cx="1558119" cy="530723"/>
              </a:xfrm>
              <a:prstGeom prst="rect">
                <a:avLst/>
              </a:prstGeom>
              <a:blipFill rotWithShape="1">
                <a:blip r:embed="rId10"/>
                <a:stretch>
                  <a:fillRect r="-1563"/>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92" name="TextBox 91"/>
              <p:cNvSpPr txBox="1"/>
              <p:nvPr/>
            </p:nvSpPr>
            <p:spPr>
              <a:xfrm>
                <a:off x="6344744" y="31320877"/>
                <a:ext cx="1558119" cy="530723"/>
              </a:xfrm>
              <a:prstGeom prst="rect">
                <a:avLst/>
              </a:prstGeom>
              <a:noFill/>
            </p:spPr>
            <p:txBody>
              <a:bodyPr wrap="none" rtlCol="0">
                <a:spAutoFit/>
              </a:bodyPr>
              <a:lstStyle/>
              <a:p>
                <a14:m>
                  <m:oMath xmlns:m="http://schemas.openxmlformats.org/officeDocument/2006/math">
                    <m:rad>
                      <m:radPr>
                        <m:degHide m:val="on"/>
                        <m:ctrlPr>
                          <a:rPr lang="en-US" sz="1400" b="1" i="1" smtClean="0">
                            <a:latin typeface="Cambria Math"/>
                            <a:ea typeface="Cambria Math"/>
                          </a:rPr>
                        </m:ctrlPr>
                      </m:radPr>
                      <m:deg/>
                      <m:e>
                        <m:f>
                          <m:fPr>
                            <m:ctrlPr>
                              <a:rPr lang="en-US" sz="1400" b="1" i="1" smtClean="0">
                                <a:latin typeface="Cambria Math"/>
                                <a:ea typeface="Cambria Math"/>
                              </a:rPr>
                            </m:ctrlPr>
                          </m:fPr>
                          <m:num>
                            <m:nary>
                              <m:naryPr>
                                <m:chr m:val="∑"/>
                                <m:ctrlPr>
                                  <a:rPr lang="en-US" sz="1400" b="1" i="1" smtClean="0">
                                    <a:latin typeface="Cambria Math"/>
                                    <a:ea typeface="Cambria Math"/>
                                  </a:rPr>
                                </m:ctrlPr>
                              </m:naryPr>
                              <m:sub>
                                <m:r>
                                  <m:rPr>
                                    <m:brk m:alnAt="23"/>
                                  </m:rPr>
                                  <a:rPr lang="en-US" sz="1400" b="1" i="1" smtClean="0">
                                    <a:latin typeface="Cambria Math"/>
                                    <a:ea typeface="Cambria Math"/>
                                  </a:rPr>
                                  <m:t>𝟏</m:t>
                                </m:r>
                              </m:sub>
                              <m:sup>
                                <m:r>
                                  <a:rPr lang="en-US" sz="1400" b="1" i="1" smtClean="0">
                                    <a:latin typeface="Cambria Math"/>
                                    <a:ea typeface="Cambria Math"/>
                                  </a:rPr>
                                  <m:t>𝒏</m:t>
                                </m:r>
                              </m:sup>
                              <m:e>
                                <m:d>
                                  <m:dPr>
                                    <m:ctrlPr>
                                      <a:rPr lang="en-US" sz="1400" b="1" i="1" smtClean="0">
                                        <a:latin typeface="Cambria Math"/>
                                        <a:ea typeface="Cambria Math"/>
                                      </a:rPr>
                                    </m:ctrlPr>
                                  </m:dPr>
                                  <m:e>
                                    <m:r>
                                      <a:rPr lang="en-US" sz="1400" b="1" i="1" smtClean="0">
                                        <a:latin typeface="Cambria Math"/>
                                        <a:ea typeface="Cambria Math"/>
                                      </a:rPr>
                                      <m:t>𝑹𝑴𝑺𝑬</m:t>
                                    </m:r>
                                  </m:e>
                                </m:d>
                                <m:r>
                                  <a:rPr lang="en-US" sz="1400" b="1" i="1" baseline="30000" smtClean="0">
                                    <a:latin typeface="Cambria Math"/>
                                    <a:ea typeface="Cambria Math"/>
                                  </a:rPr>
                                  <m:t>𝟐</m:t>
                                </m:r>
                              </m:e>
                            </m:nary>
                          </m:num>
                          <m:den>
                            <m:r>
                              <a:rPr lang="en-US" sz="1400" b="1" i="1" smtClean="0">
                                <a:latin typeface="Cambria Math"/>
                                <a:ea typeface="Cambria Math"/>
                              </a:rPr>
                              <m:t>𝒏</m:t>
                            </m:r>
                          </m:den>
                        </m:f>
                      </m:e>
                    </m:rad>
                  </m:oMath>
                </a14:m>
                <a:r>
                  <a:rPr lang="en-US" sz="1400" b="1" dirty="0" smtClean="0"/>
                  <a:t>= 2.269</a:t>
                </a:r>
                <a:endParaRPr lang="en-US" sz="1400" b="1" dirty="0"/>
              </a:p>
            </p:txBody>
          </p:sp>
        </mc:Choice>
        <mc:Fallback>
          <p:sp>
            <p:nvSpPr>
              <p:cNvPr id="92" name="TextBox 91"/>
              <p:cNvSpPr txBox="1">
                <a:spLocks noRot="1" noChangeAspect="1" noMove="1" noResize="1" noEditPoints="1" noAdjustHandles="1" noChangeArrowheads="1" noChangeShapeType="1" noTextEdit="1"/>
              </p:cNvSpPr>
              <p:nvPr/>
            </p:nvSpPr>
            <p:spPr>
              <a:xfrm>
                <a:off x="6344744" y="31320877"/>
                <a:ext cx="1558119" cy="530723"/>
              </a:xfrm>
              <a:prstGeom prst="rect">
                <a:avLst/>
              </a:prstGeom>
              <a:blipFill rotWithShape="1">
                <a:blip r:embed="rId11"/>
                <a:stretch>
                  <a:fillRect r="-1569"/>
                </a:stretch>
              </a:blipFill>
            </p:spPr>
            <p:txBody>
              <a:bodyPr/>
              <a:lstStyle/>
              <a:p>
                <a:r>
                  <a:rPr lang="en-US">
                    <a:noFill/>
                  </a:rPr>
                  <a:t> </a:t>
                </a:r>
              </a:p>
            </p:txBody>
          </p:sp>
        </mc:Fallback>
      </mc:AlternateContent>
      <p:sp>
        <p:nvSpPr>
          <p:cNvPr id="93" name="TextBox 92"/>
          <p:cNvSpPr txBox="1"/>
          <p:nvPr/>
        </p:nvSpPr>
        <p:spPr>
          <a:xfrm>
            <a:off x="14554200" y="13222746"/>
            <a:ext cx="15011400" cy="584775"/>
          </a:xfrm>
          <a:prstGeom prst="rect">
            <a:avLst/>
          </a:prstGeom>
          <a:noFill/>
        </p:spPr>
        <p:txBody>
          <a:bodyPr wrap="square" rtlCol="0">
            <a:spAutoFit/>
          </a:bodyPr>
          <a:lstStyle/>
          <a:p>
            <a:pPr algn="just">
              <a:spcAft>
                <a:spcPts val="0"/>
              </a:spcAft>
            </a:pPr>
            <a:r>
              <a:rPr lang="en-US" sz="3200" b="1" i="1" dirty="0">
                <a:latin typeface="+mj-lt"/>
              </a:rPr>
              <a:t>CPC </a:t>
            </a:r>
            <a:r>
              <a:rPr lang="en-US" sz="3200" b="1" i="1" dirty="0" err="1" smtClean="0">
                <a:latin typeface="+mj-lt"/>
              </a:rPr>
              <a:t>Tmin</a:t>
            </a:r>
            <a:r>
              <a:rPr lang="en-US" sz="3200" b="1" i="1" dirty="0" smtClean="0">
                <a:latin typeface="+mj-lt"/>
              </a:rPr>
              <a:t> </a:t>
            </a:r>
            <a:r>
              <a:rPr lang="en-US" sz="3200" b="1" i="1" dirty="0">
                <a:latin typeface="+mj-lt"/>
              </a:rPr>
              <a:t>vs </a:t>
            </a:r>
            <a:r>
              <a:rPr lang="en-US" sz="3200" b="1" i="1" dirty="0" smtClean="0">
                <a:latin typeface="+mj-lt"/>
              </a:rPr>
              <a:t>GFS </a:t>
            </a:r>
            <a:r>
              <a:rPr lang="en-US" sz="3200" b="1" i="1" dirty="0" err="1" smtClean="0">
                <a:latin typeface="+mj-lt"/>
              </a:rPr>
              <a:t>Tmin</a:t>
            </a:r>
            <a:r>
              <a:rPr lang="en-US" sz="3200" b="1" i="1" dirty="0" smtClean="0">
                <a:latin typeface="+mj-lt"/>
              </a:rPr>
              <a:t>, </a:t>
            </a:r>
            <a:r>
              <a:rPr lang="en-US" sz="2800" b="1" i="1" dirty="0" smtClean="0">
                <a:latin typeface="+mj-lt"/>
              </a:rPr>
              <a:t>March 26 – June 06, 2018 (left: before </a:t>
            </a:r>
            <a:r>
              <a:rPr lang="en-US" sz="2800" b="1" i="1" dirty="0" err="1" smtClean="0">
                <a:latin typeface="+mj-lt"/>
              </a:rPr>
              <a:t>adjt</a:t>
            </a:r>
            <a:r>
              <a:rPr lang="en-US" sz="2800" b="1" i="1" dirty="0" smtClean="0">
                <a:latin typeface="+mj-lt"/>
              </a:rPr>
              <a:t>; right: after </a:t>
            </a:r>
            <a:r>
              <a:rPr lang="en-US" sz="2800" b="1" i="1" dirty="0" err="1" smtClean="0">
                <a:latin typeface="+mj-lt"/>
              </a:rPr>
              <a:t>adjt</a:t>
            </a:r>
            <a:r>
              <a:rPr lang="en-US" sz="2800" b="1" i="1" dirty="0" smtClean="0">
                <a:latin typeface="+mj-lt"/>
              </a:rPr>
              <a:t>)</a:t>
            </a:r>
            <a:endParaRPr lang="en-US" sz="2800" b="1" i="1" dirty="0" smtClean="0">
              <a:latin typeface="+mj-lt"/>
            </a:endParaRPr>
          </a:p>
        </p:txBody>
      </p:sp>
      <p:sp>
        <p:nvSpPr>
          <p:cNvPr id="94" name="TextBox 93"/>
          <p:cNvSpPr txBox="1"/>
          <p:nvPr/>
        </p:nvSpPr>
        <p:spPr>
          <a:xfrm>
            <a:off x="14463547" y="14992967"/>
            <a:ext cx="1538453" cy="369332"/>
          </a:xfrm>
          <a:prstGeom prst="rect">
            <a:avLst/>
          </a:prstGeom>
          <a:noFill/>
        </p:spPr>
        <p:txBody>
          <a:bodyPr wrap="square" rtlCol="0">
            <a:spAutoFit/>
          </a:bodyPr>
          <a:lstStyle/>
          <a:p>
            <a:r>
              <a:rPr lang="en-US" sz="1800" dirty="0" err="1" smtClean="0"/>
              <a:t>corr</a:t>
            </a:r>
            <a:endParaRPr lang="en-US" sz="1800" dirty="0"/>
          </a:p>
        </p:txBody>
      </p:sp>
      <p:sp>
        <p:nvSpPr>
          <p:cNvPr id="95" name="TextBox 94"/>
          <p:cNvSpPr txBox="1"/>
          <p:nvPr/>
        </p:nvSpPr>
        <p:spPr>
          <a:xfrm>
            <a:off x="14467103" y="17431367"/>
            <a:ext cx="1534897" cy="369332"/>
          </a:xfrm>
          <a:prstGeom prst="rect">
            <a:avLst/>
          </a:prstGeom>
          <a:noFill/>
        </p:spPr>
        <p:txBody>
          <a:bodyPr wrap="square" rtlCol="0">
            <a:spAutoFit/>
          </a:bodyPr>
          <a:lstStyle/>
          <a:p>
            <a:r>
              <a:rPr lang="en-US" sz="1800" dirty="0" smtClean="0"/>
              <a:t>bias</a:t>
            </a:r>
            <a:endParaRPr lang="en-US" sz="1800" dirty="0"/>
          </a:p>
        </p:txBody>
      </p:sp>
      <p:sp>
        <p:nvSpPr>
          <p:cNvPr id="96" name="TextBox 95"/>
          <p:cNvSpPr txBox="1"/>
          <p:nvPr/>
        </p:nvSpPr>
        <p:spPr>
          <a:xfrm>
            <a:off x="14439453" y="19976744"/>
            <a:ext cx="2324547" cy="307777"/>
          </a:xfrm>
          <a:prstGeom prst="rect">
            <a:avLst/>
          </a:prstGeom>
          <a:noFill/>
        </p:spPr>
        <p:txBody>
          <a:bodyPr wrap="square" rtlCol="0">
            <a:spAutoFit/>
          </a:bodyPr>
          <a:lstStyle/>
          <a:p>
            <a:r>
              <a:rPr lang="en-US" sz="1400" dirty="0" smtClean="0"/>
              <a:t>RMSE</a:t>
            </a:r>
            <a:endParaRPr lang="en-US" sz="1400" dirty="0"/>
          </a:p>
        </p:txBody>
      </p:sp>
      <mc:AlternateContent xmlns:mc="http://schemas.openxmlformats.org/markup-compatibility/2006">
        <mc:Choice xmlns:a14="http://schemas.microsoft.com/office/drawing/2010/main" Requires="a14">
          <p:sp>
            <p:nvSpPr>
              <p:cNvPr id="97" name="TextBox 96"/>
              <p:cNvSpPr txBox="1"/>
              <p:nvPr/>
            </p:nvSpPr>
            <p:spPr>
              <a:xfrm>
                <a:off x="15468600" y="21503721"/>
                <a:ext cx="2331567" cy="746679"/>
              </a:xfrm>
              <a:prstGeom prst="rect">
                <a:avLst/>
              </a:prstGeom>
              <a:noFill/>
            </p:spPr>
            <p:txBody>
              <a:bodyPr wrap="square" rtlCol="0">
                <a:spAutoFit/>
              </a:bodyPr>
              <a:lstStyle/>
              <a:p>
                <a14:m>
                  <m:oMath xmlns:m="http://schemas.openxmlformats.org/officeDocument/2006/math">
                    <m:rad>
                      <m:radPr>
                        <m:degHide m:val="on"/>
                        <m:ctrlPr>
                          <a:rPr lang="en-US" sz="1500" b="1" i="1" smtClean="0">
                            <a:latin typeface="Cambria Math"/>
                            <a:ea typeface="Cambria Math"/>
                          </a:rPr>
                        </m:ctrlPr>
                      </m:radPr>
                      <m:deg/>
                      <m:e>
                        <m:f>
                          <m:fPr>
                            <m:ctrlPr>
                              <a:rPr lang="en-US" sz="1500" b="1" i="1" smtClean="0">
                                <a:latin typeface="Cambria Math"/>
                                <a:ea typeface="Cambria Math"/>
                              </a:rPr>
                            </m:ctrlPr>
                          </m:fPr>
                          <m:num>
                            <m:nary>
                              <m:naryPr>
                                <m:chr m:val="∑"/>
                                <m:ctrlPr>
                                  <a:rPr lang="en-US" sz="1500" b="1" i="1" smtClean="0">
                                    <a:latin typeface="Cambria Math"/>
                                    <a:ea typeface="Cambria Math"/>
                                  </a:rPr>
                                </m:ctrlPr>
                              </m:naryPr>
                              <m:sub>
                                <m:r>
                                  <m:rPr>
                                    <m:brk m:alnAt="23"/>
                                  </m:rPr>
                                  <a:rPr lang="en-US" sz="1500" b="1" i="1" smtClean="0">
                                    <a:latin typeface="Cambria Math"/>
                                    <a:ea typeface="Cambria Math"/>
                                  </a:rPr>
                                  <m:t>𝟏</m:t>
                                </m:r>
                              </m:sub>
                              <m:sup>
                                <m:r>
                                  <a:rPr lang="en-US" sz="1500" b="1" i="1" smtClean="0">
                                    <a:latin typeface="Cambria Math"/>
                                    <a:ea typeface="Cambria Math"/>
                                  </a:rPr>
                                  <m:t>𝒏</m:t>
                                </m:r>
                              </m:sup>
                              <m:e>
                                <m:d>
                                  <m:dPr>
                                    <m:ctrlPr>
                                      <a:rPr lang="en-US" sz="1500" b="1" i="1" smtClean="0">
                                        <a:latin typeface="Cambria Math"/>
                                        <a:ea typeface="Cambria Math"/>
                                      </a:rPr>
                                    </m:ctrlPr>
                                  </m:dPr>
                                  <m:e>
                                    <m:r>
                                      <a:rPr lang="en-US" sz="1500" b="1" i="1" smtClean="0">
                                        <a:latin typeface="Cambria Math"/>
                                        <a:ea typeface="Cambria Math"/>
                                      </a:rPr>
                                      <m:t>𝒃𝒊𝒂𝒔</m:t>
                                    </m:r>
                                  </m:e>
                                </m:d>
                                <m:r>
                                  <a:rPr lang="en-US" sz="1500" b="1" i="1" baseline="30000" smtClean="0">
                                    <a:latin typeface="Cambria Math"/>
                                    <a:ea typeface="Cambria Math"/>
                                  </a:rPr>
                                  <m:t>𝟐</m:t>
                                </m:r>
                              </m:e>
                            </m:nary>
                          </m:num>
                          <m:den>
                            <m:r>
                              <a:rPr lang="en-US" sz="1500" b="1" i="1" smtClean="0">
                                <a:latin typeface="Cambria Math"/>
                                <a:ea typeface="Cambria Math"/>
                              </a:rPr>
                              <m:t>𝒏</m:t>
                            </m:r>
                          </m:den>
                        </m:f>
                      </m:e>
                    </m:rad>
                  </m:oMath>
                </a14:m>
                <a:r>
                  <a:rPr lang="en-US" sz="1500" b="1" dirty="0" smtClean="0"/>
                  <a:t>= 2.91</a:t>
                </a:r>
              </a:p>
              <a:p>
                <a:r>
                  <a:rPr lang="en-US" sz="1200" b="1" dirty="0"/>
                  <a:t> </a:t>
                </a:r>
                <a:r>
                  <a:rPr lang="en-US" sz="1200" b="1" dirty="0" smtClean="0"/>
                  <a:t>   </a:t>
                </a:r>
                <a:endParaRPr lang="en-US" sz="1200" b="1" dirty="0"/>
              </a:p>
            </p:txBody>
          </p:sp>
        </mc:Choice>
        <mc:Fallback>
          <p:sp>
            <p:nvSpPr>
              <p:cNvPr id="97" name="TextBox 96"/>
              <p:cNvSpPr txBox="1">
                <a:spLocks noRot="1" noChangeAspect="1" noMove="1" noResize="1" noEditPoints="1" noAdjustHandles="1" noChangeArrowheads="1" noChangeShapeType="1" noTextEdit="1"/>
              </p:cNvSpPr>
              <p:nvPr/>
            </p:nvSpPr>
            <p:spPr>
              <a:xfrm>
                <a:off x="15468600" y="21503721"/>
                <a:ext cx="2331567" cy="746679"/>
              </a:xfrm>
              <a:prstGeom prst="rect">
                <a:avLst/>
              </a:prstGeom>
              <a:blipFill rotWithShape="1">
                <a:blip r:embed="rId12"/>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98" name="TextBox 97"/>
              <p:cNvSpPr txBox="1"/>
              <p:nvPr/>
            </p:nvSpPr>
            <p:spPr>
              <a:xfrm>
                <a:off x="17386533" y="21542684"/>
                <a:ext cx="2425467" cy="562013"/>
              </a:xfrm>
              <a:prstGeom prst="rect">
                <a:avLst/>
              </a:prstGeom>
              <a:noFill/>
            </p:spPr>
            <p:txBody>
              <a:bodyPr wrap="square" rtlCol="0">
                <a:spAutoFit/>
              </a:bodyPr>
              <a:lstStyle/>
              <a:p>
                <a14:m>
                  <m:oMath xmlns:m="http://schemas.openxmlformats.org/officeDocument/2006/math">
                    <m:rad>
                      <m:radPr>
                        <m:degHide m:val="on"/>
                        <m:ctrlPr>
                          <a:rPr lang="en-US" sz="1500" b="1" i="1" smtClean="0">
                            <a:latin typeface="Cambria Math"/>
                            <a:ea typeface="Cambria Math"/>
                          </a:rPr>
                        </m:ctrlPr>
                      </m:radPr>
                      <m:deg/>
                      <m:e>
                        <m:f>
                          <m:fPr>
                            <m:ctrlPr>
                              <a:rPr lang="en-US" sz="1500" b="1" i="1" smtClean="0">
                                <a:latin typeface="Cambria Math"/>
                                <a:ea typeface="Cambria Math"/>
                              </a:rPr>
                            </m:ctrlPr>
                          </m:fPr>
                          <m:num>
                            <m:nary>
                              <m:naryPr>
                                <m:chr m:val="∑"/>
                                <m:ctrlPr>
                                  <a:rPr lang="en-US" sz="1500" b="1" i="1" smtClean="0">
                                    <a:latin typeface="Cambria Math"/>
                                    <a:ea typeface="Cambria Math"/>
                                  </a:rPr>
                                </m:ctrlPr>
                              </m:naryPr>
                              <m:sub>
                                <m:r>
                                  <m:rPr>
                                    <m:brk m:alnAt="23"/>
                                  </m:rPr>
                                  <a:rPr lang="en-US" sz="1500" b="1" i="1" smtClean="0">
                                    <a:latin typeface="Cambria Math"/>
                                    <a:ea typeface="Cambria Math"/>
                                  </a:rPr>
                                  <m:t>𝟏</m:t>
                                </m:r>
                              </m:sub>
                              <m:sup>
                                <m:r>
                                  <a:rPr lang="en-US" sz="1500" b="1" i="1" smtClean="0">
                                    <a:latin typeface="Cambria Math"/>
                                    <a:ea typeface="Cambria Math"/>
                                  </a:rPr>
                                  <m:t>𝒏</m:t>
                                </m:r>
                              </m:sup>
                              <m:e>
                                <m:d>
                                  <m:dPr>
                                    <m:ctrlPr>
                                      <a:rPr lang="en-US" sz="1500" b="1" i="1" smtClean="0">
                                        <a:latin typeface="Cambria Math"/>
                                        <a:ea typeface="Cambria Math"/>
                                      </a:rPr>
                                    </m:ctrlPr>
                                  </m:dPr>
                                  <m:e>
                                    <m:r>
                                      <a:rPr lang="en-US" sz="1500" b="1" i="1" smtClean="0">
                                        <a:latin typeface="Cambria Math"/>
                                        <a:ea typeface="Cambria Math"/>
                                      </a:rPr>
                                      <m:t>𝑹𝑴𝑺𝑬</m:t>
                                    </m:r>
                                  </m:e>
                                </m:d>
                                <m:r>
                                  <a:rPr lang="en-US" sz="1500" b="1" i="1" baseline="30000" smtClean="0">
                                    <a:latin typeface="Cambria Math"/>
                                    <a:ea typeface="Cambria Math"/>
                                  </a:rPr>
                                  <m:t>𝟐</m:t>
                                </m:r>
                              </m:e>
                            </m:nary>
                          </m:num>
                          <m:den>
                            <m:r>
                              <a:rPr lang="en-US" sz="1500" b="1" i="1" smtClean="0">
                                <a:latin typeface="Cambria Math"/>
                                <a:ea typeface="Cambria Math"/>
                              </a:rPr>
                              <m:t>𝒏</m:t>
                            </m:r>
                          </m:den>
                        </m:f>
                      </m:e>
                    </m:rad>
                  </m:oMath>
                </a14:m>
                <a:r>
                  <a:rPr lang="en-US" sz="1500" b="1" dirty="0" smtClean="0"/>
                  <a:t>= 4.29</a:t>
                </a:r>
              </a:p>
            </p:txBody>
          </p:sp>
        </mc:Choice>
        <mc:Fallback>
          <p:sp>
            <p:nvSpPr>
              <p:cNvPr id="98" name="TextBox 97"/>
              <p:cNvSpPr txBox="1">
                <a:spLocks noRot="1" noChangeAspect="1" noMove="1" noResize="1" noEditPoints="1" noAdjustHandles="1" noChangeArrowheads="1" noChangeShapeType="1" noTextEdit="1"/>
              </p:cNvSpPr>
              <p:nvPr/>
            </p:nvSpPr>
            <p:spPr>
              <a:xfrm>
                <a:off x="17386533" y="21542684"/>
                <a:ext cx="2425467" cy="562013"/>
              </a:xfrm>
              <a:prstGeom prst="rect">
                <a:avLst/>
              </a:prstGeom>
              <a:blipFill rotWithShape="1">
                <a:blip r:embed="rId13"/>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01" name="TextBox 100"/>
              <p:cNvSpPr txBox="1"/>
              <p:nvPr/>
            </p:nvSpPr>
            <p:spPr>
              <a:xfrm>
                <a:off x="19888200" y="21450350"/>
                <a:ext cx="2331567" cy="746679"/>
              </a:xfrm>
              <a:prstGeom prst="rect">
                <a:avLst/>
              </a:prstGeom>
              <a:noFill/>
            </p:spPr>
            <p:txBody>
              <a:bodyPr wrap="square" rtlCol="0">
                <a:spAutoFit/>
              </a:bodyPr>
              <a:lstStyle/>
              <a:p>
                <a14:m>
                  <m:oMath xmlns:m="http://schemas.openxmlformats.org/officeDocument/2006/math">
                    <m:rad>
                      <m:radPr>
                        <m:degHide m:val="on"/>
                        <m:ctrlPr>
                          <a:rPr lang="en-US" sz="1500" b="1" i="1" smtClean="0">
                            <a:latin typeface="Cambria Math"/>
                            <a:ea typeface="Cambria Math"/>
                          </a:rPr>
                        </m:ctrlPr>
                      </m:radPr>
                      <m:deg/>
                      <m:e>
                        <m:f>
                          <m:fPr>
                            <m:ctrlPr>
                              <a:rPr lang="en-US" sz="1500" b="1" i="1" smtClean="0">
                                <a:latin typeface="Cambria Math"/>
                                <a:ea typeface="Cambria Math"/>
                              </a:rPr>
                            </m:ctrlPr>
                          </m:fPr>
                          <m:num>
                            <m:nary>
                              <m:naryPr>
                                <m:chr m:val="∑"/>
                                <m:ctrlPr>
                                  <a:rPr lang="en-US" sz="1500" b="1" i="1" smtClean="0">
                                    <a:latin typeface="Cambria Math"/>
                                    <a:ea typeface="Cambria Math"/>
                                  </a:rPr>
                                </m:ctrlPr>
                              </m:naryPr>
                              <m:sub>
                                <m:r>
                                  <m:rPr>
                                    <m:brk m:alnAt="23"/>
                                  </m:rPr>
                                  <a:rPr lang="en-US" sz="1500" b="1" i="1" smtClean="0">
                                    <a:latin typeface="Cambria Math"/>
                                    <a:ea typeface="Cambria Math"/>
                                  </a:rPr>
                                  <m:t>𝟏</m:t>
                                </m:r>
                              </m:sub>
                              <m:sup>
                                <m:r>
                                  <a:rPr lang="en-US" sz="1500" b="1" i="1" smtClean="0">
                                    <a:latin typeface="Cambria Math"/>
                                    <a:ea typeface="Cambria Math"/>
                                  </a:rPr>
                                  <m:t>𝒏</m:t>
                                </m:r>
                              </m:sup>
                              <m:e>
                                <m:d>
                                  <m:dPr>
                                    <m:ctrlPr>
                                      <a:rPr lang="en-US" sz="1500" b="1" i="1" smtClean="0">
                                        <a:latin typeface="Cambria Math"/>
                                        <a:ea typeface="Cambria Math"/>
                                      </a:rPr>
                                    </m:ctrlPr>
                                  </m:dPr>
                                  <m:e>
                                    <m:r>
                                      <a:rPr lang="en-US" sz="1500" b="1" i="1" smtClean="0">
                                        <a:latin typeface="Cambria Math"/>
                                        <a:ea typeface="Cambria Math"/>
                                      </a:rPr>
                                      <m:t>𝒃𝒊𝒂𝒔</m:t>
                                    </m:r>
                                  </m:e>
                                </m:d>
                                <m:r>
                                  <a:rPr lang="en-US" sz="1500" b="1" i="1" baseline="30000" smtClean="0">
                                    <a:latin typeface="Cambria Math"/>
                                    <a:ea typeface="Cambria Math"/>
                                  </a:rPr>
                                  <m:t>𝟐</m:t>
                                </m:r>
                              </m:e>
                            </m:nary>
                          </m:num>
                          <m:den>
                            <m:r>
                              <a:rPr lang="en-US" sz="1500" b="1" i="1" smtClean="0">
                                <a:latin typeface="Cambria Math"/>
                                <a:ea typeface="Cambria Math"/>
                              </a:rPr>
                              <m:t>𝒏</m:t>
                            </m:r>
                          </m:den>
                        </m:f>
                      </m:e>
                    </m:rad>
                  </m:oMath>
                </a14:m>
                <a:r>
                  <a:rPr lang="en-US" sz="1500" b="1" dirty="0" smtClean="0"/>
                  <a:t>= 0.48</a:t>
                </a:r>
              </a:p>
              <a:p>
                <a:r>
                  <a:rPr lang="en-US" sz="1200" b="1" dirty="0"/>
                  <a:t> </a:t>
                </a:r>
                <a:r>
                  <a:rPr lang="en-US" sz="1200" b="1" dirty="0" smtClean="0"/>
                  <a:t>   </a:t>
                </a:r>
                <a:endParaRPr lang="en-US" sz="1200" b="1" dirty="0"/>
              </a:p>
            </p:txBody>
          </p:sp>
        </mc:Choice>
        <mc:Fallback>
          <p:sp>
            <p:nvSpPr>
              <p:cNvPr id="101" name="TextBox 100"/>
              <p:cNvSpPr txBox="1">
                <a:spLocks noRot="1" noChangeAspect="1" noMove="1" noResize="1" noEditPoints="1" noAdjustHandles="1" noChangeArrowheads="1" noChangeShapeType="1" noTextEdit="1"/>
              </p:cNvSpPr>
              <p:nvPr/>
            </p:nvSpPr>
            <p:spPr>
              <a:xfrm>
                <a:off x="19888200" y="21450350"/>
                <a:ext cx="2331567" cy="746679"/>
              </a:xfrm>
              <a:prstGeom prst="rect">
                <a:avLst/>
              </a:prstGeom>
              <a:blipFill rotWithShape="1">
                <a:blip r:embed="rId14"/>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02" name="TextBox 101"/>
              <p:cNvSpPr txBox="1"/>
              <p:nvPr/>
            </p:nvSpPr>
            <p:spPr>
              <a:xfrm>
                <a:off x="21882333" y="21427521"/>
                <a:ext cx="2425467" cy="562013"/>
              </a:xfrm>
              <a:prstGeom prst="rect">
                <a:avLst/>
              </a:prstGeom>
              <a:noFill/>
            </p:spPr>
            <p:txBody>
              <a:bodyPr wrap="square" rtlCol="0">
                <a:spAutoFit/>
              </a:bodyPr>
              <a:lstStyle/>
              <a:p>
                <a14:m>
                  <m:oMath xmlns:m="http://schemas.openxmlformats.org/officeDocument/2006/math">
                    <m:rad>
                      <m:radPr>
                        <m:degHide m:val="on"/>
                        <m:ctrlPr>
                          <a:rPr lang="en-US" sz="1500" b="1" i="1" smtClean="0">
                            <a:latin typeface="Cambria Math"/>
                            <a:ea typeface="Cambria Math"/>
                          </a:rPr>
                        </m:ctrlPr>
                      </m:radPr>
                      <m:deg/>
                      <m:e>
                        <m:f>
                          <m:fPr>
                            <m:ctrlPr>
                              <a:rPr lang="en-US" sz="1500" b="1" i="1" smtClean="0">
                                <a:latin typeface="Cambria Math"/>
                                <a:ea typeface="Cambria Math"/>
                              </a:rPr>
                            </m:ctrlPr>
                          </m:fPr>
                          <m:num>
                            <m:nary>
                              <m:naryPr>
                                <m:chr m:val="∑"/>
                                <m:ctrlPr>
                                  <a:rPr lang="en-US" sz="1500" b="1" i="1" smtClean="0">
                                    <a:latin typeface="Cambria Math"/>
                                    <a:ea typeface="Cambria Math"/>
                                  </a:rPr>
                                </m:ctrlPr>
                              </m:naryPr>
                              <m:sub>
                                <m:r>
                                  <m:rPr>
                                    <m:brk m:alnAt="23"/>
                                  </m:rPr>
                                  <a:rPr lang="en-US" sz="1500" b="1" i="1" smtClean="0">
                                    <a:latin typeface="Cambria Math"/>
                                    <a:ea typeface="Cambria Math"/>
                                  </a:rPr>
                                  <m:t>𝟏</m:t>
                                </m:r>
                              </m:sub>
                              <m:sup>
                                <m:r>
                                  <a:rPr lang="en-US" sz="1500" b="1" i="1" smtClean="0">
                                    <a:latin typeface="Cambria Math"/>
                                    <a:ea typeface="Cambria Math"/>
                                  </a:rPr>
                                  <m:t>𝒏</m:t>
                                </m:r>
                              </m:sup>
                              <m:e>
                                <m:d>
                                  <m:dPr>
                                    <m:ctrlPr>
                                      <a:rPr lang="en-US" sz="1500" b="1" i="1" smtClean="0">
                                        <a:latin typeface="Cambria Math"/>
                                        <a:ea typeface="Cambria Math"/>
                                      </a:rPr>
                                    </m:ctrlPr>
                                  </m:dPr>
                                  <m:e>
                                    <m:r>
                                      <a:rPr lang="en-US" sz="1500" b="1" i="1" smtClean="0">
                                        <a:latin typeface="Cambria Math"/>
                                        <a:ea typeface="Cambria Math"/>
                                      </a:rPr>
                                      <m:t>𝑹𝑴𝑺𝑬</m:t>
                                    </m:r>
                                  </m:e>
                                </m:d>
                                <m:r>
                                  <a:rPr lang="en-US" sz="1500" b="1" i="1" baseline="30000" smtClean="0">
                                    <a:latin typeface="Cambria Math"/>
                                    <a:ea typeface="Cambria Math"/>
                                  </a:rPr>
                                  <m:t>𝟐</m:t>
                                </m:r>
                              </m:e>
                            </m:nary>
                          </m:num>
                          <m:den>
                            <m:r>
                              <a:rPr lang="en-US" sz="1500" b="1" i="1" smtClean="0">
                                <a:latin typeface="Cambria Math"/>
                                <a:ea typeface="Cambria Math"/>
                              </a:rPr>
                              <m:t>𝒏</m:t>
                            </m:r>
                          </m:den>
                        </m:f>
                      </m:e>
                    </m:rad>
                  </m:oMath>
                </a14:m>
                <a:r>
                  <a:rPr lang="en-US" sz="1500" b="1" dirty="0" smtClean="0"/>
                  <a:t>= 4.01</a:t>
                </a:r>
              </a:p>
            </p:txBody>
          </p:sp>
        </mc:Choice>
        <mc:Fallback>
          <p:sp>
            <p:nvSpPr>
              <p:cNvPr id="102" name="TextBox 101"/>
              <p:cNvSpPr txBox="1">
                <a:spLocks noRot="1" noChangeAspect="1" noMove="1" noResize="1" noEditPoints="1" noAdjustHandles="1" noChangeArrowheads="1" noChangeShapeType="1" noTextEdit="1"/>
              </p:cNvSpPr>
              <p:nvPr/>
            </p:nvSpPr>
            <p:spPr>
              <a:xfrm>
                <a:off x="21882333" y="21427521"/>
                <a:ext cx="2425467" cy="562013"/>
              </a:xfrm>
              <a:prstGeom prst="rect">
                <a:avLst/>
              </a:prstGeom>
              <a:blipFill rotWithShape="1">
                <a:blip r:embed="rId15"/>
                <a:stretch>
                  <a:fillRect/>
                </a:stretch>
              </a:blipFill>
            </p:spPr>
            <p:txBody>
              <a:bodyPr/>
              <a:lstStyle/>
              <a:p>
                <a:r>
                  <a:rPr lang="en-US">
                    <a:noFill/>
                  </a:rPr>
                  <a:t> </a:t>
                </a:r>
              </a:p>
            </p:txBody>
          </p:sp>
        </mc:Fallback>
      </mc:AlternateContent>
      <p:pic>
        <p:nvPicPr>
          <p:cNvPr id="103" name="Picture 102"/>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15128592" y="13981013"/>
            <a:ext cx="4044984" cy="7370308"/>
          </a:xfrm>
          <a:prstGeom prst="rect">
            <a:avLst/>
          </a:prstGeom>
        </p:spPr>
      </p:pic>
      <p:pic>
        <p:nvPicPr>
          <p:cNvPr id="106" name="Picture 105"/>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19583401" y="13991066"/>
            <a:ext cx="4501112" cy="7360255"/>
          </a:xfrm>
          <a:prstGeom prst="rect">
            <a:avLst/>
          </a:prstGeom>
        </p:spPr>
      </p:pic>
      <p:sp>
        <p:nvSpPr>
          <p:cNvPr id="107" name="TextBox 106"/>
          <p:cNvSpPr txBox="1"/>
          <p:nvPr/>
        </p:nvSpPr>
        <p:spPr>
          <a:xfrm>
            <a:off x="24231600" y="14264721"/>
            <a:ext cx="5181600" cy="4524315"/>
          </a:xfrm>
          <a:prstGeom prst="rect">
            <a:avLst/>
          </a:prstGeom>
          <a:noFill/>
        </p:spPr>
        <p:txBody>
          <a:bodyPr wrap="square" rtlCol="0">
            <a:spAutoFit/>
          </a:bodyPr>
          <a:lstStyle/>
          <a:p>
            <a:pPr algn="just">
              <a:spcAft>
                <a:spcPts val="2400"/>
              </a:spcAft>
            </a:pPr>
            <a:r>
              <a:rPr lang="en-US" sz="3600" b="1" dirty="0" smtClean="0"/>
              <a:t>Fig.3. </a:t>
            </a:r>
            <a:r>
              <a:rPr lang="en-US" sz="3600" dirty="0" smtClean="0"/>
              <a:t>Same panel as Fig. 1, but for CPC and GFS </a:t>
            </a:r>
            <a:r>
              <a:rPr lang="en-US" sz="3600" dirty="0" err="1" smtClean="0"/>
              <a:t>Tmin</a:t>
            </a:r>
            <a:r>
              <a:rPr lang="en-US" sz="3600" dirty="0" smtClean="0"/>
              <a:t>, from March 26 to June 06, 2018. It s</a:t>
            </a:r>
            <a:r>
              <a:rPr lang="en-US" sz="3600" dirty="0" smtClean="0"/>
              <a:t>hows improvement of the GFS T</a:t>
            </a:r>
            <a:r>
              <a:rPr lang="en-US" sz="3600" baseline="-25000" dirty="0" smtClean="0"/>
              <a:t>2m</a:t>
            </a:r>
            <a:r>
              <a:rPr lang="en-US" sz="3600" dirty="0" smtClean="0"/>
              <a:t> after adjustment. Similar </a:t>
            </a:r>
            <a:r>
              <a:rPr lang="en-US" sz="3600" dirty="0" smtClean="0"/>
              <a:t>result</a:t>
            </a:r>
            <a:r>
              <a:rPr lang="en-US" sz="3600" dirty="0" smtClean="0"/>
              <a:t> in the </a:t>
            </a:r>
            <a:r>
              <a:rPr lang="en-US" sz="3600" dirty="0" err="1" smtClean="0"/>
              <a:t>Tmax</a:t>
            </a:r>
            <a:r>
              <a:rPr lang="en-US" sz="3600" dirty="0" smtClean="0"/>
              <a:t> (not shown).</a:t>
            </a:r>
            <a:endParaRPr lang="en-US" sz="3600" dirty="0" smtClean="0"/>
          </a:p>
        </p:txBody>
      </p:sp>
      <p:sp>
        <p:nvSpPr>
          <p:cNvPr id="108" name="TextBox 107"/>
          <p:cNvSpPr txBox="1"/>
          <p:nvPr/>
        </p:nvSpPr>
        <p:spPr>
          <a:xfrm>
            <a:off x="24536400" y="20704314"/>
            <a:ext cx="1752600" cy="707886"/>
          </a:xfrm>
          <a:prstGeom prst="rect">
            <a:avLst/>
          </a:prstGeom>
          <a:noFill/>
        </p:spPr>
        <p:txBody>
          <a:bodyPr wrap="square" rtlCol="0">
            <a:spAutoFit/>
          </a:bodyPr>
          <a:lstStyle/>
          <a:p>
            <a:r>
              <a:rPr lang="en-US" sz="4000" b="1" dirty="0" smtClean="0">
                <a:solidFill>
                  <a:srgbClr val="0070C0"/>
                </a:solidFill>
                <a:latin typeface="+mj-lt"/>
              </a:rPr>
              <a:t>Fig. </a:t>
            </a:r>
            <a:r>
              <a:rPr lang="en-US" sz="4000" b="1" dirty="0">
                <a:solidFill>
                  <a:srgbClr val="0070C0"/>
                </a:solidFill>
                <a:latin typeface="+mj-lt"/>
              </a:rPr>
              <a:t>3</a:t>
            </a:r>
            <a:endParaRPr lang="en-US" sz="4000" b="1" dirty="0">
              <a:solidFill>
                <a:srgbClr val="0070C0"/>
              </a:solidFill>
              <a:latin typeface="+mj-lt"/>
            </a:endParaRPr>
          </a:p>
        </p:txBody>
      </p:sp>
      <p:sp>
        <p:nvSpPr>
          <p:cNvPr id="109" name="TextBox 108"/>
          <p:cNvSpPr txBox="1"/>
          <p:nvPr/>
        </p:nvSpPr>
        <p:spPr>
          <a:xfrm>
            <a:off x="14630400" y="24120693"/>
            <a:ext cx="5638800" cy="6740307"/>
          </a:xfrm>
          <a:prstGeom prst="rect">
            <a:avLst/>
          </a:prstGeom>
          <a:noFill/>
        </p:spPr>
        <p:txBody>
          <a:bodyPr wrap="square" rtlCol="0">
            <a:spAutoFit/>
          </a:bodyPr>
          <a:lstStyle/>
          <a:p>
            <a:pPr algn="just">
              <a:spcAft>
                <a:spcPts val="2400"/>
              </a:spcAft>
            </a:pPr>
            <a:r>
              <a:rPr lang="en-US" sz="3600" b="1" dirty="0" smtClean="0"/>
              <a:t>Fig. </a:t>
            </a:r>
            <a:r>
              <a:rPr lang="en-US" sz="3600" b="1" dirty="0" smtClean="0"/>
              <a:t>4. </a:t>
            </a:r>
            <a:r>
              <a:rPr lang="en-US" sz="3600" dirty="0" smtClean="0"/>
              <a:t>Same panel as Fig. 2, but for CPC and GFS </a:t>
            </a:r>
            <a:r>
              <a:rPr lang="en-US" sz="3600" dirty="0" err="1" smtClean="0"/>
              <a:t>Tmin</a:t>
            </a:r>
            <a:r>
              <a:rPr lang="en-US" sz="3600" dirty="0" smtClean="0"/>
              <a:t> </a:t>
            </a:r>
            <a:r>
              <a:rPr lang="en-US" sz="3600" dirty="0" smtClean="0"/>
              <a:t>at a selected location in Iran, from March 26 to June 06, 2018 (left</a:t>
            </a:r>
            <a:r>
              <a:rPr lang="en-US" sz="3600" dirty="0" smtClean="0"/>
              <a:t>) </a:t>
            </a:r>
            <a:r>
              <a:rPr lang="en-US" sz="3600" dirty="0" smtClean="0"/>
              <a:t>and scatter plots </a:t>
            </a:r>
            <a:r>
              <a:rPr lang="en-US" sz="3600" dirty="0" smtClean="0"/>
              <a:t>between the CPC and GFS </a:t>
            </a:r>
            <a:r>
              <a:rPr lang="en-US" sz="3600" dirty="0" err="1" smtClean="0"/>
              <a:t>Tmin</a:t>
            </a:r>
            <a:r>
              <a:rPr lang="en-US" sz="3600" dirty="0" smtClean="0"/>
              <a:t> (upper right: before </a:t>
            </a:r>
            <a:r>
              <a:rPr lang="en-US" sz="3600" dirty="0" err="1" smtClean="0"/>
              <a:t>adjt</a:t>
            </a:r>
            <a:r>
              <a:rPr lang="en-US" sz="3600" dirty="0" smtClean="0"/>
              <a:t>; lower right: after </a:t>
            </a:r>
            <a:r>
              <a:rPr lang="en-US" sz="3600" dirty="0" err="1" smtClean="0"/>
              <a:t>adjt</a:t>
            </a:r>
            <a:r>
              <a:rPr lang="en-US" sz="3600" dirty="0" smtClean="0"/>
              <a:t>).  </a:t>
            </a:r>
            <a:r>
              <a:rPr lang="en-US" sz="3600" dirty="0"/>
              <a:t>B</a:t>
            </a:r>
            <a:r>
              <a:rPr lang="en-US" sz="3600" dirty="0" smtClean="0"/>
              <a:t>oth bias and RMSE are reduced after adjustment. Similar result in the </a:t>
            </a:r>
            <a:r>
              <a:rPr lang="en-US" sz="3600" dirty="0" err="1" smtClean="0"/>
              <a:t>Tmax</a:t>
            </a:r>
            <a:r>
              <a:rPr lang="en-US" sz="3600" dirty="0" smtClean="0"/>
              <a:t> (not shown).</a:t>
            </a:r>
            <a:endParaRPr lang="en-US" sz="3600" dirty="0" smtClean="0"/>
          </a:p>
        </p:txBody>
      </p:sp>
      <p:sp>
        <p:nvSpPr>
          <p:cNvPr id="119" name="TextBox 118"/>
          <p:cNvSpPr txBox="1"/>
          <p:nvPr/>
        </p:nvSpPr>
        <p:spPr>
          <a:xfrm>
            <a:off x="14706600" y="23282493"/>
            <a:ext cx="14020800" cy="584775"/>
          </a:xfrm>
          <a:prstGeom prst="rect">
            <a:avLst/>
          </a:prstGeom>
          <a:noFill/>
        </p:spPr>
        <p:txBody>
          <a:bodyPr wrap="square" rtlCol="0">
            <a:spAutoFit/>
          </a:bodyPr>
          <a:lstStyle/>
          <a:p>
            <a:pPr algn="just">
              <a:spcAft>
                <a:spcPts val="0"/>
              </a:spcAft>
            </a:pPr>
            <a:r>
              <a:rPr lang="en-US" sz="3200" b="1" i="1" dirty="0">
                <a:latin typeface="+mj-lt"/>
              </a:rPr>
              <a:t>CPC </a:t>
            </a:r>
            <a:r>
              <a:rPr lang="en-US" sz="3200" b="1" i="1" dirty="0" err="1" smtClean="0">
                <a:latin typeface="+mj-lt"/>
              </a:rPr>
              <a:t>Tmin</a:t>
            </a:r>
            <a:r>
              <a:rPr lang="en-US" sz="3200" b="1" i="1" dirty="0" smtClean="0">
                <a:latin typeface="+mj-lt"/>
              </a:rPr>
              <a:t> </a:t>
            </a:r>
            <a:r>
              <a:rPr lang="en-US" sz="3200" b="1" i="1" dirty="0">
                <a:latin typeface="+mj-lt"/>
              </a:rPr>
              <a:t>vs </a:t>
            </a:r>
            <a:r>
              <a:rPr lang="en-US" sz="3200" b="1" i="1" dirty="0" smtClean="0">
                <a:latin typeface="+mj-lt"/>
              </a:rPr>
              <a:t>GFS </a:t>
            </a:r>
            <a:r>
              <a:rPr lang="en-US" sz="3200" b="1" i="1" dirty="0" err="1" smtClean="0">
                <a:latin typeface="+mj-lt"/>
              </a:rPr>
              <a:t>Tmin</a:t>
            </a:r>
            <a:r>
              <a:rPr lang="en-US" sz="3200" b="1" i="1" dirty="0" smtClean="0">
                <a:latin typeface="+mj-lt"/>
              </a:rPr>
              <a:t>, </a:t>
            </a:r>
            <a:r>
              <a:rPr lang="en-US" sz="2800" b="1" i="1" dirty="0" smtClean="0">
                <a:latin typeface="+mj-lt"/>
              </a:rPr>
              <a:t>March 26 – June 06, 2018 (</a:t>
            </a:r>
            <a:r>
              <a:rPr lang="en-US" sz="2800" b="1" i="1" dirty="0" err="1" smtClean="0">
                <a:latin typeface="+mj-lt"/>
              </a:rPr>
              <a:t>lon</a:t>
            </a:r>
            <a:r>
              <a:rPr lang="en-US" sz="2800" b="1" i="1" dirty="0" smtClean="0">
                <a:latin typeface="+mj-lt"/>
              </a:rPr>
              <a:t>=55.5, </a:t>
            </a:r>
            <a:r>
              <a:rPr lang="en-US" sz="2800" b="1" i="1" dirty="0" err="1" smtClean="0">
                <a:latin typeface="+mj-lt"/>
              </a:rPr>
              <a:t>lat</a:t>
            </a:r>
            <a:r>
              <a:rPr lang="en-US" sz="2800" b="1" i="1" dirty="0" smtClean="0">
                <a:latin typeface="+mj-lt"/>
              </a:rPr>
              <a:t>=38)</a:t>
            </a:r>
            <a:endParaRPr lang="en-US" sz="2800" b="1" i="1" dirty="0" smtClean="0">
              <a:latin typeface="+mj-lt"/>
            </a:endParaRPr>
          </a:p>
        </p:txBody>
      </p:sp>
      <p:pic>
        <p:nvPicPr>
          <p:cNvPr id="121" name="Picture 120"/>
          <p:cNvPicPr>
            <a:picLocks noChangeAspect="1"/>
          </p:cNvPicPr>
          <p:nvPr/>
        </p:nvPicPr>
        <p:blipFill rotWithShape="1">
          <a:blip r:embed="rId18">
            <a:extLst>
              <a:ext uri="{28A0092B-C50C-407E-A947-70E740481C1C}">
                <a14:useLocalDpi xmlns:a14="http://schemas.microsoft.com/office/drawing/2010/main" val="0"/>
              </a:ext>
            </a:extLst>
          </a:blip>
          <a:srcRect t="5482" r="5125"/>
          <a:stretch/>
        </p:blipFill>
        <p:spPr>
          <a:xfrm>
            <a:off x="20380960" y="24231600"/>
            <a:ext cx="5029199" cy="3871580"/>
          </a:xfrm>
          <a:prstGeom prst="rect">
            <a:avLst/>
          </a:prstGeom>
        </p:spPr>
      </p:pic>
      <p:sp>
        <p:nvSpPr>
          <p:cNvPr id="122" name="TextBox 121"/>
          <p:cNvSpPr txBox="1"/>
          <p:nvPr/>
        </p:nvSpPr>
        <p:spPr>
          <a:xfrm>
            <a:off x="23088601" y="27111960"/>
            <a:ext cx="2438400" cy="646331"/>
          </a:xfrm>
          <a:prstGeom prst="rect">
            <a:avLst/>
          </a:prstGeom>
          <a:noFill/>
        </p:spPr>
        <p:txBody>
          <a:bodyPr wrap="square" rtlCol="0">
            <a:spAutoFit/>
          </a:bodyPr>
          <a:lstStyle/>
          <a:p>
            <a:r>
              <a:rPr lang="en-US" sz="1200" b="1" dirty="0" smtClean="0"/>
              <a:t>----</a:t>
            </a:r>
            <a:r>
              <a:rPr lang="en-US" sz="1200" dirty="0" smtClean="0"/>
              <a:t> CPC </a:t>
            </a:r>
            <a:r>
              <a:rPr lang="en-US" sz="1200" dirty="0" err="1" smtClean="0"/>
              <a:t>Tmin</a:t>
            </a:r>
            <a:endParaRPr lang="en-US" sz="1200" dirty="0" smtClean="0"/>
          </a:p>
          <a:p>
            <a:r>
              <a:rPr lang="en-US" sz="1200" b="1" dirty="0">
                <a:solidFill>
                  <a:srgbClr val="FF0000"/>
                </a:solidFill>
              </a:rPr>
              <a:t>----</a:t>
            </a:r>
            <a:r>
              <a:rPr lang="en-US" sz="1200" dirty="0"/>
              <a:t> </a:t>
            </a:r>
            <a:r>
              <a:rPr lang="en-US" sz="1200" dirty="0" smtClean="0"/>
              <a:t>GFS </a:t>
            </a:r>
            <a:r>
              <a:rPr lang="en-US" sz="1200" dirty="0" err="1" smtClean="0"/>
              <a:t>Tmin</a:t>
            </a:r>
            <a:r>
              <a:rPr lang="en-US" sz="1200" dirty="0" smtClean="0"/>
              <a:t> before </a:t>
            </a:r>
            <a:r>
              <a:rPr lang="en-US" sz="1200" dirty="0" smtClean="0"/>
              <a:t>adjustment</a:t>
            </a:r>
            <a:endParaRPr lang="en-US" sz="1200" dirty="0"/>
          </a:p>
          <a:p>
            <a:r>
              <a:rPr lang="en-US" sz="1200" b="1" dirty="0">
                <a:solidFill>
                  <a:srgbClr val="0000FF"/>
                </a:solidFill>
              </a:rPr>
              <a:t>----</a:t>
            </a:r>
            <a:r>
              <a:rPr lang="en-US" sz="1200" dirty="0">
                <a:solidFill>
                  <a:srgbClr val="0000FF"/>
                </a:solidFill>
              </a:rPr>
              <a:t> </a:t>
            </a:r>
            <a:r>
              <a:rPr lang="en-US" sz="1200" dirty="0" smtClean="0"/>
              <a:t>GFS </a:t>
            </a:r>
            <a:r>
              <a:rPr lang="en-US" sz="1200" dirty="0" err="1" smtClean="0"/>
              <a:t>Tmin</a:t>
            </a:r>
            <a:r>
              <a:rPr lang="en-US" sz="1200" dirty="0" smtClean="0"/>
              <a:t> after </a:t>
            </a:r>
            <a:r>
              <a:rPr lang="en-US" sz="1200" dirty="0" smtClean="0"/>
              <a:t>adjustment</a:t>
            </a:r>
            <a:endParaRPr lang="en-US" sz="1200" dirty="0"/>
          </a:p>
        </p:txBody>
      </p:sp>
      <p:pic>
        <p:nvPicPr>
          <p:cNvPr id="124" name="Picture 123"/>
          <p:cNvPicPr>
            <a:picLocks noChangeAspect="1"/>
          </p:cNvPicPr>
          <p:nvPr/>
        </p:nvPicPr>
        <p:blipFill rotWithShape="1">
          <a:blip r:embed="rId19" cstate="print">
            <a:extLst>
              <a:ext uri="{28A0092B-C50C-407E-A947-70E740481C1C}">
                <a14:useLocalDpi xmlns:a14="http://schemas.microsoft.com/office/drawing/2010/main" val="0"/>
              </a:ext>
            </a:extLst>
          </a:blip>
          <a:srcRect t="5877" r="5125"/>
          <a:stretch/>
        </p:blipFill>
        <p:spPr>
          <a:xfrm>
            <a:off x="25356671" y="24269700"/>
            <a:ext cx="3980329" cy="3051339"/>
          </a:xfrm>
          <a:prstGeom prst="rect">
            <a:avLst/>
          </a:prstGeom>
        </p:spPr>
      </p:pic>
      <p:pic>
        <p:nvPicPr>
          <p:cNvPr id="125" name="Picture 124"/>
          <p:cNvPicPr>
            <a:picLocks noChangeAspect="1"/>
          </p:cNvPicPr>
          <p:nvPr/>
        </p:nvPicPr>
        <p:blipFill rotWithShape="1">
          <a:blip r:embed="rId20" cstate="print">
            <a:extLst>
              <a:ext uri="{28A0092B-C50C-407E-A947-70E740481C1C}">
                <a14:useLocalDpi xmlns:a14="http://schemas.microsoft.com/office/drawing/2010/main" val="0"/>
              </a:ext>
            </a:extLst>
          </a:blip>
          <a:srcRect t="7047" r="5010"/>
          <a:stretch/>
        </p:blipFill>
        <p:spPr>
          <a:xfrm>
            <a:off x="25349340" y="27584400"/>
            <a:ext cx="3987660" cy="3015296"/>
          </a:xfrm>
          <a:prstGeom prst="rect">
            <a:avLst/>
          </a:prstGeom>
        </p:spPr>
      </p:pic>
      <p:sp>
        <p:nvSpPr>
          <p:cNvPr id="126" name="TextBox 125"/>
          <p:cNvSpPr txBox="1"/>
          <p:nvPr/>
        </p:nvSpPr>
        <p:spPr>
          <a:xfrm>
            <a:off x="25834489" y="24307800"/>
            <a:ext cx="1295400" cy="600164"/>
          </a:xfrm>
          <a:prstGeom prst="rect">
            <a:avLst/>
          </a:prstGeom>
          <a:noFill/>
        </p:spPr>
        <p:txBody>
          <a:bodyPr wrap="square" rtlCol="0">
            <a:spAutoFit/>
          </a:bodyPr>
          <a:lstStyle/>
          <a:p>
            <a:r>
              <a:rPr lang="en-US" sz="1100" b="1" dirty="0" err="1" smtClean="0"/>
              <a:t>corr</a:t>
            </a:r>
            <a:r>
              <a:rPr lang="en-US" sz="1100" b="1" dirty="0" smtClean="0"/>
              <a:t>= 0.990</a:t>
            </a:r>
          </a:p>
          <a:p>
            <a:r>
              <a:rPr lang="en-US" sz="1100" b="1" dirty="0" smtClean="0"/>
              <a:t>bias= 4.747</a:t>
            </a:r>
          </a:p>
          <a:p>
            <a:r>
              <a:rPr lang="en-US" sz="1100" b="1" dirty="0" smtClean="0"/>
              <a:t>RMSE= 5.381</a:t>
            </a:r>
            <a:endParaRPr lang="en-US" sz="1100" b="1" dirty="0"/>
          </a:p>
        </p:txBody>
      </p:sp>
      <p:sp>
        <p:nvSpPr>
          <p:cNvPr id="127" name="TextBox 126"/>
          <p:cNvSpPr txBox="1"/>
          <p:nvPr/>
        </p:nvSpPr>
        <p:spPr>
          <a:xfrm>
            <a:off x="25836880" y="27584400"/>
            <a:ext cx="1409700" cy="600164"/>
          </a:xfrm>
          <a:prstGeom prst="rect">
            <a:avLst/>
          </a:prstGeom>
          <a:noFill/>
        </p:spPr>
        <p:txBody>
          <a:bodyPr wrap="square" rtlCol="0">
            <a:spAutoFit/>
          </a:bodyPr>
          <a:lstStyle/>
          <a:p>
            <a:r>
              <a:rPr lang="en-US" sz="1100" b="1" dirty="0" err="1" smtClean="0"/>
              <a:t>corr</a:t>
            </a:r>
            <a:r>
              <a:rPr lang="en-US" sz="1100" b="1" dirty="0" smtClean="0"/>
              <a:t>= 0.968</a:t>
            </a:r>
          </a:p>
          <a:p>
            <a:r>
              <a:rPr lang="en-US" sz="1100" b="1" dirty="0" smtClean="0"/>
              <a:t>bias= 0.026</a:t>
            </a:r>
          </a:p>
          <a:p>
            <a:r>
              <a:rPr lang="en-US" sz="1100" b="1" dirty="0" smtClean="0"/>
              <a:t>RMSE= 3.776</a:t>
            </a:r>
            <a:endParaRPr lang="en-US" sz="1100" b="1" dirty="0"/>
          </a:p>
        </p:txBody>
      </p:sp>
      <p:cxnSp>
        <p:nvCxnSpPr>
          <p:cNvPr id="128" name="Straight Connector 127"/>
          <p:cNvCxnSpPr/>
          <p:nvPr/>
        </p:nvCxnSpPr>
        <p:spPr>
          <a:xfrm flipV="1">
            <a:off x="26541730" y="27848922"/>
            <a:ext cx="2109470" cy="2173878"/>
          </a:xfrm>
          <a:prstGeom prst="line">
            <a:avLst/>
          </a:prstGeom>
        </p:spPr>
        <p:style>
          <a:lnRef idx="1">
            <a:schemeClr val="dk1"/>
          </a:lnRef>
          <a:fillRef idx="0">
            <a:schemeClr val="dk1"/>
          </a:fillRef>
          <a:effectRef idx="0">
            <a:schemeClr val="dk1"/>
          </a:effectRef>
          <a:fontRef idx="minor">
            <a:schemeClr val="tx1"/>
          </a:fontRef>
        </p:style>
      </p:cxnSp>
      <p:cxnSp>
        <p:nvCxnSpPr>
          <p:cNvPr id="129" name="Straight Connector 128"/>
          <p:cNvCxnSpPr/>
          <p:nvPr/>
        </p:nvCxnSpPr>
        <p:spPr>
          <a:xfrm flipV="1">
            <a:off x="26106120" y="24449901"/>
            <a:ext cx="2316480" cy="2061617"/>
          </a:xfrm>
          <a:prstGeom prst="line">
            <a:avLst/>
          </a:prstGeom>
        </p:spPr>
        <p:style>
          <a:lnRef idx="1">
            <a:schemeClr val="dk1"/>
          </a:lnRef>
          <a:fillRef idx="0">
            <a:schemeClr val="dk1"/>
          </a:fillRef>
          <a:effectRef idx="0">
            <a:schemeClr val="dk1"/>
          </a:effectRef>
          <a:fontRef idx="minor">
            <a:schemeClr val="tx1"/>
          </a:fontRef>
        </p:style>
      </p:cxnSp>
      <p:sp>
        <p:nvSpPr>
          <p:cNvPr id="130" name="TextBox 129"/>
          <p:cNvSpPr txBox="1"/>
          <p:nvPr/>
        </p:nvSpPr>
        <p:spPr>
          <a:xfrm>
            <a:off x="23469600" y="29641800"/>
            <a:ext cx="1752600" cy="707886"/>
          </a:xfrm>
          <a:prstGeom prst="rect">
            <a:avLst/>
          </a:prstGeom>
          <a:noFill/>
        </p:spPr>
        <p:txBody>
          <a:bodyPr wrap="square" rtlCol="0">
            <a:spAutoFit/>
          </a:bodyPr>
          <a:lstStyle/>
          <a:p>
            <a:r>
              <a:rPr lang="en-US" sz="4000" b="1" dirty="0" smtClean="0">
                <a:solidFill>
                  <a:srgbClr val="0070C0"/>
                </a:solidFill>
                <a:latin typeface="+mj-lt"/>
              </a:rPr>
              <a:t>Fig. </a:t>
            </a:r>
            <a:r>
              <a:rPr lang="en-US" sz="4000" b="1" dirty="0" smtClean="0">
                <a:solidFill>
                  <a:srgbClr val="0070C0"/>
                </a:solidFill>
                <a:latin typeface="+mj-lt"/>
              </a:rPr>
              <a:t>4</a:t>
            </a:r>
            <a:endParaRPr lang="en-US" sz="4000" b="1" dirty="0">
              <a:solidFill>
                <a:srgbClr val="0070C0"/>
              </a:solidFill>
              <a:latin typeface="+mj-lt"/>
            </a:endParaRPr>
          </a:p>
        </p:txBody>
      </p:sp>
      <p:sp>
        <p:nvSpPr>
          <p:cNvPr id="131" name="TextBox 130"/>
          <p:cNvSpPr txBox="1"/>
          <p:nvPr/>
        </p:nvSpPr>
        <p:spPr>
          <a:xfrm>
            <a:off x="29870402" y="5410200"/>
            <a:ext cx="4469076" cy="7848302"/>
          </a:xfrm>
          <a:prstGeom prst="rect">
            <a:avLst/>
          </a:prstGeom>
          <a:noFill/>
        </p:spPr>
        <p:txBody>
          <a:bodyPr wrap="square" rtlCol="0">
            <a:spAutoFit/>
          </a:bodyPr>
          <a:lstStyle/>
          <a:p>
            <a:pPr algn="just">
              <a:spcAft>
                <a:spcPts val="2400"/>
              </a:spcAft>
            </a:pPr>
            <a:r>
              <a:rPr lang="en-US" sz="3600" b="1" dirty="0" smtClean="0"/>
              <a:t>Fig. </a:t>
            </a:r>
            <a:r>
              <a:rPr lang="en-US" sz="3600" b="1" dirty="0" smtClean="0"/>
              <a:t>5. </a:t>
            </a:r>
            <a:r>
              <a:rPr lang="en-US" sz="3600" dirty="0" smtClean="0"/>
              <a:t>Time series of the ISD and CFSR hourly T</a:t>
            </a:r>
            <a:r>
              <a:rPr lang="en-US" sz="3600" baseline="-25000" dirty="0" smtClean="0"/>
              <a:t>2m</a:t>
            </a:r>
            <a:r>
              <a:rPr lang="en-US" sz="3600" dirty="0" smtClean="0"/>
              <a:t> at a selected location in Canada, from March 23 to June 06, 2018 (left</a:t>
            </a:r>
            <a:r>
              <a:rPr lang="en-US" sz="3600" dirty="0" smtClean="0"/>
              <a:t>) </a:t>
            </a:r>
            <a:r>
              <a:rPr lang="en-US" sz="3600" dirty="0" smtClean="0"/>
              <a:t>and scatter plots </a:t>
            </a:r>
            <a:r>
              <a:rPr lang="en-US" sz="3600" dirty="0" smtClean="0"/>
              <a:t>between the ISD and CFSR (upper right: before </a:t>
            </a:r>
            <a:r>
              <a:rPr lang="en-US" sz="3600" dirty="0" err="1" smtClean="0"/>
              <a:t>adjt</a:t>
            </a:r>
            <a:r>
              <a:rPr lang="en-US" sz="3600" dirty="0" smtClean="0"/>
              <a:t>; lower right: after </a:t>
            </a:r>
            <a:r>
              <a:rPr lang="en-US" sz="3600" dirty="0" err="1" smtClean="0"/>
              <a:t>adjt</a:t>
            </a:r>
            <a:r>
              <a:rPr lang="en-US" sz="3600" dirty="0" smtClean="0"/>
              <a:t>). Both bias and RMSE are reduced after adjustment.</a:t>
            </a:r>
            <a:endParaRPr lang="en-US" sz="3600" dirty="0" smtClean="0"/>
          </a:p>
        </p:txBody>
      </p:sp>
      <p:sp>
        <p:nvSpPr>
          <p:cNvPr id="132" name="TextBox 131"/>
          <p:cNvSpPr txBox="1"/>
          <p:nvPr/>
        </p:nvSpPr>
        <p:spPr>
          <a:xfrm>
            <a:off x="37871400" y="10569714"/>
            <a:ext cx="1752600" cy="707886"/>
          </a:xfrm>
          <a:prstGeom prst="rect">
            <a:avLst/>
          </a:prstGeom>
          <a:noFill/>
        </p:spPr>
        <p:txBody>
          <a:bodyPr wrap="square" rtlCol="0">
            <a:spAutoFit/>
          </a:bodyPr>
          <a:lstStyle/>
          <a:p>
            <a:r>
              <a:rPr lang="en-US" sz="4000" b="1" dirty="0" smtClean="0">
                <a:solidFill>
                  <a:srgbClr val="0070C0"/>
                </a:solidFill>
                <a:latin typeface="+mj-lt"/>
              </a:rPr>
              <a:t>Fig. </a:t>
            </a:r>
            <a:r>
              <a:rPr lang="en-US" sz="4000" b="1" dirty="0">
                <a:solidFill>
                  <a:srgbClr val="0070C0"/>
                </a:solidFill>
                <a:latin typeface="+mj-lt"/>
              </a:rPr>
              <a:t>5</a:t>
            </a:r>
            <a:endParaRPr lang="en-US" sz="4000" b="1" dirty="0">
              <a:solidFill>
                <a:srgbClr val="0070C0"/>
              </a:solidFill>
              <a:latin typeface="+mj-lt"/>
            </a:endParaRPr>
          </a:p>
        </p:txBody>
      </p:sp>
      <p:sp>
        <p:nvSpPr>
          <p:cNvPr id="144" name="TextBox 143"/>
          <p:cNvSpPr txBox="1"/>
          <p:nvPr/>
        </p:nvSpPr>
        <p:spPr>
          <a:xfrm>
            <a:off x="29946600" y="4648200"/>
            <a:ext cx="14020800" cy="584775"/>
          </a:xfrm>
          <a:prstGeom prst="rect">
            <a:avLst/>
          </a:prstGeom>
          <a:noFill/>
        </p:spPr>
        <p:txBody>
          <a:bodyPr wrap="square" rtlCol="0">
            <a:spAutoFit/>
          </a:bodyPr>
          <a:lstStyle/>
          <a:p>
            <a:pPr algn="just">
              <a:spcAft>
                <a:spcPts val="0"/>
              </a:spcAft>
            </a:pPr>
            <a:r>
              <a:rPr lang="en-US" sz="3200" b="1" i="1" dirty="0" smtClean="0">
                <a:latin typeface="+mj-lt"/>
              </a:rPr>
              <a:t>ISD vs </a:t>
            </a:r>
            <a:r>
              <a:rPr lang="en-US" sz="3200" b="1" i="1" dirty="0">
                <a:latin typeface="+mj-lt"/>
              </a:rPr>
              <a:t>CFSR </a:t>
            </a:r>
            <a:r>
              <a:rPr lang="en-US" sz="3200" b="1" i="1" dirty="0" smtClean="0">
                <a:latin typeface="+mj-lt"/>
              </a:rPr>
              <a:t>Hourly T</a:t>
            </a:r>
            <a:r>
              <a:rPr lang="en-US" sz="3200" b="1" i="1" baseline="-25000" dirty="0" smtClean="0">
                <a:latin typeface="+mj-lt"/>
              </a:rPr>
              <a:t>2m</a:t>
            </a:r>
            <a:r>
              <a:rPr lang="en-US" sz="3200" b="1" i="1" dirty="0" smtClean="0">
                <a:latin typeface="+mj-lt"/>
              </a:rPr>
              <a:t>, </a:t>
            </a:r>
            <a:r>
              <a:rPr lang="en-US" sz="2800" b="1" i="1" dirty="0" smtClean="0">
                <a:latin typeface="+mj-lt"/>
              </a:rPr>
              <a:t>March 23 – June 6, 2018 (</a:t>
            </a:r>
            <a:r>
              <a:rPr lang="en-US" sz="2800" b="1" i="1" dirty="0" err="1" smtClean="0">
                <a:latin typeface="+mj-lt"/>
              </a:rPr>
              <a:t>lon</a:t>
            </a:r>
            <a:r>
              <a:rPr lang="en-US" sz="2800" b="1" i="1" dirty="0" smtClean="0">
                <a:latin typeface="+mj-lt"/>
              </a:rPr>
              <a:t>=288.9, </a:t>
            </a:r>
            <a:r>
              <a:rPr lang="en-US" sz="2800" b="1" i="1" dirty="0" err="1" smtClean="0">
                <a:latin typeface="+mj-lt"/>
              </a:rPr>
              <a:t>lat</a:t>
            </a:r>
            <a:r>
              <a:rPr lang="en-US" sz="2800" b="1" i="1" dirty="0" smtClean="0">
                <a:latin typeface="+mj-lt"/>
              </a:rPr>
              <a:t>=48.2)</a:t>
            </a:r>
            <a:endParaRPr lang="en-US" sz="2800" b="1" i="1" dirty="0" smtClean="0">
              <a:latin typeface="+mj-lt"/>
            </a:endParaRPr>
          </a:p>
        </p:txBody>
      </p:sp>
      <p:pic>
        <p:nvPicPr>
          <p:cNvPr id="145" name="Picture 144"/>
          <p:cNvPicPr>
            <a:picLocks noChangeAspect="1"/>
          </p:cNvPicPr>
          <p:nvPr/>
        </p:nvPicPr>
        <p:blipFill rotWithShape="1">
          <a:blip r:embed="rId21">
            <a:extLst>
              <a:ext uri="{28A0092B-C50C-407E-A947-70E740481C1C}">
                <a14:useLocalDpi xmlns:a14="http://schemas.microsoft.com/office/drawing/2010/main" val="0"/>
              </a:ext>
            </a:extLst>
          </a:blip>
          <a:srcRect l="1545" t="4445" r="5319" b="3499"/>
          <a:stretch/>
        </p:blipFill>
        <p:spPr>
          <a:xfrm>
            <a:off x="34290000" y="5562600"/>
            <a:ext cx="5287631" cy="4038600"/>
          </a:xfrm>
          <a:prstGeom prst="rect">
            <a:avLst/>
          </a:prstGeom>
        </p:spPr>
      </p:pic>
      <p:sp>
        <p:nvSpPr>
          <p:cNvPr id="146" name="TextBox 145"/>
          <p:cNvSpPr txBox="1"/>
          <p:nvPr/>
        </p:nvSpPr>
        <p:spPr>
          <a:xfrm>
            <a:off x="36728400" y="8573869"/>
            <a:ext cx="3421074" cy="646331"/>
          </a:xfrm>
          <a:prstGeom prst="rect">
            <a:avLst/>
          </a:prstGeom>
          <a:noFill/>
        </p:spPr>
        <p:txBody>
          <a:bodyPr wrap="square" rtlCol="0">
            <a:spAutoFit/>
          </a:bodyPr>
          <a:lstStyle/>
          <a:p>
            <a:r>
              <a:rPr lang="en-US" sz="1200" b="1" dirty="0" smtClean="0">
                <a:solidFill>
                  <a:srgbClr val="92D050"/>
                </a:solidFill>
              </a:rPr>
              <a:t>----</a:t>
            </a:r>
            <a:r>
              <a:rPr lang="en-US" sz="1200" dirty="0" smtClean="0"/>
              <a:t> </a:t>
            </a:r>
            <a:r>
              <a:rPr lang="en-US" sz="1200" dirty="0"/>
              <a:t>ISD </a:t>
            </a:r>
            <a:r>
              <a:rPr lang="en-US" sz="1200" dirty="0" smtClean="0"/>
              <a:t>Hourly Temp</a:t>
            </a:r>
          </a:p>
          <a:p>
            <a:r>
              <a:rPr lang="en-US" sz="1200" b="1" dirty="0">
                <a:solidFill>
                  <a:srgbClr val="FF0000"/>
                </a:solidFill>
              </a:rPr>
              <a:t>----</a:t>
            </a:r>
            <a:r>
              <a:rPr lang="en-US" sz="1200" dirty="0"/>
              <a:t> </a:t>
            </a:r>
            <a:r>
              <a:rPr lang="en-US" sz="1200" dirty="0" smtClean="0"/>
              <a:t>CFSR Hourly Temp </a:t>
            </a:r>
            <a:r>
              <a:rPr lang="en-US" sz="1200" dirty="0"/>
              <a:t>before </a:t>
            </a:r>
            <a:r>
              <a:rPr lang="en-US" sz="1200" dirty="0" smtClean="0"/>
              <a:t>adjustment</a:t>
            </a:r>
            <a:endParaRPr lang="en-US" sz="1200" dirty="0"/>
          </a:p>
          <a:p>
            <a:r>
              <a:rPr lang="en-US" sz="1200" b="1" dirty="0">
                <a:solidFill>
                  <a:srgbClr val="0000FF"/>
                </a:solidFill>
              </a:rPr>
              <a:t>----</a:t>
            </a:r>
            <a:r>
              <a:rPr lang="en-US" sz="1200" dirty="0">
                <a:solidFill>
                  <a:srgbClr val="0000FF"/>
                </a:solidFill>
              </a:rPr>
              <a:t> </a:t>
            </a:r>
            <a:r>
              <a:rPr lang="en-US" sz="1200" dirty="0" smtClean="0"/>
              <a:t>CFSR Hourly Temp after adjustment</a:t>
            </a:r>
            <a:endParaRPr lang="en-US" sz="1200" dirty="0"/>
          </a:p>
        </p:txBody>
      </p:sp>
      <p:pic>
        <p:nvPicPr>
          <p:cNvPr id="147" name="Picture 146"/>
          <p:cNvPicPr>
            <a:picLocks noChangeAspect="1"/>
          </p:cNvPicPr>
          <p:nvPr/>
        </p:nvPicPr>
        <p:blipFill rotWithShape="1">
          <a:blip r:embed="rId22" cstate="print">
            <a:extLst>
              <a:ext uri="{28A0092B-C50C-407E-A947-70E740481C1C}">
                <a14:useLocalDpi xmlns:a14="http://schemas.microsoft.com/office/drawing/2010/main" val="0"/>
              </a:ext>
            </a:extLst>
          </a:blip>
          <a:srcRect l="2361" t="6566" r="5319" b="3234"/>
          <a:stretch/>
        </p:blipFill>
        <p:spPr>
          <a:xfrm>
            <a:off x="39596614" y="5590401"/>
            <a:ext cx="3837921" cy="2897607"/>
          </a:xfrm>
          <a:prstGeom prst="rect">
            <a:avLst/>
          </a:prstGeom>
        </p:spPr>
      </p:pic>
      <p:sp>
        <p:nvSpPr>
          <p:cNvPr id="148" name="TextBox 147"/>
          <p:cNvSpPr txBox="1"/>
          <p:nvPr/>
        </p:nvSpPr>
        <p:spPr>
          <a:xfrm>
            <a:off x="40005000" y="5662137"/>
            <a:ext cx="1831040" cy="461665"/>
          </a:xfrm>
          <a:prstGeom prst="rect">
            <a:avLst/>
          </a:prstGeom>
          <a:noFill/>
        </p:spPr>
        <p:txBody>
          <a:bodyPr wrap="square" rtlCol="0">
            <a:spAutoFit/>
          </a:bodyPr>
          <a:lstStyle/>
          <a:p>
            <a:r>
              <a:rPr lang="en-US" sz="1200" dirty="0" smtClean="0"/>
              <a:t>Bias= -1.56</a:t>
            </a:r>
          </a:p>
          <a:p>
            <a:r>
              <a:rPr lang="en-US" sz="1200" dirty="0" smtClean="0"/>
              <a:t>RMSE= 3.24</a:t>
            </a:r>
            <a:endParaRPr lang="en-US" sz="1200" dirty="0"/>
          </a:p>
        </p:txBody>
      </p:sp>
      <p:pic>
        <p:nvPicPr>
          <p:cNvPr id="150" name="Picture 149"/>
          <p:cNvPicPr>
            <a:picLocks noChangeAspect="1"/>
          </p:cNvPicPr>
          <p:nvPr/>
        </p:nvPicPr>
        <p:blipFill rotWithShape="1">
          <a:blip r:embed="rId23" cstate="print">
            <a:extLst>
              <a:ext uri="{28A0092B-C50C-407E-A947-70E740481C1C}">
                <a14:useLocalDpi xmlns:a14="http://schemas.microsoft.com/office/drawing/2010/main" val="0"/>
              </a:ext>
            </a:extLst>
          </a:blip>
          <a:srcRect l="1953" t="6997" r="4912" b="2969"/>
          <a:stretch/>
        </p:blipFill>
        <p:spPr>
          <a:xfrm>
            <a:off x="39596614" y="8715519"/>
            <a:ext cx="3837922" cy="2866881"/>
          </a:xfrm>
          <a:prstGeom prst="rect">
            <a:avLst/>
          </a:prstGeom>
        </p:spPr>
      </p:pic>
      <p:sp>
        <p:nvSpPr>
          <p:cNvPr id="151" name="TextBox 150"/>
          <p:cNvSpPr txBox="1"/>
          <p:nvPr/>
        </p:nvSpPr>
        <p:spPr>
          <a:xfrm>
            <a:off x="40005000" y="8763000"/>
            <a:ext cx="1186879" cy="461665"/>
          </a:xfrm>
          <a:prstGeom prst="rect">
            <a:avLst/>
          </a:prstGeom>
          <a:noFill/>
        </p:spPr>
        <p:txBody>
          <a:bodyPr wrap="square" rtlCol="0">
            <a:spAutoFit/>
          </a:bodyPr>
          <a:lstStyle/>
          <a:p>
            <a:r>
              <a:rPr lang="en-US" sz="1200" dirty="0" smtClean="0"/>
              <a:t>Bias= 0.16</a:t>
            </a:r>
          </a:p>
          <a:p>
            <a:r>
              <a:rPr lang="en-US" sz="1200" dirty="0" smtClean="0"/>
              <a:t>RMSE= 2.70</a:t>
            </a:r>
            <a:endParaRPr lang="en-US" sz="1200" dirty="0"/>
          </a:p>
        </p:txBody>
      </p:sp>
      <p:sp>
        <p:nvSpPr>
          <p:cNvPr id="153" name="TextBox 152"/>
          <p:cNvSpPr txBox="1"/>
          <p:nvPr/>
        </p:nvSpPr>
        <p:spPr>
          <a:xfrm>
            <a:off x="42116280" y="8453909"/>
            <a:ext cx="1632522" cy="307777"/>
          </a:xfrm>
          <a:prstGeom prst="rect">
            <a:avLst/>
          </a:prstGeom>
          <a:noFill/>
        </p:spPr>
        <p:txBody>
          <a:bodyPr wrap="square" rtlCol="0">
            <a:spAutoFit/>
          </a:bodyPr>
          <a:lstStyle/>
          <a:p>
            <a:r>
              <a:rPr lang="en-US" sz="1400" dirty="0" smtClean="0"/>
              <a:t>After Adjustment</a:t>
            </a:r>
            <a:endParaRPr lang="en-US" sz="1400" dirty="0"/>
          </a:p>
        </p:txBody>
      </p:sp>
      <p:sp>
        <p:nvSpPr>
          <p:cNvPr id="154" name="TextBox 153"/>
          <p:cNvSpPr txBox="1"/>
          <p:nvPr/>
        </p:nvSpPr>
        <p:spPr>
          <a:xfrm>
            <a:off x="41986200" y="5393753"/>
            <a:ext cx="1600200" cy="307777"/>
          </a:xfrm>
          <a:prstGeom prst="rect">
            <a:avLst/>
          </a:prstGeom>
          <a:noFill/>
        </p:spPr>
        <p:txBody>
          <a:bodyPr wrap="square" rtlCol="0">
            <a:spAutoFit/>
          </a:bodyPr>
          <a:lstStyle/>
          <a:p>
            <a:r>
              <a:rPr lang="en-US" sz="1400" dirty="0" smtClean="0"/>
              <a:t>Before Adjustment</a:t>
            </a:r>
            <a:endParaRPr lang="en-US" sz="1400" dirty="0"/>
          </a:p>
        </p:txBody>
      </p:sp>
      <p:sp>
        <p:nvSpPr>
          <p:cNvPr id="155" name="TextBox 154"/>
          <p:cNvSpPr txBox="1"/>
          <p:nvPr/>
        </p:nvSpPr>
        <p:spPr>
          <a:xfrm>
            <a:off x="29870400" y="14622482"/>
            <a:ext cx="4469077" cy="3970318"/>
          </a:xfrm>
          <a:prstGeom prst="rect">
            <a:avLst/>
          </a:prstGeom>
          <a:noFill/>
        </p:spPr>
        <p:txBody>
          <a:bodyPr wrap="square" rtlCol="0">
            <a:spAutoFit/>
          </a:bodyPr>
          <a:lstStyle/>
          <a:p>
            <a:pPr algn="just">
              <a:spcAft>
                <a:spcPts val="2400"/>
              </a:spcAft>
            </a:pPr>
            <a:r>
              <a:rPr lang="en-US" sz="3600" b="1" dirty="0" smtClean="0"/>
              <a:t>Fig. </a:t>
            </a:r>
            <a:r>
              <a:rPr lang="en-US" sz="3600" b="1" dirty="0"/>
              <a:t>6</a:t>
            </a:r>
            <a:r>
              <a:rPr lang="en-US" sz="3600" b="1" dirty="0" smtClean="0"/>
              <a:t>. </a:t>
            </a:r>
            <a:r>
              <a:rPr lang="en-US" sz="3600" dirty="0" smtClean="0"/>
              <a:t>Same panel as Fig. 5, but for</a:t>
            </a:r>
            <a:r>
              <a:rPr lang="en-US" sz="3600" dirty="0" smtClean="0"/>
              <a:t> the ISD and GFS hourly T</a:t>
            </a:r>
            <a:r>
              <a:rPr lang="en-US" sz="3600" baseline="-25000" dirty="0" smtClean="0"/>
              <a:t>2m</a:t>
            </a:r>
            <a:r>
              <a:rPr lang="en-US" sz="3600" dirty="0" smtClean="0"/>
              <a:t> at a location in UK, </a:t>
            </a:r>
            <a:r>
              <a:rPr lang="en-US" sz="3600" dirty="0" smtClean="0"/>
              <a:t>Both bias and RMSE are reduced after adjustment.</a:t>
            </a:r>
            <a:endParaRPr lang="en-US" sz="3600" dirty="0" smtClean="0"/>
          </a:p>
        </p:txBody>
      </p:sp>
      <p:sp>
        <p:nvSpPr>
          <p:cNvPr id="158" name="TextBox 157"/>
          <p:cNvSpPr txBox="1"/>
          <p:nvPr/>
        </p:nvSpPr>
        <p:spPr>
          <a:xfrm>
            <a:off x="37871400" y="19713714"/>
            <a:ext cx="1752600" cy="707886"/>
          </a:xfrm>
          <a:prstGeom prst="rect">
            <a:avLst/>
          </a:prstGeom>
          <a:noFill/>
        </p:spPr>
        <p:txBody>
          <a:bodyPr wrap="square" rtlCol="0">
            <a:spAutoFit/>
          </a:bodyPr>
          <a:lstStyle/>
          <a:p>
            <a:r>
              <a:rPr lang="en-US" sz="4000" b="1" dirty="0" smtClean="0">
                <a:solidFill>
                  <a:srgbClr val="0070C0"/>
                </a:solidFill>
                <a:latin typeface="+mj-lt"/>
              </a:rPr>
              <a:t>Fig. </a:t>
            </a:r>
            <a:r>
              <a:rPr lang="en-US" sz="4000" b="1" dirty="0" smtClean="0">
                <a:solidFill>
                  <a:srgbClr val="0070C0"/>
                </a:solidFill>
                <a:latin typeface="+mj-lt"/>
              </a:rPr>
              <a:t>6</a:t>
            </a:r>
            <a:endParaRPr lang="en-US" sz="4000" b="1" dirty="0">
              <a:solidFill>
                <a:srgbClr val="0070C0"/>
              </a:solidFill>
              <a:latin typeface="+mj-lt"/>
            </a:endParaRPr>
          </a:p>
        </p:txBody>
      </p:sp>
      <p:sp>
        <p:nvSpPr>
          <p:cNvPr id="159" name="TextBox 158"/>
          <p:cNvSpPr txBox="1"/>
          <p:nvPr/>
        </p:nvSpPr>
        <p:spPr>
          <a:xfrm>
            <a:off x="30022801" y="13817025"/>
            <a:ext cx="13335536" cy="584775"/>
          </a:xfrm>
          <a:prstGeom prst="rect">
            <a:avLst/>
          </a:prstGeom>
          <a:noFill/>
        </p:spPr>
        <p:txBody>
          <a:bodyPr wrap="square" rtlCol="0">
            <a:spAutoFit/>
          </a:bodyPr>
          <a:lstStyle/>
          <a:p>
            <a:pPr algn="just">
              <a:spcAft>
                <a:spcPts val="0"/>
              </a:spcAft>
            </a:pPr>
            <a:r>
              <a:rPr lang="en-US" sz="3200" b="1" i="1" dirty="0" smtClean="0">
                <a:latin typeface="+mj-lt"/>
              </a:rPr>
              <a:t>ISD vs GFS Hourly T</a:t>
            </a:r>
            <a:r>
              <a:rPr lang="en-US" sz="3200" b="1" i="1" baseline="-25000" dirty="0" smtClean="0">
                <a:latin typeface="+mj-lt"/>
              </a:rPr>
              <a:t>2m</a:t>
            </a:r>
            <a:r>
              <a:rPr lang="en-US" sz="3200" b="1" i="1" dirty="0" smtClean="0">
                <a:latin typeface="+mj-lt"/>
              </a:rPr>
              <a:t>, </a:t>
            </a:r>
            <a:r>
              <a:rPr lang="en-US" sz="2800" b="1" i="1" dirty="0" smtClean="0">
                <a:latin typeface="+mj-lt"/>
              </a:rPr>
              <a:t>March 23 – June 6, 2018 (</a:t>
            </a:r>
            <a:r>
              <a:rPr lang="en-US" sz="2800" b="1" i="1" dirty="0" err="1" smtClean="0">
                <a:latin typeface="+mj-lt"/>
              </a:rPr>
              <a:t>lon</a:t>
            </a:r>
            <a:r>
              <a:rPr lang="en-US" sz="2800" b="1" i="1" dirty="0" smtClean="0">
                <a:latin typeface="+mj-lt"/>
              </a:rPr>
              <a:t>=357.6, </a:t>
            </a:r>
            <a:r>
              <a:rPr lang="en-US" sz="2800" b="1" i="1" dirty="0" err="1" smtClean="0">
                <a:latin typeface="+mj-lt"/>
              </a:rPr>
              <a:t>lat</a:t>
            </a:r>
            <a:r>
              <a:rPr lang="en-US" sz="2800" b="1" i="1" dirty="0" smtClean="0">
                <a:latin typeface="+mj-lt"/>
              </a:rPr>
              <a:t>=53.4)</a:t>
            </a:r>
            <a:endParaRPr lang="en-US" sz="2800" b="1" i="1" dirty="0" smtClean="0">
              <a:latin typeface="+mj-lt"/>
            </a:endParaRPr>
          </a:p>
        </p:txBody>
      </p:sp>
      <p:pic>
        <p:nvPicPr>
          <p:cNvPr id="169" name="Picture 168"/>
          <p:cNvPicPr>
            <a:picLocks noChangeAspect="1"/>
          </p:cNvPicPr>
          <p:nvPr/>
        </p:nvPicPr>
        <p:blipFill rotWithShape="1">
          <a:blip r:embed="rId24">
            <a:extLst>
              <a:ext uri="{28A0092B-C50C-407E-A947-70E740481C1C}">
                <a14:useLocalDpi xmlns:a14="http://schemas.microsoft.com/office/drawing/2010/main" val="0"/>
              </a:ext>
            </a:extLst>
          </a:blip>
          <a:srcRect l="1151" t="5279" r="4066" b="3499"/>
          <a:stretch/>
        </p:blipFill>
        <p:spPr>
          <a:xfrm>
            <a:off x="34290000" y="14666813"/>
            <a:ext cx="5381507" cy="4002187"/>
          </a:xfrm>
          <a:prstGeom prst="rect">
            <a:avLst/>
          </a:prstGeom>
        </p:spPr>
      </p:pic>
      <p:sp>
        <p:nvSpPr>
          <p:cNvPr id="170" name="TextBox 169"/>
          <p:cNvSpPr txBox="1"/>
          <p:nvPr/>
        </p:nvSpPr>
        <p:spPr>
          <a:xfrm>
            <a:off x="36804600" y="17641669"/>
            <a:ext cx="3507762" cy="646331"/>
          </a:xfrm>
          <a:prstGeom prst="rect">
            <a:avLst/>
          </a:prstGeom>
          <a:noFill/>
        </p:spPr>
        <p:txBody>
          <a:bodyPr wrap="square" rtlCol="0">
            <a:spAutoFit/>
          </a:bodyPr>
          <a:lstStyle/>
          <a:p>
            <a:r>
              <a:rPr lang="en-US" sz="1200" b="1" dirty="0" smtClean="0">
                <a:solidFill>
                  <a:srgbClr val="92D050"/>
                </a:solidFill>
              </a:rPr>
              <a:t>----</a:t>
            </a:r>
            <a:r>
              <a:rPr lang="en-US" sz="1200" dirty="0" smtClean="0"/>
              <a:t> </a:t>
            </a:r>
            <a:r>
              <a:rPr lang="en-US" sz="1200" dirty="0"/>
              <a:t>ISD </a:t>
            </a:r>
            <a:r>
              <a:rPr lang="en-US" sz="1200" dirty="0" smtClean="0"/>
              <a:t>Hourly Temp</a:t>
            </a:r>
          </a:p>
          <a:p>
            <a:r>
              <a:rPr lang="en-US" sz="1200" b="1" dirty="0">
                <a:solidFill>
                  <a:srgbClr val="FF0000"/>
                </a:solidFill>
              </a:rPr>
              <a:t>----</a:t>
            </a:r>
            <a:r>
              <a:rPr lang="en-US" sz="1200" dirty="0"/>
              <a:t> </a:t>
            </a:r>
            <a:r>
              <a:rPr lang="en-US" sz="1200" dirty="0" smtClean="0"/>
              <a:t>GFS Hourly Temp </a:t>
            </a:r>
            <a:r>
              <a:rPr lang="en-US" sz="1200" dirty="0"/>
              <a:t>before </a:t>
            </a:r>
            <a:r>
              <a:rPr lang="en-US" sz="1200" dirty="0" smtClean="0"/>
              <a:t>adjustment</a:t>
            </a:r>
            <a:endParaRPr lang="en-US" sz="1200" dirty="0"/>
          </a:p>
          <a:p>
            <a:r>
              <a:rPr lang="en-US" sz="1200" b="1" dirty="0">
                <a:solidFill>
                  <a:srgbClr val="0000FF"/>
                </a:solidFill>
              </a:rPr>
              <a:t>----</a:t>
            </a:r>
            <a:r>
              <a:rPr lang="en-US" sz="1200" dirty="0">
                <a:solidFill>
                  <a:srgbClr val="0000FF"/>
                </a:solidFill>
              </a:rPr>
              <a:t> </a:t>
            </a:r>
            <a:r>
              <a:rPr lang="en-US" sz="1200" dirty="0" smtClean="0"/>
              <a:t>GFS Hourly Temp after adjustment</a:t>
            </a:r>
            <a:endParaRPr lang="en-US" sz="1200" dirty="0"/>
          </a:p>
        </p:txBody>
      </p:sp>
      <p:pic>
        <p:nvPicPr>
          <p:cNvPr id="171" name="Picture 170"/>
          <p:cNvPicPr>
            <a:picLocks noChangeAspect="1"/>
          </p:cNvPicPr>
          <p:nvPr/>
        </p:nvPicPr>
        <p:blipFill rotWithShape="1">
          <a:blip r:embed="rId25" cstate="print">
            <a:extLst>
              <a:ext uri="{28A0092B-C50C-407E-A947-70E740481C1C}">
                <a14:useLocalDpi xmlns:a14="http://schemas.microsoft.com/office/drawing/2010/main" val="0"/>
              </a:ext>
            </a:extLst>
          </a:blip>
          <a:srcRect l="2565" t="6677" r="5353" b="2491"/>
          <a:stretch/>
        </p:blipFill>
        <p:spPr>
          <a:xfrm>
            <a:off x="39624000" y="14799951"/>
            <a:ext cx="3734337" cy="2846485"/>
          </a:xfrm>
          <a:prstGeom prst="rect">
            <a:avLst/>
          </a:prstGeom>
        </p:spPr>
      </p:pic>
      <p:sp>
        <p:nvSpPr>
          <p:cNvPr id="172" name="TextBox 171"/>
          <p:cNvSpPr txBox="1"/>
          <p:nvPr/>
        </p:nvSpPr>
        <p:spPr>
          <a:xfrm>
            <a:off x="40005785" y="14871687"/>
            <a:ext cx="2361417" cy="461665"/>
          </a:xfrm>
          <a:prstGeom prst="rect">
            <a:avLst/>
          </a:prstGeom>
          <a:noFill/>
        </p:spPr>
        <p:txBody>
          <a:bodyPr wrap="square" rtlCol="0">
            <a:spAutoFit/>
          </a:bodyPr>
          <a:lstStyle/>
          <a:p>
            <a:r>
              <a:rPr lang="en-US" sz="1200" dirty="0" smtClean="0"/>
              <a:t>Bias= 0.84</a:t>
            </a:r>
          </a:p>
          <a:p>
            <a:r>
              <a:rPr lang="en-US" sz="1200" dirty="0" smtClean="0"/>
              <a:t>RMSE= 3.65</a:t>
            </a:r>
            <a:endParaRPr lang="en-US" sz="1200" dirty="0"/>
          </a:p>
        </p:txBody>
      </p:sp>
      <p:sp>
        <p:nvSpPr>
          <p:cNvPr id="174" name="TextBox 173"/>
          <p:cNvSpPr txBox="1"/>
          <p:nvPr/>
        </p:nvSpPr>
        <p:spPr>
          <a:xfrm>
            <a:off x="41757601" y="14571352"/>
            <a:ext cx="1828800" cy="307777"/>
          </a:xfrm>
          <a:prstGeom prst="rect">
            <a:avLst/>
          </a:prstGeom>
          <a:noFill/>
        </p:spPr>
        <p:txBody>
          <a:bodyPr wrap="square" rtlCol="0">
            <a:spAutoFit/>
          </a:bodyPr>
          <a:lstStyle/>
          <a:p>
            <a:r>
              <a:rPr lang="en-US" sz="1400" dirty="0" smtClean="0"/>
              <a:t>Before Adjustment</a:t>
            </a:r>
            <a:endParaRPr lang="en-US" sz="1400" dirty="0"/>
          </a:p>
        </p:txBody>
      </p:sp>
      <p:pic>
        <p:nvPicPr>
          <p:cNvPr id="175" name="Picture 174"/>
          <p:cNvPicPr>
            <a:picLocks noChangeAspect="1"/>
          </p:cNvPicPr>
          <p:nvPr/>
        </p:nvPicPr>
        <p:blipFill rotWithShape="1">
          <a:blip r:embed="rId26" cstate="print">
            <a:extLst>
              <a:ext uri="{28A0092B-C50C-407E-A947-70E740481C1C}">
                <a14:useLocalDpi xmlns:a14="http://schemas.microsoft.com/office/drawing/2010/main" val="0"/>
              </a:ext>
            </a:extLst>
          </a:blip>
          <a:srcRect l="1953" t="5873" r="5354" b="3235"/>
          <a:stretch/>
        </p:blipFill>
        <p:spPr>
          <a:xfrm>
            <a:off x="39624000" y="17820635"/>
            <a:ext cx="3734338" cy="2829565"/>
          </a:xfrm>
          <a:prstGeom prst="rect">
            <a:avLst/>
          </a:prstGeom>
        </p:spPr>
      </p:pic>
      <p:sp>
        <p:nvSpPr>
          <p:cNvPr id="176" name="TextBox 175"/>
          <p:cNvSpPr txBox="1"/>
          <p:nvPr/>
        </p:nvSpPr>
        <p:spPr>
          <a:xfrm>
            <a:off x="40005000" y="17902535"/>
            <a:ext cx="2313232" cy="461665"/>
          </a:xfrm>
          <a:prstGeom prst="rect">
            <a:avLst/>
          </a:prstGeom>
          <a:noFill/>
        </p:spPr>
        <p:txBody>
          <a:bodyPr wrap="square" rtlCol="0">
            <a:spAutoFit/>
          </a:bodyPr>
          <a:lstStyle/>
          <a:p>
            <a:r>
              <a:rPr lang="en-US" sz="1200" dirty="0" smtClean="0"/>
              <a:t>Bias= 0.07</a:t>
            </a:r>
          </a:p>
          <a:p>
            <a:r>
              <a:rPr lang="en-US" sz="1200" dirty="0" smtClean="0"/>
              <a:t>RMSE= 3.76</a:t>
            </a:r>
            <a:endParaRPr lang="en-US" sz="1200" dirty="0"/>
          </a:p>
        </p:txBody>
      </p:sp>
      <p:sp>
        <p:nvSpPr>
          <p:cNvPr id="178" name="TextBox 177"/>
          <p:cNvSpPr txBox="1"/>
          <p:nvPr/>
        </p:nvSpPr>
        <p:spPr>
          <a:xfrm>
            <a:off x="41833801" y="17619352"/>
            <a:ext cx="1915002" cy="307777"/>
          </a:xfrm>
          <a:prstGeom prst="rect">
            <a:avLst/>
          </a:prstGeom>
          <a:noFill/>
        </p:spPr>
        <p:txBody>
          <a:bodyPr wrap="square" rtlCol="0">
            <a:spAutoFit/>
          </a:bodyPr>
          <a:lstStyle/>
          <a:p>
            <a:r>
              <a:rPr lang="en-US" sz="1400" dirty="0" smtClean="0"/>
              <a:t>After Adjustment</a:t>
            </a:r>
            <a:endParaRPr lang="en-US" sz="1400" dirty="0"/>
          </a:p>
        </p:txBody>
      </p:sp>
      <p:sp>
        <p:nvSpPr>
          <p:cNvPr id="179" name="TextBox 178"/>
          <p:cNvSpPr txBox="1"/>
          <p:nvPr/>
        </p:nvSpPr>
        <p:spPr>
          <a:xfrm>
            <a:off x="27813000" y="24076223"/>
            <a:ext cx="3200400" cy="307777"/>
          </a:xfrm>
          <a:prstGeom prst="rect">
            <a:avLst/>
          </a:prstGeom>
          <a:noFill/>
        </p:spPr>
        <p:txBody>
          <a:bodyPr wrap="square" rtlCol="0">
            <a:spAutoFit/>
          </a:bodyPr>
          <a:lstStyle/>
          <a:p>
            <a:r>
              <a:rPr lang="en-US" sz="1200" b="1" dirty="0" smtClean="0"/>
              <a:t> </a:t>
            </a:r>
            <a:r>
              <a:rPr lang="en-US" sz="1400" dirty="0"/>
              <a:t>B</a:t>
            </a:r>
            <a:r>
              <a:rPr lang="en-US" sz="1400" dirty="0" smtClean="0"/>
              <a:t>efore </a:t>
            </a:r>
            <a:r>
              <a:rPr lang="en-US" sz="1400" dirty="0" smtClean="0"/>
              <a:t>adjustment</a:t>
            </a:r>
            <a:endParaRPr lang="en-US" sz="1400" dirty="0"/>
          </a:p>
        </p:txBody>
      </p:sp>
      <p:sp>
        <p:nvSpPr>
          <p:cNvPr id="180" name="TextBox 179"/>
          <p:cNvSpPr txBox="1"/>
          <p:nvPr/>
        </p:nvSpPr>
        <p:spPr>
          <a:xfrm>
            <a:off x="27813000" y="27352823"/>
            <a:ext cx="3200400" cy="307777"/>
          </a:xfrm>
          <a:prstGeom prst="rect">
            <a:avLst/>
          </a:prstGeom>
          <a:noFill/>
        </p:spPr>
        <p:txBody>
          <a:bodyPr wrap="square" rtlCol="0">
            <a:spAutoFit/>
          </a:bodyPr>
          <a:lstStyle/>
          <a:p>
            <a:r>
              <a:rPr lang="en-US" sz="1200" b="1" dirty="0" smtClean="0"/>
              <a:t> </a:t>
            </a:r>
            <a:r>
              <a:rPr lang="en-US" sz="1400" dirty="0" smtClean="0"/>
              <a:t>After</a:t>
            </a:r>
            <a:r>
              <a:rPr lang="en-US" sz="1400" dirty="0" smtClean="0"/>
              <a:t> </a:t>
            </a:r>
            <a:r>
              <a:rPr lang="en-US" sz="1400" dirty="0" smtClean="0"/>
              <a:t>adjustment</a:t>
            </a:r>
            <a:endParaRPr lang="en-US" sz="1400" dirty="0"/>
          </a:p>
        </p:txBody>
      </p:sp>
      <p:cxnSp>
        <p:nvCxnSpPr>
          <p:cNvPr id="29" name="Straight Connector 28"/>
          <p:cNvCxnSpPr/>
          <p:nvPr/>
        </p:nvCxnSpPr>
        <p:spPr bwMode="auto">
          <a:xfrm flipV="1">
            <a:off x="26289000" y="5872118"/>
            <a:ext cx="2667000" cy="1709782"/>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8496" name="Straight Connector 58495"/>
          <p:cNvCxnSpPr/>
          <p:nvPr/>
        </p:nvCxnSpPr>
        <p:spPr bwMode="auto">
          <a:xfrm flipV="1">
            <a:off x="26482189" y="9057353"/>
            <a:ext cx="2473811" cy="1866304"/>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8514" name="Straight Connector 58513"/>
          <p:cNvCxnSpPr/>
          <p:nvPr/>
        </p:nvCxnSpPr>
        <p:spPr bwMode="auto">
          <a:xfrm flipV="1">
            <a:off x="40474900" y="6077116"/>
            <a:ext cx="2197100" cy="1923884"/>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8516" name="Straight Connector 58515"/>
          <p:cNvCxnSpPr/>
          <p:nvPr/>
        </p:nvCxnSpPr>
        <p:spPr bwMode="auto">
          <a:xfrm flipV="1">
            <a:off x="40474900" y="9160103"/>
            <a:ext cx="2197100" cy="1929221"/>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8522" name="Straight Connector 58521"/>
          <p:cNvCxnSpPr/>
          <p:nvPr/>
        </p:nvCxnSpPr>
        <p:spPr bwMode="auto">
          <a:xfrm flipV="1">
            <a:off x="40205485" y="15240000"/>
            <a:ext cx="2727056" cy="152400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3" name="Straight Connector 182"/>
          <p:cNvCxnSpPr/>
          <p:nvPr/>
        </p:nvCxnSpPr>
        <p:spPr bwMode="auto">
          <a:xfrm flipV="1">
            <a:off x="40312362" y="18117167"/>
            <a:ext cx="2620179" cy="1694833"/>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6874</TotalTime>
  <Words>1124</Words>
  <Application>Microsoft Office PowerPoint</Application>
  <PresentationFormat>Custom</PresentationFormat>
  <Paragraphs>105</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gatech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dickinson</dc:creator>
  <cp:lastModifiedBy>Yutong Pan</cp:lastModifiedBy>
  <cp:revision>840</cp:revision>
  <dcterms:created xsi:type="dcterms:W3CDTF">2003-06-18T15:56:55Z</dcterms:created>
  <dcterms:modified xsi:type="dcterms:W3CDTF">2018-10-15T23:09:56Z</dcterms:modified>
</cp:coreProperties>
</file>