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 id="2147483711" r:id="rId6"/>
  </p:sldMasterIdLst>
  <p:notesMasterIdLst>
    <p:notesMasterId r:id="rId33"/>
  </p:notesMasterIdLst>
  <p:sldIdLst>
    <p:sldId id="256" r:id="rId7"/>
    <p:sldId id="259" r:id="rId8"/>
    <p:sldId id="280" r:id="rId9"/>
    <p:sldId id="281" r:id="rId10"/>
    <p:sldId id="282" r:id="rId11"/>
    <p:sldId id="258" r:id="rId12"/>
    <p:sldId id="283" r:id="rId13"/>
    <p:sldId id="284" r:id="rId14"/>
    <p:sldId id="285" r:id="rId15"/>
    <p:sldId id="260" r:id="rId16"/>
    <p:sldId id="277" r:id="rId17"/>
    <p:sldId id="278" r:id="rId18"/>
    <p:sldId id="279"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3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64052F-C34F-4350-8687-11E956FCC0C0}" type="datetimeFigureOut">
              <a:rPr lang="en-US"/>
              <a:pPr>
                <a:defRPr/>
              </a:pPr>
              <a:t>11/12/2009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4F0F1AB-CF91-4DF9-9188-3D9355D4CB4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Full disclosure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C874B1-ABF6-4390-8E42-4BB32FFC10D5}" type="slidenum">
              <a:rPr lang="en-US">
                <a:solidFill>
                  <a:srgbClr val="000000"/>
                </a:solidFill>
              </a:rPr>
              <a:pPr fontAlgn="base">
                <a:spcBef>
                  <a:spcPct val="0"/>
                </a:spcBef>
                <a:spcAft>
                  <a:spcPct val="0"/>
                </a:spcAft>
                <a:defRPr/>
              </a:pPr>
              <a:t>18</a:t>
            </a:fld>
            <a:endParaRPr lang="en-US">
              <a:solidFill>
                <a:srgbClr val="000000"/>
              </a:solidFill>
            </a:endParaRPr>
          </a:p>
        </p:txBody>
      </p:sp>
      <p:sp>
        <p:nvSpPr>
          <p:cNvPr id="97282" name="Rectangle 2"/>
          <p:cNvSpPr>
            <a:spLocks noGrp="1" noRo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AE4586-3039-49A0-A4C0-2B4B85BDA600}" type="slidenum">
              <a:rPr lang="en-US"/>
              <a:pPr fontAlgn="base">
                <a:spcBef>
                  <a:spcPct val="0"/>
                </a:spcBef>
                <a:spcAft>
                  <a:spcPct val="0"/>
                </a:spcAft>
                <a:defRPr/>
              </a:pPr>
              <a:t>19</a:t>
            </a:fld>
            <a:endParaRPr lang="en-US"/>
          </a:p>
        </p:txBody>
      </p:sp>
      <p:sp>
        <p:nvSpPr>
          <p:cNvPr id="99330" name="Rectangle 2"/>
          <p:cNvSpPr>
            <a:spLocks noGrp="1" noRo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965A8C1-F994-4850-8A65-AD4599C04DEC}" type="datetime1">
              <a:rPr lang="en-US"/>
              <a:pPr>
                <a:defRPr/>
              </a:pPr>
              <a:t>11/12/2009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78A6FC-1688-4D52-899F-57B550C362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EEA912-8899-41AA-A07D-0207F9A4531D}" type="datetime1">
              <a:rPr lang="en-US"/>
              <a:pPr>
                <a:defRPr/>
              </a:pPr>
              <a:t>11/12/2009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F11936-9835-4FC0-9C77-EDC1B7C920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59523B-BB17-4C48-8121-8AD9FC1265CC}" type="datetime1">
              <a:rPr lang="en-US"/>
              <a:pPr>
                <a:defRPr/>
              </a:pPr>
              <a:t>11/12/2009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9385D4-E86F-4D9B-920A-693D0579159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9AC45A5-21A2-42C0-8D2C-6094114047B2}"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D834F7F-94F3-40E3-81D1-92051D4EBA9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9B44EAD-7578-4AEB-A324-6DA553597764}"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096CB98-CA38-486B-862D-B84250B9547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ECDB4125-BA4C-497A-827B-DC037A79DD65}"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A813879-34B0-4D13-A2CA-F5CD7F7D894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66CEE13D-55C8-49DF-86D2-3CDBDD4848D6}" type="datetime1">
              <a:rPr lang="en-US"/>
              <a:pPr>
                <a:defRPr/>
              </a:pPr>
              <a:t>11/12/2009</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F423EA5E-E264-43BB-B7D1-0F82612702A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95511E63-7DE4-4C48-ACEB-51F8535DF1B4}" type="datetime1">
              <a:rPr lang="en-US"/>
              <a:pPr>
                <a:defRPr/>
              </a:pPr>
              <a:t>11/12/2009</a:t>
            </a:fld>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427544AE-8AD8-41C9-9336-65272165CE9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98715CDF-5B5C-468E-AE87-A4A86F21CE96}" type="datetime1">
              <a:rPr lang="en-US"/>
              <a:pPr>
                <a:defRPr/>
              </a:pPr>
              <a:t>11/12/2009</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8A5BE5C3-5A65-4A34-BC2C-DD1CF1E5BE5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BE2B93AE-243E-43DD-8F25-620D0234D75D}" type="datetime1">
              <a:rPr lang="en-US"/>
              <a:pPr>
                <a:defRPr/>
              </a:pPr>
              <a:t>11/12/2009</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D89112EC-9095-48DC-91C7-38515318BAB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28B59265-9714-450A-AEB2-D3DD6A4DA645}" type="datetime1">
              <a:rPr lang="en-US"/>
              <a:pPr>
                <a:defRPr/>
              </a:pPr>
              <a:t>11/12/2009</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060F4608-61D1-402B-BBA9-4C2B8FFA87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1E652C-6F53-4E29-8BDD-ED6FF0978AC9}" type="datetime1">
              <a:rPr lang="en-US"/>
              <a:pPr>
                <a:defRPr/>
              </a:pPr>
              <a:t>11/12/2009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7AFC9C-51BF-4458-A6B0-9605CAC6D3C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C64E8510-9811-42C4-94F1-9D26723CDEE1}" type="datetime1">
              <a:rPr lang="en-US"/>
              <a:pPr>
                <a:defRPr/>
              </a:pPr>
              <a:t>11/12/2009</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63FEED0-EAED-4ABA-B53B-BD1CCC4CDE4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A49EF55F-2B82-4904-81CA-8581C8960C61}"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5248E41-328A-4251-AD72-DD0770753DF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7D00C650-01BE-4E91-A245-8304805EC771}"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3D4E9FB-9403-42E6-91A8-A07B5FA22C8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97756826-0FDD-4591-884B-136EFAC4C80A}" type="datetime1">
              <a:rPr lang="en-US"/>
              <a:pPr>
                <a:defRPr/>
              </a:pPr>
              <a:t>11/12/2009</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974F57D0-102E-4903-B6D2-87B7A628EFB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232B878-9B83-458B-A51F-20C016D317B9}"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FFB7F6A-E038-41A9-A2D3-1E11E80354D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64162B4-47AE-4F37-822B-1C1751AEFEF5}"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AC2D519-3BB0-4176-BE46-4BE6560ABB4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AAE84645-C72E-4242-B96F-AE9E48D788D1}"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C169FB6-0EB1-4045-9BDC-9350A82F86A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B1D701B3-A80D-4189-9244-DD794BEE89E9}" type="datetime1">
              <a:rPr lang="en-US"/>
              <a:pPr>
                <a:defRPr/>
              </a:pPr>
              <a:t>11/12/2009</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FDF5A99B-EE63-48AF-967A-27D6A824DD7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1ED15D8E-32FA-4A62-B76E-7C03173DAFD7}" type="datetime1">
              <a:rPr lang="en-US"/>
              <a:pPr>
                <a:defRPr/>
              </a:pPr>
              <a:t>11/12/2009</a:t>
            </a:fld>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D4B96C15-E0A6-45DD-9A36-7978DAD50EB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40C469C4-FFF7-4EEF-A9C7-4FA2C5BD6783}" type="datetime1">
              <a:rPr lang="en-US"/>
              <a:pPr>
                <a:defRPr/>
              </a:pPr>
              <a:t>11/12/2009</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870E4868-BF8F-4AF4-A7E2-72C6BAA9DF0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BDEBCB-C312-4440-ACA0-17692C5D3E31}" type="datetime1">
              <a:rPr lang="en-US"/>
              <a:pPr>
                <a:defRPr/>
              </a:pPr>
              <a:t>11/12/2009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FB8F78-3DAB-48D0-8899-5CC722B5C22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D40E6753-A160-4CAA-B391-6FB312A6B677}" type="datetime1">
              <a:rPr lang="en-US"/>
              <a:pPr>
                <a:defRPr/>
              </a:pPr>
              <a:t>11/12/2009</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822F4723-7CFB-44D6-A20B-A3FEC5FB621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7ACA5E38-4E05-4722-9DDE-AF0B72644082}" type="datetime1">
              <a:rPr lang="en-US"/>
              <a:pPr>
                <a:defRPr/>
              </a:pPr>
              <a:t>11/12/2009</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B0C3F6F-EE92-4490-927B-216B7C41A36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0D117C97-9047-4F41-97F8-5AFD9913AC64}" type="datetime1">
              <a:rPr lang="en-US"/>
              <a:pPr>
                <a:defRPr/>
              </a:pPr>
              <a:t>11/12/2009</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CA6CB77-D382-4FF3-9B82-DC6DA202641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34AFB737-388E-4047-9565-579BF82E0844}"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D5B4717-AA3D-4922-B487-9F91A344236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E39D6EE3-6259-4600-B9AC-DA4C1FB7EBFC}"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CFEF274-F9F8-41F2-A401-337FCBCDD6D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087B12F1-9C11-4B25-AA08-DFE6C78331E6}" type="datetime1">
              <a:rPr lang="en-US"/>
              <a:pPr>
                <a:defRPr/>
              </a:pPr>
              <a:t>11/12/2009</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093421F9-AED2-419D-B022-2DB277D780C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E2BB05-8EA9-4827-B20A-964A4B3C82B0}" type="datetime1">
              <a:rPr lang="en-US"/>
              <a:pPr>
                <a:defRPr/>
              </a:pPr>
              <a:t>11/12/2009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EC5A55-354F-4361-AAF1-98F72935DFA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2503E2-B5AB-4050-9F61-5E6C6B071546}" type="datetime1">
              <a:rPr lang="en-US"/>
              <a:pPr>
                <a:defRPr/>
              </a:pPr>
              <a:t>11/12/2009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907912-D181-47DA-9838-69F3C47BDA1A}"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D00BDA-1DA4-4B58-8EB2-F7C0BEBC8774}" type="datetime1">
              <a:rPr lang="en-US"/>
              <a:pPr>
                <a:defRPr/>
              </a:pPr>
              <a:t>11/12/2009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B0E0D7-99F9-4FC5-85E0-B4EDF678E158}"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87E133-F9A6-4076-A614-E874BAD20615}" type="datetime1">
              <a:rPr lang="en-US"/>
              <a:pPr>
                <a:defRPr/>
              </a:pPr>
              <a:t>11/12/2009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E16C3A-DBAC-498D-900B-27BA43006F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4978BB-2DDE-489A-B128-19D0CC546DC5}" type="datetime1">
              <a:rPr lang="en-US"/>
              <a:pPr>
                <a:defRPr/>
              </a:pPr>
              <a:t>11/12/2009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35302A-9CD1-457B-825A-BB38F3A0D99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816FE82-488F-42E9-90EC-7C048D8B0CCC}" type="datetime1">
              <a:rPr lang="en-US"/>
              <a:pPr>
                <a:defRPr/>
              </a:pPr>
              <a:t>11/12/2009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9D6D53-D416-4EFC-AFCB-2B46B0BFEC38}"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BFAFF7-7555-4BF0-AEBC-6E847BE50659}" type="datetime1">
              <a:rPr lang="en-US"/>
              <a:pPr>
                <a:defRPr/>
              </a:pPr>
              <a:t>11/12/2009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738718-ECFB-48C4-8976-F57D888F877A}"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FC96C8-FAB1-4436-BF54-DC0EFB17F84A}" type="datetime1">
              <a:rPr lang="en-US"/>
              <a:pPr>
                <a:defRPr/>
              </a:pPr>
              <a:t>11/12/2009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8D5E4D-F13D-4EA5-94AB-6285640512E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55AD6F-F54A-4790-B976-EA8ED6BD20AD}" type="datetime1">
              <a:rPr lang="en-US"/>
              <a:pPr>
                <a:defRPr/>
              </a:pPr>
              <a:t>11/12/2009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4FAD7C-3006-4051-BAAE-1FAAF86249FA}"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4FC273-F8F2-4EE5-903D-7958649C772A}" type="datetime1">
              <a:rPr lang="en-US"/>
              <a:pPr>
                <a:defRPr/>
              </a:pPr>
              <a:t>11/12/2009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1FF67D-A5CC-40D9-BC50-F8AA60E678C7}"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C85CBD-C537-4FC9-914A-F6C5CC2D06FA}" type="datetime1">
              <a:rPr lang="en-US"/>
              <a:pPr>
                <a:defRPr/>
              </a:pPr>
              <a:t>11/12/2009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0C00D2-9EFB-4A78-B2C1-E30CFA39A29C}"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FE7444-6458-4C0C-8BEF-11B66E23D4A8}" type="datetime1">
              <a:rPr lang="en-US"/>
              <a:pPr>
                <a:defRPr/>
              </a:pPr>
              <a:t>11/12/2009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C0103B-E916-422C-A8DC-A8446B0DB1E6}"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9745FD-2F62-4287-9C82-463C6544B043}" type="datetime1">
              <a:rPr lang="en-US"/>
              <a:pPr>
                <a:defRPr/>
              </a:pPr>
              <a:t>11/12/2009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1506C6-8261-482D-AC51-1842435F883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4CAFF9AE-8468-454F-8845-7AFE01A5507F}"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5A753BD-E3E2-42E2-B3B3-EEB9EF906D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2CD6E9-A5B5-41FC-B1B5-E344D5FEC2FA}" type="datetime1">
              <a:rPr lang="en-US"/>
              <a:pPr>
                <a:defRPr/>
              </a:pPr>
              <a:t>11/12/2009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1C4677-00DD-44C4-A0F1-7E06413EFAE5}"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3B48CC13-BA0A-4B6F-AE89-BA7B38EAD43C}"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5F3BDCC-ED36-4052-840D-0432C1A7E0E2}"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68BF18C9-96F8-4AE1-AEB9-3C6E64B17251}"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FAA07B8-506A-47A1-9420-CE668BA5D68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8DA60A78-6700-4D8A-9C05-7BEDAE7C5440}" type="datetime1">
              <a:rPr lang="en-US"/>
              <a:pPr>
                <a:defRPr/>
              </a:pPr>
              <a:t>11/12/2009</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C59CC61-341B-44A7-8845-35EA96022C16}"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9332E796-0644-435D-A234-31FE039B1CF8}" type="datetime1">
              <a:rPr lang="en-US"/>
              <a:pPr>
                <a:defRPr/>
              </a:pPr>
              <a:t>11/12/2009</a:t>
            </a:fld>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49FD17B1-7659-49FF-A75E-F57C2D7519B6}"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F5E330AD-5D72-4905-B476-84F034F41ACE}" type="datetime1">
              <a:rPr lang="en-US"/>
              <a:pPr>
                <a:defRPr/>
              </a:pPr>
              <a:t>11/12/2009</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8517392C-5F73-4C14-8E08-FE9DAFE031E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2E08BDCD-ADB3-4922-8F11-39F23E9ADD32}" type="datetime1">
              <a:rPr lang="en-US"/>
              <a:pPr>
                <a:defRPr/>
              </a:pPr>
              <a:t>11/12/2009</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4B13E4D2-254F-417F-8FDB-4C712540F029}"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0C61F488-3867-4359-8868-990D3ECCBF09}" type="datetime1">
              <a:rPr lang="en-US"/>
              <a:pPr>
                <a:defRPr/>
              </a:pPr>
              <a:t>11/12/2009</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1B5FD91-591E-40E3-9EB9-D0D92493F0C8}"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5E94013B-FF3D-4D7E-809D-F5389347F280}" type="datetime1">
              <a:rPr lang="en-US"/>
              <a:pPr>
                <a:defRPr/>
              </a:pPr>
              <a:t>11/12/2009</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D30C169-C34F-4BCD-AAD3-DC8ECBC9049F}"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78B7F21A-409D-41AF-97C9-3F74D8447612}"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5773A09-6768-4841-B1BD-AEABBD51D930}"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3EF050D6-B460-4BA5-AF3E-7045A04A65AA}" type="datetime1">
              <a:rPr lang="en-US"/>
              <a:pPr>
                <a:defRPr/>
              </a:pPr>
              <a:t>11/12/2009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79C8797-3A7B-48F0-86A0-BE3E2D32C2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AF4762-5005-42C5-AC9A-D4E412F1A254}" type="datetime1">
              <a:rPr lang="en-US"/>
              <a:pPr>
                <a:defRPr/>
              </a:pPr>
              <a:t>11/12/2009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815147-1C7F-48B7-B97A-8245F32FB8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D24F93-CE4F-43DA-BE22-3D5E197A7C3C}" type="datetime1">
              <a:rPr lang="en-US"/>
              <a:pPr>
                <a:defRPr/>
              </a:pPr>
              <a:t>11/12/2009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9A3E92-0115-4FD3-AA55-FA7D689C3C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7FC1EC-508E-4468-8EE8-8AEEA42CC7A6}" type="datetime1">
              <a:rPr lang="en-US"/>
              <a:pPr>
                <a:defRPr/>
              </a:pPr>
              <a:t>11/12/2009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FA8903-2AA2-4E49-A77D-D41B048708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5.wmf"/><Relationship Id="rId2" Type="http://schemas.openxmlformats.org/officeDocument/2006/relationships/slideLayout" Target="../slideLayouts/slideLayout48.xml"/><Relationship Id="rId16" Type="http://schemas.openxmlformats.org/officeDocument/2006/relationships/hyperlink" Target="file:///I:\Presentations\Documents%20and%20Settings\LAVER\Desktop\acronym.ppt" TargetMode="Externa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FFAEF5-5E5C-4447-8686-E48BAD9C8F83}" type="datetime1">
              <a:rPr lang="en-US"/>
              <a:pPr>
                <a:defRPr/>
              </a:pPr>
              <a:t>11/12/2009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126ED8-ED58-4D3C-AF1C-99F9B5CE9E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a:defRPr/>
            </a:pPr>
            <a:fld id="{33900A62-95EA-4B4E-86C8-A96B71D78BCA}" type="datetime1">
              <a:rPr lang="en-US"/>
              <a:pPr>
                <a:defRPr/>
              </a:pPr>
              <a:t>11/12/2009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cs typeface="+mn-cs"/>
              </a:defRPr>
            </a:lvl1pPr>
          </a:lstStyle>
          <a:p>
            <a:pPr>
              <a:defRPr/>
            </a:pPr>
            <a:fld id="{80D91A9F-6263-4A98-80F4-5148BF91E62C}" type="slidenum">
              <a:rPr lang="en-US"/>
              <a:pPr>
                <a:defRPr/>
              </a:pPr>
              <a:t>‹#›</a:t>
            </a:fld>
            <a:endParaRPr lang="en-US"/>
          </a:p>
        </p:txBody>
      </p:sp>
      <p:pic>
        <p:nvPicPr>
          <p:cNvPr id="13319" name="Picture 7" descr="DOC_LOGO_1X1"/>
          <p:cNvPicPr>
            <a:picLocks noChangeAspect="1" noChangeArrowheads="1"/>
          </p:cNvPicPr>
          <p:nvPr userDrawn="1"/>
        </p:nvPicPr>
        <p:blipFill>
          <a:blip r:embed="rId14"/>
          <a:srcRect/>
          <a:stretch>
            <a:fillRect/>
          </a:stretch>
        </p:blipFill>
        <p:spPr bwMode="auto">
          <a:xfrm>
            <a:off x="304800" y="230188"/>
            <a:ext cx="990600" cy="982662"/>
          </a:xfrm>
          <a:prstGeom prst="rect">
            <a:avLst/>
          </a:prstGeom>
          <a:noFill/>
          <a:ln w="9525">
            <a:noFill/>
            <a:miter lim="800000"/>
            <a:headEnd/>
            <a:tailEnd/>
          </a:ln>
        </p:spPr>
      </p:pic>
      <p:pic>
        <p:nvPicPr>
          <p:cNvPr id="13320" name="Picture 8" descr="Noaalogo"/>
          <p:cNvPicPr>
            <a:picLocks noChangeAspect="1" noChangeArrowheads="1"/>
          </p:cNvPicPr>
          <p:nvPr userDrawn="1"/>
        </p:nvPicPr>
        <p:blipFill>
          <a:blip r:embed="rId15"/>
          <a:srcRect/>
          <a:stretch>
            <a:fillRect/>
          </a:stretch>
        </p:blipFill>
        <p:spPr bwMode="auto">
          <a:xfrm>
            <a:off x="7926388" y="228600"/>
            <a:ext cx="989012" cy="974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a:defRPr/>
            </a:pPr>
            <a:fld id="{8F8E69C4-586E-4FA4-B714-775BAC8647CD}" type="datetime1">
              <a:rPr lang="en-US"/>
              <a:pPr>
                <a:defRPr/>
              </a:pPr>
              <a:t>11/12/2009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cs typeface="+mn-cs"/>
              </a:defRPr>
            </a:lvl1pPr>
          </a:lstStyle>
          <a:p>
            <a:pPr>
              <a:defRPr/>
            </a:pPr>
            <a:fld id="{BA9E8CD6-98AC-43B0-B3BB-78501C6D80A1}" type="slidenum">
              <a:rPr lang="en-US"/>
              <a:pPr>
                <a:defRPr/>
              </a:pPr>
              <a:t>‹#›</a:t>
            </a:fld>
            <a:endParaRPr lang="en-US"/>
          </a:p>
        </p:txBody>
      </p:sp>
      <p:pic>
        <p:nvPicPr>
          <p:cNvPr id="26631" name="Picture 7" descr="DOC_LOGO_1X1"/>
          <p:cNvPicPr>
            <a:picLocks noChangeAspect="1" noChangeArrowheads="1"/>
          </p:cNvPicPr>
          <p:nvPr userDrawn="1"/>
        </p:nvPicPr>
        <p:blipFill>
          <a:blip r:embed="rId14"/>
          <a:srcRect/>
          <a:stretch>
            <a:fillRect/>
          </a:stretch>
        </p:blipFill>
        <p:spPr bwMode="auto">
          <a:xfrm>
            <a:off x="304800" y="230188"/>
            <a:ext cx="990600" cy="982662"/>
          </a:xfrm>
          <a:prstGeom prst="rect">
            <a:avLst/>
          </a:prstGeom>
          <a:noFill/>
          <a:ln w="9525">
            <a:noFill/>
            <a:miter lim="800000"/>
            <a:headEnd/>
            <a:tailEnd/>
          </a:ln>
        </p:spPr>
      </p:pic>
      <p:pic>
        <p:nvPicPr>
          <p:cNvPr id="26632" name="Picture 8" descr="Noaalogo"/>
          <p:cNvPicPr>
            <a:picLocks noChangeAspect="1" noChangeArrowheads="1"/>
          </p:cNvPicPr>
          <p:nvPr userDrawn="1"/>
        </p:nvPicPr>
        <p:blipFill>
          <a:blip r:embed="rId15"/>
          <a:srcRect/>
          <a:stretch>
            <a:fillRect/>
          </a:stretch>
        </p:blipFill>
        <p:spPr bwMode="auto">
          <a:xfrm>
            <a:off x="7926388" y="228600"/>
            <a:ext cx="989012" cy="974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FEC9558-0E33-44BB-B5D6-5C7798F623E8}" type="datetime1">
              <a:rPr lang="en-US"/>
              <a:pPr>
                <a:defRPr/>
              </a:pPr>
              <a:t>11/12/2009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456A1B2-5581-4A4D-87AA-8A09C76907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52226" name="Picture 2" descr="noaalog"/>
          <p:cNvPicPr>
            <a:picLocks noChangeAspect="1" noChangeArrowheads="1"/>
          </p:cNvPicPr>
          <p:nvPr/>
        </p:nvPicPr>
        <p:blipFill>
          <a:blip r:embed="rId15"/>
          <a:srcRect/>
          <a:stretch>
            <a:fillRect/>
          </a:stretch>
        </p:blipFill>
        <p:spPr bwMode="auto">
          <a:xfrm>
            <a:off x="161925" y="387350"/>
            <a:ext cx="760413" cy="762000"/>
          </a:xfrm>
          <a:prstGeom prst="rect">
            <a:avLst/>
          </a:prstGeom>
          <a:noFill/>
          <a:ln w="9525">
            <a:noFill/>
            <a:miter lim="800000"/>
            <a:headEnd/>
            <a:tailEnd/>
          </a:ln>
        </p:spPr>
      </p:pic>
      <p:pic>
        <p:nvPicPr>
          <p:cNvPr id="52227" name="Picture 3" descr="NWS">
            <a:hlinkClick r:id="rId16" action="ppaction://hlinkpres?slideindex=1&amp;slidetitle="/>
          </p:cNvPr>
          <p:cNvPicPr>
            <a:picLocks noChangeAspect="1" noChangeArrowheads="1"/>
          </p:cNvPicPr>
          <p:nvPr/>
        </p:nvPicPr>
        <p:blipFill>
          <a:blip r:embed="rId17"/>
          <a:srcRect/>
          <a:stretch>
            <a:fillRect/>
          </a:stretch>
        </p:blipFill>
        <p:spPr bwMode="auto">
          <a:xfrm>
            <a:off x="8196263" y="393700"/>
            <a:ext cx="733425" cy="733425"/>
          </a:xfrm>
          <a:prstGeom prst="rect">
            <a:avLst/>
          </a:prstGeom>
          <a:noFill/>
          <a:ln w="9525">
            <a:noFill/>
            <a:miter lim="800000"/>
            <a:headEnd/>
            <a:tailEnd/>
          </a:ln>
        </p:spPr>
      </p:pic>
      <p:sp>
        <p:nvSpPr>
          <p:cNvPr id="3076" name="Rectangle 4"/>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Rectangle 5"/>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2800" b="1" u="sng">
          <a:solidFill>
            <a:srgbClr val="FFFF00"/>
          </a:solidFill>
          <a:effectLst>
            <a:outerShdw blurRad="38100" dist="38100" dir="2700000" algn="tl">
              <a:srgbClr val="000000"/>
            </a:outerShdw>
          </a:effectLst>
          <a:latin typeface="Arial" charset="0"/>
        </a:defRPr>
      </a:lvl9pPr>
    </p:titleStyle>
    <p:bodyStyle>
      <a:lvl1pPr marL="227013" indent="-227013" algn="l" rtl="0" eaLnBrk="0" fontAlgn="base" hangingPunct="0">
        <a:spcBef>
          <a:spcPct val="20000"/>
        </a:spcBef>
        <a:spcAft>
          <a:spcPct val="50000"/>
        </a:spcAft>
        <a:buClr>
          <a:schemeClr val="tx2"/>
        </a:buClr>
        <a:buChar char="•"/>
        <a:defRPr sz="2000" b="1" u="sng">
          <a:solidFill>
            <a:schemeClr val="tx2"/>
          </a:solidFill>
          <a:effectLst>
            <a:outerShdw blurRad="38100" dist="38100" dir="2700000" algn="tl">
              <a:srgbClr val="000000"/>
            </a:outerShdw>
          </a:effectLst>
          <a:latin typeface="+mn-lt"/>
          <a:ea typeface="+mn-ea"/>
          <a:cs typeface="+mn-cs"/>
        </a:defRPr>
      </a:lvl1pPr>
      <a:lvl2pPr marL="631825" indent="-285750" algn="l" rtl="0" eaLnBrk="0" fontAlgn="base" hangingPunct="0">
        <a:spcBef>
          <a:spcPct val="20000"/>
        </a:spcBef>
        <a:spcAft>
          <a:spcPct val="50000"/>
        </a:spcAft>
        <a:buClr>
          <a:schemeClr val="tx2"/>
        </a:buClr>
        <a:buChar char="•"/>
        <a:defRPr sz="2000" b="1" i="1">
          <a:solidFill>
            <a:schemeClr val="tx2"/>
          </a:solidFill>
          <a:effectLst>
            <a:outerShdw blurRad="38100" dist="38100" dir="2700000" algn="tl">
              <a:srgbClr val="000000"/>
            </a:outerShdw>
          </a:effectLst>
          <a:latin typeface="+mn-lt"/>
        </a:defRPr>
      </a:lvl2pPr>
      <a:lvl3pPr marL="969963" indent="-169863" algn="l" rtl="0" eaLnBrk="0" fontAlgn="base" hangingPunct="0">
        <a:spcBef>
          <a:spcPct val="20000"/>
        </a:spcBef>
        <a:spcAft>
          <a:spcPct val="50000"/>
        </a:spcAft>
        <a:buClr>
          <a:schemeClr val="tx2"/>
        </a:buClr>
        <a:buChar char="•"/>
        <a:defRPr sz="2000">
          <a:solidFill>
            <a:schemeClr val="tx2"/>
          </a:solidFill>
          <a:effectLst>
            <a:outerShdw blurRad="38100" dist="38100" dir="2700000" algn="tl">
              <a:srgbClr val="000000"/>
            </a:outerShdw>
          </a:effectLst>
          <a:latin typeface="+mn-lt"/>
        </a:defRPr>
      </a:lvl3pPr>
      <a:lvl4pPr marL="1428750" indent="-287338" algn="l" rtl="0" eaLnBrk="0" fontAlgn="base" hangingPunct="0">
        <a:spcBef>
          <a:spcPct val="20000"/>
        </a:spcBef>
        <a:spcAft>
          <a:spcPct val="50000"/>
        </a:spcAft>
        <a:buClr>
          <a:schemeClr val="tx2"/>
        </a:buClr>
        <a:buChar char="•"/>
        <a:defRPr sz="2000" i="1">
          <a:solidFill>
            <a:schemeClr val="tx2"/>
          </a:solidFill>
          <a:effectLst>
            <a:outerShdw blurRad="38100" dist="38100" dir="2700000" algn="tl">
              <a:srgbClr val="000000"/>
            </a:outerShdw>
          </a:effectLst>
          <a:latin typeface="+mn-lt"/>
        </a:defRPr>
      </a:lvl4pPr>
      <a:lvl5pPr marL="1770063" indent="-227013" algn="l" rtl="0" eaLnBrk="0" fontAlgn="base" hangingPunct="0">
        <a:spcBef>
          <a:spcPct val="20000"/>
        </a:spcBef>
        <a:spcAft>
          <a:spcPct val="50000"/>
        </a:spcAft>
        <a:buClr>
          <a:schemeClr val="tx2"/>
        </a:buClr>
        <a:buChar char="•"/>
        <a:defRPr sz="2000">
          <a:solidFill>
            <a:schemeClr val="tx2"/>
          </a:solidFill>
          <a:effectLst>
            <a:outerShdw blurRad="38100" dist="38100" dir="2700000" algn="tl">
              <a:srgbClr val="000000"/>
            </a:outerShdw>
          </a:effectLst>
          <a:latin typeface="+mn-lt"/>
        </a:defRPr>
      </a:lvl5pPr>
      <a:lvl6pPr marL="2227263" indent="-227013" algn="l" rtl="0" eaLnBrk="0" fontAlgn="base" hangingPunct="0">
        <a:spcBef>
          <a:spcPct val="20000"/>
        </a:spcBef>
        <a:spcAft>
          <a:spcPct val="50000"/>
        </a:spcAft>
        <a:buClr>
          <a:schemeClr val="tx2"/>
        </a:buClr>
        <a:buChar char="•"/>
        <a:defRPr sz="2000">
          <a:solidFill>
            <a:schemeClr val="tx2"/>
          </a:solidFill>
          <a:effectLst>
            <a:outerShdw blurRad="38100" dist="38100" dir="2700000" algn="tl">
              <a:srgbClr val="000000"/>
            </a:outerShdw>
          </a:effectLst>
          <a:latin typeface="+mn-lt"/>
        </a:defRPr>
      </a:lvl6pPr>
      <a:lvl7pPr marL="2684463" indent="-227013" algn="l" rtl="0" eaLnBrk="0" fontAlgn="base" hangingPunct="0">
        <a:spcBef>
          <a:spcPct val="20000"/>
        </a:spcBef>
        <a:spcAft>
          <a:spcPct val="50000"/>
        </a:spcAft>
        <a:buClr>
          <a:schemeClr val="tx2"/>
        </a:buClr>
        <a:buChar char="•"/>
        <a:defRPr sz="2000">
          <a:solidFill>
            <a:schemeClr val="tx2"/>
          </a:solidFill>
          <a:effectLst>
            <a:outerShdw blurRad="38100" dist="38100" dir="2700000" algn="tl">
              <a:srgbClr val="000000"/>
            </a:outerShdw>
          </a:effectLst>
          <a:latin typeface="+mn-lt"/>
        </a:defRPr>
      </a:lvl7pPr>
      <a:lvl8pPr marL="3141663" indent="-227013" algn="l" rtl="0" eaLnBrk="0" fontAlgn="base" hangingPunct="0">
        <a:spcBef>
          <a:spcPct val="20000"/>
        </a:spcBef>
        <a:spcAft>
          <a:spcPct val="50000"/>
        </a:spcAft>
        <a:buClr>
          <a:schemeClr val="tx2"/>
        </a:buClr>
        <a:buChar char="•"/>
        <a:defRPr sz="2000">
          <a:solidFill>
            <a:schemeClr val="tx2"/>
          </a:solidFill>
          <a:effectLst>
            <a:outerShdw blurRad="38100" dist="38100" dir="2700000" algn="tl">
              <a:srgbClr val="000000"/>
            </a:outerShdw>
          </a:effectLst>
          <a:latin typeface="+mn-lt"/>
        </a:defRPr>
      </a:lvl8pPr>
      <a:lvl9pPr marL="3598863" indent="-227013" algn="l" rtl="0" eaLnBrk="0" fontAlgn="base" hangingPunct="0">
        <a:spcBef>
          <a:spcPct val="20000"/>
        </a:spcBef>
        <a:spcAft>
          <a:spcPct val="50000"/>
        </a:spcAft>
        <a:buClr>
          <a:schemeClr val="tx2"/>
        </a:buClr>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fld id="{DCA8B67F-53DC-41AC-A6B4-12C4C9DFE13F}" type="datetime1">
              <a:rPr lang="en-US"/>
              <a:pPr>
                <a:defRPr/>
              </a:pPr>
              <a:t>11/12/2009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66FE9CFA-B2D5-407C-BBFB-DCB348348B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jpeg"/><Relationship Id="rId7"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Layout" Target="../slideLayouts/slideLayout3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rtlCol="0">
            <a:normAutofit/>
          </a:bodyPr>
          <a:lstStyle/>
          <a:p>
            <a:pPr eaLnBrk="1" fontAlgn="auto" hangingPunct="1">
              <a:spcAft>
                <a:spcPts val="0"/>
              </a:spcAft>
              <a:defRPr/>
            </a:pPr>
            <a:r>
              <a:rPr lang="en-US" dirty="0" smtClean="0"/>
              <a:t>CCR Program POCs</a:t>
            </a:r>
            <a:endParaRPr lang="en-US" dirty="0"/>
          </a:p>
        </p:txBody>
      </p:sp>
      <p:sp>
        <p:nvSpPr>
          <p:cNvPr id="3" name="Subtitle 2"/>
          <p:cNvSpPr>
            <a:spLocks noGrp="1"/>
          </p:cNvSpPr>
          <p:nvPr>
            <p:ph type="subTitle" idx="1"/>
          </p:nvPr>
        </p:nvSpPr>
        <p:spPr/>
        <p:txBody>
          <a:bodyPr rtlCol="0">
            <a:normAutofit fontScale="92500" lnSpcReduction="10000"/>
          </a:bodyPr>
          <a:lstStyle/>
          <a:p>
            <a:pPr eaLnBrk="1" fontAlgn="auto" hangingPunct="1">
              <a:lnSpc>
                <a:spcPct val="80000"/>
              </a:lnSpc>
              <a:spcAft>
                <a:spcPts val="0"/>
              </a:spcAft>
              <a:buFont typeface="Arial" pitchFamily="34" charset="0"/>
              <a:buNone/>
              <a:defRPr/>
            </a:pPr>
            <a:r>
              <a:rPr lang="en-US" sz="4000" dirty="0" smtClean="0"/>
              <a:t> </a:t>
            </a:r>
            <a:r>
              <a:rPr lang="en-US" dirty="0" smtClean="0"/>
              <a:t>Briefing to Dan Walker</a:t>
            </a:r>
          </a:p>
          <a:p>
            <a:pPr eaLnBrk="1" fontAlgn="auto" hangingPunct="1">
              <a:lnSpc>
                <a:spcPct val="80000"/>
              </a:lnSpc>
              <a:spcAft>
                <a:spcPts val="0"/>
              </a:spcAft>
              <a:buFont typeface="Arial" pitchFamily="34" charset="0"/>
              <a:buNone/>
              <a:defRPr/>
            </a:pPr>
            <a:r>
              <a:rPr lang="en-US" dirty="0" smtClean="0"/>
              <a:t>Chief, CASD</a:t>
            </a:r>
          </a:p>
          <a:p>
            <a:pPr eaLnBrk="1" fontAlgn="auto" hangingPunct="1">
              <a:lnSpc>
                <a:spcPct val="80000"/>
              </a:lnSpc>
              <a:spcAft>
                <a:spcPts val="0"/>
              </a:spcAft>
              <a:buFont typeface="Arial" pitchFamily="34" charset="0"/>
              <a:buNone/>
              <a:defRPr/>
            </a:pPr>
            <a:r>
              <a:rPr lang="en-US" dirty="0" smtClean="0"/>
              <a:t>CPO</a:t>
            </a:r>
          </a:p>
          <a:p>
            <a:pPr eaLnBrk="1" fontAlgn="auto" hangingPunct="1">
              <a:lnSpc>
                <a:spcPct val="80000"/>
              </a:lnSpc>
              <a:spcAft>
                <a:spcPts val="0"/>
              </a:spcAft>
              <a:buFont typeface="Arial" pitchFamily="34" charset="0"/>
              <a:buNone/>
              <a:defRPr/>
            </a:pPr>
            <a:r>
              <a:rPr lang="en-US" dirty="0" smtClean="0"/>
              <a:t>November 12, 2009</a:t>
            </a:r>
          </a:p>
        </p:txBody>
      </p:sp>
      <p:sp>
        <p:nvSpPr>
          <p:cNvPr id="4" name="Slide Number Placeholder 3"/>
          <p:cNvSpPr>
            <a:spLocks noGrp="1"/>
          </p:cNvSpPr>
          <p:nvPr>
            <p:ph type="sldNum" sz="quarter" idx="12"/>
          </p:nvPr>
        </p:nvSpPr>
        <p:spPr/>
        <p:txBody>
          <a:bodyPr/>
          <a:lstStyle/>
          <a:p>
            <a:pPr>
              <a:defRPr/>
            </a:pPr>
            <a:fld id="{7752933E-0D71-4646-BFB0-5F3FB7F02064}"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60820"/>
            <a:ext cx="8229600" cy="1752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rtlCol="0">
            <a:normAutofit fontScale="90000"/>
          </a:bodyPr>
          <a:lstStyle/>
          <a:p>
            <a:pPr lvl="1" eaLnBrk="1" fontAlgn="auto" hangingPunct="1">
              <a:spcAft>
                <a:spcPts val="0"/>
              </a:spcAft>
              <a:defRPr/>
            </a:pPr>
            <a:r>
              <a:rPr lang="en-US" sz="4000" dirty="0">
                <a:solidFill>
                  <a:sysClr val="windowText" lastClr="000000"/>
                </a:solidFill>
              </a:rPr>
              <a:t>3. California Applications Project (CAP) </a:t>
            </a:r>
            <a:br>
              <a:rPr lang="en-US" sz="4000" dirty="0">
                <a:solidFill>
                  <a:sysClr val="windowText" lastClr="000000"/>
                </a:solidFill>
              </a:rPr>
            </a:br>
            <a:r>
              <a:rPr lang="en-US" sz="4000" dirty="0" err="1">
                <a:solidFill>
                  <a:sysClr val="windowText" lastClr="000000"/>
                </a:solidFill>
              </a:rPr>
              <a:t>Kingtse</a:t>
            </a:r>
            <a:r>
              <a:rPr lang="en-US" sz="4000" dirty="0">
                <a:solidFill>
                  <a:sysClr val="windowText" lastClr="000000"/>
                </a:solidFill>
              </a:rPr>
              <a:t> Mo</a:t>
            </a:r>
            <a:r>
              <a:rPr lang="en-US" sz="1800" dirty="0">
                <a:solidFill>
                  <a:sysClr val="windowText" lastClr="000000"/>
                </a:solidFill>
              </a:rPr>
              <a:t/>
            </a:r>
            <a:br>
              <a:rPr lang="en-US" sz="1800" dirty="0">
                <a:solidFill>
                  <a:sysClr val="windowText" lastClr="000000"/>
                </a:solidFill>
              </a:rPr>
            </a:br>
            <a:endParaRPr lang="en-US" sz="1800" dirty="0">
              <a:solidFill>
                <a:sysClr val="windowText" lastClr="000000"/>
              </a:solidFill>
            </a:endParaRPr>
          </a:p>
        </p:txBody>
      </p:sp>
      <p:sp>
        <p:nvSpPr>
          <p:cNvPr id="3" name="Slide Number Placeholder 2"/>
          <p:cNvSpPr>
            <a:spLocks noGrp="1"/>
          </p:cNvSpPr>
          <p:nvPr>
            <p:ph type="sldNum" sz="quarter" idx="12"/>
          </p:nvPr>
        </p:nvSpPr>
        <p:spPr/>
        <p:txBody>
          <a:bodyPr/>
          <a:lstStyle/>
          <a:p>
            <a:pPr>
              <a:defRPr/>
            </a:pPr>
            <a:fld id="{84ABF94C-6499-49F8-AFD7-E15488662FF1}"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ctrTitle"/>
          </p:nvPr>
        </p:nvSpPr>
        <p:spPr>
          <a:xfrm>
            <a:off x="609600" y="0"/>
            <a:ext cx="7772400" cy="1470025"/>
          </a:xfrm>
        </p:spPr>
        <p:txBody>
          <a:bodyPr/>
          <a:lstStyle/>
          <a:p>
            <a:pPr eaLnBrk="1" hangingPunct="1"/>
            <a:r>
              <a:rPr lang="en-US" smtClean="0"/>
              <a:t>Cap- California Risa</a:t>
            </a:r>
          </a:p>
        </p:txBody>
      </p:sp>
      <p:sp>
        <p:nvSpPr>
          <p:cNvPr id="89090" name="Rectangle 3"/>
          <p:cNvSpPr>
            <a:spLocks noGrp="1" noChangeArrowheads="1"/>
          </p:cNvSpPr>
          <p:nvPr>
            <p:ph type="subTitle" idx="1"/>
          </p:nvPr>
        </p:nvSpPr>
        <p:spPr>
          <a:xfrm>
            <a:off x="1143000" y="1524000"/>
            <a:ext cx="8153400" cy="4343400"/>
          </a:xfrm>
        </p:spPr>
        <p:txBody>
          <a:bodyPr/>
          <a:lstStyle/>
          <a:p>
            <a:pPr algn="l" eaLnBrk="1" hangingPunct="1">
              <a:lnSpc>
                <a:spcPct val="90000"/>
              </a:lnSpc>
            </a:pPr>
            <a:r>
              <a:rPr lang="en-US" sz="2400" smtClean="0"/>
              <a:t>Issues important to them</a:t>
            </a:r>
          </a:p>
          <a:p>
            <a:pPr algn="l" eaLnBrk="1" hangingPunct="1">
              <a:lnSpc>
                <a:spcPct val="90000"/>
              </a:lnSpc>
            </a:pPr>
            <a:r>
              <a:rPr lang="en-US" sz="2400" smtClean="0">
                <a:solidFill>
                  <a:srgbClr val="FF0000"/>
                </a:solidFill>
              </a:rPr>
              <a:t>Climate change</a:t>
            </a:r>
          </a:p>
          <a:p>
            <a:pPr algn="l" eaLnBrk="1" hangingPunct="1">
              <a:lnSpc>
                <a:spcPct val="90000"/>
              </a:lnSpc>
              <a:buFont typeface="Wingdings" pitchFamily="2" charset="2"/>
              <a:buChar char="Ø"/>
            </a:pPr>
            <a:r>
              <a:rPr lang="en-US" sz="2400" smtClean="0"/>
              <a:t> Monitoring,</a:t>
            </a:r>
          </a:p>
          <a:p>
            <a:pPr algn="l" eaLnBrk="1" hangingPunct="1">
              <a:lnSpc>
                <a:spcPct val="90000"/>
              </a:lnSpc>
              <a:buFont typeface="Wingdings" pitchFamily="2" charset="2"/>
              <a:buChar char="Ø"/>
            </a:pPr>
            <a:r>
              <a:rPr lang="en-US" sz="2400" smtClean="0"/>
              <a:t> analysis,</a:t>
            </a:r>
          </a:p>
          <a:p>
            <a:pPr algn="l" eaLnBrk="1" hangingPunct="1">
              <a:lnSpc>
                <a:spcPct val="90000"/>
              </a:lnSpc>
              <a:buFont typeface="Wingdings" pitchFamily="2" charset="2"/>
              <a:buChar char="Ø"/>
            </a:pPr>
            <a:r>
              <a:rPr lang="en-US" sz="2400" smtClean="0"/>
              <a:t> attribution</a:t>
            </a:r>
          </a:p>
          <a:p>
            <a:pPr algn="l" eaLnBrk="1" hangingPunct="1">
              <a:lnSpc>
                <a:spcPct val="90000"/>
              </a:lnSpc>
              <a:buFont typeface="Wingdings" pitchFamily="2" charset="2"/>
              <a:buChar char="Ø"/>
            </a:pPr>
            <a:r>
              <a:rPr lang="en-US" sz="2400" smtClean="0"/>
              <a:t> adaptation.</a:t>
            </a:r>
          </a:p>
          <a:p>
            <a:pPr algn="l" eaLnBrk="1" hangingPunct="1">
              <a:lnSpc>
                <a:spcPct val="90000"/>
              </a:lnSpc>
              <a:buFont typeface="Wingdings" pitchFamily="2" charset="2"/>
              <a:buNone/>
            </a:pPr>
            <a:r>
              <a:rPr lang="en-US" sz="2400" smtClean="0">
                <a:solidFill>
                  <a:srgbClr val="FF0000"/>
                </a:solidFill>
              </a:rPr>
              <a:t>Identify two projects</a:t>
            </a:r>
            <a:r>
              <a:rPr lang="en-US" sz="2400" smtClean="0"/>
              <a:t>:</a:t>
            </a:r>
          </a:p>
          <a:p>
            <a:pPr algn="l" eaLnBrk="1" hangingPunct="1">
              <a:lnSpc>
                <a:spcPct val="90000"/>
              </a:lnSpc>
              <a:buFont typeface="Wingdings" pitchFamily="2" charset="2"/>
              <a:buChar char="Ø"/>
            </a:pPr>
            <a:r>
              <a:rPr lang="en-US" sz="2400" smtClean="0"/>
              <a:t>A)Min temperature has been increasing  in JJA, why ?</a:t>
            </a:r>
          </a:p>
          <a:p>
            <a:pPr algn="l" eaLnBrk="1" hangingPunct="1">
              <a:lnSpc>
                <a:spcPct val="90000"/>
              </a:lnSpc>
              <a:buFont typeface="Wingdings" pitchFamily="2" charset="2"/>
              <a:buChar char="Ø"/>
            </a:pPr>
            <a:r>
              <a:rPr lang="en-US" sz="2400" smtClean="0"/>
              <a:t>B) Monitoring snowpack and relationship with spring temperature </a:t>
            </a:r>
          </a:p>
          <a:p>
            <a:pPr eaLnBrk="1" hangingPunct="1">
              <a:lnSpc>
                <a:spcPct val="90000"/>
              </a:lnSpc>
            </a:pPr>
            <a:endParaRPr lang="en-US" sz="2400" smtClean="0"/>
          </a:p>
        </p:txBody>
      </p:sp>
      <p:sp>
        <p:nvSpPr>
          <p:cNvPr id="82947" name="Slide Number Placeholder 3"/>
          <p:cNvSpPr>
            <a:spLocks noGrp="1"/>
          </p:cNvSpPr>
          <p:nvPr>
            <p:ph type="sldNum" sz="quarter" idx="12"/>
          </p:nvPr>
        </p:nvSpPr>
        <p:spPr/>
        <p:txBody>
          <a:bodyPr/>
          <a:lstStyle/>
          <a:p>
            <a:pPr fontAlgn="base">
              <a:spcBef>
                <a:spcPct val="0"/>
              </a:spcBef>
              <a:spcAft>
                <a:spcPct val="0"/>
              </a:spcAft>
              <a:defRPr/>
            </a:pPr>
            <a:fld id="{B0AE4F38-E11D-4C3B-BD6E-79AB34A9864B}" type="slidenum">
              <a:rPr lang="en-US" smtClean="0"/>
              <a:pPr fontAlgn="base">
                <a:spcBef>
                  <a:spcPct val="0"/>
                </a:spcBef>
                <a:spcAft>
                  <a:spcPct val="0"/>
                </a:spcAft>
                <a:defRPr/>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ChangeArrowheads="1"/>
          </p:cNvSpPr>
          <p:nvPr/>
        </p:nvSpPr>
        <p:spPr bwMode="auto">
          <a:xfrm>
            <a:off x="533400" y="4876800"/>
            <a:ext cx="8213725" cy="1311275"/>
          </a:xfrm>
          <a:prstGeom prst="rect">
            <a:avLst/>
          </a:prstGeom>
          <a:noFill/>
          <a:ln w="9525">
            <a:noFill/>
            <a:miter lim="800000"/>
            <a:headEnd/>
            <a:tailEnd/>
          </a:ln>
        </p:spPr>
        <p:txBody>
          <a:bodyPr wrap="none">
            <a:spAutoFit/>
          </a:bodyPr>
          <a:lstStyle/>
          <a:p>
            <a:pPr algn="ctr"/>
            <a:r>
              <a:rPr lang="en-US" sz="2000" b="1">
                <a:solidFill>
                  <a:srgbClr val="FF3300"/>
                </a:solidFill>
              </a:rPr>
              <a:t>Statewide</a:t>
            </a:r>
          </a:p>
          <a:p>
            <a:pPr algn="ctr"/>
            <a:r>
              <a:rPr lang="en-US" sz="2000" b="1">
                <a:solidFill>
                  <a:srgbClr val="FF3300"/>
                </a:solidFill>
              </a:rPr>
              <a:t>Winter-Centered July-June</a:t>
            </a:r>
          </a:p>
          <a:p>
            <a:pPr algn="ctr"/>
            <a:endParaRPr lang="en-US" sz="2000" b="1">
              <a:solidFill>
                <a:srgbClr val="FF3300"/>
              </a:solidFill>
            </a:endParaRPr>
          </a:p>
          <a:p>
            <a:pPr algn="ctr"/>
            <a:r>
              <a:rPr lang="en-US" sz="2000" b="1">
                <a:solidFill>
                  <a:srgbClr val="FF3300"/>
                </a:solidFill>
              </a:rPr>
              <a:t>Mean Max Temperature                                   Mean Min Temperature</a:t>
            </a:r>
          </a:p>
        </p:txBody>
      </p:sp>
      <p:pic>
        <p:nvPicPr>
          <p:cNvPr id="90114" name="Picture 3" descr="caanjtx"/>
          <p:cNvPicPr>
            <a:picLocks noChangeAspect="1" noChangeArrowheads="1"/>
          </p:cNvPicPr>
          <p:nvPr/>
        </p:nvPicPr>
        <p:blipFill>
          <a:blip r:embed="rId2"/>
          <a:srcRect/>
          <a:stretch>
            <a:fillRect/>
          </a:stretch>
        </p:blipFill>
        <p:spPr bwMode="auto">
          <a:xfrm>
            <a:off x="0" y="0"/>
            <a:ext cx="4568825" cy="4724400"/>
          </a:xfrm>
          <a:prstGeom prst="rect">
            <a:avLst/>
          </a:prstGeom>
          <a:noFill/>
          <a:ln w="9525">
            <a:noFill/>
            <a:miter lim="800000"/>
            <a:headEnd/>
            <a:tailEnd/>
          </a:ln>
        </p:spPr>
      </p:pic>
      <p:pic>
        <p:nvPicPr>
          <p:cNvPr id="90115" name="Picture 4" descr="caanjtn"/>
          <p:cNvPicPr>
            <a:picLocks noChangeAspect="1" noChangeArrowheads="1"/>
          </p:cNvPicPr>
          <p:nvPr/>
        </p:nvPicPr>
        <p:blipFill>
          <a:blip r:embed="rId3"/>
          <a:srcRect/>
          <a:stretch>
            <a:fillRect/>
          </a:stretch>
        </p:blipFill>
        <p:spPr bwMode="auto">
          <a:xfrm>
            <a:off x="4575175" y="0"/>
            <a:ext cx="4568825" cy="4724400"/>
          </a:xfrm>
          <a:prstGeom prst="rect">
            <a:avLst/>
          </a:prstGeom>
          <a:noFill/>
          <a:ln w="9525">
            <a:noFill/>
            <a:miter lim="800000"/>
            <a:headEnd/>
            <a:tailEnd/>
          </a:ln>
        </p:spPr>
      </p:pic>
      <p:sp>
        <p:nvSpPr>
          <p:cNvPr id="83972" name="Slide Number Placeholder 4"/>
          <p:cNvSpPr>
            <a:spLocks noGrp="1"/>
          </p:cNvSpPr>
          <p:nvPr>
            <p:ph type="sldNum" sz="quarter" idx="12"/>
          </p:nvPr>
        </p:nvSpPr>
        <p:spPr/>
        <p:txBody>
          <a:bodyPr/>
          <a:lstStyle/>
          <a:p>
            <a:pPr fontAlgn="base">
              <a:spcBef>
                <a:spcPct val="0"/>
              </a:spcBef>
              <a:spcAft>
                <a:spcPct val="0"/>
              </a:spcAft>
              <a:defRPr/>
            </a:pPr>
            <a:fld id="{64BFA50E-9C88-4335-9D20-9ECF4E8B875F}" type="slidenum">
              <a:rPr lang="en-US" smtClean="0"/>
              <a:pPr fontAlgn="base">
                <a:spcBef>
                  <a:spcPct val="0"/>
                </a:spcBef>
                <a:spcAft>
                  <a:spcPct val="0"/>
                </a:spcAft>
                <a:defRPr/>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mtClean="0"/>
              <a:t>Workplan</a:t>
            </a:r>
          </a:p>
        </p:txBody>
      </p:sp>
      <p:pic>
        <p:nvPicPr>
          <p:cNvPr id="91138" name="Picture 5" descr="plot"/>
          <p:cNvPicPr>
            <a:picLocks noChangeAspect="1" noChangeArrowheads="1"/>
          </p:cNvPicPr>
          <p:nvPr/>
        </p:nvPicPr>
        <p:blipFill>
          <a:blip r:embed="rId2"/>
          <a:srcRect b="67606"/>
          <a:stretch>
            <a:fillRect/>
          </a:stretch>
        </p:blipFill>
        <p:spPr bwMode="auto">
          <a:xfrm>
            <a:off x="1143000" y="1752600"/>
            <a:ext cx="6705600" cy="1754188"/>
          </a:xfrm>
          <a:prstGeom prst="rect">
            <a:avLst/>
          </a:prstGeom>
          <a:noFill/>
          <a:ln w="9525">
            <a:noFill/>
            <a:miter lim="800000"/>
            <a:headEnd/>
            <a:tailEnd/>
          </a:ln>
        </p:spPr>
      </p:pic>
      <p:sp>
        <p:nvSpPr>
          <p:cNvPr id="91139" name="Text Box 6"/>
          <p:cNvSpPr txBox="1">
            <a:spLocks noChangeArrowheads="1"/>
          </p:cNvSpPr>
          <p:nvPr/>
        </p:nvSpPr>
        <p:spPr bwMode="auto">
          <a:xfrm>
            <a:off x="1295400" y="3962400"/>
            <a:ext cx="5867400" cy="2154238"/>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a:solidFill>
                  <a:srgbClr val="000000"/>
                </a:solidFill>
              </a:rPr>
              <a:t>The trends in Tmin can be explained by the first REOF in observations.</a:t>
            </a:r>
          </a:p>
          <a:p>
            <a:pPr marL="342900" indent="-342900">
              <a:spcBef>
                <a:spcPct val="50000"/>
              </a:spcBef>
              <a:buFontTx/>
              <a:buAutoNum type="arabicPeriod"/>
            </a:pPr>
            <a:r>
              <a:rPr lang="en-US">
                <a:solidFill>
                  <a:srgbClr val="000000"/>
                </a:solidFill>
              </a:rPr>
              <a:t>The CFSR is able to capture the signal.</a:t>
            </a:r>
          </a:p>
          <a:p>
            <a:pPr marL="342900" indent="-342900">
              <a:spcBef>
                <a:spcPct val="50000"/>
              </a:spcBef>
              <a:buFontTx/>
              <a:buAutoNum type="arabicPeriod"/>
            </a:pPr>
            <a:r>
              <a:rPr lang="en-US">
                <a:solidFill>
                  <a:srgbClr val="000000"/>
                </a:solidFill>
              </a:rPr>
              <a:t>Physical mechanisms will be examined using CFSR data</a:t>
            </a:r>
          </a:p>
          <a:p>
            <a:pPr marL="342900" indent="-342900">
              <a:spcBef>
                <a:spcPct val="50000"/>
              </a:spcBef>
              <a:buFontTx/>
              <a:buAutoNum type="arabicPeriod"/>
            </a:pPr>
            <a:r>
              <a:rPr lang="en-US">
                <a:solidFill>
                  <a:srgbClr val="000000"/>
                </a:solidFill>
              </a:rPr>
              <a:t>Design plan to monitor trends in Tmin and snowpack  </a:t>
            </a:r>
          </a:p>
        </p:txBody>
      </p:sp>
      <p:sp>
        <p:nvSpPr>
          <p:cNvPr id="84996" name="Slide Number Placeholder 4"/>
          <p:cNvSpPr>
            <a:spLocks noGrp="1"/>
          </p:cNvSpPr>
          <p:nvPr>
            <p:ph type="sldNum" sz="quarter" idx="12"/>
          </p:nvPr>
        </p:nvSpPr>
        <p:spPr/>
        <p:txBody>
          <a:bodyPr/>
          <a:lstStyle/>
          <a:p>
            <a:pPr fontAlgn="base">
              <a:spcBef>
                <a:spcPct val="0"/>
              </a:spcBef>
              <a:spcAft>
                <a:spcPct val="0"/>
              </a:spcAft>
              <a:defRPr/>
            </a:pPr>
            <a:fld id="{F1D2263F-5203-4ABE-B7D7-75FC179E4C1B}" type="slidenum">
              <a:rPr lang="en-US" smtClean="0"/>
              <a:pPr fontAlgn="base">
                <a:spcBef>
                  <a:spcPct val="0"/>
                </a:spcBef>
                <a:spcAft>
                  <a:spcPct val="0"/>
                </a:spcAft>
                <a:defRPr/>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752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rtlCol="0">
            <a:normAutofit/>
          </a:bodyPr>
          <a:lstStyle/>
          <a:p>
            <a:pPr lvl="1" eaLnBrk="1" fontAlgn="auto" hangingPunct="1">
              <a:spcBef>
                <a:spcPts val="0"/>
              </a:spcBef>
              <a:spcAft>
                <a:spcPts val="0"/>
              </a:spcAft>
              <a:defRPr/>
            </a:pPr>
            <a:r>
              <a:rPr lang="en-US" sz="3600" dirty="0">
                <a:solidFill>
                  <a:sysClr val="windowText" lastClr="000000"/>
                </a:solidFill>
              </a:rPr>
              <a:t>4. Western Water Assessment (WWA) </a:t>
            </a:r>
            <a:br>
              <a:rPr lang="en-US" sz="3600" dirty="0">
                <a:solidFill>
                  <a:sysClr val="windowText" lastClr="000000"/>
                </a:solidFill>
              </a:rPr>
            </a:br>
            <a:r>
              <a:rPr lang="en-US" sz="3600" dirty="0">
                <a:solidFill>
                  <a:sysClr val="windowText" lastClr="000000"/>
                </a:solidFill>
              </a:rPr>
              <a:t>Michelle </a:t>
            </a:r>
            <a:r>
              <a:rPr lang="en-US" sz="3600" dirty="0" err="1">
                <a:solidFill>
                  <a:sysClr val="windowText" lastClr="000000"/>
                </a:solidFill>
              </a:rPr>
              <a:t>L’Heureux</a:t>
            </a:r>
            <a:endParaRPr lang="en-US" sz="3600" dirty="0">
              <a:solidFill>
                <a:sysClr val="windowText" lastClr="000000"/>
              </a:solidFill>
            </a:endParaRPr>
          </a:p>
        </p:txBody>
      </p:sp>
      <p:sp>
        <p:nvSpPr>
          <p:cNvPr id="3" name="Slide Number Placeholder 2"/>
          <p:cNvSpPr>
            <a:spLocks noGrp="1"/>
          </p:cNvSpPr>
          <p:nvPr>
            <p:ph type="sldNum" sz="quarter" idx="12"/>
          </p:nvPr>
        </p:nvSpPr>
        <p:spPr/>
        <p:txBody>
          <a:bodyPr/>
          <a:lstStyle/>
          <a:p>
            <a:pPr>
              <a:defRPr/>
            </a:pPr>
            <a:fld id="{35446D6E-6B2C-4CBC-B066-9380A3B2BF07}"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wwa"/>
          <p:cNvPicPr>
            <a:picLocks noChangeAspect="1" noChangeArrowheads="1"/>
          </p:cNvPicPr>
          <p:nvPr/>
        </p:nvPicPr>
        <p:blipFill>
          <a:blip r:embed="rId2"/>
          <a:srcRect/>
          <a:stretch>
            <a:fillRect/>
          </a:stretch>
        </p:blipFill>
        <p:spPr bwMode="auto">
          <a:xfrm>
            <a:off x="76200" y="762000"/>
            <a:ext cx="5314950" cy="774700"/>
          </a:xfrm>
          <a:prstGeom prst="rect">
            <a:avLst/>
          </a:prstGeom>
          <a:noFill/>
          <a:ln w="9525">
            <a:noFill/>
            <a:miter lim="800000"/>
            <a:headEnd/>
            <a:tailEnd/>
          </a:ln>
        </p:spPr>
      </p:pic>
      <p:sp>
        <p:nvSpPr>
          <p:cNvPr id="93186" name="Text Box 3"/>
          <p:cNvSpPr txBox="1">
            <a:spLocks noChangeArrowheads="1"/>
          </p:cNvSpPr>
          <p:nvPr/>
        </p:nvSpPr>
        <p:spPr bwMode="auto">
          <a:xfrm>
            <a:off x="76200" y="1495425"/>
            <a:ext cx="8229600" cy="2176463"/>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Calibri" pitchFamily="34" charset="0"/>
              </a:rPr>
              <a:t>(1) Collaboration between CPC and WWA to inform the user community                     of new and current CPC products and tools. </a:t>
            </a:r>
          </a:p>
          <a:p>
            <a:pPr>
              <a:spcBef>
                <a:spcPct val="50000"/>
              </a:spcBef>
            </a:pPr>
            <a:r>
              <a:rPr lang="en-US" sz="1400">
                <a:latin typeface="Calibri" pitchFamily="34" charset="0"/>
              </a:rPr>
              <a:t>- van den Dool – CPC Soil Moisture Products (July 2007)</a:t>
            </a:r>
          </a:p>
          <a:p>
            <a:pPr>
              <a:spcBef>
                <a:spcPct val="50000"/>
              </a:spcBef>
            </a:pPr>
            <a:r>
              <a:rPr lang="en-US" sz="1400">
                <a:latin typeface="Calibri" pitchFamily="34" charset="0"/>
              </a:rPr>
              <a:t>- Unger –  Forecast Consolidation for Season Climate Outlooks (June 2008)</a:t>
            </a:r>
          </a:p>
          <a:p>
            <a:pPr>
              <a:spcBef>
                <a:spcPct val="50000"/>
              </a:spcBef>
              <a:buFontTx/>
              <a:buChar char="-"/>
            </a:pPr>
            <a:r>
              <a:rPr lang="en-US" sz="1400">
                <a:latin typeface="Calibri" pitchFamily="34" charset="0"/>
              </a:rPr>
              <a:t> O’Lenic – The U.S. Hazards Assessment (Sept. 2007)</a:t>
            </a:r>
          </a:p>
          <a:p>
            <a:pPr>
              <a:spcBef>
                <a:spcPct val="50000"/>
              </a:spcBef>
              <a:buFontTx/>
              <a:buChar char="-"/>
            </a:pPr>
            <a:r>
              <a:rPr lang="en-US" sz="1400">
                <a:latin typeface="Calibri" pitchFamily="34" charset="0"/>
              </a:rPr>
              <a:t> Gottschalck – Meet the MJO (May 2008)</a:t>
            </a:r>
          </a:p>
          <a:p>
            <a:pPr>
              <a:spcBef>
                <a:spcPct val="50000"/>
              </a:spcBef>
              <a:buFontTx/>
              <a:buChar char="-"/>
            </a:pPr>
            <a:r>
              <a:rPr lang="en-US" sz="1400">
                <a:latin typeface="Calibri" pitchFamily="34" charset="0"/>
              </a:rPr>
              <a:t> L’Heureux – New ENSO Alert System (July 2009) </a:t>
            </a:r>
          </a:p>
        </p:txBody>
      </p:sp>
      <p:pic>
        <p:nvPicPr>
          <p:cNvPr id="93187" name="Picture 4" descr="fig3"/>
          <p:cNvPicPr>
            <a:picLocks noChangeAspect="1" noChangeArrowheads="1"/>
          </p:cNvPicPr>
          <p:nvPr/>
        </p:nvPicPr>
        <p:blipFill>
          <a:blip r:embed="rId3"/>
          <a:srcRect/>
          <a:stretch>
            <a:fillRect/>
          </a:stretch>
        </p:blipFill>
        <p:spPr bwMode="auto">
          <a:xfrm>
            <a:off x="6477000" y="4398963"/>
            <a:ext cx="2514600" cy="2459037"/>
          </a:xfrm>
          <a:prstGeom prst="rect">
            <a:avLst/>
          </a:prstGeom>
          <a:noFill/>
          <a:ln w="9525">
            <a:noFill/>
            <a:miter lim="800000"/>
            <a:headEnd/>
            <a:tailEnd/>
          </a:ln>
        </p:spPr>
      </p:pic>
      <p:pic>
        <p:nvPicPr>
          <p:cNvPr id="93188" name="Picture 5" descr="fig6"/>
          <p:cNvPicPr>
            <a:picLocks noChangeAspect="1" noChangeArrowheads="1"/>
          </p:cNvPicPr>
          <p:nvPr/>
        </p:nvPicPr>
        <p:blipFill>
          <a:blip r:embed="rId4"/>
          <a:srcRect l="8333" r="2083"/>
          <a:stretch>
            <a:fillRect/>
          </a:stretch>
        </p:blipFill>
        <p:spPr bwMode="auto">
          <a:xfrm>
            <a:off x="0" y="4270375"/>
            <a:ext cx="3429000" cy="2435225"/>
          </a:xfrm>
          <a:prstGeom prst="rect">
            <a:avLst/>
          </a:prstGeom>
          <a:noFill/>
          <a:ln w="9525">
            <a:noFill/>
            <a:miter lim="800000"/>
            <a:headEnd/>
            <a:tailEnd/>
          </a:ln>
        </p:spPr>
      </p:pic>
      <p:sp>
        <p:nvSpPr>
          <p:cNvPr id="93189" name="Text Box 6"/>
          <p:cNvSpPr txBox="1">
            <a:spLocks noChangeArrowheads="1"/>
          </p:cNvSpPr>
          <p:nvPr/>
        </p:nvSpPr>
        <p:spPr bwMode="auto">
          <a:xfrm>
            <a:off x="76200" y="3686175"/>
            <a:ext cx="7543800" cy="581025"/>
          </a:xfrm>
          <a:prstGeom prst="rect">
            <a:avLst/>
          </a:prstGeom>
          <a:noFill/>
          <a:ln w="9525">
            <a:noFill/>
            <a:miter lim="800000"/>
            <a:headEnd/>
            <a:tailEnd/>
          </a:ln>
        </p:spPr>
        <p:txBody>
          <a:bodyPr>
            <a:spAutoFit/>
          </a:bodyPr>
          <a:lstStyle/>
          <a:p>
            <a:pPr algn="ctr">
              <a:spcBef>
                <a:spcPct val="50000"/>
              </a:spcBef>
            </a:pPr>
            <a:r>
              <a:rPr lang="en-US" sz="1600" b="1">
                <a:solidFill>
                  <a:srgbClr val="0000FF"/>
                </a:solidFill>
                <a:latin typeface="Calibri" pitchFamily="34" charset="0"/>
              </a:rPr>
              <a:t>(2) Collaboration with ESRL/WWA scientists to create downscaled,              probabilistic forecast products for Temperature and Precipitation. </a:t>
            </a:r>
          </a:p>
        </p:txBody>
      </p:sp>
      <p:sp>
        <p:nvSpPr>
          <p:cNvPr id="93190" name="Text Box 7"/>
          <p:cNvSpPr txBox="1">
            <a:spLocks noChangeArrowheads="1"/>
          </p:cNvSpPr>
          <p:nvPr/>
        </p:nvSpPr>
        <p:spPr bwMode="auto">
          <a:xfrm>
            <a:off x="3429000" y="4622800"/>
            <a:ext cx="3048000" cy="2006600"/>
          </a:xfrm>
          <a:prstGeom prst="rect">
            <a:avLst/>
          </a:prstGeom>
          <a:noFill/>
          <a:ln w="9525">
            <a:noFill/>
            <a:miter lim="800000"/>
            <a:headEnd/>
            <a:tailEnd/>
          </a:ln>
        </p:spPr>
        <p:txBody>
          <a:bodyPr>
            <a:spAutoFit/>
          </a:bodyPr>
          <a:lstStyle/>
          <a:p>
            <a:pPr>
              <a:spcBef>
                <a:spcPct val="50000"/>
              </a:spcBef>
              <a:buFontTx/>
              <a:buChar char="-"/>
            </a:pPr>
            <a:r>
              <a:rPr lang="en-US" sz="1400">
                <a:latin typeface="Calibri" pitchFamily="34" charset="0"/>
              </a:rPr>
              <a:t> submitted proposals to the NOAA Climate Test Bed during FY08 and FY09 to seek funding (additional computing resources + manpower) </a:t>
            </a:r>
          </a:p>
          <a:p>
            <a:pPr>
              <a:spcBef>
                <a:spcPct val="50000"/>
              </a:spcBef>
              <a:buFontTx/>
              <a:buChar char="-"/>
            </a:pPr>
            <a:r>
              <a:rPr lang="en-US" sz="1400">
                <a:latin typeface="Calibri" pitchFamily="34" charset="0"/>
              </a:rPr>
              <a:t> made specific recommendations to NCEP on the configuration of re-forecasts for CFSR</a:t>
            </a:r>
          </a:p>
          <a:p>
            <a:pPr>
              <a:spcBef>
                <a:spcPct val="50000"/>
              </a:spcBef>
            </a:pPr>
            <a:endParaRPr lang="en-US" sz="1400">
              <a:latin typeface="Calibri" pitchFamily="34" charset="0"/>
            </a:endParaRPr>
          </a:p>
        </p:txBody>
      </p:sp>
      <p:sp>
        <p:nvSpPr>
          <p:cNvPr id="93191" name="Text Box 8"/>
          <p:cNvSpPr txBox="1">
            <a:spLocks noChangeArrowheads="1"/>
          </p:cNvSpPr>
          <p:nvPr/>
        </p:nvSpPr>
        <p:spPr bwMode="auto">
          <a:xfrm>
            <a:off x="990600" y="76200"/>
            <a:ext cx="6934200" cy="701675"/>
          </a:xfrm>
          <a:prstGeom prst="rect">
            <a:avLst/>
          </a:prstGeom>
          <a:noFill/>
          <a:ln w="9525">
            <a:noFill/>
            <a:miter lim="800000"/>
            <a:headEnd/>
            <a:tailEnd/>
          </a:ln>
        </p:spPr>
        <p:txBody>
          <a:bodyPr>
            <a:spAutoFit/>
          </a:bodyPr>
          <a:lstStyle/>
          <a:p>
            <a:pPr algn="ctr">
              <a:spcBef>
                <a:spcPct val="50000"/>
              </a:spcBef>
            </a:pPr>
            <a:r>
              <a:rPr lang="en-US" sz="2000" b="1">
                <a:latin typeface="Calibri" pitchFamily="34" charset="0"/>
              </a:rPr>
              <a:t>Partnership between Climate Prediction Center (CPC) and Western Water Assessment (WWA) </a:t>
            </a:r>
          </a:p>
        </p:txBody>
      </p:sp>
      <p:sp>
        <p:nvSpPr>
          <p:cNvPr id="9" name="Slide Number Placeholder 8"/>
          <p:cNvSpPr>
            <a:spLocks noGrp="1"/>
          </p:cNvSpPr>
          <p:nvPr>
            <p:ph type="sldNum" sz="quarter" idx="12"/>
          </p:nvPr>
        </p:nvSpPr>
        <p:spPr/>
        <p:txBody>
          <a:bodyPr/>
          <a:lstStyle/>
          <a:p>
            <a:pPr>
              <a:defRPr/>
            </a:pPr>
            <a:fld id="{857684DF-026B-47A1-B1D6-D6174402FA9C}"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4" name="Group 366"/>
          <p:cNvGraphicFramePr>
            <a:graphicFrameLocks noGrp="1"/>
          </p:cNvGraphicFramePr>
          <p:nvPr/>
        </p:nvGraphicFramePr>
        <p:xfrm>
          <a:off x="1447800" y="3581400"/>
          <a:ext cx="5718175" cy="2346325"/>
        </p:xfrm>
        <a:graphic>
          <a:graphicData uri="http://schemas.openxmlformats.org/drawingml/2006/table">
            <a:tbl>
              <a:tblPr/>
              <a:tblGrid>
                <a:gridCol w="1830388"/>
                <a:gridCol w="1292225"/>
                <a:gridCol w="909637"/>
                <a:gridCol w="1685925"/>
              </a:tblGrid>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cs typeface="Times New Roman" pitchFamily="18" charset="0"/>
                        </a:rPr>
                        <a:t>Tercile precipitation (inches)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000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cs typeface="Times New Roman" pitchFamily="18" charset="0"/>
                        </a:rPr>
                        <a:t>Location (climate division)</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lower</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middle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upper</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W Colorado</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165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precip range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less than 3.38</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3.38-4.59</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greater than 4.59</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chance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33.3%</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33.3%</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33.3%</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SW Arizona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65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precip range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less than 1.46</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1.46-2.80</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greater than 2.80</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 chance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42.9%</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35.3%</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cs typeface="Times New Roman" pitchFamily="18" charset="0"/>
                        </a:rPr>
                        <a:t>21.8%</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4259" name="Text Box 367"/>
          <p:cNvSpPr txBox="1">
            <a:spLocks noChangeArrowheads="1"/>
          </p:cNvSpPr>
          <p:nvPr/>
        </p:nvSpPr>
        <p:spPr bwMode="auto">
          <a:xfrm>
            <a:off x="304800" y="1673225"/>
            <a:ext cx="8534400" cy="1603375"/>
          </a:xfrm>
          <a:prstGeom prst="rect">
            <a:avLst/>
          </a:prstGeom>
          <a:noFill/>
          <a:ln w="9525">
            <a:noFill/>
            <a:miter lim="800000"/>
            <a:headEnd/>
            <a:tailEnd/>
          </a:ln>
        </p:spPr>
        <p:txBody>
          <a:bodyPr>
            <a:spAutoFit/>
          </a:bodyPr>
          <a:lstStyle/>
          <a:p>
            <a:pPr>
              <a:spcBef>
                <a:spcPct val="50000"/>
              </a:spcBef>
              <a:buFontTx/>
              <a:buChar char="•"/>
            </a:pPr>
            <a:r>
              <a:rPr lang="en-US">
                <a:latin typeface="Calibri" pitchFamily="34" charset="0"/>
              </a:rPr>
              <a:t>  Based on suggestions from WWA, who surveyed water managers, we have developed these tables for each climate division.</a:t>
            </a:r>
          </a:p>
          <a:p>
            <a:pPr>
              <a:spcBef>
                <a:spcPct val="50000"/>
              </a:spcBef>
              <a:buFontTx/>
              <a:buChar char="•"/>
            </a:pPr>
            <a:r>
              <a:rPr lang="en-US">
                <a:latin typeface="Calibri" pitchFamily="34" charset="0"/>
              </a:rPr>
              <a:t>  Water managers are used to seeing streamflow forecasts that show exceedence probabilities, so CPC will follow a similar template for temperature and precipitation associated with each tercile for the forecast season.  </a:t>
            </a:r>
          </a:p>
        </p:txBody>
      </p:sp>
      <p:sp>
        <p:nvSpPr>
          <p:cNvPr id="94260" name="Text Box 369"/>
          <p:cNvSpPr txBox="1">
            <a:spLocks noChangeArrowheads="1"/>
          </p:cNvSpPr>
          <p:nvPr/>
        </p:nvSpPr>
        <p:spPr bwMode="auto">
          <a:xfrm>
            <a:off x="990600" y="76200"/>
            <a:ext cx="6934200" cy="701675"/>
          </a:xfrm>
          <a:prstGeom prst="rect">
            <a:avLst/>
          </a:prstGeom>
          <a:noFill/>
          <a:ln w="9525">
            <a:noFill/>
            <a:miter lim="800000"/>
            <a:headEnd/>
            <a:tailEnd/>
          </a:ln>
        </p:spPr>
        <p:txBody>
          <a:bodyPr>
            <a:spAutoFit/>
          </a:bodyPr>
          <a:lstStyle/>
          <a:p>
            <a:pPr algn="ctr">
              <a:spcBef>
                <a:spcPct val="50000"/>
              </a:spcBef>
            </a:pPr>
            <a:r>
              <a:rPr lang="en-US" sz="2000" b="1">
                <a:latin typeface="Calibri" pitchFamily="34" charset="0"/>
              </a:rPr>
              <a:t>Partnership between Climate Prediction Center (CPC) and Western Water Assessment (WWA) </a:t>
            </a:r>
          </a:p>
        </p:txBody>
      </p:sp>
      <p:sp>
        <p:nvSpPr>
          <p:cNvPr id="94261" name="Text Box 370"/>
          <p:cNvSpPr txBox="1">
            <a:spLocks noChangeArrowheads="1"/>
          </p:cNvSpPr>
          <p:nvPr/>
        </p:nvSpPr>
        <p:spPr bwMode="auto">
          <a:xfrm>
            <a:off x="304800" y="990600"/>
            <a:ext cx="8229600" cy="581025"/>
          </a:xfrm>
          <a:prstGeom prst="rect">
            <a:avLst/>
          </a:prstGeom>
          <a:noFill/>
          <a:ln w="9525">
            <a:noFill/>
            <a:miter lim="800000"/>
            <a:headEnd/>
            <a:tailEnd/>
          </a:ln>
        </p:spPr>
        <p:txBody>
          <a:bodyPr>
            <a:spAutoFit/>
          </a:bodyPr>
          <a:lstStyle/>
          <a:p>
            <a:pPr>
              <a:spcBef>
                <a:spcPct val="50000"/>
              </a:spcBef>
            </a:pPr>
            <a:r>
              <a:rPr lang="en-US" sz="1600" b="1">
                <a:solidFill>
                  <a:srgbClr val="0000FF"/>
                </a:solidFill>
                <a:latin typeface="Calibri" pitchFamily="34" charset="0"/>
              </a:rPr>
              <a:t>(3) WWA suggested chart for water managers and other local and regional end users. CPC is currently implementing these diagrams (thanks to CPO support). </a:t>
            </a:r>
          </a:p>
        </p:txBody>
      </p:sp>
      <p:sp>
        <p:nvSpPr>
          <p:cNvPr id="6" name="Slide Number Placeholder 5"/>
          <p:cNvSpPr>
            <a:spLocks noGrp="1"/>
          </p:cNvSpPr>
          <p:nvPr>
            <p:ph type="sldNum" sz="quarter" idx="12"/>
          </p:nvPr>
        </p:nvSpPr>
        <p:spPr/>
        <p:txBody>
          <a:bodyPr/>
          <a:lstStyle/>
          <a:p>
            <a:pPr>
              <a:defRPr/>
            </a:pPr>
            <a:fld id="{D2369780-37CC-4C83-A9DD-D32364157488}"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9590"/>
            <a:ext cx="8229600" cy="1752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rtlCol="0">
            <a:normAutofit/>
          </a:bodyPr>
          <a:lstStyle/>
          <a:p>
            <a:pPr lvl="1" eaLnBrk="1" fontAlgn="auto" hangingPunct="1">
              <a:spcBef>
                <a:spcPts val="0"/>
              </a:spcBef>
              <a:spcAft>
                <a:spcPts val="0"/>
              </a:spcAft>
              <a:defRPr/>
            </a:pPr>
            <a:r>
              <a:rPr lang="en-US" sz="3600" dirty="0">
                <a:solidFill>
                  <a:sysClr val="windowText" lastClr="000000"/>
                </a:solidFill>
              </a:rPr>
              <a:t>5. Pacific Climate Information System (</a:t>
            </a:r>
            <a:r>
              <a:rPr lang="en-US" sz="3600" dirty="0" err="1">
                <a:solidFill>
                  <a:sysClr val="windowText" lastClr="000000"/>
                </a:solidFill>
              </a:rPr>
              <a:t>PaCIS</a:t>
            </a:r>
            <a:r>
              <a:rPr lang="en-US" sz="3600" dirty="0">
                <a:solidFill>
                  <a:sysClr val="windowText" lastClr="000000"/>
                </a:solidFill>
              </a:rPr>
              <a:t>) </a:t>
            </a:r>
            <a:br>
              <a:rPr lang="en-US" sz="3600" dirty="0">
                <a:solidFill>
                  <a:sysClr val="windowText" lastClr="000000"/>
                </a:solidFill>
              </a:rPr>
            </a:br>
            <a:r>
              <a:rPr lang="en-US" sz="3600" dirty="0">
                <a:solidFill>
                  <a:sysClr val="windowText" lastClr="000000"/>
                </a:solidFill>
              </a:rPr>
              <a:t>Luke He / Eileen Shea</a:t>
            </a:r>
          </a:p>
        </p:txBody>
      </p:sp>
      <p:sp>
        <p:nvSpPr>
          <p:cNvPr id="3" name="Slide Number Placeholder 2"/>
          <p:cNvSpPr>
            <a:spLocks noGrp="1"/>
          </p:cNvSpPr>
          <p:nvPr>
            <p:ph type="sldNum" sz="quarter" idx="12"/>
          </p:nvPr>
        </p:nvSpPr>
        <p:spPr/>
        <p:txBody>
          <a:bodyPr/>
          <a:lstStyle/>
          <a:p>
            <a:pPr>
              <a:defRPr/>
            </a:pPr>
            <a:fld id="{2C018173-0D19-449A-843A-DCB56588CC09}"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Text Box 84"/>
          <p:cNvSpPr txBox="1">
            <a:spLocks noChangeArrowheads="1"/>
          </p:cNvSpPr>
          <p:nvPr/>
        </p:nvSpPr>
        <p:spPr bwMode="auto">
          <a:xfrm>
            <a:off x="0" y="228600"/>
            <a:ext cx="8915400" cy="2117725"/>
          </a:xfrm>
          <a:prstGeom prst="rect">
            <a:avLst/>
          </a:prstGeom>
          <a:noFill/>
          <a:ln w="9525">
            <a:noFill/>
            <a:miter lim="800000"/>
            <a:headEnd/>
            <a:tailEnd/>
          </a:ln>
        </p:spPr>
        <p:txBody>
          <a:bodyPr>
            <a:spAutoFit/>
          </a:bodyPr>
          <a:lstStyle/>
          <a:p>
            <a:pPr algn="ctr" eaLnBrk="0" hangingPunct="0">
              <a:spcBef>
                <a:spcPct val="50000"/>
              </a:spcBef>
            </a:pPr>
            <a:r>
              <a:rPr lang="en-US" sz="2200" b="1">
                <a:solidFill>
                  <a:srgbClr val="FFFF00"/>
                </a:solidFill>
              </a:rPr>
              <a:t>CPC &amp; Pacific Climate Information System (PaCIS)*</a:t>
            </a:r>
          </a:p>
          <a:p>
            <a:endParaRPr lang="en-US" b="1" u="sng">
              <a:solidFill>
                <a:srgbClr val="FFFF00"/>
              </a:solidFill>
            </a:endParaRPr>
          </a:p>
          <a:p>
            <a:r>
              <a:rPr lang="en-US" b="1" u="sng">
                <a:solidFill>
                  <a:srgbClr val="FFFF00"/>
                </a:solidFill>
              </a:rPr>
              <a:t>PaCIS Vision : </a:t>
            </a:r>
          </a:p>
          <a:p>
            <a:r>
              <a:rPr lang="en-US" sz="1400" b="1">
                <a:solidFill>
                  <a:srgbClr val="FFFFFF"/>
                </a:solidFill>
              </a:rPr>
              <a:t>Resilient and sustainable Pacific communities using climate information to manage risks and support practical decision-making in the context of climate variability and change</a:t>
            </a:r>
          </a:p>
          <a:p>
            <a:endParaRPr lang="en-US" sz="1400" b="1">
              <a:solidFill>
                <a:srgbClr val="FFFFFF"/>
              </a:solidFill>
            </a:endParaRPr>
          </a:p>
          <a:p>
            <a:pPr algn="ctr" eaLnBrk="0" hangingPunct="0">
              <a:spcBef>
                <a:spcPct val="50000"/>
              </a:spcBef>
            </a:pPr>
            <a:endParaRPr lang="en-US" sz="2200" b="1">
              <a:solidFill>
                <a:srgbClr val="FFFF00"/>
              </a:solidFill>
            </a:endParaRPr>
          </a:p>
        </p:txBody>
      </p:sp>
      <p:sp>
        <p:nvSpPr>
          <p:cNvPr id="96258" name="Text Box 85"/>
          <p:cNvSpPr txBox="1">
            <a:spLocks noChangeArrowheads="1"/>
          </p:cNvSpPr>
          <p:nvPr/>
        </p:nvSpPr>
        <p:spPr bwMode="auto">
          <a:xfrm>
            <a:off x="0" y="1905000"/>
            <a:ext cx="4724400" cy="4324350"/>
          </a:xfrm>
          <a:prstGeom prst="rect">
            <a:avLst/>
          </a:prstGeom>
          <a:noFill/>
          <a:ln w="9525">
            <a:noFill/>
            <a:miter lim="800000"/>
            <a:headEnd/>
            <a:tailEnd/>
          </a:ln>
        </p:spPr>
        <p:txBody>
          <a:bodyPr>
            <a:spAutoFit/>
          </a:bodyPr>
          <a:lstStyle/>
          <a:p>
            <a:pPr>
              <a:tabLst>
                <a:tab pos="6289675" algn="l"/>
              </a:tabLst>
            </a:pPr>
            <a:r>
              <a:rPr lang="en-US" b="1" u="sng">
                <a:solidFill>
                  <a:srgbClr val="FFFF00"/>
                </a:solidFill>
              </a:rPr>
              <a:t>PaCIS Contacts</a:t>
            </a:r>
            <a:r>
              <a:rPr lang="en-US" b="1">
                <a:solidFill>
                  <a:srgbClr val="FFFF00"/>
                </a:solidFill>
              </a:rPr>
              <a:t>:</a:t>
            </a:r>
            <a:r>
              <a:rPr lang="en-US" b="1">
                <a:solidFill>
                  <a:srgbClr val="FFFFFF"/>
                </a:solidFill>
              </a:rPr>
              <a:t> </a:t>
            </a:r>
            <a:endParaRPr lang="en-US" b="1">
              <a:solidFill>
                <a:srgbClr val="333399"/>
              </a:solidFill>
            </a:endParaRPr>
          </a:p>
          <a:p>
            <a:pPr>
              <a:tabLst>
                <a:tab pos="6289675" algn="l"/>
              </a:tabLst>
            </a:pPr>
            <a:r>
              <a:rPr lang="en-US" sz="1400" b="1">
                <a:solidFill>
                  <a:srgbClr val="FFFFFF"/>
                </a:solidFill>
              </a:rPr>
              <a:t>Eileen Shea, Jim Weyman, Melissa Finucane</a:t>
            </a:r>
            <a:r>
              <a:rPr lang="en-US">
                <a:solidFill>
                  <a:srgbClr val="FFFFFF"/>
                </a:solidFill>
              </a:rPr>
              <a:t> </a:t>
            </a:r>
          </a:p>
          <a:p>
            <a:pPr>
              <a:tabLst>
                <a:tab pos="6289675" algn="l"/>
              </a:tabLst>
            </a:pPr>
            <a:endParaRPr lang="en-US" b="1" u="sng">
              <a:solidFill>
                <a:srgbClr val="FFFF00"/>
              </a:solidFill>
            </a:endParaRPr>
          </a:p>
          <a:p>
            <a:pPr>
              <a:tabLst>
                <a:tab pos="6289675" algn="l"/>
              </a:tabLst>
            </a:pPr>
            <a:r>
              <a:rPr lang="en-US" b="1" u="sng">
                <a:solidFill>
                  <a:srgbClr val="FFFF00"/>
                </a:solidFill>
              </a:rPr>
              <a:t>CPC Contact</a:t>
            </a:r>
            <a:r>
              <a:rPr lang="en-US" b="1">
                <a:solidFill>
                  <a:srgbClr val="FFFF00"/>
                </a:solidFill>
              </a:rPr>
              <a:t>:</a:t>
            </a:r>
            <a:r>
              <a:rPr lang="en-US" b="1">
                <a:solidFill>
                  <a:srgbClr val="FFFFFF"/>
                </a:solidFill>
              </a:rPr>
              <a:t> </a:t>
            </a:r>
            <a:endParaRPr lang="en-US" b="1">
              <a:solidFill>
                <a:srgbClr val="333399"/>
              </a:solidFill>
            </a:endParaRPr>
          </a:p>
          <a:p>
            <a:pPr>
              <a:tabLst>
                <a:tab pos="6289675" algn="l"/>
              </a:tabLst>
            </a:pPr>
            <a:r>
              <a:rPr lang="en-US" sz="1400" b="1">
                <a:solidFill>
                  <a:srgbClr val="FFFFFF"/>
                </a:solidFill>
              </a:rPr>
              <a:t>Luke He</a:t>
            </a:r>
          </a:p>
          <a:p>
            <a:pPr>
              <a:tabLst>
                <a:tab pos="6289675" algn="l"/>
              </a:tabLst>
            </a:pPr>
            <a:endParaRPr lang="en-US" sz="1600" b="1">
              <a:solidFill>
                <a:srgbClr val="FFFFFF"/>
              </a:solidFill>
            </a:endParaRPr>
          </a:p>
          <a:p>
            <a:pPr>
              <a:tabLst>
                <a:tab pos="6289675" algn="l"/>
              </a:tabLst>
            </a:pPr>
            <a:r>
              <a:rPr lang="en-US" b="1" u="sng">
                <a:solidFill>
                  <a:srgbClr val="FFFF00"/>
                </a:solidFill>
              </a:rPr>
              <a:t>Area of Collaboration:</a:t>
            </a:r>
            <a:r>
              <a:rPr lang="en-US" b="1">
                <a:solidFill>
                  <a:srgbClr val="FFFFFF"/>
                </a:solidFill>
              </a:rPr>
              <a:t> </a:t>
            </a:r>
            <a:r>
              <a:rPr lang="en-US" sz="1400" b="1">
                <a:solidFill>
                  <a:srgbClr val="FFFFFF"/>
                </a:solidFill>
              </a:rPr>
              <a:t>Research to improve climate prediction (Temperature, Precipitation Sea Level Outlook), Provide better climate Service, Setup a drought early warning system, Users dialogue and training.</a:t>
            </a:r>
          </a:p>
          <a:p>
            <a:pPr>
              <a:tabLst>
                <a:tab pos="6289675" algn="l"/>
              </a:tabLst>
            </a:pPr>
            <a:endParaRPr lang="en-US" sz="1400" b="1" u="sng">
              <a:solidFill>
                <a:srgbClr val="800000"/>
              </a:solidFill>
            </a:endParaRPr>
          </a:p>
          <a:p>
            <a:pPr>
              <a:tabLst>
                <a:tab pos="6289675" algn="l"/>
              </a:tabLst>
            </a:pPr>
            <a:r>
              <a:rPr lang="en-US" b="1" u="sng">
                <a:solidFill>
                  <a:srgbClr val="FFFF00"/>
                </a:solidFill>
              </a:rPr>
              <a:t>Status</a:t>
            </a:r>
            <a:r>
              <a:rPr lang="en-US" b="1">
                <a:solidFill>
                  <a:srgbClr val="FFFF00"/>
                </a:solidFill>
              </a:rPr>
              <a:t>: </a:t>
            </a:r>
            <a:r>
              <a:rPr lang="en-US" sz="1400" b="1">
                <a:solidFill>
                  <a:srgbClr val="FFFFFF"/>
                </a:solidFill>
              </a:rPr>
              <a:t>Monthly PEAC Climate Teleconference,  Pacific Islands Rainfall Atlas, PEAC Climate Newsletter (Pacific ENSO Update), Pacific Climate Information System (PaCIS), PRIDE Project.</a:t>
            </a:r>
          </a:p>
          <a:p>
            <a:pPr>
              <a:tabLst>
                <a:tab pos="6289675" algn="l"/>
              </a:tabLst>
            </a:pPr>
            <a:endParaRPr lang="en-US" sz="1400">
              <a:solidFill>
                <a:srgbClr val="FFFFFF"/>
              </a:solidFill>
              <a:sym typeface="Wingdings" pitchFamily="2" charset="2"/>
            </a:endParaRPr>
          </a:p>
          <a:p>
            <a:pPr>
              <a:tabLst>
                <a:tab pos="6289675" algn="l"/>
              </a:tabLst>
            </a:pPr>
            <a:r>
              <a:rPr lang="en-US" sz="1400">
                <a:solidFill>
                  <a:srgbClr val="FFFFFF"/>
                </a:solidFill>
                <a:sym typeface="Wingdings" pitchFamily="2" charset="2"/>
              </a:rPr>
              <a:t>*</a:t>
            </a:r>
            <a:r>
              <a:rPr lang="en-US" sz="1400" b="1">
                <a:solidFill>
                  <a:srgbClr val="FFFF00"/>
                </a:solidFill>
                <a:sym typeface="Wingdings" pitchFamily="2" charset="2"/>
              </a:rPr>
              <a:t>Pacific-RISA &amp; PEAC are within the context of PaCIS</a:t>
            </a:r>
          </a:p>
        </p:txBody>
      </p:sp>
      <p:pic>
        <p:nvPicPr>
          <p:cNvPr id="96259" name="Picture 92" descr="PaCIS1"/>
          <p:cNvPicPr>
            <a:picLocks noChangeAspect="1" noChangeArrowheads="1"/>
          </p:cNvPicPr>
          <p:nvPr/>
        </p:nvPicPr>
        <p:blipFill>
          <a:blip r:embed="rId3"/>
          <a:srcRect/>
          <a:stretch>
            <a:fillRect/>
          </a:stretch>
        </p:blipFill>
        <p:spPr bwMode="auto">
          <a:xfrm>
            <a:off x="4876800" y="1828800"/>
            <a:ext cx="3505200" cy="4724400"/>
          </a:xfrm>
          <a:prstGeom prst="rect">
            <a:avLst/>
          </a:prstGeom>
          <a:noFill/>
          <a:ln w="9525">
            <a:noFill/>
            <a:miter lim="800000"/>
            <a:headEnd/>
            <a:tailEnd/>
          </a:ln>
        </p:spPr>
      </p:pic>
      <p:sp>
        <p:nvSpPr>
          <p:cNvPr id="90116" name="Slide Number Placeholder 4"/>
          <p:cNvSpPr>
            <a:spLocks noGrp="1"/>
          </p:cNvSpPr>
          <p:nvPr>
            <p:ph type="sldNum" sz="quarter" idx="12"/>
          </p:nvPr>
        </p:nvSpPr>
        <p:spPr/>
        <p:txBody>
          <a:bodyPr/>
          <a:lstStyle/>
          <a:p>
            <a:pPr fontAlgn="base">
              <a:spcBef>
                <a:spcPct val="0"/>
              </a:spcBef>
              <a:spcAft>
                <a:spcPct val="0"/>
              </a:spcAft>
              <a:defRPr/>
            </a:pPr>
            <a:fld id="{B4E27011-9CAD-4367-96BF-F118C4A1975B}" type="slidenum">
              <a:rPr lang="en-US" smtClean="0"/>
              <a:pPr fontAlgn="base">
                <a:spcBef>
                  <a:spcPct val="0"/>
                </a:spcBef>
                <a:spcAft>
                  <a:spcPct val="0"/>
                </a:spcAft>
                <a:defRPr/>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8"/>
          <p:cNvSpPr>
            <a:spLocks noChangeArrowheads="1"/>
          </p:cNvSpPr>
          <p:nvPr/>
        </p:nvSpPr>
        <p:spPr bwMode="auto">
          <a:xfrm>
            <a:off x="228600" y="152400"/>
            <a:ext cx="8915400" cy="914400"/>
          </a:xfrm>
          <a:prstGeom prst="rect">
            <a:avLst/>
          </a:prstGeom>
          <a:noFill/>
          <a:ln w="9525">
            <a:noFill/>
            <a:miter lim="800000"/>
            <a:headEnd/>
            <a:tailEnd/>
          </a:ln>
        </p:spPr>
        <p:txBody>
          <a:bodyPr>
            <a:spAutoFit/>
          </a:bodyPr>
          <a:lstStyle/>
          <a:p>
            <a:r>
              <a:rPr lang="en-US">
                <a:solidFill>
                  <a:srgbClr val="FFFF00"/>
                </a:solidFill>
              </a:rPr>
              <a:t>Monthly Pacific ENSO Application Center Climate Teleconference </a:t>
            </a:r>
            <a:r>
              <a:rPr lang="en-US" sz="1200">
                <a:solidFill>
                  <a:srgbClr val="FFFF00"/>
                </a:solidFill>
              </a:rPr>
              <a:t>(8:30pm-9:30pm)</a:t>
            </a:r>
          </a:p>
          <a:p>
            <a:r>
              <a:rPr lang="en-US" sz="1200">
                <a:solidFill>
                  <a:srgbClr val="FFFFFF"/>
                </a:solidFill>
              </a:rPr>
              <a:t>Participants: PEAC, CPC, IRI, Pacific-RISA, University of Hawaii, University of Guam, International Pacific Research Center, Hawaii State Climate Office, NWS Climate Service manager for the Pacific region, WSO Climate Service Focal Points for Hawaii and US-affiliated Islands, Federal Emergency Management Agency.</a:t>
            </a:r>
          </a:p>
        </p:txBody>
      </p:sp>
      <p:sp>
        <p:nvSpPr>
          <p:cNvPr id="98306" name="Rectangle 10"/>
          <p:cNvSpPr>
            <a:spLocks noChangeArrowheads="1"/>
          </p:cNvSpPr>
          <p:nvPr/>
        </p:nvSpPr>
        <p:spPr bwMode="auto">
          <a:xfrm>
            <a:off x="381000" y="1295400"/>
            <a:ext cx="4038600" cy="381000"/>
          </a:xfrm>
          <a:prstGeom prst="rect">
            <a:avLst/>
          </a:prstGeom>
          <a:solidFill>
            <a:srgbClr val="3366FF"/>
          </a:solidFill>
          <a:ln w="9525">
            <a:solidFill>
              <a:schemeClr val="tx1"/>
            </a:solidFill>
            <a:miter lim="800000"/>
            <a:headEnd/>
            <a:tailEnd/>
          </a:ln>
        </p:spPr>
        <p:txBody>
          <a:bodyPr wrap="none" anchor="ctr"/>
          <a:lstStyle/>
          <a:p>
            <a:pPr algn="ctr" eaLnBrk="0" hangingPunct="0"/>
            <a:r>
              <a:rPr lang="en-US" sz="1600">
                <a:solidFill>
                  <a:srgbClr val="FFFF00"/>
                </a:solidFill>
                <a:latin typeface="Times New Roman" pitchFamily="18" charset="0"/>
              </a:rPr>
              <a:t>Agenda for the Climate Teleconferences</a:t>
            </a:r>
          </a:p>
        </p:txBody>
      </p:sp>
      <p:sp>
        <p:nvSpPr>
          <p:cNvPr id="98307" name="Rectangle 11"/>
          <p:cNvSpPr>
            <a:spLocks noChangeArrowheads="1"/>
          </p:cNvSpPr>
          <p:nvPr/>
        </p:nvSpPr>
        <p:spPr bwMode="auto">
          <a:xfrm>
            <a:off x="381000" y="1752600"/>
            <a:ext cx="4633913" cy="1554163"/>
          </a:xfrm>
          <a:prstGeom prst="rect">
            <a:avLst/>
          </a:prstGeom>
          <a:noFill/>
          <a:ln w="9525">
            <a:noFill/>
            <a:miter lim="800000"/>
            <a:headEnd/>
            <a:tailEnd/>
          </a:ln>
        </p:spPr>
        <p:txBody>
          <a:bodyPr wrap="none" anchor="ctr">
            <a:spAutoFit/>
          </a:bodyPr>
          <a:lstStyle/>
          <a:p>
            <a:r>
              <a:rPr lang="en-US" sz="1200">
                <a:solidFill>
                  <a:schemeClr val="bg1"/>
                </a:solidFill>
              </a:rPr>
              <a:t>1.  Monthly rainfall report and verification of last season's forecast.</a:t>
            </a:r>
            <a:br>
              <a:rPr lang="en-US" sz="1200">
                <a:solidFill>
                  <a:schemeClr val="bg1"/>
                </a:solidFill>
              </a:rPr>
            </a:br>
            <a:r>
              <a:rPr lang="en-US" sz="1200">
                <a:solidFill>
                  <a:schemeClr val="bg1"/>
                </a:solidFill>
              </a:rPr>
              <a:t>2.  Reports from around the region.</a:t>
            </a:r>
            <a:br>
              <a:rPr lang="en-US" sz="1200">
                <a:solidFill>
                  <a:schemeClr val="bg1"/>
                </a:solidFill>
              </a:rPr>
            </a:br>
            <a:r>
              <a:rPr lang="en-US" sz="1200">
                <a:solidFill>
                  <a:schemeClr val="bg1"/>
                </a:solidFill>
              </a:rPr>
              <a:t>3.  Sea level discussion.</a:t>
            </a:r>
            <a:br>
              <a:rPr lang="en-US" sz="1200">
                <a:solidFill>
                  <a:schemeClr val="bg1"/>
                </a:solidFill>
              </a:rPr>
            </a:br>
            <a:r>
              <a:rPr lang="en-US" sz="1200">
                <a:solidFill>
                  <a:schemeClr val="bg1"/>
                </a:solidFill>
              </a:rPr>
              <a:t>4.  ENSO and climate diagnostic discussion.</a:t>
            </a:r>
            <a:br>
              <a:rPr lang="en-US" sz="1200">
                <a:solidFill>
                  <a:schemeClr val="bg1"/>
                </a:solidFill>
              </a:rPr>
            </a:br>
            <a:r>
              <a:rPr lang="en-US" sz="1200">
                <a:solidFill>
                  <a:schemeClr val="bg1"/>
                </a:solidFill>
              </a:rPr>
              <a:t>5.  Forecast discussion and consensus</a:t>
            </a:r>
            <a:r>
              <a:rPr lang="en-US" sz="1200"/>
              <a:t>.</a:t>
            </a:r>
            <a:br>
              <a:rPr lang="en-US" sz="1200"/>
            </a:br>
            <a:r>
              <a:rPr lang="en-US"/>
              <a:t/>
            </a:r>
            <a:br>
              <a:rPr lang="en-US"/>
            </a:br>
            <a:endParaRPr lang="en-US"/>
          </a:p>
        </p:txBody>
      </p:sp>
      <p:pic>
        <p:nvPicPr>
          <p:cNvPr id="98308" name="Picture 16"/>
          <p:cNvPicPr>
            <a:picLocks noChangeAspect="1" noChangeArrowheads="1"/>
          </p:cNvPicPr>
          <p:nvPr/>
        </p:nvPicPr>
        <p:blipFill>
          <a:blip r:embed="rId3"/>
          <a:srcRect/>
          <a:stretch>
            <a:fillRect/>
          </a:stretch>
        </p:blipFill>
        <p:spPr bwMode="auto">
          <a:xfrm>
            <a:off x="3505200" y="4800600"/>
            <a:ext cx="2819400" cy="1905000"/>
          </a:xfrm>
          <a:prstGeom prst="rect">
            <a:avLst/>
          </a:prstGeom>
          <a:noFill/>
          <a:ln w="9525">
            <a:noFill/>
            <a:miter lim="800000"/>
            <a:headEnd/>
            <a:tailEnd/>
          </a:ln>
        </p:spPr>
      </p:pic>
      <p:pic>
        <p:nvPicPr>
          <p:cNvPr id="98309" name="Picture 17" descr="peac1"/>
          <p:cNvPicPr>
            <a:picLocks noChangeAspect="1" noChangeArrowheads="1"/>
          </p:cNvPicPr>
          <p:nvPr/>
        </p:nvPicPr>
        <p:blipFill>
          <a:blip r:embed="rId4"/>
          <a:srcRect/>
          <a:stretch>
            <a:fillRect/>
          </a:stretch>
        </p:blipFill>
        <p:spPr bwMode="auto">
          <a:xfrm>
            <a:off x="6553200" y="1828800"/>
            <a:ext cx="2438400" cy="4876800"/>
          </a:xfrm>
          <a:prstGeom prst="rect">
            <a:avLst/>
          </a:prstGeom>
          <a:noFill/>
          <a:ln w="9525">
            <a:noFill/>
            <a:miter lim="800000"/>
            <a:headEnd/>
            <a:tailEnd/>
          </a:ln>
        </p:spPr>
      </p:pic>
      <p:pic>
        <p:nvPicPr>
          <p:cNvPr id="98310" name="Picture 18"/>
          <p:cNvPicPr>
            <a:picLocks noChangeAspect="1" noChangeArrowheads="1"/>
          </p:cNvPicPr>
          <p:nvPr/>
        </p:nvPicPr>
        <p:blipFill>
          <a:blip r:embed="rId5"/>
          <a:srcRect/>
          <a:stretch>
            <a:fillRect/>
          </a:stretch>
        </p:blipFill>
        <p:spPr bwMode="auto">
          <a:xfrm>
            <a:off x="3352800" y="2895600"/>
            <a:ext cx="2971800" cy="1676400"/>
          </a:xfrm>
          <a:prstGeom prst="rect">
            <a:avLst/>
          </a:prstGeom>
          <a:noFill/>
          <a:ln w="9525">
            <a:noFill/>
            <a:miter lim="800000"/>
            <a:headEnd/>
            <a:tailEnd/>
          </a:ln>
        </p:spPr>
      </p:pic>
      <p:pic>
        <p:nvPicPr>
          <p:cNvPr id="98311" name="Picture 19" descr="cfs1"/>
          <p:cNvPicPr>
            <a:picLocks noChangeAspect="1" noChangeArrowheads="1"/>
          </p:cNvPicPr>
          <p:nvPr/>
        </p:nvPicPr>
        <p:blipFill>
          <a:blip r:embed="rId6"/>
          <a:srcRect/>
          <a:stretch>
            <a:fillRect/>
          </a:stretch>
        </p:blipFill>
        <p:spPr bwMode="auto">
          <a:xfrm>
            <a:off x="381000" y="2895600"/>
            <a:ext cx="2743200" cy="1676400"/>
          </a:xfrm>
          <a:prstGeom prst="rect">
            <a:avLst/>
          </a:prstGeom>
          <a:noFill/>
          <a:ln w="9525">
            <a:noFill/>
            <a:miter lim="800000"/>
            <a:headEnd/>
            <a:tailEnd/>
          </a:ln>
        </p:spPr>
      </p:pic>
      <p:pic>
        <p:nvPicPr>
          <p:cNvPr id="98312" name="Picture 20" descr="steric_trend_93_08"/>
          <p:cNvPicPr>
            <a:picLocks noChangeAspect="1" noChangeArrowheads="1"/>
          </p:cNvPicPr>
          <p:nvPr/>
        </p:nvPicPr>
        <p:blipFill>
          <a:blip r:embed="rId7"/>
          <a:srcRect l="3448"/>
          <a:stretch>
            <a:fillRect/>
          </a:stretch>
        </p:blipFill>
        <p:spPr bwMode="auto">
          <a:xfrm>
            <a:off x="381000" y="4876800"/>
            <a:ext cx="2819400" cy="1752600"/>
          </a:xfrm>
          <a:prstGeom prst="rect">
            <a:avLst/>
          </a:prstGeom>
          <a:noFill/>
          <a:ln w="9525">
            <a:noFill/>
            <a:miter lim="800000"/>
            <a:headEnd/>
            <a:tailEnd/>
          </a:ln>
        </p:spPr>
      </p:pic>
      <p:sp>
        <p:nvSpPr>
          <p:cNvPr id="92169" name="Slide Number Placeholder 9"/>
          <p:cNvSpPr>
            <a:spLocks noGrp="1"/>
          </p:cNvSpPr>
          <p:nvPr>
            <p:ph type="sldNum" sz="quarter" idx="12"/>
          </p:nvPr>
        </p:nvSpPr>
        <p:spPr/>
        <p:txBody>
          <a:bodyPr/>
          <a:lstStyle/>
          <a:p>
            <a:pPr fontAlgn="base">
              <a:spcBef>
                <a:spcPct val="0"/>
              </a:spcBef>
              <a:spcAft>
                <a:spcPct val="0"/>
              </a:spcAft>
              <a:defRPr/>
            </a:pPr>
            <a:fld id="{6CA50E3B-6E8B-4389-A70D-F397198B91AD}" type="slidenum">
              <a:rPr lang="en-US" smtClean="0"/>
              <a:pPr fontAlgn="base">
                <a:spcBef>
                  <a:spcPct val="0"/>
                </a:spcBef>
                <a:spcAft>
                  <a:spcPct val="0"/>
                </a:spcAft>
                <a:defRPr/>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752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rtlCol="0">
            <a:normAutofit fontScale="90000"/>
          </a:bodyPr>
          <a:lstStyle/>
          <a:p>
            <a:pPr eaLnBrk="1" fontAlgn="auto" hangingPunct="1">
              <a:spcAft>
                <a:spcPts val="0"/>
              </a:spcAft>
              <a:defRPr/>
            </a:pPr>
            <a:r>
              <a:rPr lang="en-US" dirty="0" smtClean="0"/>
              <a:t>1. Alaska Center for Climate Assessment and Policy (ACCAP)</a:t>
            </a:r>
            <a:br>
              <a:rPr lang="en-US" dirty="0" smtClean="0"/>
            </a:br>
            <a:r>
              <a:rPr lang="en-US" dirty="0" smtClean="0"/>
              <a:t>Jon </a:t>
            </a:r>
            <a:r>
              <a:rPr lang="en-US" dirty="0" err="1" smtClean="0"/>
              <a:t>Gottschalck</a:t>
            </a:r>
            <a:endParaRPr lang="en-US" dirty="0"/>
          </a:p>
        </p:txBody>
      </p:sp>
      <p:sp>
        <p:nvSpPr>
          <p:cNvPr id="3" name="Slide Number Placeholder 2"/>
          <p:cNvSpPr>
            <a:spLocks noGrp="1"/>
          </p:cNvSpPr>
          <p:nvPr>
            <p:ph type="sldNum" sz="quarter" idx="12"/>
          </p:nvPr>
        </p:nvSpPr>
        <p:spPr/>
        <p:txBody>
          <a:bodyPr/>
          <a:lstStyle/>
          <a:p>
            <a:pPr>
              <a:defRPr/>
            </a:pPr>
            <a:fld id="{A49D82DC-97F4-4597-95FF-0D33206FF067}"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228600" y="0"/>
            <a:ext cx="8915400" cy="1219200"/>
          </a:xfrm>
          <a:solidFill>
            <a:srgbClr val="3333FF"/>
          </a:solidFill>
        </p:spPr>
        <p:txBody>
          <a:bodyPr/>
          <a:lstStyle/>
          <a:p>
            <a:pPr eaLnBrk="1" hangingPunct="1"/>
            <a:r>
              <a:rPr lang="en-US" sz="2400" b="1" smtClean="0">
                <a:solidFill>
                  <a:srgbClr val="FF99CC"/>
                </a:solidFill>
              </a:rPr>
              <a:t>Accomplishments and Near-Term &amp; Long-term Tasks</a:t>
            </a:r>
            <a:br>
              <a:rPr lang="en-US" sz="2400" b="1" smtClean="0">
                <a:solidFill>
                  <a:srgbClr val="FF99CC"/>
                </a:solidFill>
              </a:rPr>
            </a:br>
            <a:r>
              <a:rPr lang="en-US" sz="2400" b="1" smtClean="0">
                <a:solidFill>
                  <a:srgbClr val="FF99CC"/>
                </a:solidFill>
              </a:rPr>
              <a:t>Resulting from CPC-PaCIS meeting on July 09</a:t>
            </a:r>
          </a:p>
        </p:txBody>
      </p:sp>
      <p:sp>
        <p:nvSpPr>
          <p:cNvPr id="100354" name="Rectangle 3"/>
          <p:cNvSpPr>
            <a:spLocks noGrp="1" noChangeArrowheads="1"/>
          </p:cNvSpPr>
          <p:nvPr>
            <p:ph type="body" idx="1"/>
          </p:nvPr>
        </p:nvSpPr>
        <p:spPr>
          <a:xfrm>
            <a:off x="228600" y="1371600"/>
            <a:ext cx="8229600" cy="4525963"/>
          </a:xfrm>
        </p:spPr>
        <p:txBody>
          <a:bodyPr/>
          <a:lstStyle/>
          <a:p>
            <a:pPr eaLnBrk="1" hangingPunct="1">
              <a:lnSpc>
                <a:spcPct val="80000"/>
              </a:lnSpc>
            </a:pPr>
            <a:r>
              <a:rPr lang="en-US" sz="1600" b="1" smtClean="0">
                <a:solidFill>
                  <a:srgbClr val="FFFF00"/>
                </a:solidFill>
              </a:rPr>
              <a:t>High Res SST/SST images are available (SST past week &amp; past 4 week average), update every Monday</a:t>
            </a:r>
          </a:p>
          <a:p>
            <a:pPr eaLnBrk="1" hangingPunct="1">
              <a:lnSpc>
                <a:spcPct val="80000"/>
              </a:lnSpc>
            </a:pPr>
            <a:endParaRPr lang="en-US" sz="1600" b="1" smtClean="0">
              <a:solidFill>
                <a:srgbClr val="FFFF00"/>
              </a:solidFill>
            </a:endParaRPr>
          </a:p>
          <a:p>
            <a:pPr eaLnBrk="1" hangingPunct="1">
              <a:lnSpc>
                <a:spcPct val="80000"/>
              </a:lnSpc>
            </a:pPr>
            <a:r>
              <a:rPr lang="en-US" sz="1600" b="1" smtClean="0">
                <a:solidFill>
                  <a:srgbClr val="FFFF00"/>
                </a:solidFill>
              </a:rPr>
              <a:t>PRIDE Rainfall Model (MME method) is available for seasonal rainfall forecast for Hawaii and US-affiliated islands. </a:t>
            </a:r>
          </a:p>
          <a:p>
            <a:pPr eaLnBrk="1" hangingPunct="1">
              <a:lnSpc>
                <a:spcPct val="80000"/>
              </a:lnSpc>
            </a:pPr>
            <a:endParaRPr lang="en-US" sz="1600" b="1" smtClean="0">
              <a:solidFill>
                <a:srgbClr val="FFFF00"/>
              </a:solidFill>
            </a:endParaRPr>
          </a:p>
          <a:p>
            <a:pPr eaLnBrk="1" hangingPunct="1">
              <a:lnSpc>
                <a:spcPct val="80000"/>
              </a:lnSpc>
            </a:pPr>
            <a:r>
              <a:rPr lang="en-US" sz="1600" b="1" smtClean="0">
                <a:solidFill>
                  <a:srgbClr val="FFFF00"/>
                </a:solidFill>
              </a:rPr>
              <a:t>Closely work with PaCIS and participate PaCIS core activities to improve climate forecast and climate service over the Pacific region</a:t>
            </a:r>
            <a:r>
              <a:rPr lang="en-US" sz="1600" smtClean="0">
                <a:solidFill>
                  <a:srgbClr val="FFFF00"/>
                </a:solidFill>
              </a:rPr>
              <a:t>: </a:t>
            </a:r>
            <a:endParaRPr lang="en-US" sz="1400" smtClean="0">
              <a:solidFill>
                <a:srgbClr val="FFFF00"/>
              </a:solidFill>
            </a:endParaRPr>
          </a:p>
          <a:p>
            <a:pPr eaLnBrk="1" hangingPunct="1">
              <a:lnSpc>
                <a:spcPct val="80000"/>
              </a:lnSpc>
              <a:buFontTx/>
              <a:buNone/>
            </a:pPr>
            <a:endParaRPr lang="en-US" sz="1400" smtClean="0">
              <a:solidFill>
                <a:srgbClr val="FFFF00"/>
              </a:solidFill>
            </a:endParaRPr>
          </a:p>
          <a:p>
            <a:pPr eaLnBrk="1" hangingPunct="1">
              <a:lnSpc>
                <a:spcPct val="80000"/>
              </a:lnSpc>
              <a:buFontTx/>
              <a:buNone/>
            </a:pPr>
            <a:r>
              <a:rPr lang="en-US" sz="1400" b="1" smtClean="0">
                <a:solidFill>
                  <a:schemeClr val="bg1"/>
                </a:solidFill>
              </a:rPr>
              <a:t>        Monthly PEAC Teleconference </a:t>
            </a:r>
            <a:r>
              <a:rPr lang="en-US" sz="1400" smtClean="0">
                <a:solidFill>
                  <a:schemeClr val="bg1"/>
                </a:solidFill>
              </a:rPr>
              <a:t>(provide guidance for the rainfall forecast for the Pacific and PEAC newsletter)</a:t>
            </a:r>
          </a:p>
          <a:p>
            <a:pPr eaLnBrk="1" hangingPunct="1">
              <a:lnSpc>
                <a:spcPct val="80000"/>
              </a:lnSpc>
              <a:buFontTx/>
              <a:buNone/>
            </a:pPr>
            <a:endParaRPr lang="en-US" sz="1400" smtClean="0">
              <a:solidFill>
                <a:schemeClr val="bg1"/>
              </a:solidFill>
            </a:endParaRPr>
          </a:p>
          <a:p>
            <a:pPr eaLnBrk="1" hangingPunct="1">
              <a:lnSpc>
                <a:spcPct val="80000"/>
              </a:lnSpc>
              <a:buFontTx/>
              <a:buNone/>
            </a:pPr>
            <a:r>
              <a:rPr lang="en-US" sz="1400" smtClean="0">
                <a:solidFill>
                  <a:schemeClr val="bg1"/>
                </a:solidFill>
              </a:rPr>
              <a:t>        </a:t>
            </a:r>
            <a:r>
              <a:rPr lang="en-US" sz="1400" b="1" smtClean="0">
                <a:solidFill>
                  <a:schemeClr val="bg1"/>
                </a:solidFill>
              </a:rPr>
              <a:t>Pacific Rainfall Atlas</a:t>
            </a:r>
            <a:r>
              <a:rPr lang="en-US" sz="1400" smtClean="0">
                <a:solidFill>
                  <a:schemeClr val="bg1"/>
                </a:solidFill>
              </a:rPr>
              <a:t>  (expansion of Pacific Rainfall Atlas by including precipitation extremes and tropical cyclone) </a:t>
            </a:r>
          </a:p>
          <a:p>
            <a:pPr eaLnBrk="1" hangingPunct="1">
              <a:lnSpc>
                <a:spcPct val="80000"/>
              </a:lnSpc>
              <a:buFontTx/>
              <a:buNone/>
            </a:pPr>
            <a:r>
              <a:rPr lang="en-US" sz="1600" smtClean="0">
                <a:solidFill>
                  <a:schemeClr val="bg1"/>
                </a:solidFill>
              </a:rPr>
              <a:t>     </a:t>
            </a:r>
          </a:p>
          <a:p>
            <a:pPr eaLnBrk="1" hangingPunct="1">
              <a:lnSpc>
                <a:spcPct val="80000"/>
              </a:lnSpc>
              <a:buFontTx/>
              <a:buNone/>
            </a:pPr>
            <a:r>
              <a:rPr lang="en-US" sz="1600" smtClean="0">
                <a:solidFill>
                  <a:schemeClr val="bg1"/>
                </a:solidFill>
              </a:rPr>
              <a:t>      </a:t>
            </a:r>
            <a:r>
              <a:rPr lang="en-US" sz="1400" b="1" smtClean="0">
                <a:solidFill>
                  <a:schemeClr val="bg1"/>
                </a:solidFill>
              </a:rPr>
              <a:t>Support development of PaCIS portal and regional climate testbed;</a:t>
            </a:r>
            <a:endParaRPr lang="en-US" altLang="zh-CN" sz="1400" b="1" smtClean="0">
              <a:solidFill>
                <a:schemeClr val="bg1"/>
              </a:solidFill>
              <a:ea typeface="宋体"/>
              <a:cs typeface="宋体"/>
            </a:endParaRPr>
          </a:p>
          <a:p>
            <a:pPr>
              <a:lnSpc>
                <a:spcPct val="80000"/>
              </a:lnSpc>
              <a:spcBef>
                <a:spcPct val="0"/>
              </a:spcBef>
              <a:buFontTx/>
              <a:buNone/>
            </a:pPr>
            <a:r>
              <a:rPr lang="en-US" sz="1400" smtClean="0">
                <a:solidFill>
                  <a:schemeClr val="bg1"/>
                </a:solidFill>
              </a:rPr>
              <a:t>       (Improve PRIDE rainfall and sea level forecasts, developing decision-support tools for users for the Pacific region)</a:t>
            </a:r>
          </a:p>
          <a:p>
            <a:pPr>
              <a:lnSpc>
                <a:spcPct val="80000"/>
              </a:lnSpc>
              <a:spcBef>
                <a:spcPct val="0"/>
              </a:spcBef>
            </a:pPr>
            <a:endParaRPr lang="en-US" sz="1400" smtClean="0">
              <a:solidFill>
                <a:schemeClr val="bg1"/>
              </a:solidFill>
            </a:endParaRPr>
          </a:p>
          <a:p>
            <a:pPr>
              <a:lnSpc>
                <a:spcPct val="80000"/>
              </a:lnSpc>
              <a:spcBef>
                <a:spcPct val="0"/>
              </a:spcBef>
            </a:pPr>
            <a:r>
              <a:rPr lang="en-US" sz="1600" b="1" smtClean="0">
                <a:solidFill>
                  <a:srgbClr val="FFFF00"/>
                </a:solidFill>
              </a:rPr>
              <a:t>Users training</a:t>
            </a:r>
            <a:r>
              <a:rPr lang="en-US" sz="1600" smtClean="0">
                <a:solidFill>
                  <a:schemeClr val="bg1"/>
                </a:solidFill>
              </a:rPr>
              <a:t> </a:t>
            </a:r>
            <a:r>
              <a:rPr lang="en-US" sz="1400" smtClean="0">
                <a:solidFill>
                  <a:schemeClr val="bg1"/>
                </a:solidFill>
              </a:rPr>
              <a:t>(O</a:t>
            </a:r>
            <a:r>
              <a:rPr lang="en-US" altLang="zh-CN" sz="1400" smtClean="0">
                <a:solidFill>
                  <a:schemeClr val="bg1"/>
                </a:solidFill>
                <a:ea typeface="宋体"/>
                <a:cs typeface="宋体"/>
              </a:rPr>
              <a:t>ne-page on ENSO impacts for Hawaii )</a:t>
            </a:r>
          </a:p>
          <a:p>
            <a:pPr>
              <a:lnSpc>
                <a:spcPct val="80000"/>
              </a:lnSpc>
              <a:spcBef>
                <a:spcPct val="0"/>
              </a:spcBef>
            </a:pPr>
            <a:endParaRPr lang="en-US" sz="1400" smtClean="0">
              <a:solidFill>
                <a:schemeClr val="bg1"/>
              </a:solidFill>
            </a:endParaRPr>
          </a:p>
        </p:txBody>
      </p:sp>
      <p:sp>
        <p:nvSpPr>
          <p:cNvPr id="94211" name="Slide Number Placeholder 3"/>
          <p:cNvSpPr>
            <a:spLocks noGrp="1"/>
          </p:cNvSpPr>
          <p:nvPr>
            <p:ph type="sldNum" sz="quarter" idx="12"/>
          </p:nvPr>
        </p:nvSpPr>
        <p:spPr/>
        <p:txBody>
          <a:bodyPr/>
          <a:lstStyle/>
          <a:p>
            <a:pPr fontAlgn="base">
              <a:spcBef>
                <a:spcPct val="0"/>
              </a:spcBef>
              <a:spcAft>
                <a:spcPct val="0"/>
              </a:spcAft>
              <a:defRPr/>
            </a:pPr>
            <a:fld id="{53F8669B-A315-441E-8A13-2682D097D760}" type="slidenum">
              <a:rPr lang="en-US" smtClean="0"/>
              <a:pPr fontAlgn="base">
                <a:spcBef>
                  <a:spcPct val="0"/>
                </a:spcBef>
                <a:spcAft>
                  <a:spcPct val="0"/>
                </a:spcAft>
                <a:defRPr/>
              </a:pPr>
              <a:t>20</a:t>
            </a:fld>
            <a:endParaRPr 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752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normAutofit/>
          </a:bodyPr>
          <a:lstStyle/>
          <a:p>
            <a:pPr lvl="1" eaLnBrk="1" hangingPunct="1">
              <a:defRPr/>
            </a:pPr>
            <a:r>
              <a:rPr lang="en-US" sz="3600" smtClean="0">
                <a:solidFill>
                  <a:srgbClr val="000000"/>
                </a:solidFill>
                <a:cs typeface="Arial" charset="0"/>
              </a:rPr>
              <a:t>6. Southeastern Climate Consortium (SECC)</a:t>
            </a:r>
            <a:br>
              <a:rPr lang="en-US" sz="3600" smtClean="0">
                <a:solidFill>
                  <a:srgbClr val="000000"/>
                </a:solidFill>
                <a:cs typeface="Arial" charset="0"/>
              </a:rPr>
            </a:br>
            <a:r>
              <a:rPr lang="en-US" sz="3600" smtClean="0">
                <a:solidFill>
                  <a:srgbClr val="000000"/>
                </a:solidFill>
                <a:cs typeface="Arial" charset="0"/>
              </a:rPr>
              <a:t>Muthuvel Chelliah</a:t>
            </a:r>
          </a:p>
        </p:txBody>
      </p:sp>
      <p:sp>
        <p:nvSpPr>
          <p:cNvPr id="95236"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C21163-8A8D-4BAA-850D-B6296DB1C39F}" type="slidenum">
              <a:rPr lang="en-US">
                <a:solidFill>
                  <a:srgbClr val="898989"/>
                </a:solidFill>
              </a:rPr>
              <a:pPr fontAlgn="base">
                <a:spcBef>
                  <a:spcPct val="0"/>
                </a:spcBef>
                <a:spcAft>
                  <a:spcPct val="0"/>
                </a:spcAft>
                <a:defRPr/>
              </a:pPr>
              <a:t>21</a:t>
            </a:fld>
            <a:endParaRPr lang="en-US">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914400"/>
            <a:ext cx="8839200" cy="685800"/>
          </a:xfrm>
        </p:spPr>
        <p:txBody>
          <a:bodyPr rtlCol="0">
            <a:normAutofit fontScale="90000"/>
          </a:bodyPr>
          <a:lstStyle/>
          <a:p>
            <a:pPr eaLnBrk="1" fontAlgn="auto" hangingPunct="1">
              <a:spcAft>
                <a:spcPts val="0"/>
              </a:spcAft>
              <a:defRPr/>
            </a:pPr>
            <a:r>
              <a:rPr lang="en-US" sz="2000">
                <a:solidFill>
                  <a:srgbClr val="CC3300"/>
                </a:solidFill>
              </a:rPr>
              <a:t>History and status of partnership between </a:t>
            </a:r>
            <a:r>
              <a:rPr lang="en-US" sz="2000" b="1">
                <a:solidFill>
                  <a:srgbClr val="CC3300"/>
                </a:solidFill>
              </a:rPr>
              <a:t>C</a:t>
            </a:r>
            <a:r>
              <a:rPr lang="en-US" sz="2000">
                <a:solidFill>
                  <a:srgbClr val="CC3300"/>
                </a:solidFill>
              </a:rPr>
              <a:t>limate </a:t>
            </a:r>
            <a:r>
              <a:rPr lang="en-US" sz="2000" b="1">
                <a:solidFill>
                  <a:srgbClr val="CC3300"/>
                </a:solidFill>
              </a:rPr>
              <a:t>P</a:t>
            </a:r>
            <a:r>
              <a:rPr lang="en-US" sz="2000">
                <a:solidFill>
                  <a:srgbClr val="CC3300"/>
                </a:solidFill>
              </a:rPr>
              <a:t>rediction </a:t>
            </a:r>
            <a:r>
              <a:rPr lang="en-US" sz="2000" b="1">
                <a:solidFill>
                  <a:srgbClr val="CC3300"/>
                </a:solidFill>
              </a:rPr>
              <a:t>C</a:t>
            </a:r>
            <a:r>
              <a:rPr lang="en-US" sz="2000">
                <a:solidFill>
                  <a:srgbClr val="CC3300"/>
                </a:solidFill>
              </a:rPr>
              <a:t>enter (CPC)  and </a:t>
            </a:r>
            <a:r>
              <a:rPr lang="en-US" sz="2000" b="1">
                <a:solidFill>
                  <a:srgbClr val="CC3300"/>
                </a:solidFill>
              </a:rPr>
              <a:t>S</a:t>
            </a:r>
            <a:r>
              <a:rPr lang="en-US" sz="2000">
                <a:solidFill>
                  <a:srgbClr val="CC3300"/>
                </a:solidFill>
              </a:rPr>
              <a:t>outh</a:t>
            </a:r>
            <a:r>
              <a:rPr lang="en-US" sz="2000" b="1">
                <a:solidFill>
                  <a:srgbClr val="CC3300"/>
                </a:solidFill>
              </a:rPr>
              <a:t>E</a:t>
            </a:r>
            <a:r>
              <a:rPr lang="en-US" sz="2000">
                <a:solidFill>
                  <a:srgbClr val="CC3300"/>
                </a:solidFill>
              </a:rPr>
              <a:t>ast </a:t>
            </a:r>
            <a:r>
              <a:rPr lang="en-US" sz="2000" b="1">
                <a:solidFill>
                  <a:srgbClr val="CC3300"/>
                </a:solidFill>
              </a:rPr>
              <a:t>C</a:t>
            </a:r>
            <a:r>
              <a:rPr lang="en-US" sz="2000">
                <a:solidFill>
                  <a:srgbClr val="CC3300"/>
                </a:solidFill>
              </a:rPr>
              <a:t>limate </a:t>
            </a:r>
            <a:r>
              <a:rPr lang="en-US" sz="2000" b="1">
                <a:solidFill>
                  <a:srgbClr val="CC3300"/>
                </a:solidFill>
              </a:rPr>
              <a:t>C</a:t>
            </a:r>
            <a:r>
              <a:rPr lang="en-US" sz="2000">
                <a:solidFill>
                  <a:srgbClr val="CC3300"/>
                </a:solidFill>
              </a:rPr>
              <a:t>onsortium (SECC) RISA</a:t>
            </a:r>
            <a:r>
              <a:rPr lang="en-US" sz="1800">
                <a:solidFill>
                  <a:srgbClr val="CC3300"/>
                </a:solidFill>
              </a:rPr>
              <a:t>.</a:t>
            </a:r>
          </a:p>
        </p:txBody>
      </p:sp>
      <p:sp>
        <p:nvSpPr>
          <p:cNvPr id="102402" name="Text Box 4"/>
          <p:cNvSpPr txBox="1">
            <a:spLocks noChangeArrowheads="1"/>
          </p:cNvSpPr>
          <p:nvPr/>
        </p:nvSpPr>
        <p:spPr bwMode="auto">
          <a:xfrm>
            <a:off x="0" y="2971800"/>
            <a:ext cx="9144000" cy="3722688"/>
          </a:xfrm>
          <a:prstGeom prst="rect">
            <a:avLst/>
          </a:prstGeom>
          <a:noFill/>
          <a:ln w="9525">
            <a:noFill/>
            <a:miter lim="800000"/>
            <a:headEnd/>
            <a:tailEnd/>
          </a:ln>
        </p:spPr>
        <p:txBody>
          <a:bodyPr>
            <a:spAutoFit/>
          </a:bodyPr>
          <a:lstStyle/>
          <a:p>
            <a:r>
              <a:rPr lang="en-US" sz="1600" b="1">
                <a:solidFill>
                  <a:srgbClr val="0000FF"/>
                </a:solidFill>
                <a:latin typeface="Calibri" pitchFamily="34" charset="0"/>
              </a:rPr>
              <a:t>Forecasting cotton yield in the southeastern USA using coupled global circulation models.</a:t>
            </a:r>
            <a:r>
              <a:rPr lang="en-US" sz="1400" b="1">
                <a:solidFill>
                  <a:srgbClr val="0000FF"/>
                </a:solidFill>
                <a:latin typeface="Calibri" pitchFamily="34" charset="0"/>
              </a:rPr>
              <a:t> </a:t>
            </a:r>
          </a:p>
          <a:p>
            <a:r>
              <a:rPr lang="en-US" sz="1200" b="1" i="1">
                <a:solidFill>
                  <a:srgbClr val="0000FF"/>
                </a:solidFill>
                <a:latin typeface="Calibri" pitchFamily="34" charset="0"/>
              </a:rPr>
              <a:t>To appear  in </a:t>
            </a:r>
            <a:r>
              <a:rPr lang="en-US" sz="1200" b="1" i="1" u="sng">
                <a:solidFill>
                  <a:srgbClr val="0000FF"/>
                </a:solidFill>
                <a:latin typeface="Calibri" pitchFamily="34" charset="0"/>
              </a:rPr>
              <a:t>Agronomy Journal</a:t>
            </a:r>
            <a:r>
              <a:rPr lang="en-US" sz="1400" b="1" i="1">
                <a:latin typeface="Calibri" pitchFamily="34" charset="0"/>
              </a:rPr>
              <a:t> (</a:t>
            </a:r>
            <a:r>
              <a:rPr lang="en-US" sz="1200" b="1" i="1">
                <a:latin typeface="Calibri" pitchFamily="34" charset="0"/>
              </a:rPr>
              <a:t>Baigorria GA, Chelliah M, Mo KC, Romero CC, Jones JW, O'Brien JJ, Higgins RW. 2009)</a:t>
            </a:r>
          </a:p>
          <a:p>
            <a:endParaRPr lang="en-US" sz="1200" b="1" i="1">
              <a:latin typeface="Calibri" pitchFamily="34" charset="0"/>
            </a:endParaRPr>
          </a:p>
          <a:p>
            <a:r>
              <a:rPr lang="en-US" sz="1400" b="1" i="1">
                <a:solidFill>
                  <a:srgbClr val="CC3300"/>
                </a:solidFill>
                <a:latin typeface="Calibri" pitchFamily="34" charset="0"/>
              </a:rPr>
              <a:t>ABSTRACT:</a:t>
            </a:r>
            <a:r>
              <a:rPr lang="en-US" sz="1400" b="1" i="1">
                <a:latin typeface="Calibri" pitchFamily="34" charset="0"/>
              </a:rPr>
              <a:t> </a:t>
            </a:r>
            <a:r>
              <a:rPr lang="en-US" sz="1300">
                <a:latin typeface="Calibri" pitchFamily="34" charset="0"/>
              </a:rPr>
              <a:t>A method of forecasting cotton yields at a county level three months before harvesting season for the states of Alabama and Georgia was evaluated. Cotton yield historical records for 57 counties were obtained from the National Agricultural Statistics Service and detrended using a low-pass spectral filter. A Canonical Correlation Analysis (CCA) regression-based model was annually recalibrated using as input: (</a:t>
            </a:r>
            <a:r>
              <a:rPr lang="en-US" sz="1300" i="1">
                <a:latin typeface="Calibri" pitchFamily="34" charset="0"/>
              </a:rPr>
              <a:t>i</a:t>
            </a:r>
            <a:r>
              <a:rPr lang="en-US" sz="1300">
                <a:latin typeface="Calibri" pitchFamily="34" charset="0"/>
              </a:rPr>
              <a:t>) observed rainfall for the forecasting year during cotton’s vegetative growth (from April to June) and (</a:t>
            </a:r>
            <a:r>
              <a:rPr lang="en-US" sz="1300" i="1">
                <a:latin typeface="Calibri" pitchFamily="34" charset="0"/>
              </a:rPr>
              <a:t>ii</a:t>
            </a:r>
            <a:r>
              <a:rPr lang="en-US" sz="1300">
                <a:latin typeface="Calibri" pitchFamily="34" charset="0"/>
              </a:rPr>
              <a:t>) global-scaled 2-m mean temperatures for years prior to the forecasting year, beginning with 1970. The global data matched the reproductive period of cotton (from July to September). The 0.5-month lead forecast used gridded assimilated observed 2-m mean temperatures obtained from the NCEPNCAR CDAS Reanalysis. The 3-month lead forecast used 2-m mean temperature retrospective forecasts from the operational NOAA/NWS/NCEP Climate Forecasts System coupled circulation model. Short-range near-term forecast skills were measured by leave-one-out cross-validation and retro-active validation, whereas medium-range forecast skills used the previous two validation methods plus a new proposed combined method named coral-reef validation. The agreement between short-range near-term forecast of cotton yield and actual cotton yield was statistically significant at the level of 0.05 in 31 out of 57 counties. For 48% of these 31 counties, the agreement between medium range forecasts of cotton yield and actual cotton yields were statistically significant at a level of 0.05. The goodness-of-fit index for those 15 counties was 0.512 and the RMSE ranged from 13% to 31% of the annual yield.                                                                  </a:t>
            </a:r>
          </a:p>
        </p:txBody>
      </p:sp>
      <p:pic>
        <p:nvPicPr>
          <p:cNvPr id="102403" name="Picture 5"/>
          <p:cNvPicPr>
            <a:picLocks noChangeAspect="1" noChangeArrowheads="1"/>
          </p:cNvPicPr>
          <p:nvPr/>
        </p:nvPicPr>
        <p:blipFill>
          <a:blip r:embed="rId2"/>
          <a:srcRect/>
          <a:stretch>
            <a:fillRect/>
          </a:stretch>
        </p:blipFill>
        <p:spPr bwMode="auto">
          <a:xfrm>
            <a:off x="0" y="0"/>
            <a:ext cx="4572000" cy="895350"/>
          </a:xfrm>
          <a:prstGeom prst="rect">
            <a:avLst/>
          </a:prstGeom>
          <a:noFill/>
          <a:ln w="9525">
            <a:noFill/>
            <a:miter lim="800000"/>
            <a:headEnd/>
            <a:tailEnd/>
          </a:ln>
        </p:spPr>
      </p:pic>
      <p:pic>
        <p:nvPicPr>
          <p:cNvPr id="102404" name="Picture 6"/>
          <p:cNvPicPr>
            <a:picLocks noChangeAspect="1" noChangeArrowheads="1"/>
          </p:cNvPicPr>
          <p:nvPr/>
        </p:nvPicPr>
        <p:blipFill>
          <a:blip r:embed="rId3"/>
          <a:srcRect/>
          <a:stretch>
            <a:fillRect/>
          </a:stretch>
        </p:blipFill>
        <p:spPr bwMode="auto">
          <a:xfrm>
            <a:off x="4572000" y="304800"/>
            <a:ext cx="4572000" cy="609600"/>
          </a:xfrm>
          <a:prstGeom prst="rect">
            <a:avLst/>
          </a:prstGeom>
          <a:noFill/>
          <a:ln w="9525">
            <a:noFill/>
            <a:miter lim="800000"/>
            <a:headEnd/>
            <a:tailEnd/>
          </a:ln>
        </p:spPr>
      </p:pic>
      <p:grpSp>
        <p:nvGrpSpPr>
          <p:cNvPr id="102405" name="Group 11"/>
          <p:cNvGrpSpPr>
            <a:grpSpLocks/>
          </p:cNvGrpSpPr>
          <p:nvPr/>
        </p:nvGrpSpPr>
        <p:grpSpPr bwMode="auto">
          <a:xfrm>
            <a:off x="4572000" y="0"/>
            <a:ext cx="4572000" cy="463550"/>
            <a:chOff x="2880" y="0"/>
            <a:chExt cx="2880" cy="292"/>
          </a:xfrm>
        </p:grpSpPr>
        <p:pic>
          <p:nvPicPr>
            <p:cNvPr id="102409" name="Picture 7"/>
            <p:cNvPicPr>
              <a:picLocks noChangeAspect="1" noChangeArrowheads="1"/>
            </p:cNvPicPr>
            <p:nvPr/>
          </p:nvPicPr>
          <p:blipFill>
            <a:blip r:embed="rId4"/>
            <a:srcRect/>
            <a:stretch>
              <a:fillRect/>
            </a:stretch>
          </p:blipFill>
          <p:spPr bwMode="auto">
            <a:xfrm>
              <a:off x="2880" y="0"/>
              <a:ext cx="2880" cy="240"/>
            </a:xfrm>
            <a:prstGeom prst="rect">
              <a:avLst/>
            </a:prstGeom>
            <a:noFill/>
            <a:ln w="9525">
              <a:noFill/>
              <a:miter lim="800000"/>
              <a:headEnd/>
              <a:tailEnd/>
            </a:ln>
          </p:spPr>
        </p:pic>
        <p:pic>
          <p:nvPicPr>
            <p:cNvPr id="102410" name="Picture 8"/>
            <p:cNvPicPr>
              <a:picLocks noChangeAspect="1" noChangeArrowheads="1"/>
            </p:cNvPicPr>
            <p:nvPr/>
          </p:nvPicPr>
          <p:blipFill>
            <a:blip r:embed="rId5"/>
            <a:srcRect/>
            <a:stretch>
              <a:fillRect/>
            </a:stretch>
          </p:blipFill>
          <p:spPr bwMode="auto">
            <a:xfrm>
              <a:off x="2880" y="0"/>
              <a:ext cx="336" cy="292"/>
            </a:xfrm>
            <a:prstGeom prst="rect">
              <a:avLst/>
            </a:prstGeom>
            <a:noFill/>
            <a:ln w="9525">
              <a:noFill/>
              <a:miter lim="800000"/>
              <a:headEnd/>
              <a:tailEnd/>
            </a:ln>
          </p:spPr>
        </p:pic>
        <p:pic>
          <p:nvPicPr>
            <p:cNvPr id="102411" name="Picture 9"/>
            <p:cNvPicPr>
              <a:picLocks noChangeAspect="1" noChangeArrowheads="1"/>
            </p:cNvPicPr>
            <p:nvPr/>
          </p:nvPicPr>
          <p:blipFill>
            <a:blip r:embed="rId6"/>
            <a:srcRect/>
            <a:stretch>
              <a:fillRect/>
            </a:stretch>
          </p:blipFill>
          <p:spPr bwMode="auto">
            <a:xfrm>
              <a:off x="5472" y="24"/>
              <a:ext cx="288" cy="264"/>
            </a:xfrm>
            <a:prstGeom prst="rect">
              <a:avLst/>
            </a:prstGeom>
            <a:noFill/>
            <a:ln w="9525">
              <a:noFill/>
              <a:miter lim="800000"/>
              <a:headEnd/>
              <a:tailEnd/>
            </a:ln>
          </p:spPr>
        </p:pic>
      </p:grpSp>
      <p:sp>
        <p:nvSpPr>
          <p:cNvPr id="102406" name="Text Box 10"/>
          <p:cNvSpPr txBox="1">
            <a:spLocks noChangeArrowheads="1"/>
          </p:cNvSpPr>
          <p:nvPr/>
        </p:nvSpPr>
        <p:spPr bwMode="auto">
          <a:xfrm>
            <a:off x="0" y="1676400"/>
            <a:ext cx="9144000" cy="1368425"/>
          </a:xfrm>
          <a:prstGeom prst="rect">
            <a:avLst/>
          </a:prstGeom>
          <a:noFill/>
          <a:ln w="9525">
            <a:noFill/>
            <a:miter lim="800000"/>
            <a:headEnd/>
            <a:tailEnd/>
          </a:ln>
        </p:spPr>
        <p:txBody>
          <a:bodyPr>
            <a:spAutoFit/>
          </a:bodyPr>
          <a:lstStyle/>
          <a:p>
            <a:pPr>
              <a:spcBef>
                <a:spcPct val="50000"/>
              </a:spcBef>
              <a:buFontTx/>
              <a:buChar char="•"/>
            </a:pPr>
            <a:r>
              <a:rPr lang="en-US" sz="1400">
                <a:latin typeface="Calibri" pitchFamily="34" charset="0"/>
              </a:rPr>
              <a:t>  Summer 2007: First postdoctoral scientist from a RISA on extended stay to visit and work on site at CPC:         	Dr. Guillermo Baigorria (SECC/University of Florida).</a:t>
            </a:r>
          </a:p>
          <a:p>
            <a:pPr>
              <a:spcBef>
                <a:spcPct val="50000"/>
              </a:spcBef>
              <a:buFontTx/>
              <a:buChar char="•"/>
            </a:pPr>
            <a:r>
              <a:rPr lang="en-US" sz="1400">
                <a:latin typeface="Calibri" pitchFamily="34" charset="0"/>
              </a:rPr>
              <a:t>  SECC hosts NOAA/CPC’s 32</a:t>
            </a:r>
            <a:r>
              <a:rPr lang="en-US" sz="1400" baseline="30000">
                <a:latin typeface="Calibri" pitchFamily="34" charset="0"/>
              </a:rPr>
              <a:t>nd</a:t>
            </a:r>
            <a:r>
              <a:rPr lang="en-US" sz="1400">
                <a:latin typeface="Calibri" pitchFamily="34" charset="0"/>
              </a:rPr>
              <a:t> Annual Climate Diagnostics and Prediction Workshop, October 22-26, 2007, at  	Tallahassee Florida:  </a:t>
            </a:r>
            <a:r>
              <a:rPr lang="en-US" sz="1400" u="sng">
                <a:latin typeface="Calibri" pitchFamily="34" charset="0"/>
              </a:rPr>
              <a:t>Special session:</a:t>
            </a:r>
            <a:r>
              <a:rPr lang="en-US" sz="1400">
                <a:latin typeface="Calibri" pitchFamily="34" charset="0"/>
              </a:rPr>
              <a:t> </a:t>
            </a:r>
            <a:r>
              <a:rPr lang="en-US" sz="1400" b="1">
                <a:latin typeface="Calibri" pitchFamily="34" charset="0"/>
              </a:rPr>
              <a:t>Application of CPC Climate Outlooks in the Southeast U.S.</a:t>
            </a:r>
          </a:p>
          <a:p>
            <a:pPr>
              <a:spcBef>
                <a:spcPct val="50000"/>
              </a:spcBef>
              <a:buFontTx/>
              <a:buChar char="•"/>
            </a:pPr>
            <a:r>
              <a:rPr lang="en-US" sz="1400" b="1">
                <a:latin typeface="Calibri" pitchFamily="34" charset="0"/>
              </a:rPr>
              <a:t> </a:t>
            </a:r>
            <a:r>
              <a:rPr lang="en-US" sz="1400">
                <a:latin typeface="Calibri" pitchFamily="34" charset="0"/>
              </a:rPr>
              <a:t> Outcome of SECC’s visiting scientist’s collaborative research work with CPC is the following paper:</a:t>
            </a:r>
          </a:p>
        </p:txBody>
      </p:sp>
      <p:sp>
        <p:nvSpPr>
          <p:cNvPr id="102407" name="Text Box 12"/>
          <p:cNvSpPr txBox="1">
            <a:spLocks noChangeArrowheads="1"/>
          </p:cNvSpPr>
          <p:nvPr/>
        </p:nvSpPr>
        <p:spPr bwMode="auto">
          <a:xfrm>
            <a:off x="6934200" y="6553200"/>
            <a:ext cx="2209800" cy="304800"/>
          </a:xfrm>
          <a:prstGeom prst="rect">
            <a:avLst/>
          </a:prstGeom>
          <a:noFill/>
          <a:ln w="9525">
            <a:noFill/>
            <a:miter lim="800000"/>
            <a:headEnd/>
            <a:tailEnd/>
          </a:ln>
        </p:spPr>
        <p:txBody>
          <a:bodyPr>
            <a:spAutoFit/>
          </a:bodyPr>
          <a:lstStyle/>
          <a:p>
            <a:pPr>
              <a:spcBef>
                <a:spcPct val="50000"/>
              </a:spcBef>
            </a:pPr>
            <a:r>
              <a:rPr lang="en-US" sz="1400">
                <a:solidFill>
                  <a:srgbClr val="0000FF"/>
                </a:solidFill>
                <a:latin typeface="Calibri" pitchFamily="34" charset="0"/>
              </a:rPr>
              <a:t>-Muthuvel Chelliah/CPC</a:t>
            </a:r>
          </a:p>
        </p:txBody>
      </p:sp>
      <p:sp>
        <p:nvSpPr>
          <p:cNvPr id="96264" name="Slide Number Placeholder 1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850E9F-E7AE-485A-8212-EDCE91ADE8D2}" type="slidenum">
              <a:rPr lang="en-US">
                <a:solidFill>
                  <a:srgbClr val="898989"/>
                </a:solidFill>
              </a:rPr>
              <a:pPr fontAlgn="base">
                <a:spcBef>
                  <a:spcPct val="0"/>
                </a:spcBef>
                <a:spcAft>
                  <a:spcPct val="0"/>
                </a:spcAft>
                <a:defRPr/>
              </a:pPr>
              <a:t>22</a:t>
            </a:fld>
            <a:endParaRPr lang="en-US">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noChangeArrowheads="1"/>
          </p:cNvSpPr>
          <p:nvPr/>
        </p:nvSpPr>
        <p:spPr bwMode="auto">
          <a:xfrm>
            <a:off x="0" y="1981200"/>
            <a:ext cx="7924800" cy="3429000"/>
          </a:xfrm>
          <a:prstGeom prst="rect">
            <a:avLst/>
          </a:prstGeom>
          <a:noFill/>
          <a:ln w="9525">
            <a:noFill/>
            <a:miter lim="800000"/>
            <a:headEnd/>
            <a:tailEnd/>
          </a:ln>
        </p:spPr>
        <p:txBody>
          <a:bodyPr lIns="99903" tIns="49949" rIns="99903" bIns="49949"/>
          <a:lstStyle/>
          <a:p>
            <a:pPr marL="0" lvl="1" fontAlgn="auto" latinLnBrk="1">
              <a:spcBef>
                <a:spcPts val="0"/>
              </a:spcBef>
              <a:spcAft>
                <a:spcPts val="0"/>
              </a:spcAft>
              <a:buClr>
                <a:srgbClr val="FF3300"/>
              </a:buClr>
              <a:buSzPct val="50000"/>
              <a:defRPr/>
            </a:pPr>
            <a:r>
              <a:rPr kumimoji="1" lang="en-US" altLang="ko-KR" sz="2400" b="1" u="sng">
                <a:solidFill>
                  <a:srgbClr val="CC3300"/>
                </a:solidFill>
                <a:effectLst>
                  <a:outerShdw blurRad="38100" dist="38100" dir="2700000" algn="tl">
                    <a:srgbClr val="C0C0C0"/>
                  </a:outerShdw>
                </a:effectLst>
                <a:latin typeface="+mn-lt"/>
                <a:ea typeface="Gulim" pitchFamily="34" charset="-127"/>
                <a:cs typeface="+mn-cs"/>
              </a:rPr>
              <a:t>Issue:</a:t>
            </a:r>
            <a:r>
              <a:rPr kumimoji="1" lang="en-US" altLang="ko-KR" sz="2400" b="1">
                <a:solidFill>
                  <a:srgbClr val="CC3300"/>
                </a:solidFill>
                <a:effectLst>
                  <a:outerShdw blurRad="38100" dist="38100" dir="2700000" algn="tl">
                    <a:srgbClr val="C0C0C0"/>
                  </a:outerShdw>
                </a:effectLst>
                <a:latin typeface="+mn-lt"/>
                <a:ea typeface="Gulim" pitchFamily="34" charset="-127"/>
                <a:cs typeface="+mn-cs"/>
              </a:rPr>
              <a:t> Integrated Water Resources Planning </a:t>
            </a:r>
          </a:p>
          <a:p>
            <a:pPr marL="0" lvl="1" fontAlgn="auto" latinLnBrk="1">
              <a:spcBef>
                <a:spcPts val="0"/>
              </a:spcBef>
              <a:spcAft>
                <a:spcPts val="0"/>
              </a:spcAft>
              <a:buClr>
                <a:srgbClr val="FF3300"/>
              </a:buClr>
              <a:buSzPct val="50000"/>
              <a:defRPr/>
            </a:pPr>
            <a:r>
              <a:rPr kumimoji="1" lang="en-US" altLang="ko-KR" sz="2400" b="1">
                <a:solidFill>
                  <a:srgbClr val="CC3300"/>
                </a:solidFill>
                <a:effectLst>
                  <a:outerShdw blurRad="38100" dist="38100" dir="2700000" algn="tl">
                    <a:srgbClr val="C0C0C0"/>
                  </a:outerShdw>
                </a:effectLst>
                <a:latin typeface="+mn-lt"/>
                <a:ea typeface="Gulim" pitchFamily="34" charset="-127"/>
                <a:cs typeface="+mn-cs"/>
              </a:rPr>
              <a:t>For South Florida </a:t>
            </a:r>
            <a:r>
              <a:rPr kumimoji="1" lang="en-US" altLang="ko-KR" sz="1000" b="1">
                <a:solidFill>
                  <a:srgbClr val="CC3300"/>
                </a:solidFill>
                <a:effectLst>
                  <a:outerShdw blurRad="38100" dist="38100" dir="2700000" algn="tl">
                    <a:srgbClr val="C0C0C0"/>
                  </a:outerShdw>
                </a:effectLst>
                <a:latin typeface="+mn-lt"/>
                <a:ea typeface="Gulim" pitchFamily="34" charset="-127"/>
                <a:cs typeface="+mn-cs"/>
              </a:rPr>
              <a:t>(Courtesy: Prof. Puneet Srivastava, Auburn University, AL)</a:t>
            </a:r>
          </a:p>
          <a:p>
            <a:pPr marL="0" lvl="1" fontAlgn="auto" latinLnBrk="1">
              <a:spcBef>
                <a:spcPct val="20000"/>
              </a:spcBef>
              <a:spcAft>
                <a:spcPts val="0"/>
              </a:spcAft>
              <a:buClr>
                <a:srgbClr val="FF3300"/>
              </a:buClr>
              <a:buSzPct val="50000"/>
              <a:buFont typeface="Wingdings" pitchFamily="2" charset="2"/>
              <a:buChar char="v"/>
              <a:defRPr/>
            </a:pPr>
            <a:r>
              <a:rPr kumimoji="1" lang="en-US" altLang="ko-KR" sz="2000" b="1">
                <a:solidFill>
                  <a:srgbClr val="000099"/>
                </a:solidFill>
                <a:latin typeface="+mn-lt"/>
                <a:ea typeface="Gulim" pitchFamily="34" charset="-127"/>
                <a:cs typeface="+mn-cs"/>
              </a:rPr>
              <a:t>South Florida water resources challenges</a:t>
            </a:r>
          </a:p>
          <a:p>
            <a:pPr marL="1004888" lvl="2" indent="-447675" fontAlgn="auto" latinLnBrk="1">
              <a:spcBef>
                <a:spcPct val="20000"/>
              </a:spcBef>
              <a:spcAft>
                <a:spcPts val="0"/>
              </a:spcAft>
              <a:buClr>
                <a:srgbClr val="FF3300"/>
              </a:buClr>
              <a:buSzPct val="50000"/>
              <a:buFont typeface="Wingdings" pitchFamily="2" charset="2"/>
              <a:buNone/>
              <a:defRPr/>
            </a:pPr>
            <a:r>
              <a:rPr kumimoji="1" lang="en-US" altLang="ko-KR" sz="1300" b="1">
                <a:solidFill>
                  <a:srgbClr val="000099"/>
                </a:solidFill>
                <a:latin typeface="+mn-lt"/>
                <a:ea typeface="Gulim" pitchFamily="34" charset="-127"/>
                <a:cs typeface="+mn-cs"/>
              </a:rPr>
              <a:t>Population growth and urban expansion</a:t>
            </a:r>
          </a:p>
          <a:p>
            <a:pPr marL="1004888" lvl="2" indent="-447675" fontAlgn="auto" latinLnBrk="1">
              <a:spcBef>
                <a:spcPct val="20000"/>
              </a:spcBef>
              <a:spcAft>
                <a:spcPts val="0"/>
              </a:spcAft>
              <a:buClr>
                <a:srgbClr val="FF3300"/>
              </a:buClr>
              <a:buSzPct val="50000"/>
              <a:buFont typeface="Wingdings" pitchFamily="2" charset="2"/>
              <a:buNone/>
              <a:defRPr/>
            </a:pPr>
            <a:r>
              <a:rPr kumimoji="1" lang="en-US" altLang="ko-KR" sz="1300" b="1">
                <a:solidFill>
                  <a:srgbClr val="000099"/>
                </a:solidFill>
                <a:latin typeface="+mn-lt"/>
                <a:ea typeface="Gulim" pitchFamily="34" charset="-127"/>
                <a:cs typeface="+mn-cs"/>
              </a:rPr>
              <a:t>Increasing water demand</a:t>
            </a:r>
          </a:p>
          <a:p>
            <a:pPr marL="1004888" lvl="2" indent="-447675" fontAlgn="auto" latinLnBrk="1">
              <a:spcBef>
                <a:spcPct val="20000"/>
              </a:spcBef>
              <a:spcAft>
                <a:spcPts val="0"/>
              </a:spcAft>
              <a:buClr>
                <a:srgbClr val="FF3300"/>
              </a:buClr>
              <a:buSzPct val="50000"/>
              <a:buFont typeface="Wingdings" pitchFamily="2" charset="2"/>
              <a:buNone/>
              <a:defRPr/>
            </a:pPr>
            <a:r>
              <a:rPr kumimoji="1" lang="en-US" altLang="ko-KR" sz="1300" b="1">
                <a:solidFill>
                  <a:srgbClr val="000099"/>
                </a:solidFill>
                <a:latin typeface="+mn-lt"/>
                <a:ea typeface="Gulim" pitchFamily="34" charset="-127"/>
                <a:cs typeface="+mn-cs"/>
              </a:rPr>
              <a:t>Dependence on groundwater for potable supply</a:t>
            </a:r>
          </a:p>
          <a:p>
            <a:pPr marL="1004888" lvl="2" indent="-447675" fontAlgn="auto" latinLnBrk="1">
              <a:spcBef>
                <a:spcPct val="20000"/>
              </a:spcBef>
              <a:spcAft>
                <a:spcPts val="0"/>
              </a:spcAft>
              <a:buClr>
                <a:srgbClr val="FF3300"/>
              </a:buClr>
              <a:buSzPct val="50000"/>
              <a:buFont typeface="Wingdings" pitchFamily="2" charset="2"/>
              <a:buNone/>
              <a:defRPr/>
            </a:pPr>
            <a:r>
              <a:rPr kumimoji="1" lang="en-US" altLang="ko-KR" sz="1300" b="1">
                <a:solidFill>
                  <a:srgbClr val="000099"/>
                </a:solidFill>
                <a:latin typeface="+mn-lt"/>
                <a:ea typeface="Gulim" pitchFamily="34" charset="-127"/>
                <a:cs typeface="+mn-cs"/>
              </a:rPr>
              <a:t>Salt water intrusion, Environmental flow to Everglades</a:t>
            </a:r>
          </a:p>
          <a:p>
            <a:pPr marL="1004888" lvl="2" indent="-447675" fontAlgn="auto" latinLnBrk="1">
              <a:spcBef>
                <a:spcPct val="20000"/>
              </a:spcBef>
              <a:spcAft>
                <a:spcPts val="0"/>
              </a:spcAft>
              <a:buClr>
                <a:srgbClr val="FF3300"/>
              </a:buClr>
              <a:buSzPct val="50000"/>
              <a:buFont typeface="Wingdings" pitchFamily="2" charset="2"/>
              <a:buNone/>
              <a:defRPr/>
            </a:pPr>
            <a:r>
              <a:rPr kumimoji="1" lang="en-US" altLang="ko-KR" sz="1300" b="1">
                <a:solidFill>
                  <a:srgbClr val="000099"/>
                </a:solidFill>
                <a:latin typeface="+mn-lt"/>
                <a:ea typeface="Gulim" pitchFamily="34" charset="-127"/>
                <a:cs typeface="+mn-cs"/>
              </a:rPr>
              <a:t>Minimum Levels and flows for Lake</a:t>
            </a:r>
          </a:p>
          <a:p>
            <a:pPr marL="1004888" lvl="2" indent="-447675" fontAlgn="auto" latinLnBrk="1">
              <a:spcBef>
                <a:spcPct val="20000"/>
              </a:spcBef>
              <a:spcAft>
                <a:spcPts val="0"/>
              </a:spcAft>
              <a:buClr>
                <a:srgbClr val="FF3300"/>
              </a:buClr>
              <a:buSzPct val="50000"/>
              <a:buFont typeface="Wingdings" pitchFamily="2" charset="2"/>
              <a:buNone/>
              <a:defRPr/>
            </a:pPr>
            <a:r>
              <a:rPr kumimoji="1" lang="en-US" altLang="ko-KR" sz="1300" b="1">
                <a:solidFill>
                  <a:srgbClr val="000099"/>
                </a:solidFill>
                <a:latin typeface="+mn-lt"/>
                <a:ea typeface="Gulim" pitchFamily="34" charset="-127"/>
                <a:cs typeface="+mn-cs"/>
              </a:rPr>
              <a:t>Okeechobee and Biscayne aquifer, Climate Variability</a:t>
            </a:r>
          </a:p>
          <a:p>
            <a:pPr marL="1004888" lvl="2" indent="-447675" fontAlgn="auto" latinLnBrk="1">
              <a:spcBef>
                <a:spcPct val="20000"/>
              </a:spcBef>
              <a:spcAft>
                <a:spcPts val="0"/>
              </a:spcAft>
              <a:buClr>
                <a:srgbClr val="FF3300"/>
              </a:buClr>
              <a:buSzPct val="50000"/>
              <a:buFont typeface="Wingdings" pitchFamily="2" charset="2"/>
              <a:buNone/>
              <a:defRPr/>
            </a:pPr>
            <a:r>
              <a:rPr kumimoji="1" lang="en-US" altLang="ko-KR" sz="1300" b="1">
                <a:solidFill>
                  <a:srgbClr val="000099"/>
                </a:solidFill>
                <a:latin typeface="+mn-lt"/>
                <a:ea typeface="Gulim" pitchFamily="34" charset="-127"/>
                <a:cs typeface="+mn-cs"/>
              </a:rPr>
              <a:t>Climate Change (sea level rise)</a:t>
            </a:r>
          </a:p>
          <a:p>
            <a:pPr marL="0" lvl="1" fontAlgn="auto" latinLnBrk="1">
              <a:spcBef>
                <a:spcPct val="20000"/>
              </a:spcBef>
              <a:spcAft>
                <a:spcPts val="0"/>
              </a:spcAft>
              <a:buClr>
                <a:srgbClr val="FF3300"/>
              </a:buClr>
              <a:buSzPct val="50000"/>
              <a:buFont typeface="Wingdings" pitchFamily="2" charset="2"/>
              <a:buChar char="v"/>
              <a:defRPr/>
            </a:pPr>
            <a:r>
              <a:rPr kumimoji="1" lang="en-US" altLang="ko-KR" sz="1600" b="1">
                <a:solidFill>
                  <a:srgbClr val="000099"/>
                </a:solidFill>
                <a:latin typeface="+mn-lt"/>
                <a:ea typeface="Gulim" pitchFamily="34" charset="-127"/>
                <a:cs typeface="+mn-cs"/>
              </a:rPr>
              <a:t>Major effects of climate variability and change on water system </a:t>
            </a:r>
          </a:p>
          <a:p>
            <a:pPr marL="0" lvl="1" fontAlgn="auto" latinLnBrk="1">
              <a:spcBef>
                <a:spcPct val="20000"/>
              </a:spcBef>
              <a:spcAft>
                <a:spcPts val="0"/>
              </a:spcAft>
              <a:buClr>
                <a:srgbClr val="FF3300"/>
              </a:buClr>
              <a:buSzPct val="50000"/>
              <a:buFont typeface="Wingdings" pitchFamily="2" charset="2"/>
              <a:buChar char="v"/>
              <a:defRPr/>
            </a:pPr>
            <a:r>
              <a:rPr kumimoji="1" lang="en-US" altLang="ko-KR" sz="1600" b="1">
                <a:solidFill>
                  <a:srgbClr val="000099"/>
                </a:solidFill>
                <a:latin typeface="+mn-lt"/>
                <a:ea typeface="Gulim" pitchFamily="34" charset="-127"/>
                <a:cs typeface="+mn-cs"/>
              </a:rPr>
              <a:t>Policies for water management in response to growth and climate change</a:t>
            </a:r>
          </a:p>
        </p:txBody>
      </p:sp>
      <p:grpSp>
        <p:nvGrpSpPr>
          <p:cNvPr id="103426" name="Group 12"/>
          <p:cNvGrpSpPr>
            <a:grpSpLocks/>
          </p:cNvGrpSpPr>
          <p:nvPr/>
        </p:nvGrpSpPr>
        <p:grpSpPr bwMode="auto">
          <a:xfrm>
            <a:off x="6350" y="0"/>
            <a:ext cx="9137650" cy="1763713"/>
            <a:chOff x="6702" y="-24"/>
            <a:chExt cx="9875520" cy="1907327"/>
          </a:xfrm>
        </p:grpSpPr>
        <p:pic>
          <p:nvPicPr>
            <p:cNvPr id="103438" name="Picture 18" descr="SECC Logo.jpg"/>
            <p:cNvPicPr>
              <a:picLocks noChangeAspect="1"/>
            </p:cNvPicPr>
            <p:nvPr/>
          </p:nvPicPr>
          <p:blipFill>
            <a:blip r:embed="rId2"/>
            <a:srcRect/>
            <a:stretch>
              <a:fillRect/>
            </a:stretch>
          </p:blipFill>
          <p:spPr bwMode="auto">
            <a:xfrm>
              <a:off x="6702" y="-24"/>
              <a:ext cx="9875520" cy="1907327"/>
            </a:xfrm>
            <a:prstGeom prst="rect">
              <a:avLst/>
            </a:prstGeom>
            <a:noFill/>
            <a:ln w="9525">
              <a:noFill/>
              <a:miter lim="800000"/>
              <a:headEnd/>
              <a:tailEnd/>
            </a:ln>
          </p:spPr>
        </p:pic>
        <p:pic>
          <p:nvPicPr>
            <p:cNvPr id="103439" name="Picture 12" descr="AU%20tower%20logo.jpg"/>
            <p:cNvPicPr>
              <a:picLocks noChangeAspect="1"/>
            </p:cNvPicPr>
            <p:nvPr/>
          </p:nvPicPr>
          <p:blipFill>
            <a:blip r:embed="rId3"/>
            <a:srcRect/>
            <a:stretch>
              <a:fillRect/>
            </a:stretch>
          </p:blipFill>
          <p:spPr bwMode="auto">
            <a:xfrm>
              <a:off x="8476095" y="-24"/>
              <a:ext cx="1406127" cy="1280160"/>
            </a:xfrm>
            <a:prstGeom prst="rect">
              <a:avLst/>
            </a:prstGeom>
            <a:noFill/>
            <a:ln w="9525">
              <a:noFill/>
              <a:miter lim="800000"/>
              <a:headEnd/>
              <a:tailEnd/>
            </a:ln>
          </p:spPr>
        </p:pic>
        <p:sp>
          <p:nvSpPr>
            <p:cNvPr id="21" name="TextBox 20"/>
            <p:cNvSpPr txBox="1"/>
            <p:nvPr/>
          </p:nvSpPr>
          <p:spPr>
            <a:xfrm>
              <a:off x="996657" y="928747"/>
              <a:ext cx="1166670" cy="297000"/>
            </a:xfrm>
            <a:prstGeom prst="rect">
              <a:avLst/>
            </a:prstGeom>
            <a:noFill/>
          </p:spPr>
          <p:txBody>
            <a:bodyPr wrap="none">
              <a:spAutoFit/>
            </a:bodyPr>
            <a:lstStyle/>
            <a:p>
              <a:pPr algn="ctr" fontAlgn="auto" latinLnBrk="1">
                <a:spcBef>
                  <a:spcPts val="0"/>
                </a:spcBef>
                <a:spcAft>
                  <a:spcPts val="0"/>
                </a:spcAft>
                <a:defRPr/>
              </a:pPr>
              <a:r>
                <a:rPr kumimoji="1" lang="en-US" sz="1200" dirty="0">
                  <a:effectLst>
                    <a:outerShdw blurRad="38100" dist="38100" dir="2700000" algn="tl">
                      <a:srgbClr val="000000">
                        <a:alpha val="43137"/>
                      </a:srgbClr>
                    </a:outerShdw>
                  </a:effectLst>
                  <a:latin typeface="Georgia" pitchFamily="18" charset="0"/>
                  <a:ea typeface="굴림" pitchFamily="50" charset="-127"/>
                  <a:cs typeface="+mn-cs"/>
                </a:rPr>
                <a:t>seclimate.org</a:t>
              </a:r>
            </a:p>
          </p:txBody>
        </p:sp>
      </p:grpSp>
      <p:sp>
        <p:nvSpPr>
          <p:cNvPr id="288775" name="Rectangle 7"/>
          <p:cNvSpPr>
            <a:spLocks noChangeArrowheads="1"/>
          </p:cNvSpPr>
          <p:nvPr/>
        </p:nvSpPr>
        <p:spPr bwMode="auto">
          <a:xfrm>
            <a:off x="3886200" y="0"/>
            <a:ext cx="3733800" cy="785813"/>
          </a:xfrm>
          <a:prstGeom prst="rect">
            <a:avLst/>
          </a:prstGeom>
          <a:noFill/>
          <a:ln w="9525">
            <a:noFill/>
            <a:miter lim="800000"/>
            <a:headEnd/>
            <a:tailEnd/>
          </a:ln>
          <a:effectLst/>
        </p:spPr>
        <p:txBody>
          <a:bodyPr anchor="ctr"/>
          <a:lstStyle/>
          <a:p>
            <a:pPr algn="ctr" fontAlgn="auto" latinLnBrk="1">
              <a:spcBef>
                <a:spcPts val="0"/>
              </a:spcBef>
              <a:spcAft>
                <a:spcPts val="0"/>
              </a:spcAft>
              <a:defRPr/>
            </a:pPr>
            <a:r>
              <a:rPr kumimoji="1" lang="en-US" altLang="ko-KR" sz="2000" b="1">
                <a:solidFill>
                  <a:srgbClr val="CC3300"/>
                </a:solidFill>
                <a:effectLst>
                  <a:outerShdw blurRad="38100" dist="38100" dir="2700000" algn="tl">
                    <a:srgbClr val="C0C0C0"/>
                  </a:outerShdw>
                </a:effectLst>
                <a:latin typeface="+mn-lt"/>
                <a:ea typeface="Gulim" pitchFamily="34" charset="-127"/>
                <a:cs typeface="+mn-cs"/>
              </a:rPr>
              <a:t>SECC’s</a:t>
            </a:r>
          </a:p>
          <a:p>
            <a:pPr algn="ctr" fontAlgn="auto" latinLnBrk="1">
              <a:spcBef>
                <a:spcPts val="0"/>
              </a:spcBef>
              <a:spcAft>
                <a:spcPts val="0"/>
              </a:spcAft>
              <a:defRPr/>
            </a:pPr>
            <a:r>
              <a:rPr kumimoji="1" lang="en-US" altLang="ko-KR" sz="2000" b="1">
                <a:solidFill>
                  <a:srgbClr val="CC3300"/>
                </a:solidFill>
                <a:effectLst>
                  <a:outerShdw blurRad="38100" dist="38100" dir="2700000" algn="tl">
                    <a:srgbClr val="C0C0C0"/>
                  </a:outerShdw>
                </a:effectLst>
                <a:latin typeface="+mn-lt"/>
                <a:ea typeface="Gulim" pitchFamily="34" charset="-127"/>
                <a:cs typeface="+mn-cs"/>
              </a:rPr>
              <a:t>Water Research Activities</a:t>
            </a:r>
          </a:p>
        </p:txBody>
      </p:sp>
      <p:pic>
        <p:nvPicPr>
          <p:cNvPr id="103428" name="Picture 13"/>
          <p:cNvPicPr>
            <a:picLocks noChangeAspect="1" noChangeArrowheads="1"/>
          </p:cNvPicPr>
          <p:nvPr/>
        </p:nvPicPr>
        <p:blipFill>
          <a:blip r:embed="rId4"/>
          <a:srcRect/>
          <a:stretch>
            <a:fillRect/>
          </a:stretch>
        </p:blipFill>
        <p:spPr bwMode="auto">
          <a:xfrm>
            <a:off x="4572000" y="1219200"/>
            <a:ext cx="4572000" cy="609600"/>
          </a:xfrm>
          <a:prstGeom prst="rect">
            <a:avLst/>
          </a:prstGeom>
          <a:noFill/>
          <a:ln w="9525">
            <a:noFill/>
            <a:miter lim="800000"/>
            <a:headEnd/>
            <a:tailEnd/>
          </a:ln>
        </p:spPr>
      </p:pic>
      <p:grpSp>
        <p:nvGrpSpPr>
          <p:cNvPr id="103429" name="Group 9"/>
          <p:cNvGrpSpPr>
            <a:grpSpLocks/>
          </p:cNvGrpSpPr>
          <p:nvPr/>
        </p:nvGrpSpPr>
        <p:grpSpPr bwMode="auto">
          <a:xfrm>
            <a:off x="4572000" y="908050"/>
            <a:ext cx="4572000" cy="463550"/>
            <a:chOff x="2880" y="0"/>
            <a:chExt cx="2880" cy="292"/>
          </a:xfrm>
        </p:grpSpPr>
        <p:pic>
          <p:nvPicPr>
            <p:cNvPr id="103435" name="Picture 10"/>
            <p:cNvPicPr>
              <a:picLocks noChangeAspect="1" noChangeArrowheads="1"/>
            </p:cNvPicPr>
            <p:nvPr/>
          </p:nvPicPr>
          <p:blipFill>
            <a:blip r:embed="rId5"/>
            <a:srcRect/>
            <a:stretch>
              <a:fillRect/>
            </a:stretch>
          </p:blipFill>
          <p:spPr bwMode="auto">
            <a:xfrm>
              <a:off x="2880" y="0"/>
              <a:ext cx="2880" cy="240"/>
            </a:xfrm>
            <a:prstGeom prst="rect">
              <a:avLst/>
            </a:prstGeom>
            <a:noFill/>
            <a:ln w="9525">
              <a:noFill/>
              <a:miter lim="800000"/>
              <a:headEnd/>
              <a:tailEnd/>
            </a:ln>
          </p:spPr>
        </p:pic>
        <p:pic>
          <p:nvPicPr>
            <p:cNvPr id="103436" name="Picture 11"/>
            <p:cNvPicPr>
              <a:picLocks noChangeAspect="1" noChangeArrowheads="1"/>
            </p:cNvPicPr>
            <p:nvPr/>
          </p:nvPicPr>
          <p:blipFill>
            <a:blip r:embed="rId6"/>
            <a:srcRect/>
            <a:stretch>
              <a:fillRect/>
            </a:stretch>
          </p:blipFill>
          <p:spPr bwMode="auto">
            <a:xfrm>
              <a:off x="2880" y="0"/>
              <a:ext cx="336" cy="292"/>
            </a:xfrm>
            <a:prstGeom prst="rect">
              <a:avLst/>
            </a:prstGeom>
            <a:noFill/>
            <a:ln w="9525">
              <a:noFill/>
              <a:miter lim="800000"/>
              <a:headEnd/>
              <a:tailEnd/>
            </a:ln>
          </p:spPr>
        </p:pic>
        <p:pic>
          <p:nvPicPr>
            <p:cNvPr id="103437" name="Picture 12"/>
            <p:cNvPicPr>
              <a:picLocks noChangeAspect="1" noChangeArrowheads="1"/>
            </p:cNvPicPr>
            <p:nvPr/>
          </p:nvPicPr>
          <p:blipFill>
            <a:blip r:embed="rId7"/>
            <a:srcRect/>
            <a:stretch>
              <a:fillRect/>
            </a:stretch>
          </p:blipFill>
          <p:spPr bwMode="auto">
            <a:xfrm>
              <a:off x="5472" y="24"/>
              <a:ext cx="288" cy="264"/>
            </a:xfrm>
            <a:prstGeom prst="rect">
              <a:avLst/>
            </a:prstGeom>
            <a:noFill/>
            <a:ln w="9525">
              <a:noFill/>
              <a:miter lim="800000"/>
              <a:headEnd/>
              <a:tailEnd/>
            </a:ln>
          </p:spPr>
        </p:pic>
      </p:grpSp>
      <p:sp>
        <p:nvSpPr>
          <p:cNvPr id="103430" name="Text Box 14"/>
          <p:cNvSpPr txBox="1">
            <a:spLocks noChangeArrowheads="1"/>
          </p:cNvSpPr>
          <p:nvPr/>
        </p:nvSpPr>
        <p:spPr bwMode="auto">
          <a:xfrm>
            <a:off x="0" y="1219200"/>
            <a:ext cx="4572000" cy="792163"/>
          </a:xfrm>
          <a:prstGeom prst="rect">
            <a:avLst/>
          </a:prstGeom>
          <a:noFill/>
          <a:ln w="9525">
            <a:noFill/>
            <a:miter lim="800000"/>
            <a:headEnd/>
            <a:tailEnd/>
          </a:ln>
        </p:spPr>
        <p:txBody>
          <a:bodyPr>
            <a:spAutoFit/>
          </a:bodyPr>
          <a:lstStyle/>
          <a:p>
            <a:pPr>
              <a:spcBef>
                <a:spcPct val="50000"/>
              </a:spcBef>
              <a:buFontTx/>
              <a:buChar char="•"/>
            </a:pPr>
            <a:r>
              <a:rPr lang="en-US">
                <a:latin typeface="Calibri" pitchFamily="34" charset="0"/>
              </a:rPr>
              <a:t> </a:t>
            </a:r>
            <a:r>
              <a:rPr lang="en-US" sz="1400">
                <a:latin typeface="Calibri" pitchFamily="34" charset="0"/>
              </a:rPr>
              <a:t>To address Drought and Water management issues 	in the Southeast, wrote proposals to NOAA 	CTB and  NOAA SARP in 2008 and 2009.</a:t>
            </a:r>
          </a:p>
        </p:txBody>
      </p:sp>
      <p:pic>
        <p:nvPicPr>
          <p:cNvPr id="103431" name="Picture 43"/>
          <p:cNvPicPr>
            <a:picLocks noChangeAspect="1" noChangeArrowheads="1"/>
          </p:cNvPicPr>
          <p:nvPr/>
        </p:nvPicPr>
        <p:blipFill>
          <a:blip r:embed="rId8"/>
          <a:srcRect l="8809" t="10451" r="54697"/>
          <a:stretch>
            <a:fillRect/>
          </a:stretch>
        </p:blipFill>
        <p:spPr bwMode="auto">
          <a:xfrm>
            <a:off x="6653213" y="1968500"/>
            <a:ext cx="2490787" cy="2919413"/>
          </a:xfrm>
          <a:prstGeom prst="rect">
            <a:avLst/>
          </a:prstGeom>
          <a:solidFill>
            <a:srgbClr val="FFFF99"/>
          </a:solidFill>
          <a:ln w="9525">
            <a:noFill/>
            <a:miter lim="800000"/>
            <a:headEnd/>
            <a:tailEnd/>
          </a:ln>
        </p:spPr>
      </p:pic>
      <p:sp>
        <p:nvSpPr>
          <p:cNvPr id="2" name="Rectangle 8"/>
          <p:cNvSpPr>
            <a:spLocks noChangeArrowheads="1"/>
          </p:cNvSpPr>
          <p:nvPr/>
        </p:nvSpPr>
        <p:spPr bwMode="auto">
          <a:xfrm>
            <a:off x="0" y="5334000"/>
            <a:ext cx="9144000" cy="1295400"/>
          </a:xfrm>
          <a:prstGeom prst="rect">
            <a:avLst/>
          </a:prstGeom>
          <a:noFill/>
          <a:ln w="9525">
            <a:noFill/>
            <a:miter lim="800000"/>
            <a:headEnd/>
            <a:tailEnd/>
          </a:ln>
        </p:spPr>
        <p:txBody>
          <a:bodyPr lIns="99903" tIns="49949" rIns="99903" bIns="49949"/>
          <a:lstStyle/>
          <a:p>
            <a:pPr marL="0" lvl="1" fontAlgn="auto" latinLnBrk="1">
              <a:spcBef>
                <a:spcPts val="0"/>
              </a:spcBef>
              <a:spcAft>
                <a:spcPts val="0"/>
              </a:spcAft>
              <a:buClr>
                <a:srgbClr val="FF3300"/>
              </a:buClr>
              <a:buSzPct val="50000"/>
              <a:buFontTx/>
              <a:buChar char="•"/>
              <a:defRPr/>
            </a:pPr>
            <a:r>
              <a:rPr kumimoji="1" lang="en-US" altLang="ko-KR" sz="2400" b="1">
                <a:solidFill>
                  <a:srgbClr val="CC3300"/>
                </a:solidFill>
                <a:effectLst>
                  <a:outerShdw blurRad="38100" dist="38100" dir="2700000" algn="tl">
                    <a:srgbClr val="C0C0C0"/>
                  </a:outerShdw>
                </a:effectLst>
                <a:latin typeface="+mn-lt"/>
                <a:ea typeface="Gulim" pitchFamily="34" charset="-127"/>
                <a:cs typeface="+mn-cs"/>
              </a:rPr>
              <a:t> </a:t>
            </a:r>
            <a:r>
              <a:rPr kumimoji="1" lang="en-US" altLang="ko-KR" b="1">
                <a:solidFill>
                  <a:srgbClr val="CC3300"/>
                </a:solidFill>
                <a:effectLst>
                  <a:outerShdw blurRad="38100" dist="38100" dir="2700000" algn="tl">
                    <a:srgbClr val="C0C0C0"/>
                  </a:outerShdw>
                </a:effectLst>
                <a:latin typeface="+mn-lt"/>
                <a:ea typeface="Gulim" pitchFamily="34" charset="-127"/>
                <a:cs typeface="+mn-cs"/>
              </a:rPr>
              <a:t>To address above, as an experimental project, Auburn University/ SECC is currently engaged jointly with CPC in a  collaboration/proposal (to NOAA SARP) to develop a Municipal Water Deficit Index (MWDI) for Small- to Mid-Size Cities in Alabama.  NOAA CTB has funded a small part of this study (via a mini proposal)</a:t>
            </a:r>
          </a:p>
        </p:txBody>
      </p:sp>
      <p:sp>
        <p:nvSpPr>
          <p:cNvPr id="103433" name="Text Box 18"/>
          <p:cNvSpPr txBox="1">
            <a:spLocks noChangeArrowheads="1"/>
          </p:cNvSpPr>
          <p:nvPr/>
        </p:nvSpPr>
        <p:spPr bwMode="auto">
          <a:xfrm>
            <a:off x="7010400" y="6553200"/>
            <a:ext cx="2209800" cy="304800"/>
          </a:xfrm>
          <a:prstGeom prst="rect">
            <a:avLst/>
          </a:prstGeom>
          <a:noFill/>
          <a:ln w="9525">
            <a:noFill/>
            <a:miter lim="800000"/>
            <a:headEnd/>
            <a:tailEnd/>
          </a:ln>
        </p:spPr>
        <p:txBody>
          <a:bodyPr>
            <a:spAutoFit/>
          </a:bodyPr>
          <a:lstStyle/>
          <a:p>
            <a:pPr>
              <a:spcBef>
                <a:spcPct val="50000"/>
              </a:spcBef>
            </a:pPr>
            <a:r>
              <a:rPr lang="en-US" sz="1400">
                <a:solidFill>
                  <a:srgbClr val="0000FF"/>
                </a:solidFill>
                <a:latin typeface="Calibri" pitchFamily="34" charset="0"/>
              </a:rPr>
              <a:t>-Muthuvel Chelliah/CPC</a:t>
            </a:r>
          </a:p>
        </p:txBody>
      </p:sp>
      <p:sp>
        <p:nvSpPr>
          <p:cNvPr id="97290" name="Slide Number Placeholder 1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DF6D00-F3AA-49F5-8993-B7881C7D682E}" type="slidenum">
              <a:rPr lang="en-US">
                <a:solidFill>
                  <a:srgbClr val="898989"/>
                </a:solidFill>
              </a:rPr>
              <a:pPr fontAlgn="base">
                <a:spcBef>
                  <a:spcPct val="0"/>
                </a:spcBef>
                <a:spcAft>
                  <a:spcPct val="0"/>
                </a:spcAft>
                <a:defRPr/>
              </a:pPr>
              <a:t>23</a:t>
            </a:fld>
            <a:endParaRPr lang="en-US">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752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rtlCol="0">
            <a:normAutofit/>
          </a:bodyPr>
          <a:lstStyle/>
          <a:p>
            <a:pPr lvl="1" eaLnBrk="1" fontAlgn="auto" hangingPunct="1">
              <a:spcBef>
                <a:spcPts val="0"/>
              </a:spcBef>
              <a:spcAft>
                <a:spcPts val="0"/>
              </a:spcAft>
              <a:defRPr/>
            </a:pPr>
            <a:r>
              <a:rPr lang="en-US" sz="3600" dirty="0">
                <a:solidFill>
                  <a:sysClr val="windowText" lastClr="000000"/>
                </a:solidFill>
              </a:rPr>
              <a:t>7. Climate Impacts Group (CIG)  </a:t>
            </a:r>
            <a:br>
              <a:rPr lang="en-US" sz="3600" dirty="0">
                <a:solidFill>
                  <a:sysClr val="windowText" lastClr="000000"/>
                </a:solidFill>
              </a:rPr>
            </a:br>
            <a:r>
              <a:rPr lang="en-US" sz="3600" dirty="0">
                <a:solidFill>
                  <a:sysClr val="windowText" lastClr="000000"/>
                </a:solidFill>
              </a:rPr>
              <a:t>Doug </a:t>
            </a:r>
            <a:r>
              <a:rPr lang="en-US" sz="3600" dirty="0" err="1">
                <a:solidFill>
                  <a:sysClr val="windowText" lastClr="000000"/>
                </a:solidFill>
              </a:rPr>
              <a:t>LeComte</a:t>
            </a:r>
            <a:endParaRPr lang="en-US" sz="3600" dirty="0">
              <a:solidFill>
                <a:sysClr val="windowText" lastClr="000000"/>
              </a:solidFill>
            </a:endParaRPr>
          </a:p>
        </p:txBody>
      </p:sp>
      <p:sp>
        <p:nvSpPr>
          <p:cNvPr id="98308"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38ECFA-0DA1-43E4-883E-63A1809B4C1E}" type="slidenum">
              <a:rPr lang="en-US">
                <a:solidFill>
                  <a:srgbClr val="898989"/>
                </a:solidFill>
              </a:rPr>
              <a:pPr fontAlgn="base">
                <a:spcBef>
                  <a:spcPct val="0"/>
                </a:spcBef>
                <a:spcAft>
                  <a:spcPct val="0"/>
                </a:spcAft>
                <a:defRPr/>
              </a:pPr>
              <a:t>24</a:t>
            </a:fld>
            <a:endParaRPr lang="en-US">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0" name="Rectangle 4"/>
          <p:cNvSpPr>
            <a:spLocks noGrp="1" noChangeArrowheads="1"/>
          </p:cNvSpPr>
          <p:nvPr>
            <p:ph type="title"/>
          </p:nvPr>
        </p:nvSpPr>
        <p:spPr/>
        <p:txBody>
          <a:bodyPr/>
          <a:lstStyle/>
          <a:p>
            <a:pPr>
              <a:defRPr/>
            </a:pPr>
            <a:r>
              <a:rPr lang="en-US" u="none" smtClean="0">
                <a:latin typeface="Arial Black" pitchFamily="34" charset="0"/>
              </a:rPr>
              <a:t>University of Washington RISA:</a:t>
            </a:r>
            <a:br>
              <a:rPr lang="en-US" u="none" smtClean="0">
                <a:latin typeface="Arial Black" pitchFamily="34" charset="0"/>
              </a:rPr>
            </a:br>
            <a:r>
              <a:rPr lang="en-US" u="none" smtClean="0">
                <a:latin typeface="Arial Black" pitchFamily="34" charset="0"/>
              </a:rPr>
              <a:t>Helping to Develop Probabilistic Drought Forecasts</a:t>
            </a:r>
          </a:p>
        </p:txBody>
      </p:sp>
      <p:pic>
        <p:nvPicPr>
          <p:cNvPr id="105474" name="Picture 5" descr="sm"/>
          <p:cNvPicPr>
            <a:picLocks noChangeAspect="1" noChangeArrowheads="1"/>
          </p:cNvPicPr>
          <p:nvPr/>
        </p:nvPicPr>
        <p:blipFill>
          <a:blip r:embed="rId2"/>
          <a:srcRect/>
          <a:stretch>
            <a:fillRect/>
          </a:stretch>
        </p:blipFill>
        <p:spPr bwMode="auto">
          <a:xfrm>
            <a:off x="0" y="1833563"/>
            <a:ext cx="4724400" cy="3416300"/>
          </a:xfrm>
          <a:prstGeom prst="rect">
            <a:avLst/>
          </a:prstGeom>
          <a:noFill/>
          <a:ln w="9525">
            <a:noFill/>
            <a:miter lim="800000"/>
            <a:headEnd/>
            <a:tailEnd/>
          </a:ln>
        </p:spPr>
      </p:pic>
      <p:pic>
        <p:nvPicPr>
          <p:cNvPr id="105475" name="Picture 6" descr="sm"/>
          <p:cNvPicPr>
            <a:picLocks noChangeAspect="1" noChangeArrowheads="1"/>
          </p:cNvPicPr>
          <p:nvPr/>
        </p:nvPicPr>
        <p:blipFill>
          <a:blip r:embed="rId3"/>
          <a:srcRect/>
          <a:stretch>
            <a:fillRect/>
          </a:stretch>
        </p:blipFill>
        <p:spPr bwMode="auto">
          <a:xfrm>
            <a:off x="4495800" y="3497263"/>
            <a:ext cx="4648200" cy="3360737"/>
          </a:xfrm>
          <a:prstGeom prst="rect">
            <a:avLst/>
          </a:prstGeom>
          <a:noFill/>
          <a:ln w="9525">
            <a:noFill/>
            <a:miter lim="800000"/>
            <a:headEnd/>
            <a:tailEnd/>
          </a:ln>
        </p:spPr>
      </p:pic>
      <p:sp>
        <p:nvSpPr>
          <p:cNvPr id="105476" name="Text Box 7"/>
          <p:cNvSpPr txBox="1">
            <a:spLocks noChangeArrowheads="1"/>
          </p:cNvSpPr>
          <p:nvPr/>
        </p:nvSpPr>
        <p:spPr bwMode="auto">
          <a:xfrm>
            <a:off x="304800" y="1447800"/>
            <a:ext cx="4724400" cy="336550"/>
          </a:xfrm>
          <a:prstGeom prst="rect">
            <a:avLst/>
          </a:prstGeom>
          <a:noFill/>
          <a:ln w="25400">
            <a:noFill/>
            <a:miter lim="800000"/>
            <a:headEnd/>
            <a:tailEnd/>
          </a:ln>
        </p:spPr>
        <p:txBody>
          <a:bodyPr>
            <a:spAutoFit/>
          </a:bodyPr>
          <a:lstStyle/>
          <a:p>
            <a:pPr eaLnBrk="0" hangingPunct="0">
              <a:spcBef>
                <a:spcPct val="50000"/>
              </a:spcBef>
            </a:pPr>
            <a:r>
              <a:rPr lang="en-US" sz="1600" b="1">
                <a:solidFill>
                  <a:srgbClr val="FFFF00"/>
                </a:solidFill>
              </a:rPr>
              <a:t>3-month Soil Moisture Forecast All Years</a:t>
            </a:r>
          </a:p>
        </p:txBody>
      </p:sp>
      <p:sp>
        <p:nvSpPr>
          <p:cNvPr id="105477" name="Text Box 8"/>
          <p:cNvSpPr txBox="1">
            <a:spLocks noChangeArrowheads="1"/>
          </p:cNvSpPr>
          <p:nvPr/>
        </p:nvSpPr>
        <p:spPr bwMode="auto">
          <a:xfrm>
            <a:off x="5334000" y="3124200"/>
            <a:ext cx="3810000" cy="336550"/>
          </a:xfrm>
          <a:prstGeom prst="rect">
            <a:avLst/>
          </a:prstGeom>
          <a:noFill/>
          <a:ln w="25400">
            <a:noFill/>
            <a:miter lim="800000"/>
            <a:headEnd/>
            <a:tailEnd/>
          </a:ln>
        </p:spPr>
        <p:txBody>
          <a:bodyPr>
            <a:spAutoFit/>
          </a:bodyPr>
          <a:lstStyle/>
          <a:p>
            <a:pPr eaLnBrk="0" hangingPunct="0">
              <a:spcBef>
                <a:spcPct val="50000"/>
              </a:spcBef>
            </a:pPr>
            <a:r>
              <a:rPr lang="en-US" sz="1600" b="1">
                <a:solidFill>
                  <a:srgbClr val="FFFF00"/>
                </a:solidFill>
              </a:rPr>
              <a:t>Forecast Soil Moisture </a:t>
            </a:r>
            <a:r>
              <a:rPr lang="en-US" sz="1600" b="1" u="sng">
                <a:solidFill>
                  <a:srgbClr val="FFFF00"/>
                </a:solidFill>
              </a:rPr>
              <a:t>El Nino</a:t>
            </a:r>
            <a:r>
              <a:rPr lang="en-US" sz="1600" b="1">
                <a:solidFill>
                  <a:srgbClr val="000000"/>
                </a:solidFill>
              </a:rPr>
              <a:t> </a:t>
            </a:r>
            <a:r>
              <a:rPr lang="en-US" sz="1600" b="1">
                <a:solidFill>
                  <a:srgbClr val="FFFF00"/>
                </a:solidFill>
              </a:rPr>
              <a:t>Years</a:t>
            </a:r>
          </a:p>
        </p:txBody>
      </p:sp>
      <p:sp>
        <p:nvSpPr>
          <p:cNvPr id="12295" name="Oval 9"/>
          <p:cNvSpPr>
            <a:spLocks noChangeArrowheads="1"/>
          </p:cNvSpPr>
          <p:nvPr/>
        </p:nvSpPr>
        <p:spPr bwMode="auto">
          <a:xfrm>
            <a:off x="838200" y="3505200"/>
            <a:ext cx="838200" cy="609600"/>
          </a:xfrm>
          <a:prstGeom prst="ellipse">
            <a:avLst/>
          </a:prstGeom>
          <a:noFill/>
          <a:ln w="25400">
            <a:solidFill>
              <a:schemeClr val="bg2"/>
            </a:solidFill>
            <a:round/>
            <a:headEnd/>
            <a:tailEnd/>
          </a:ln>
        </p:spPr>
        <p:txBody>
          <a:bodyPr anchor="ctr">
            <a:spAutoFit/>
          </a:bodyPr>
          <a:lstStyle/>
          <a:p>
            <a:pPr eaLnBrk="0" hangingPunct="0"/>
            <a:endParaRPr lang="en-US" sz="1600">
              <a:solidFill>
                <a:srgbClr val="000000"/>
              </a:solidFill>
              <a:latin typeface="Arial Black" pitchFamily="34" charset="0"/>
            </a:endParaRPr>
          </a:p>
        </p:txBody>
      </p:sp>
      <p:sp>
        <p:nvSpPr>
          <p:cNvPr id="12296" name="Oval 10"/>
          <p:cNvSpPr>
            <a:spLocks noChangeArrowheads="1"/>
          </p:cNvSpPr>
          <p:nvPr/>
        </p:nvSpPr>
        <p:spPr bwMode="auto">
          <a:xfrm>
            <a:off x="5257800" y="5257800"/>
            <a:ext cx="914400" cy="685800"/>
          </a:xfrm>
          <a:prstGeom prst="ellipse">
            <a:avLst/>
          </a:prstGeom>
          <a:noFill/>
          <a:ln w="25400">
            <a:solidFill>
              <a:schemeClr val="bg2"/>
            </a:solidFill>
            <a:round/>
            <a:headEnd/>
            <a:tailEnd/>
          </a:ln>
        </p:spPr>
        <p:txBody>
          <a:bodyPr wrap="none" anchor="ctr">
            <a:spAutoFit/>
          </a:bodyPr>
          <a:lstStyle/>
          <a:p>
            <a:pPr eaLnBrk="0" hangingPunct="0"/>
            <a:endParaRPr lang="en-US" sz="1600">
              <a:solidFill>
                <a:srgbClr val="000000"/>
              </a:solidFill>
              <a:latin typeface="Arial Black" pitchFamily="34" charset="0"/>
            </a:endParaRPr>
          </a:p>
        </p:txBody>
      </p:sp>
      <p:sp>
        <p:nvSpPr>
          <p:cNvPr id="105480" name="Text Box 11"/>
          <p:cNvSpPr txBox="1">
            <a:spLocks noChangeArrowheads="1"/>
          </p:cNvSpPr>
          <p:nvPr/>
        </p:nvSpPr>
        <p:spPr bwMode="auto">
          <a:xfrm>
            <a:off x="1295400" y="5638800"/>
            <a:ext cx="2514600" cy="701675"/>
          </a:xfrm>
          <a:prstGeom prst="rect">
            <a:avLst/>
          </a:prstGeom>
          <a:noFill/>
          <a:ln w="25400">
            <a:noFill/>
            <a:miter lim="800000"/>
            <a:headEnd/>
            <a:tailEnd/>
          </a:ln>
        </p:spPr>
        <p:txBody>
          <a:bodyPr>
            <a:spAutoFit/>
          </a:bodyPr>
          <a:lstStyle/>
          <a:p>
            <a:pPr eaLnBrk="0" hangingPunct="0">
              <a:spcBef>
                <a:spcPct val="50000"/>
              </a:spcBef>
            </a:pPr>
            <a:r>
              <a:rPr lang="en-US" sz="2000" b="1">
                <a:solidFill>
                  <a:srgbClr val="FFFF00"/>
                </a:solidFill>
              </a:rPr>
              <a:t>El Nino reduces drought odds</a:t>
            </a:r>
          </a:p>
        </p:txBody>
      </p:sp>
      <p:sp>
        <p:nvSpPr>
          <p:cNvPr id="105481" name="Line 12"/>
          <p:cNvSpPr>
            <a:spLocks noChangeShapeType="1"/>
          </p:cNvSpPr>
          <p:nvPr/>
        </p:nvSpPr>
        <p:spPr bwMode="auto">
          <a:xfrm flipH="1" flipV="1">
            <a:off x="1371600" y="4038600"/>
            <a:ext cx="533400" cy="1676400"/>
          </a:xfrm>
          <a:prstGeom prst="line">
            <a:avLst/>
          </a:prstGeom>
          <a:noFill/>
          <a:ln w="25400">
            <a:solidFill>
              <a:schemeClr val="bg2"/>
            </a:solidFill>
            <a:round/>
            <a:headEnd/>
            <a:tailEnd type="triangle" w="med" len="med"/>
          </a:ln>
        </p:spPr>
        <p:txBody>
          <a:bodyPr wrap="none">
            <a:spAutoFit/>
          </a:bodyPr>
          <a:lstStyle/>
          <a:p>
            <a:endParaRPr lang="en-US"/>
          </a:p>
        </p:txBody>
      </p:sp>
      <p:sp>
        <p:nvSpPr>
          <p:cNvPr id="105482" name="Line 13"/>
          <p:cNvSpPr>
            <a:spLocks noChangeShapeType="1"/>
          </p:cNvSpPr>
          <p:nvPr/>
        </p:nvSpPr>
        <p:spPr bwMode="auto">
          <a:xfrm flipV="1">
            <a:off x="3124200" y="5638800"/>
            <a:ext cx="2209800" cy="381000"/>
          </a:xfrm>
          <a:prstGeom prst="line">
            <a:avLst/>
          </a:prstGeom>
          <a:noFill/>
          <a:ln w="25400">
            <a:solidFill>
              <a:schemeClr val="bg2"/>
            </a:solidFill>
            <a:round/>
            <a:headEnd/>
            <a:tailEnd type="triangle" w="med" len="med"/>
          </a:ln>
        </p:spPr>
        <p:txBody>
          <a:bodyPr wrap="none">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additive="base">
                                        <p:cTn id="7" dur="500" fill="hold"/>
                                        <p:tgtEl>
                                          <p:spTgt spid="12295"/>
                                        </p:tgtEl>
                                        <p:attrNameLst>
                                          <p:attrName>ppt_x</p:attrName>
                                        </p:attrNameLst>
                                      </p:cBhvr>
                                      <p:tavLst>
                                        <p:tav tm="0">
                                          <p:val>
                                            <p:strVal val="#ppt_x"/>
                                          </p:val>
                                        </p:tav>
                                        <p:tav tm="100000">
                                          <p:val>
                                            <p:strVal val="#ppt_x"/>
                                          </p:val>
                                        </p:tav>
                                      </p:tavLst>
                                    </p:anim>
                                    <p:anim calcmode="lin" valueType="num">
                                      <p:cBhvr additive="base">
                                        <p:cTn id="8"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6"/>
                                        </p:tgtEl>
                                        <p:attrNameLst>
                                          <p:attrName>style.visibility</p:attrName>
                                        </p:attrNameLst>
                                      </p:cBhvr>
                                      <p:to>
                                        <p:strVal val="visible"/>
                                      </p:to>
                                    </p:set>
                                    <p:anim calcmode="lin" valueType="num">
                                      <p:cBhvr additive="base">
                                        <p:cTn id="13" dur="500" fill="hold"/>
                                        <p:tgtEl>
                                          <p:spTgt spid="12296"/>
                                        </p:tgtEl>
                                        <p:attrNameLst>
                                          <p:attrName>ppt_x</p:attrName>
                                        </p:attrNameLst>
                                      </p:cBhvr>
                                      <p:tavLst>
                                        <p:tav tm="0">
                                          <p:val>
                                            <p:strVal val="#ppt_x"/>
                                          </p:val>
                                        </p:tav>
                                        <p:tav tm="100000">
                                          <p:val>
                                            <p:strVal val="#ppt_x"/>
                                          </p:val>
                                        </p:tav>
                                      </p:tavLst>
                                    </p:anim>
                                    <p:anim calcmode="lin" valueType="num">
                                      <p:cBhvr additive="base">
                                        <p:cTn id="14"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u="none" smtClean="0">
                <a:effectLst/>
              </a:rPr>
              <a:t>Selected Near-Term and Long-term Tasks</a:t>
            </a:r>
            <a:br>
              <a:rPr lang="en-US" u="none" smtClean="0">
                <a:effectLst/>
              </a:rPr>
            </a:br>
            <a:r>
              <a:rPr lang="en-US" u="none" smtClean="0">
                <a:effectLst/>
              </a:rPr>
              <a:t>Resulting from August Visit to Seattle</a:t>
            </a:r>
          </a:p>
        </p:txBody>
      </p:sp>
      <p:sp>
        <p:nvSpPr>
          <p:cNvPr id="106498" name="Rectangle 3"/>
          <p:cNvSpPr>
            <a:spLocks noGrp="1" noChangeArrowheads="1"/>
          </p:cNvSpPr>
          <p:nvPr>
            <p:ph type="body" idx="1"/>
          </p:nvPr>
        </p:nvSpPr>
        <p:spPr/>
        <p:txBody>
          <a:bodyPr/>
          <a:lstStyle/>
          <a:p>
            <a:pPr>
              <a:lnSpc>
                <a:spcPct val="90000"/>
              </a:lnSpc>
            </a:pPr>
            <a:r>
              <a:rPr lang="en-US" sz="1600" u="none" smtClean="0">
                <a:effectLst/>
              </a:rPr>
              <a:t>Determine reasons for differences between EMC and WA NLDAS</a:t>
            </a:r>
            <a:r>
              <a:rPr lang="en-US" sz="1600" smtClean="0">
                <a:effectLst/>
              </a:rPr>
              <a:t> </a:t>
            </a:r>
            <a:r>
              <a:rPr lang="en-US" sz="1600" u="none" smtClean="0">
                <a:effectLst/>
              </a:rPr>
              <a:t>map by looking at forcings</a:t>
            </a:r>
          </a:p>
          <a:p>
            <a:pPr>
              <a:lnSpc>
                <a:spcPct val="90000"/>
              </a:lnSpc>
            </a:pPr>
            <a:r>
              <a:rPr lang="en-US" sz="1600" u="none" smtClean="0">
                <a:effectLst/>
              </a:rPr>
              <a:t>Put total moisture plots on the Web (include snow)</a:t>
            </a:r>
          </a:p>
          <a:p>
            <a:pPr>
              <a:lnSpc>
                <a:spcPct val="90000"/>
              </a:lnSpc>
            </a:pPr>
            <a:r>
              <a:rPr lang="en-US" sz="1600" u="none" smtClean="0">
                <a:effectLst/>
              </a:rPr>
              <a:t>Plot the probability of recovery from drought (count number of ensemble members showing drought recovery)</a:t>
            </a:r>
          </a:p>
          <a:p>
            <a:pPr>
              <a:lnSpc>
                <a:spcPct val="90000"/>
              </a:lnSpc>
            </a:pPr>
            <a:r>
              <a:rPr lang="en-US" sz="1600" u="none" smtClean="0">
                <a:effectLst/>
              </a:rPr>
              <a:t>Verify forecast drought recovery forecasts with active SCAN stations</a:t>
            </a:r>
          </a:p>
          <a:p>
            <a:pPr>
              <a:lnSpc>
                <a:spcPct val="90000"/>
              </a:lnSpc>
            </a:pPr>
            <a:r>
              <a:rPr lang="en-US" sz="1600" u="none" smtClean="0">
                <a:effectLst/>
              </a:rPr>
              <a:t>Determine appropriate soil depth for agricultural drought monitoring</a:t>
            </a:r>
          </a:p>
          <a:p>
            <a:pPr>
              <a:lnSpc>
                <a:spcPct val="90000"/>
              </a:lnSpc>
            </a:pPr>
            <a:r>
              <a:rPr lang="en-US" sz="1600" u="none" smtClean="0">
                <a:effectLst/>
              </a:rPr>
              <a:t>Work on strategy to differentiate between Ag and Hydro drought (compare modeled drought recovery with USGS streamflow anomalies)</a:t>
            </a:r>
          </a:p>
          <a:p>
            <a:pPr>
              <a:lnSpc>
                <a:spcPct val="90000"/>
              </a:lnSpc>
            </a:pPr>
            <a:r>
              <a:rPr lang="en-US" sz="1600" u="none" smtClean="0">
                <a:effectLst/>
              </a:rPr>
              <a:t>Merge short-term weather forecasts with seasonal forecasts to improve prediction skill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2"/>
          <p:cNvSpPr txBox="1">
            <a:spLocks noChangeArrowheads="1"/>
          </p:cNvSpPr>
          <p:nvPr/>
        </p:nvSpPr>
        <p:spPr bwMode="auto">
          <a:xfrm>
            <a:off x="66675" y="533400"/>
            <a:ext cx="9067800" cy="304800"/>
          </a:xfrm>
          <a:prstGeom prst="rect">
            <a:avLst/>
          </a:prstGeom>
          <a:noFill/>
          <a:ln w="9525">
            <a:noFill/>
            <a:miter lim="800000"/>
            <a:headEnd/>
            <a:tailEnd/>
          </a:ln>
        </p:spPr>
        <p:txBody>
          <a:bodyPr tIns="0" bIns="0">
            <a:spAutoFit/>
          </a:bodyPr>
          <a:lstStyle/>
          <a:p>
            <a:pPr>
              <a:tabLst>
                <a:tab pos="6289675" algn="l"/>
              </a:tabLst>
            </a:pPr>
            <a:r>
              <a:rPr lang="en-US" sz="2000" b="1" i="1" u="sng">
                <a:solidFill>
                  <a:srgbClr val="0066CC"/>
                </a:solidFill>
                <a:latin typeface="Times New Roman" pitchFamily="18" charset="0"/>
              </a:rPr>
              <a:t>Contacts</a:t>
            </a:r>
            <a:r>
              <a:rPr lang="en-US" sz="2000" b="1">
                <a:solidFill>
                  <a:srgbClr val="0066CC"/>
                </a:solidFill>
                <a:latin typeface="Times New Roman" pitchFamily="18" charset="0"/>
              </a:rPr>
              <a:t>:</a:t>
            </a:r>
            <a:r>
              <a:rPr lang="en-US" sz="2000">
                <a:solidFill>
                  <a:srgbClr val="0066CC"/>
                </a:solidFill>
                <a:latin typeface="Times New Roman" pitchFamily="18" charset="0"/>
              </a:rPr>
              <a:t> </a:t>
            </a:r>
            <a:r>
              <a:rPr lang="en-US" sz="2000" i="1">
                <a:solidFill>
                  <a:srgbClr val="0066CC"/>
                </a:solidFill>
                <a:latin typeface="Times New Roman" pitchFamily="18" charset="0"/>
              </a:rPr>
              <a:t>CPC</a:t>
            </a:r>
            <a:r>
              <a:rPr lang="en-US" sz="2000">
                <a:solidFill>
                  <a:srgbClr val="0066CC"/>
                </a:solidFill>
                <a:latin typeface="Times New Roman" pitchFamily="18" charset="0"/>
              </a:rPr>
              <a:t>: Jon Gottschalck, </a:t>
            </a:r>
            <a:r>
              <a:rPr lang="en-US" sz="2000" i="1">
                <a:solidFill>
                  <a:srgbClr val="0066CC"/>
                </a:solidFill>
                <a:latin typeface="Times New Roman" pitchFamily="18" charset="0"/>
              </a:rPr>
              <a:t>ACCAP</a:t>
            </a:r>
            <a:r>
              <a:rPr lang="en-US" sz="2000">
                <a:solidFill>
                  <a:srgbClr val="0066CC"/>
                </a:solidFill>
                <a:latin typeface="Times New Roman" pitchFamily="18" charset="0"/>
              </a:rPr>
              <a:t>: Sarah Fleisher Trainor (</a:t>
            </a:r>
            <a:r>
              <a:rPr lang="en-US">
                <a:solidFill>
                  <a:srgbClr val="0066CC"/>
                </a:solidFill>
                <a:latin typeface="Times New Roman" pitchFamily="18" charset="0"/>
              </a:rPr>
              <a:t>Stakeholder Liaison)</a:t>
            </a:r>
            <a:r>
              <a:rPr lang="en-US" sz="2000">
                <a:solidFill>
                  <a:srgbClr val="0066CC"/>
                </a:solidFill>
                <a:latin typeface="Times New Roman" pitchFamily="18" charset="0"/>
              </a:rPr>
              <a:t> </a:t>
            </a:r>
          </a:p>
        </p:txBody>
      </p:sp>
      <p:sp>
        <p:nvSpPr>
          <p:cNvPr id="80898" name="Text Box 3"/>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r>
              <a:rPr lang="en-US" sz="2800" u="sng">
                <a:latin typeface="Times New Roman" pitchFamily="18" charset="0"/>
              </a:rPr>
              <a:t>A Collaborative Effort Between CPC and ACCAP </a:t>
            </a:r>
          </a:p>
        </p:txBody>
      </p:sp>
      <p:pic>
        <p:nvPicPr>
          <p:cNvPr id="80899" name="Picture 4" descr="P10d_alaskatrack_pcp"/>
          <p:cNvPicPr>
            <a:picLocks noChangeAspect="1" noChangeArrowheads="1"/>
          </p:cNvPicPr>
          <p:nvPr/>
        </p:nvPicPr>
        <p:blipFill>
          <a:blip r:embed="rId3"/>
          <a:srcRect b="17627"/>
          <a:stretch>
            <a:fillRect/>
          </a:stretch>
        </p:blipFill>
        <p:spPr bwMode="auto">
          <a:xfrm>
            <a:off x="819150" y="1885950"/>
            <a:ext cx="2724150" cy="1744663"/>
          </a:xfrm>
          <a:prstGeom prst="rect">
            <a:avLst/>
          </a:prstGeom>
          <a:noFill/>
          <a:ln w="9525">
            <a:noFill/>
            <a:miter lim="800000"/>
            <a:headEnd/>
            <a:tailEnd/>
          </a:ln>
        </p:spPr>
      </p:pic>
      <p:pic>
        <p:nvPicPr>
          <p:cNvPr id="80900" name="Picture 5" descr="off14_prcp"/>
          <p:cNvPicPr>
            <a:picLocks noChangeAspect="1" noChangeArrowheads="1"/>
          </p:cNvPicPr>
          <p:nvPr/>
        </p:nvPicPr>
        <p:blipFill>
          <a:blip r:embed="rId4"/>
          <a:srcRect l="2670" r="12016"/>
          <a:stretch>
            <a:fillRect/>
          </a:stretch>
        </p:blipFill>
        <p:spPr bwMode="auto">
          <a:xfrm>
            <a:off x="2133600" y="4876800"/>
            <a:ext cx="1820863" cy="1981200"/>
          </a:xfrm>
          <a:prstGeom prst="rect">
            <a:avLst/>
          </a:prstGeom>
          <a:noFill/>
          <a:ln w="9525">
            <a:noFill/>
            <a:miter lim="800000"/>
            <a:headEnd/>
            <a:tailEnd/>
          </a:ln>
        </p:spPr>
      </p:pic>
      <p:pic>
        <p:nvPicPr>
          <p:cNvPr id="80901" name="Picture 6" descr="off14_temp"/>
          <p:cNvPicPr>
            <a:picLocks noChangeAspect="1" noChangeArrowheads="1"/>
          </p:cNvPicPr>
          <p:nvPr/>
        </p:nvPicPr>
        <p:blipFill>
          <a:blip r:embed="rId5"/>
          <a:srcRect l="4005" r="12016"/>
          <a:stretch>
            <a:fillRect/>
          </a:stretch>
        </p:blipFill>
        <p:spPr bwMode="auto">
          <a:xfrm>
            <a:off x="304800" y="4876800"/>
            <a:ext cx="1785938" cy="1981200"/>
          </a:xfrm>
          <a:prstGeom prst="rect">
            <a:avLst/>
          </a:prstGeom>
          <a:noFill/>
          <a:ln w="9525">
            <a:noFill/>
            <a:miter lim="800000"/>
            <a:headEnd/>
            <a:tailEnd/>
          </a:ln>
        </p:spPr>
      </p:pic>
      <p:pic>
        <p:nvPicPr>
          <p:cNvPr id="80902" name="Picture 7" descr="precip"/>
          <p:cNvPicPr>
            <a:picLocks noChangeAspect="1" noChangeArrowheads="1"/>
          </p:cNvPicPr>
          <p:nvPr/>
        </p:nvPicPr>
        <p:blipFill>
          <a:blip r:embed="rId6"/>
          <a:srcRect l="48000" t="19200" r="9599" b="41600"/>
          <a:stretch>
            <a:fillRect/>
          </a:stretch>
        </p:blipFill>
        <p:spPr bwMode="auto">
          <a:xfrm>
            <a:off x="4495800" y="1905000"/>
            <a:ext cx="2667000" cy="1838325"/>
          </a:xfrm>
          <a:prstGeom prst="rect">
            <a:avLst/>
          </a:prstGeom>
          <a:noFill/>
          <a:ln w="9525">
            <a:noFill/>
            <a:miter lim="800000"/>
            <a:headEnd/>
            <a:tailEnd/>
          </a:ln>
        </p:spPr>
      </p:pic>
      <p:sp>
        <p:nvSpPr>
          <p:cNvPr id="80903" name="Text Box 8"/>
          <p:cNvSpPr txBox="1">
            <a:spLocks noChangeArrowheads="1"/>
          </p:cNvSpPr>
          <p:nvPr/>
        </p:nvSpPr>
        <p:spPr bwMode="auto">
          <a:xfrm>
            <a:off x="609600" y="876300"/>
            <a:ext cx="3124200" cy="941388"/>
          </a:xfrm>
          <a:prstGeom prst="rect">
            <a:avLst/>
          </a:prstGeom>
          <a:solidFill>
            <a:schemeClr val="bg1"/>
          </a:solidFill>
          <a:ln w="25400">
            <a:solidFill>
              <a:srgbClr val="FF0000"/>
            </a:solidFill>
            <a:miter lim="800000"/>
            <a:headEnd/>
            <a:tailEnd/>
          </a:ln>
        </p:spPr>
        <p:txBody>
          <a:bodyPr>
            <a:spAutoFit/>
          </a:bodyPr>
          <a:lstStyle/>
          <a:p>
            <a:pPr>
              <a:tabLst>
                <a:tab pos="6289675" algn="l"/>
              </a:tabLst>
            </a:pPr>
            <a:r>
              <a:rPr lang="en-US">
                <a:solidFill>
                  <a:schemeClr val="tx2"/>
                </a:solidFill>
                <a:latin typeface="Times New Roman" pitchFamily="18" charset="0"/>
              </a:rPr>
              <a:t>(1) Development and improved use of </a:t>
            </a:r>
            <a:r>
              <a:rPr lang="en-US" u="sng">
                <a:solidFill>
                  <a:schemeClr val="tx2"/>
                </a:solidFill>
                <a:latin typeface="Times New Roman" pitchFamily="18" charset="0"/>
              </a:rPr>
              <a:t>storminess related</a:t>
            </a:r>
            <a:r>
              <a:rPr lang="en-US">
                <a:solidFill>
                  <a:schemeClr val="tx2"/>
                </a:solidFill>
                <a:latin typeface="Times New Roman" pitchFamily="18" charset="0"/>
              </a:rPr>
              <a:t> products and services</a:t>
            </a:r>
          </a:p>
        </p:txBody>
      </p:sp>
      <p:sp>
        <p:nvSpPr>
          <p:cNvPr id="80904" name="Text Box 9"/>
          <p:cNvSpPr txBox="1">
            <a:spLocks noChangeArrowheads="1"/>
          </p:cNvSpPr>
          <p:nvPr/>
        </p:nvSpPr>
        <p:spPr bwMode="auto">
          <a:xfrm>
            <a:off x="762000" y="3609975"/>
            <a:ext cx="2895600" cy="1216025"/>
          </a:xfrm>
          <a:prstGeom prst="rect">
            <a:avLst/>
          </a:prstGeom>
          <a:solidFill>
            <a:schemeClr val="bg1"/>
          </a:solidFill>
          <a:ln w="25400">
            <a:solidFill>
              <a:srgbClr val="FF0000"/>
            </a:solidFill>
            <a:miter lim="800000"/>
            <a:headEnd/>
            <a:tailEnd/>
          </a:ln>
        </p:spPr>
        <p:txBody>
          <a:bodyPr>
            <a:spAutoFit/>
          </a:bodyPr>
          <a:lstStyle/>
          <a:p>
            <a:pPr>
              <a:tabLst>
                <a:tab pos="6289675" algn="l"/>
              </a:tabLst>
            </a:pPr>
            <a:r>
              <a:rPr lang="en-US">
                <a:solidFill>
                  <a:schemeClr val="tx2"/>
                </a:solidFill>
                <a:latin typeface="Times New Roman" pitchFamily="18" charset="0"/>
              </a:rPr>
              <a:t>(2) Aid Alaska’s </a:t>
            </a:r>
            <a:r>
              <a:rPr lang="en-US" u="sng">
                <a:solidFill>
                  <a:schemeClr val="tx2"/>
                </a:solidFill>
                <a:latin typeface="Times New Roman" pitchFamily="18" charset="0"/>
              </a:rPr>
              <a:t>drought and fire related challenges</a:t>
            </a:r>
            <a:r>
              <a:rPr lang="en-US">
                <a:solidFill>
                  <a:schemeClr val="tx2"/>
                </a:solidFill>
                <a:latin typeface="Times New Roman" pitchFamily="18" charset="0"/>
              </a:rPr>
              <a:t> through better application of CPC official outlooks</a:t>
            </a:r>
          </a:p>
        </p:txBody>
      </p:sp>
      <p:sp>
        <p:nvSpPr>
          <p:cNvPr id="80905" name="Text Box 10"/>
          <p:cNvSpPr txBox="1">
            <a:spLocks noChangeArrowheads="1"/>
          </p:cNvSpPr>
          <p:nvPr/>
        </p:nvSpPr>
        <p:spPr bwMode="auto">
          <a:xfrm>
            <a:off x="5257800" y="914400"/>
            <a:ext cx="3048000" cy="941388"/>
          </a:xfrm>
          <a:prstGeom prst="rect">
            <a:avLst/>
          </a:prstGeom>
          <a:solidFill>
            <a:schemeClr val="bg1"/>
          </a:solidFill>
          <a:ln w="25400">
            <a:solidFill>
              <a:srgbClr val="FF0000"/>
            </a:solidFill>
            <a:miter lim="800000"/>
            <a:headEnd/>
            <a:tailEnd/>
          </a:ln>
        </p:spPr>
        <p:txBody>
          <a:bodyPr>
            <a:spAutoFit/>
          </a:bodyPr>
          <a:lstStyle/>
          <a:p>
            <a:pPr>
              <a:tabLst>
                <a:tab pos="6289675" algn="l"/>
              </a:tabLst>
            </a:pPr>
            <a:r>
              <a:rPr lang="en-US">
                <a:solidFill>
                  <a:schemeClr val="tx2"/>
                </a:solidFill>
                <a:latin typeface="Times New Roman" pitchFamily="18" charset="0"/>
              </a:rPr>
              <a:t>(3) Exchange of information and expertise for enhancing </a:t>
            </a:r>
            <a:r>
              <a:rPr lang="en-US" u="sng">
                <a:solidFill>
                  <a:schemeClr val="tx2"/>
                </a:solidFill>
                <a:latin typeface="Times New Roman" pitchFamily="18" charset="0"/>
              </a:rPr>
              <a:t>precipitation databases</a:t>
            </a:r>
            <a:endParaRPr lang="en-US" b="1" u="sng">
              <a:solidFill>
                <a:schemeClr val="tx2"/>
              </a:solidFill>
              <a:latin typeface="Times New Roman" pitchFamily="18" charset="0"/>
            </a:endParaRPr>
          </a:p>
        </p:txBody>
      </p:sp>
      <p:pic>
        <p:nvPicPr>
          <p:cNvPr id="80906" name="Picture 11" descr="stationmap"/>
          <p:cNvPicPr>
            <a:picLocks noChangeAspect="1" noChangeArrowheads="1"/>
          </p:cNvPicPr>
          <p:nvPr/>
        </p:nvPicPr>
        <p:blipFill>
          <a:blip r:embed="rId7"/>
          <a:srcRect l="3491" r="5237" b="4518"/>
          <a:stretch>
            <a:fillRect/>
          </a:stretch>
        </p:blipFill>
        <p:spPr bwMode="auto">
          <a:xfrm>
            <a:off x="7162800" y="1981200"/>
            <a:ext cx="1828800" cy="1477963"/>
          </a:xfrm>
          <a:prstGeom prst="rect">
            <a:avLst/>
          </a:prstGeom>
          <a:noFill/>
          <a:ln w="9525">
            <a:noFill/>
            <a:miter lim="800000"/>
            <a:headEnd/>
            <a:tailEnd/>
          </a:ln>
        </p:spPr>
      </p:pic>
      <p:sp>
        <p:nvSpPr>
          <p:cNvPr id="80907" name="Text Box 12"/>
          <p:cNvSpPr txBox="1">
            <a:spLocks noChangeArrowheads="1"/>
          </p:cNvSpPr>
          <p:nvPr/>
        </p:nvSpPr>
        <p:spPr bwMode="auto">
          <a:xfrm>
            <a:off x="5105400" y="3733800"/>
            <a:ext cx="3657600" cy="392113"/>
          </a:xfrm>
          <a:prstGeom prst="rect">
            <a:avLst/>
          </a:prstGeom>
          <a:solidFill>
            <a:schemeClr val="bg1"/>
          </a:solidFill>
          <a:ln w="25400">
            <a:solidFill>
              <a:srgbClr val="FF0000"/>
            </a:solidFill>
            <a:miter lim="800000"/>
            <a:headEnd/>
            <a:tailEnd/>
          </a:ln>
        </p:spPr>
        <p:txBody>
          <a:bodyPr>
            <a:spAutoFit/>
          </a:bodyPr>
          <a:lstStyle/>
          <a:p>
            <a:pPr>
              <a:tabLst>
                <a:tab pos="6289675" algn="l"/>
              </a:tabLst>
            </a:pPr>
            <a:r>
              <a:rPr lang="en-US">
                <a:solidFill>
                  <a:schemeClr val="tx2"/>
                </a:solidFill>
                <a:latin typeface="Times New Roman" pitchFamily="18" charset="0"/>
              </a:rPr>
              <a:t>(4) Expertise and support with CFSR</a:t>
            </a:r>
          </a:p>
        </p:txBody>
      </p:sp>
      <p:pic>
        <p:nvPicPr>
          <p:cNvPr id="80908" name="Picture 13" descr="cfsr-example"/>
          <p:cNvPicPr>
            <a:picLocks noChangeAspect="1" noChangeArrowheads="1"/>
          </p:cNvPicPr>
          <p:nvPr/>
        </p:nvPicPr>
        <p:blipFill>
          <a:blip r:embed="rId8"/>
          <a:srcRect l="3000" t="6668" r="5000" b="12001"/>
          <a:stretch>
            <a:fillRect/>
          </a:stretch>
        </p:blipFill>
        <p:spPr bwMode="auto">
          <a:xfrm>
            <a:off x="5076825" y="4267200"/>
            <a:ext cx="3581400" cy="237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2"/>
          <p:cNvSpPr txBox="1">
            <a:spLocks noChangeArrowheads="1"/>
          </p:cNvSpPr>
          <p:nvPr/>
        </p:nvSpPr>
        <p:spPr bwMode="auto">
          <a:xfrm>
            <a:off x="104775" y="495300"/>
            <a:ext cx="8991600" cy="1160463"/>
          </a:xfrm>
          <a:prstGeom prst="rect">
            <a:avLst/>
          </a:prstGeom>
          <a:noFill/>
          <a:ln w="25400">
            <a:noFill/>
            <a:miter lim="800000"/>
            <a:headEnd/>
            <a:tailEnd/>
          </a:ln>
        </p:spPr>
        <p:txBody>
          <a:bodyPr>
            <a:spAutoFit/>
          </a:bodyPr>
          <a:lstStyle/>
          <a:p>
            <a:pPr marL="119063" indent="-119063">
              <a:tabLst>
                <a:tab pos="6289675" algn="l"/>
              </a:tabLst>
            </a:pPr>
            <a:r>
              <a:rPr lang="en-US" sz="2200" u="sng">
                <a:solidFill>
                  <a:srgbClr val="FF0000"/>
                </a:solidFill>
                <a:latin typeface="Times New Roman" pitchFamily="18" charset="0"/>
              </a:rPr>
              <a:t>(1) Storminess related products</a:t>
            </a:r>
          </a:p>
          <a:p>
            <a:pPr marL="119063" indent="-119063">
              <a:buFontTx/>
              <a:buChar char="•"/>
              <a:tabLst>
                <a:tab pos="6289675" algn="l"/>
              </a:tabLst>
            </a:pPr>
            <a:r>
              <a:rPr lang="en-US" sz="1600">
                <a:latin typeface="Times New Roman" pitchFamily="18" charset="0"/>
              </a:rPr>
              <a:t>July 2007 statewide teleconference with stakeholders (overview of products, Q&amp;A session, etc.) </a:t>
            </a:r>
          </a:p>
          <a:p>
            <a:pPr marL="119063" indent="-119063">
              <a:buFontTx/>
              <a:buChar char="•"/>
              <a:tabLst>
                <a:tab pos="6289675" algn="l"/>
              </a:tabLst>
            </a:pPr>
            <a:r>
              <a:rPr lang="en-US" sz="1600">
                <a:latin typeface="Times New Roman" pitchFamily="18" charset="0"/>
              </a:rPr>
              <a:t>Based on feedback some important points were reinforced, prioritized list of work items identified</a:t>
            </a:r>
          </a:p>
          <a:p>
            <a:pPr marL="119063" indent="-119063">
              <a:buFontTx/>
              <a:buChar char="•"/>
              <a:tabLst>
                <a:tab pos="6289675" algn="l"/>
              </a:tabLst>
            </a:pPr>
            <a:r>
              <a:rPr lang="en-US" sz="1600">
                <a:latin typeface="Times New Roman" pitchFamily="18" charset="0"/>
              </a:rPr>
              <a:t>Priority should be on downscaling of current products</a:t>
            </a:r>
          </a:p>
        </p:txBody>
      </p:sp>
      <p:sp>
        <p:nvSpPr>
          <p:cNvPr id="82946" name="Text Box 3"/>
          <p:cNvSpPr txBox="1">
            <a:spLocks noChangeArrowheads="1"/>
          </p:cNvSpPr>
          <p:nvPr/>
        </p:nvSpPr>
        <p:spPr bwMode="auto">
          <a:xfrm>
            <a:off x="95250" y="1695450"/>
            <a:ext cx="8991600" cy="1404938"/>
          </a:xfrm>
          <a:prstGeom prst="rect">
            <a:avLst/>
          </a:prstGeom>
          <a:noFill/>
          <a:ln w="25400">
            <a:noFill/>
            <a:miter lim="800000"/>
            <a:headEnd/>
            <a:tailEnd/>
          </a:ln>
        </p:spPr>
        <p:txBody>
          <a:bodyPr>
            <a:spAutoFit/>
          </a:bodyPr>
          <a:lstStyle/>
          <a:p>
            <a:pPr>
              <a:tabLst>
                <a:tab pos="6289675" algn="l"/>
              </a:tabLst>
            </a:pPr>
            <a:r>
              <a:rPr lang="en-US" sz="2200" u="sng">
                <a:solidFill>
                  <a:srgbClr val="FF0000"/>
                </a:solidFill>
                <a:latin typeface="Times New Roman" pitchFamily="18" charset="0"/>
              </a:rPr>
              <a:t>(2) Aid Alaska’s drought/fire related challenges</a:t>
            </a:r>
            <a:endParaRPr lang="en-US" sz="1200">
              <a:solidFill>
                <a:srgbClr val="FF0000"/>
              </a:solidFill>
              <a:latin typeface="Times New Roman" pitchFamily="18" charset="0"/>
            </a:endParaRPr>
          </a:p>
          <a:p>
            <a:pPr>
              <a:buFontTx/>
              <a:buChar char="•"/>
              <a:tabLst>
                <a:tab pos="6289675" algn="l"/>
              </a:tabLst>
            </a:pPr>
            <a:r>
              <a:rPr lang="en-US" sz="1600">
                <a:latin typeface="Times New Roman" pitchFamily="18" charset="0"/>
              </a:rPr>
              <a:t> June 2008 statewide teleconference with stakeholders (overview of drought products)</a:t>
            </a:r>
          </a:p>
          <a:p>
            <a:pPr>
              <a:buFontTx/>
              <a:buChar char="•"/>
              <a:tabLst>
                <a:tab pos="6289675" algn="l"/>
              </a:tabLst>
            </a:pPr>
            <a:r>
              <a:rPr lang="en-US" sz="1600">
                <a:latin typeface="Times New Roman" pitchFamily="18" charset="0"/>
              </a:rPr>
              <a:t> Through ACCAP, working with Paul Duffy to evaluate the use of CPC official outlooks in his experimental extended range fire forecast tools</a:t>
            </a:r>
          </a:p>
          <a:p>
            <a:pPr>
              <a:buFontTx/>
              <a:buChar char="•"/>
              <a:tabLst>
                <a:tab pos="6289675" algn="l"/>
              </a:tabLst>
            </a:pPr>
            <a:r>
              <a:rPr lang="en-US" sz="1600">
                <a:latin typeface="Times New Roman" pitchFamily="18" charset="0"/>
              </a:rPr>
              <a:t> Extension of CPC ensemble drought monitoring and prediction system to Alaska</a:t>
            </a:r>
          </a:p>
        </p:txBody>
      </p:sp>
      <p:sp>
        <p:nvSpPr>
          <p:cNvPr id="82947" name="Text Box 4"/>
          <p:cNvSpPr txBox="1">
            <a:spLocks noChangeArrowheads="1"/>
          </p:cNvSpPr>
          <p:nvPr/>
        </p:nvSpPr>
        <p:spPr bwMode="auto">
          <a:xfrm>
            <a:off x="57150" y="3171825"/>
            <a:ext cx="8982075" cy="1160463"/>
          </a:xfrm>
          <a:prstGeom prst="rect">
            <a:avLst/>
          </a:prstGeom>
          <a:noFill/>
          <a:ln w="25400">
            <a:noFill/>
            <a:miter lim="800000"/>
            <a:headEnd/>
            <a:tailEnd/>
          </a:ln>
        </p:spPr>
        <p:txBody>
          <a:bodyPr>
            <a:spAutoFit/>
          </a:bodyPr>
          <a:lstStyle/>
          <a:p>
            <a:r>
              <a:rPr lang="en-US" sz="2200" u="sng">
                <a:solidFill>
                  <a:srgbClr val="FF0000"/>
                </a:solidFill>
                <a:latin typeface="Times New Roman" pitchFamily="18" charset="0"/>
              </a:rPr>
              <a:t>(3) Exchange of data and expertise for enhancing precipitation databases</a:t>
            </a:r>
            <a:endParaRPr lang="en-US" sz="1200">
              <a:latin typeface="Times New Roman" pitchFamily="18" charset="0"/>
            </a:endParaRPr>
          </a:p>
          <a:p>
            <a:pPr>
              <a:buFontTx/>
              <a:buChar char="•"/>
            </a:pPr>
            <a:r>
              <a:rPr lang="en-US" sz="1600">
                <a:latin typeface="Times New Roman" pitchFamily="18" charset="0"/>
              </a:rPr>
              <a:t> ACCAP would like to utilize new CPC gauge dataset as part of their research, outreach</a:t>
            </a:r>
          </a:p>
          <a:p>
            <a:pPr>
              <a:buFontTx/>
              <a:buChar char="•"/>
            </a:pPr>
            <a:r>
              <a:rPr lang="en-US" sz="1600">
                <a:latin typeface="Times New Roman" pitchFamily="18" charset="0"/>
              </a:rPr>
              <a:t> CPC hopes to expand the number of stations included in its analysis and obtain additional historical data</a:t>
            </a:r>
          </a:p>
          <a:p>
            <a:pPr>
              <a:buFontTx/>
              <a:buChar char="•"/>
            </a:pPr>
            <a:r>
              <a:rPr lang="en-US" sz="1600">
                <a:latin typeface="Times New Roman" pitchFamily="18" charset="0"/>
              </a:rPr>
              <a:t> Exchange expertise (database quality control, orographic correction, snow/catchment corrections) </a:t>
            </a:r>
          </a:p>
        </p:txBody>
      </p:sp>
      <p:sp>
        <p:nvSpPr>
          <p:cNvPr id="82948" name="Text Box 5"/>
          <p:cNvSpPr txBox="1">
            <a:spLocks noChangeArrowheads="1"/>
          </p:cNvSpPr>
          <p:nvPr/>
        </p:nvSpPr>
        <p:spPr bwMode="auto">
          <a:xfrm>
            <a:off x="1752600" y="14288"/>
            <a:ext cx="5334000" cy="579437"/>
          </a:xfrm>
          <a:prstGeom prst="rect">
            <a:avLst/>
          </a:prstGeom>
          <a:noFill/>
          <a:ln w="9525">
            <a:noFill/>
            <a:miter lim="800000"/>
            <a:headEnd/>
            <a:tailEnd/>
          </a:ln>
        </p:spPr>
        <p:txBody>
          <a:bodyPr>
            <a:spAutoFit/>
          </a:bodyPr>
          <a:lstStyle/>
          <a:p>
            <a:pPr algn="ctr"/>
            <a:r>
              <a:rPr lang="en-US" sz="3200" u="sng">
                <a:solidFill>
                  <a:srgbClr val="0066CC"/>
                </a:solidFill>
                <a:latin typeface="Times New Roman" pitchFamily="18" charset="0"/>
              </a:rPr>
              <a:t>Topic Areas</a:t>
            </a:r>
          </a:p>
        </p:txBody>
      </p:sp>
      <p:sp>
        <p:nvSpPr>
          <p:cNvPr id="82949" name="Text Box 6"/>
          <p:cNvSpPr txBox="1">
            <a:spLocks noChangeArrowheads="1"/>
          </p:cNvSpPr>
          <p:nvPr/>
        </p:nvSpPr>
        <p:spPr bwMode="auto">
          <a:xfrm>
            <a:off x="76200" y="4418013"/>
            <a:ext cx="8982075" cy="915987"/>
          </a:xfrm>
          <a:prstGeom prst="rect">
            <a:avLst/>
          </a:prstGeom>
          <a:noFill/>
          <a:ln w="25400">
            <a:noFill/>
            <a:miter lim="800000"/>
            <a:headEnd/>
            <a:tailEnd/>
          </a:ln>
        </p:spPr>
        <p:txBody>
          <a:bodyPr>
            <a:spAutoFit/>
          </a:bodyPr>
          <a:lstStyle/>
          <a:p>
            <a:r>
              <a:rPr lang="en-US" sz="2200" u="sng">
                <a:solidFill>
                  <a:srgbClr val="FF0000"/>
                </a:solidFill>
                <a:latin typeface="Times New Roman" pitchFamily="18" charset="0"/>
              </a:rPr>
              <a:t>(4) Coordination on the use and applications of CFSR</a:t>
            </a:r>
            <a:endParaRPr lang="en-US" sz="1200">
              <a:latin typeface="Times New Roman" pitchFamily="18" charset="0"/>
            </a:endParaRPr>
          </a:p>
          <a:p>
            <a:pPr>
              <a:buFontTx/>
              <a:buChar char="•"/>
            </a:pPr>
            <a:r>
              <a:rPr lang="en-US" sz="1600">
                <a:latin typeface="Times New Roman" pitchFamily="18" charset="0"/>
              </a:rPr>
              <a:t> Aid the development of value-added products, based on CFSR, for needs identified by ACCAP</a:t>
            </a:r>
          </a:p>
          <a:p>
            <a:pPr>
              <a:buFontTx/>
              <a:buChar char="•"/>
            </a:pPr>
            <a:r>
              <a:rPr lang="en-US" sz="1600">
                <a:latin typeface="Times New Roman" pitchFamily="18" charset="0"/>
              </a:rPr>
              <a:t> Climate Index for Tourism, degree days, etc.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2"/>
          <p:cNvSpPr txBox="1">
            <a:spLocks noChangeArrowheads="1"/>
          </p:cNvSpPr>
          <p:nvPr/>
        </p:nvSpPr>
        <p:spPr bwMode="auto">
          <a:xfrm>
            <a:off x="1447800" y="14288"/>
            <a:ext cx="6019800" cy="579437"/>
          </a:xfrm>
          <a:prstGeom prst="rect">
            <a:avLst/>
          </a:prstGeom>
          <a:noFill/>
          <a:ln w="9525">
            <a:noFill/>
            <a:miter lim="800000"/>
            <a:headEnd/>
            <a:tailEnd/>
          </a:ln>
        </p:spPr>
        <p:txBody>
          <a:bodyPr>
            <a:spAutoFit/>
          </a:bodyPr>
          <a:lstStyle/>
          <a:p>
            <a:pPr algn="ctr"/>
            <a:r>
              <a:rPr lang="en-US" sz="3200" u="sng">
                <a:solidFill>
                  <a:srgbClr val="0066CC"/>
                </a:solidFill>
                <a:latin typeface="Times New Roman" pitchFamily="18" charset="0"/>
              </a:rPr>
              <a:t>September 2009 Visit to ACCAP</a:t>
            </a:r>
          </a:p>
        </p:txBody>
      </p:sp>
      <p:sp>
        <p:nvSpPr>
          <p:cNvPr id="84994" name="Text Box 3"/>
          <p:cNvSpPr txBox="1">
            <a:spLocks noChangeArrowheads="1"/>
          </p:cNvSpPr>
          <p:nvPr/>
        </p:nvSpPr>
        <p:spPr bwMode="auto">
          <a:xfrm>
            <a:off x="114300" y="593725"/>
            <a:ext cx="8801100" cy="4848225"/>
          </a:xfrm>
          <a:prstGeom prst="rect">
            <a:avLst/>
          </a:prstGeom>
          <a:noFill/>
          <a:ln w="25400">
            <a:noFill/>
            <a:miter lim="800000"/>
            <a:headEnd/>
            <a:tailEnd/>
          </a:ln>
        </p:spPr>
        <p:txBody>
          <a:bodyPr>
            <a:spAutoFit/>
          </a:bodyPr>
          <a:lstStyle/>
          <a:p>
            <a:r>
              <a:rPr lang="en-US" sz="2000" u="sng">
                <a:solidFill>
                  <a:srgbClr val="FF0000"/>
                </a:solidFill>
                <a:latin typeface="Times New Roman" pitchFamily="18" charset="0"/>
              </a:rPr>
              <a:t>Supported by CPO/CTB and included a visit to the NWS WFO Fairbanks</a:t>
            </a:r>
          </a:p>
          <a:p>
            <a:pPr>
              <a:buFontTx/>
              <a:buChar char="•"/>
            </a:pPr>
            <a:endParaRPr lang="en-US" sz="2000" u="sng">
              <a:solidFill>
                <a:srgbClr val="FF0000"/>
              </a:solidFill>
              <a:latin typeface="Times New Roman" pitchFamily="18" charset="0"/>
            </a:endParaRPr>
          </a:p>
          <a:p>
            <a:r>
              <a:rPr lang="en-US" sz="2000">
                <a:latin typeface="Times New Roman" pitchFamily="18" charset="0"/>
              </a:rPr>
              <a:t>1. CPC overview presentation to ACCAP, IARC and NWS staff</a:t>
            </a:r>
          </a:p>
          <a:p>
            <a:r>
              <a:rPr lang="en-US" sz="2000">
                <a:latin typeface="Times New Roman" pitchFamily="18" charset="0"/>
              </a:rPr>
              <a:t>2. Met with 10-15 ACCAP, IARC, NWS staff over 2 days</a:t>
            </a:r>
          </a:p>
          <a:p>
            <a:endParaRPr lang="en-US" sz="2000">
              <a:latin typeface="Times New Roman" pitchFamily="18" charset="0"/>
            </a:endParaRPr>
          </a:p>
          <a:p>
            <a:r>
              <a:rPr lang="en-US" sz="2000">
                <a:latin typeface="Times New Roman" pitchFamily="18" charset="0"/>
              </a:rPr>
              <a:t>	</a:t>
            </a:r>
            <a:r>
              <a:rPr lang="en-US" sz="2000">
                <a:latin typeface="Times New Roman" pitchFamily="18" charset="0"/>
                <a:sym typeface="Wingdings" pitchFamily="2" charset="2"/>
              </a:rPr>
              <a:t> Discussions with folks related to the work on previous slides </a:t>
            </a:r>
            <a:endParaRPr lang="en-US" sz="2000">
              <a:latin typeface="Times New Roman" pitchFamily="18" charset="0"/>
            </a:endParaRPr>
          </a:p>
          <a:p>
            <a:r>
              <a:rPr lang="en-US" sz="2000">
                <a:latin typeface="Times New Roman" pitchFamily="18" charset="0"/>
              </a:rPr>
              <a:t>	</a:t>
            </a:r>
            <a:r>
              <a:rPr lang="en-US" sz="2000">
                <a:latin typeface="Times New Roman" pitchFamily="18" charset="0"/>
                <a:sym typeface="Wingdings" pitchFamily="2" charset="2"/>
              </a:rPr>
              <a:t> Scott Rupp – Head of Scenarios Network Alaska Planning (SNAP)</a:t>
            </a:r>
            <a:endParaRPr lang="en-US" sz="2000">
              <a:latin typeface="Times New Roman" pitchFamily="18" charset="0"/>
            </a:endParaRPr>
          </a:p>
          <a:p>
            <a:r>
              <a:rPr lang="en-US" sz="2000">
                <a:latin typeface="Times New Roman" pitchFamily="18" charset="0"/>
              </a:rPr>
              <a:t>	</a:t>
            </a:r>
            <a:r>
              <a:rPr lang="en-US" sz="2000">
                <a:latin typeface="Times New Roman" pitchFamily="18" charset="0"/>
                <a:sym typeface="Wingdings" pitchFamily="2" charset="2"/>
              </a:rPr>
              <a:t> </a:t>
            </a:r>
            <a:r>
              <a:rPr lang="en-US" sz="2000">
                <a:latin typeface="Times New Roman" pitchFamily="18" charset="0"/>
              </a:rPr>
              <a:t>Paul Duffy – Discuss plans for moving forward on CTB mini-proposal</a:t>
            </a:r>
          </a:p>
          <a:p>
            <a:r>
              <a:rPr lang="en-US" sz="2000">
                <a:latin typeface="Times New Roman" pitchFamily="18" charset="0"/>
              </a:rPr>
              <a:t>	</a:t>
            </a:r>
            <a:r>
              <a:rPr lang="en-US" sz="2000">
                <a:latin typeface="Times New Roman" pitchFamily="18" charset="0"/>
                <a:sym typeface="Wingdings" pitchFamily="2" charset="2"/>
              </a:rPr>
              <a:t> Gleb Panteleev – Ocean data assimilation for Alaska waters</a:t>
            </a:r>
          </a:p>
          <a:p>
            <a:r>
              <a:rPr lang="en-US" sz="2000">
                <a:latin typeface="Times New Roman" pitchFamily="18" charset="0"/>
                <a:sym typeface="Wingdings" pitchFamily="2" charset="2"/>
              </a:rPr>
              <a:t>	 Jessie Cherry – Feedback from users in Alaska for CPC products  </a:t>
            </a:r>
            <a:endParaRPr lang="en-US" sz="2000">
              <a:latin typeface="Times New Roman" pitchFamily="18" charset="0"/>
            </a:endParaRPr>
          </a:p>
          <a:p>
            <a:endParaRPr lang="en-US" sz="2000">
              <a:latin typeface="Times New Roman" pitchFamily="18" charset="0"/>
            </a:endParaRPr>
          </a:p>
          <a:p>
            <a:r>
              <a:rPr lang="en-US" sz="2000">
                <a:latin typeface="Times New Roman" pitchFamily="18" charset="0"/>
              </a:rPr>
              <a:t>3. NWS WFO discussion was excellent, good face time and got important feedback</a:t>
            </a:r>
          </a:p>
          <a:p>
            <a:pPr lvl="3">
              <a:buFontTx/>
              <a:buChar char="•"/>
            </a:pPr>
            <a:r>
              <a:rPr lang="en-US">
                <a:solidFill>
                  <a:srgbClr val="0066CC"/>
                </a:solidFill>
                <a:latin typeface="Times New Roman" pitchFamily="18" charset="0"/>
              </a:rPr>
              <a:t> Eric Stevens (SOO)</a:t>
            </a:r>
          </a:p>
          <a:p>
            <a:pPr lvl="3">
              <a:buFontTx/>
              <a:buChar char="•"/>
            </a:pPr>
            <a:r>
              <a:rPr lang="en-US">
                <a:solidFill>
                  <a:srgbClr val="0066CC"/>
                </a:solidFill>
                <a:latin typeface="Times New Roman" pitchFamily="18" charset="0"/>
              </a:rPr>
              <a:t> Rick Thoman (WFO climate focal point)</a:t>
            </a:r>
          </a:p>
          <a:p>
            <a:pPr lvl="3">
              <a:buFontTx/>
              <a:buChar char="•"/>
            </a:pPr>
            <a:r>
              <a:rPr lang="en-US">
                <a:solidFill>
                  <a:srgbClr val="0066CC"/>
                </a:solidFill>
                <a:latin typeface="Times New Roman" pitchFamily="18" charset="0"/>
              </a:rPr>
              <a:t> Joh Lingaas (WCM)</a:t>
            </a:r>
          </a:p>
          <a:p>
            <a:pPr lvl="3">
              <a:buFontTx/>
              <a:buChar char="•"/>
            </a:pPr>
            <a:r>
              <a:rPr lang="en-US">
                <a:solidFill>
                  <a:srgbClr val="0066CC"/>
                </a:solidFill>
                <a:latin typeface="Times New Roman" pitchFamily="18" charset="0"/>
              </a:rPr>
              <a:t> John Dragomir (MIC)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752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rtlCol="0">
            <a:normAutofit fontScale="90000"/>
          </a:bodyPr>
          <a:lstStyle/>
          <a:p>
            <a:pPr eaLnBrk="1" fontAlgn="auto" hangingPunct="1">
              <a:spcAft>
                <a:spcPts val="0"/>
              </a:spcAft>
              <a:defRPr/>
            </a:pPr>
            <a:r>
              <a:rPr lang="en-US" dirty="0" smtClean="0"/>
              <a:t>2. Climate Assessment of the Southwest (CLIMAS) </a:t>
            </a:r>
            <a:br>
              <a:rPr lang="en-US" dirty="0" smtClean="0"/>
            </a:br>
            <a:r>
              <a:rPr lang="en-US" dirty="0" smtClean="0"/>
              <a:t>Ed </a:t>
            </a:r>
            <a:r>
              <a:rPr lang="en-US" dirty="0" err="1" smtClean="0"/>
              <a:t>O’Lenic</a:t>
            </a:r>
            <a:endParaRPr lang="en-US" dirty="0" smtClean="0"/>
          </a:p>
        </p:txBody>
      </p:sp>
      <p:sp>
        <p:nvSpPr>
          <p:cNvPr id="3" name="Slide Number Placeholder 2"/>
          <p:cNvSpPr>
            <a:spLocks noGrp="1"/>
          </p:cNvSpPr>
          <p:nvPr>
            <p:ph type="sldNum" sz="quarter" idx="12"/>
          </p:nvPr>
        </p:nvSpPr>
        <p:spPr/>
        <p:txBody>
          <a:bodyPr/>
          <a:lstStyle/>
          <a:p>
            <a:pPr>
              <a:defRPr/>
            </a:pPr>
            <a:fld id="{D7B97355-5183-4B36-9BA7-2204EF1ACF6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ctrTitle"/>
          </p:nvPr>
        </p:nvSpPr>
        <p:spPr>
          <a:xfrm>
            <a:off x="0" y="0"/>
            <a:ext cx="9144000" cy="1222375"/>
          </a:xfrm>
        </p:spPr>
        <p:txBody>
          <a:bodyPr/>
          <a:lstStyle/>
          <a:p>
            <a:r>
              <a:rPr lang="en-US" sz="3200" b="1" smtClean="0"/>
              <a:t>System-wide Advancement of User Centric Climate Forecast Products</a:t>
            </a:r>
          </a:p>
        </p:txBody>
      </p:sp>
      <p:sp>
        <p:nvSpPr>
          <p:cNvPr id="143363" name="Rectangle 3"/>
          <p:cNvSpPr>
            <a:spLocks noGrp="1"/>
          </p:cNvSpPr>
          <p:nvPr>
            <p:ph type="subTitle" idx="1"/>
          </p:nvPr>
        </p:nvSpPr>
        <p:spPr>
          <a:xfrm>
            <a:off x="0" y="1462088"/>
            <a:ext cx="9144000" cy="1060450"/>
          </a:xfrm>
        </p:spPr>
        <p:txBody>
          <a:bodyPr/>
          <a:lstStyle/>
          <a:p>
            <a:r>
              <a:rPr lang="en-US" sz="2800" smtClean="0">
                <a:solidFill>
                  <a:schemeClr val="tx1"/>
                </a:solidFill>
              </a:rPr>
              <a:t>Holly Hartmann, Edward O’Lenic</a:t>
            </a:r>
          </a:p>
          <a:p>
            <a:r>
              <a:rPr lang="en-US" sz="2800" smtClean="0">
                <a:solidFill>
                  <a:schemeClr val="accent2"/>
                </a:solidFill>
              </a:rPr>
              <a:t>CLIMAS, NOAA-NWS-CPC</a:t>
            </a:r>
          </a:p>
        </p:txBody>
      </p:sp>
      <p:sp>
        <p:nvSpPr>
          <p:cNvPr id="143364" name="Text Box 4"/>
          <p:cNvSpPr txBox="1">
            <a:spLocks noChangeArrowheads="1"/>
          </p:cNvSpPr>
          <p:nvPr/>
        </p:nvSpPr>
        <p:spPr bwMode="auto">
          <a:xfrm>
            <a:off x="0" y="2884488"/>
            <a:ext cx="9144000" cy="3022600"/>
          </a:xfrm>
          <a:prstGeom prst="rect">
            <a:avLst/>
          </a:prstGeom>
          <a:noFill/>
          <a:ln w="9525" algn="ctr">
            <a:noFill/>
            <a:miter lim="800000"/>
            <a:headEnd/>
            <a:tailEnd/>
          </a:ln>
          <a:effectLst/>
        </p:spPr>
        <p:txBody>
          <a:bodyPr>
            <a:spAutoFit/>
          </a:bodyPr>
          <a:lstStyle/>
          <a:p>
            <a:pPr marL="342900" indent="-342900" algn="ctr">
              <a:lnSpc>
                <a:spcPct val="80000"/>
              </a:lnSpc>
              <a:spcBef>
                <a:spcPct val="20000"/>
              </a:spcBef>
              <a:buFontTx/>
              <a:buChar char="•"/>
            </a:pPr>
            <a:r>
              <a:rPr lang="en-US" sz="2000" b="1"/>
              <a:t>Project Description</a:t>
            </a:r>
            <a:endParaRPr lang="en-US" sz="2000"/>
          </a:p>
          <a:p>
            <a:pPr marL="342900" indent="-342900">
              <a:lnSpc>
                <a:spcPct val="80000"/>
              </a:lnSpc>
              <a:spcBef>
                <a:spcPct val="20000"/>
              </a:spcBef>
            </a:pPr>
            <a:r>
              <a:rPr lang="en-US" sz="2000"/>
              <a:t>The primary objective of this project is to improve user access to and understanding of climate forecast products issued by the Climate Prediction Center (CPC). The project has three main areas of activity: </a:t>
            </a:r>
          </a:p>
          <a:p>
            <a:pPr marL="342900" indent="-342900">
              <a:lnSpc>
                <a:spcPct val="80000"/>
              </a:lnSpc>
              <a:spcBef>
                <a:spcPct val="20000"/>
              </a:spcBef>
              <a:buFontTx/>
              <a:buChar char="•"/>
            </a:pPr>
            <a:r>
              <a:rPr lang="en-US" sz="2000"/>
              <a:t>Implement CPC support of web services. This allows dynamic interaction between users and CPC products, and communication of product attributes through the CLIDDSS information portfolio manager and report generator. </a:t>
            </a:r>
          </a:p>
          <a:p>
            <a:pPr marL="342900" indent="-342900">
              <a:lnSpc>
                <a:spcPct val="80000"/>
              </a:lnSpc>
              <a:spcBef>
                <a:spcPct val="20000"/>
              </a:spcBef>
              <a:buFontTx/>
              <a:buChar char="•"/>
            </a:pPr>
            <a:r>
              <a:rPr lang="en-US" sz="2000"/>
              <a:t>Support user-centric forecast evaluation in terms that are meaningful to users. </a:t>
            </a:r>
          </a:p>
          <a:p>
            <a:pPr marL="342900" indent="-342900">
              <a:lnSpc>
                <a:spcPct val="80000"/>
              </a:lnSpc>
              <a:spcBef>
                <a:spcPct val="20000"/>
              </a:spcBef>
              <a:buFontTx/>
              <a:buChar char="•"/>
            </a:pPr>
            <a:r>
              <a:rPr lang="en-US" sz="2000"/>
              <a:t>Improve forecast product formats. This involves field testing of product formats to confirm reliably correct interpretation across application sectors.</a:t>
            </a:r>
            <a:r>
              <a:rPr lang="en-US" sz="2000">
                <a:solidFill>
                  <a:schemeClr val="bg2"/>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a:xfrm>
            <a:off x="0" y="0"/>
            <a:ext cx="9144000" cy="1143000"/>
          </a:xfrm>
        </p:spPr>
        <p:txBody>
          <a:bodyPr/>
          <a:lstStyle/>
          <a:p>
            <a:r>
              <a:rPr lang="en-US" sz="2400" smtClean="0"/>
              <a:t>Forecast Evaluation Tool:  Interactive Skill and Historical ENSO Impacts Assessment Capability</a:t>
            </a:r>
          </a:p>
        </p:txBody>
      </p:sp>
      <p:pic>
        <p:nvPicPr>
          <p:cNvPr id="145411" name="Picture 3"/>
          <p:cNvPicPr>
            <a:picLocks noChangeAspect="1" noChangeArrowheads="1"/>
          </p:cNvPicPr>
          <p:nvPr/>
        </p:nvPicPr>
        <p:blipFill>
          <a:blip r:embed="rId3"/>
          <a:srcRect l="8423" t="3015" r="8423"/>
          <a:stretch>
            <a:fillRect/>
          </a:stretch>
        </p:blipFill>
        <p:spPr bwMode="auto">
          <a:xfrm>
            <a:off x="4103688" y="1146175"/>
            <a:ext cx="5040312" cy="3673475"/>
          </a:xfrm>
          <a:prstGeom prst="rect">
            <a:avLst/>
          </a:prstGeom>
          <a:noFill/>
          <a:ln w="9525" algn="ctr">
            <a:noFill/>
            <a:miter lim="800000"/>
            <a:headEnd/>
            <a:tailEnd/>
          </a:ln>
          <a:effectLst/>
        </p:spPr>
      </p:pic>
      <p:pic>
        <p:nvPicPr>
          <p:cNvPr id="145412" name="Picture 4"/>
          <p:cNvPicPr>
            <a:picLocks noChangeAspect="1" noChangeArrowheads="1"/>
          </p:cNvPicPr>
          <p:nvPr/>
        </p:nvPicPr>
        <p:blipFill>
          <a:blip r:embed="rId4"/>
          <a:srcRect l="6927" t="1910" r="55632" b="93617"/>
          <a:stretch>
            <a:fillRect/>
          </a:stretch>
        </p:blipFill>
        <p:spPr bwMode="auto">
          <a:xfrm>
            <a:off x="0" y="1454150"/>
            <a:ext cx="4008438" cy="287338"/>
          </a:xfrm>
          <a:prstGeom prst="rect">
            <a:avLst/>
          </a:prstGeom>
          <a:noFill/>
          <a:ln w="9525" algn="ctr">
            <a:noFill/>
            <a:miter lim="800000"/>
            <a:headEnd/>
            <a:tailEnd/>
          </a:ln>
          <a:effectLst/>
        </p:spPr>
      </p:pic>
      <p:pic>
        <p:nvPicPr>
          <p:cNvPr id="145413" name="Picture 5"/>
          <p:cNvPicPr>
            <a:picLocks noChangeAspect="1" noChangeArrowheads="1"/>
          </p:cNvPicPr>
          <p:nvPr/>
        </p:nvPicPr>
        <p:blipFill>
          <a:blip r:embed="rId5"/>
          <a:srcRect l="3821" t="5713" r="3226" b="3093"/>
          <a:stretch>
            <a:fillRect/>
          </a:stretch>
        </p:blipFill>
        <p:spPr bwMode="auto">
          <a:xfrm>
            <a:off x="436563" y="4899025"/>
            <a:ext cx="3282950" cy="1958975"/>
          </a:xfrm>
          <a:prstGeom prst="rect">
            <a:avLst/>
          </a:prstGeom>
          <a:noFill/>
          <a:ln w="9525" algn="ctr">
            <a:noFill/>
            <a:miter lim="800000"/>
            <a:headEnd/>
            <a:tailEnd/>
          </a:ln>
          <a:effectLst/>
        </p:spPr>
      </p:pic>
      <p:pic>
        <p:nvPicPr>
          <p:cNvPr id="145414" name="Picture 6"/>
          <p:cNvPicPr>
            <a:picLocks noChangeAspect="1" noChangeArrowheads="1"/>
          </p:cNvPicPr>
          <p:nvPr/>
        </p:nvPicPr>
        <p:blipFill>
          <a:blip r:embed="rId6"/>
          <a:srcRect l="10165" t="49722" r="56375" b="18251"/>
          <a:stretch>
            <a:fillRect/>
          </a:stretch>
        </p:blipFill>
        <p:spPr bwMode="auto">
          <a:xfrm>
            <a:off x="119063" y="1741488"/>
            <a:ext cx="3783012" cy="3111500"/>
          </a:xfrm>
          <a:prstGeom prst="rect">
            <a:avLst/>
          </a:prstGeom>
          <a:noFill/>
          <a:ln w="9525" algn="ctr">
            <a:noFill/>
            <a:miter lim="800000"/>
            <a:headEnd/>
            <a:tailEnd/>
          </a:ln>
          <a:effectLst/>
        </p:spPr>
      </p:pic>
      <p:sp>
        <p:nvSpPr>
          <p:cNvPr id="145415" name="Text Box 7"/>
          <p:cNvSpPr txBox="1">
            <a:spLocks noChangeArrowheads="1"/>
          </p:cNvSpPr>
          <p:nvPr/>
        </p:nvSpPr>
        <p:spPr bwMode="auto">
          <a:xfrm>
            <a:off x="3776663" y="4967288"/>
            <a:ext cx="5367337" cy="1384300"/>
          </a:xfrm>
          <a:prstGeom prst="rect">
            <a:avLst/>
          </a:prstGeom>
          <a:noFill/>
          <a:ln w="9525" algn="ctr">
            <a:solidFill>
              <a:schemeClr val="tx1"/>
            </a:solidFill>
            <a:miter lim="800000"/>
            <a:headEnd/>
            <a:tailEnd/>
          </a:ln>
          <a:effectLst/>
        </p:spPr>
        <p:txBody>
          <a:bodyPr>
            <a:spAutoFit/>
          </a:bodyPr>
          <a:lstStyle/>
          <a:p>
            <a:pPr marL="342900" indent="-342900">
              <a:lnSpc>
                <a:spcPct val="80000"/>
              </a:lnSpc>
              <a:spcBef>
                <a:spcPct val="20000"/>
              </a:spcBef>
            </a:pPr>
            <a:r>
              <a:rPr lang="en-US" sz="2000">
                <a:solidFill>
                  <a:schemeClr val="bg2"/>
                </a:solidFill>
              </a:rPr>
              <a:t>Details of the observed distributions of temperature and precipitation can be explored for El Nino, La Nina, and other climate regimes.</a:t>
            </a:r>
          </a:p>
          <a:p>
            <a:pPr marL="342900" indent="-342900">
              <a:lnSpc>
                <a:spcPct val="80000"/>
              </a:lnSpc>
              <a:spcBef>
                <a:spcPct val="20000"/>
              </a:spcBef>
            </a:pPr>
            <a:r>
              <a:rPr lang="en-US" sz="2000">
                <a:solidFill>
                  <a:schemeClr val="accent2"/>
                </a:solidFill>
              </a:rPr>
              <a:t>CPC and CLIMAS will make this interactive.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p:nvPr>
        </p:nvSpPr>
        <p:spPr/>
        <p:txBody>
          <a:bodyPr/>
          <a:lstStyle/>
          <a:p>
            <a:endParaRPr lang="en-US" smtClean="0"/>
          </a:p>
        </p:txBody>
      </p:sp>
      <p:sp>
        <p:nvSpPr>
          <p:cNvPr id="147459" name="Rectangle 3"/>
          <p:cNvSpPr>
            <a:spLocks noGrp="1"/>
          </p:cNvSpPr>
          <p:nvPr>
            <p:ph type="body" idx="1"/>
          </p:nvPr>
        </p:nvSpPr>
        <p:spPr/>
        <p:txBody>
          <a:bodyPr/>
          <a:lstStyle/>
          <a:p>
            <a:endParaRPr lang="en-US" smtClean="0"/>
          </a:p>
        </p:txBody>
      </p:sp>
      <p:pic>
        <p:nvPicPr>
          <p:cNvPr id="147460" name="Picture 4"/>
          <p:cNvPicPr>
            <a:picLocks noChangeAspect="1" noChangeArrowheads="1"/>
          </p:cNvPicPr>
          <p:nvPr/>
        </p:nvPicPr>
        <p:blipFill>
          <a:blip r:embed="rId2"/>
          <a:srcRect l="17738" t="4666" r="18036" b="2856"/>
          <a:stretch>
            <a:fillRect/>
          </a:stretch>
        </p:blipFill>
        <p:spPr bwMode="auto">
          <a:xfrm>
            <a:off x="0" y="-7938"/>
            <a:ext cx="9144000" cy="6865938"/>
          </a:xfrm>
          <a:prstGeom prst="rect">
            <a:avLst/>
          </a:prstGeom>
          <a:noFill/>
          <a:ln w="9525" algn="ctr">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PC_Overview2">
  <a:themeElements>
    <a:clrScheme name="">
      <a:dk1>
        <a:srgbClr val="000000"/>
      </a:dk1>
      <a:lt1>
        <a:srgbClr val="FFFFFF"/>
      </a:lt1>
      <a:dk2>
        <a:srgbClr val="0000CC"/>
      </a:dk2>
      <a:lt2>
        <a:srgbClr val="FFFF00"/>
      </a:lt2>
      <a:accent1>
        <a:srgbClr val="00CC00"/>
      </a:accent1>
      <a:accent2>
        <a:srgbClr val="3399FF"/>
      </a:accent2>
      <a:accent3>
        <a:srgbClr val="AAAAE2"/>
      </a:accent3>
      <a:accent4>
        <a:srgbClr val="DADADA"/>
      </a:accent4>
      <a:accent5>
        <a:srgbClr val="AAE2AA"/>
      </a:accent5>
      <a:accent6>
        <a:srgbClr val="2D8AE7"/>
      </a:accent6>
      <a:hlink>
        <a:srgbClr val="99CCFF"/>
      </a:hlink>
      <a:folHlink>
        <a:srgbClr val="DDDDDD"/>
      </a:folHlink>
    </a:clrScheme>
    <a:fontScheme name="CPC_Overview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2540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bg2"/>
            </a:solidFill>
            <a:effectLst/>
            <a:latin typeface="Arial Black" pitchFamily="34" charset="0"/>
          </a:defRPr>
        </a:defPPr>
      </a:lstStyle>
    </a:spDef>
    <a:lnDef>
      <a:spPr bwMode="auto">
        <a:xfrm>
          <a:off x="0" y="0"/>
          <a:ext cx="1" cy="1"/>
        </a:xfrm>
        <a:custGeom>
          <a:avLst/>
          <a:gdLst/>
          <a:ahLst/>
          <a:cxnLst/>
          <a:rect l="0" t="0" r="0" b="0"/>
          <a:pathLst/>
        </a:custGeom>
        <a:solidFill>
          <a:schemeClr val="tx2"/>
        </a:solidFill>
        <a:ln w="2540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bg2"/>
            </a:solidFill>
            <a:effectLst/>
            <a:latin typeface="Arial Black" pitchFamily="34" charset="0"/>
          </a:defRPr>
        </a:defPPr>
      </a:lstStyle>
    </a:lnDef>
  </a:objectDefaults>
  <a:extraClrSchemeLst>
    <a:extraClrScheme>
      <a:clrScheme name="CPC_Overview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PC_Overview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PC_Overview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PC_Overview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PC_Overview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PC_Overview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PC_Overview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1855</Words>
  <Application>Microsoft Office PowerPoint</Application>
  <PresentationFormat>On-screen Show (4:3)</PresentationFormat>
  <Paragraphs>223</Paragraphs>
  <Slides>26</Slides>
  <Notes>7</Notes>
  <HiddenSlides>0</HiddenSlides>
  <MMClips>0</MMClips>
  <ScaleCrop>false</ScaleCrop>
  <HeadingPairs>
    <vt:vector size="6" baseType="variant">
      <vt:variant>
        <vt:lpstr>Fonts Used</vt:lpstr>
      </vt:variant>
      <vt:variant>
        <vt:i4>9</vt:i4>
      </vt:variant>
      <vt:variant>
        <vt:lpstr>Design Template</vt:lpstr>
      </vt:variant>
      <vt:variant>
        <vt:i4>41</vt:i4>
      </vt:variant>
      <vt:variant>
        <vt:lpstr>Slide Titles</vt:lpstr>
      </vt:variant>
      <vt:variant>
        <vt:i4>26</vt:i4>
      </vt:variant>
    </vt:vector>
  </HeadingPairs>
  <TitlesOfParts>
    <vt:vector size="76" baseType="lpstr">
      <vt:lpstr>Arial</vt:lpstr>
      <vt:lpstr>Calibri</vt:lpstr>
      <vt:lpstr>Times New Roman</vt:lpstr>
      <vt:lpstr>Wingdings</vt:lpstr>
      <vt:lpstr>Verdana</vt:lpstr>
      <vt:lpstr>宋体</vt:lpstr>
      <vt:lpstr>Gulim</vt:lpstr>
      <vt:lpstr>Georgia</vt:lpstr>
      <vt:lpstr>Arial Black</vt:lpstr>
      <vt:lpstr>Office Theme</vt:lpstr>
      <vt:lpstr>Default Design</vt:lpstr>
      <vt:lpstr>1_Default Design</vt:lpstr>
      <vt:lpstr>1_Office Theme</vt:lpstr>
      <vt:lpstr>CPC_Overview2</vt:lpstr>
      <vt:lpstr>2_Default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2_Default Design</vt:lpstr>
      <vt:lpstr>2_Default Design</vt:lpstr>
      <vt:lpstr>2_Default Design</vt:lpstr>
      <vt:lpstr>2_Default Design</vt:lpstr>
      <vt:lpstr>2_Default Design</vt:lpstr>
      <vt:lpstr>2_Default Design</vt:lpstr>
      <vt:lpstr>2_Default Design</vt:lpstr>
      <vt:lpstr>2_Default Design</vt:lpstr>
      <vt:lpstr>2_Default Design</vt:lpstr>
      <vt:lpstr>2_Default Design</vt:lpstr>
      <vt:lpstr>2_Default Design</vt:lpstr>
      <vt:lpstr>Slide 1</vt:lpstr>
      <vt:lpstr>Slide 2</vt:lpstr>
      <vt:lpstr>Slide 3</vt:lpstr>
      <vt:lpstr>Slide 4</vt:lpstr>
      <vt:lpstr>Slide 5</vt:lpstr>
      <vt:lpstr>Slide 6</vt:lpstr>
      <vt:lpstr>System-wide Advancement of User Centric Climate Forecast Products</vt:lpstr>
      <vt:lpstr>Forecast Evaluation Tool:  Interactive Skill and Historical ENSO Impacts Assessment Capability</vt:lpstr>
      <vt:lpstr>Slide 9</vt:lpstr>
      <vt:lpstr>Slide 10</vt:lpstr>
      <vt:lpstr>Cap- California Risa</vt:lpstr>
      <vt:lpstr>Slide 12</vt:lpstr>
      <vt:lpstr>Workplan</vt:lpstr>
      <vt:lpstr>Slide 14</vt:lpstr>
      <vt:lpstr>Slide 15</vt:lpstr>
      <vt:lpstr>Slide 16</vt:lpstr>
      <vt:lpstr>Slide 17</vt:lpstr>
      <vt:lpstr>Slide 18</vt:lpstr>
      <vt:lpstr>Slide 19</vt:lpstr>
      <vt:lpstr>Accomplishments and Near-Term &amp; Long-term Tasks Resulting from CPC-PaCIS meeting on July 09</vt:lpstr>
      <vt:lpstr>Slide 21</vt:lpstr>
      <vt:lpstr>History and status of partnership between Climate Prediction Center (CPC)  and SouthEast Climate Consortium (SECC) RISA.</vt:lpstr>
      <vt:lpstr>Slide 23</vt:lpstr>
      <vt:lpstr>Slide 24</vt:lpstr>
      <vt:lpstr>University of Washington RISA: Helping to Develop Probabilistic Drought Forecasts</vt:lpstr>
      <vt:lpstr>Selected Near-Term and Long-term Tasks Resulting from August Visit to Seattle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 Program POCs</dc:title>
  <dc:creator/>
  <cp:lastModifiedBy>display</cp:lastModifiedBy>
  <cp:revision>16</cp:revision>
  <dcterms:created xsi:type="dcterms:W3CDTF">2006-08-16T00:00:00Z</dcterms:created>
  <dcterms:modified xsi:type="dcterms:W3CDTF">2009-11-12T14:27:07Z</dcterms:modified>
</cp:coreProperties>
</file>