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33"/>
  </p:handoutMasterIdLst>
  <p:sldIdLst>
    <p:sldId id="256" r:id="rId3"/>
    <p:sldId id="257" r:id="rId4"/>
    <p:sldId id="286" r:id="rId5"/>
    <p:sldId id="28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0080625" cy="7559675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06" y="-7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56" y="0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/>
          <a:lstStyle>
            <a:lvl1pPr algn="r">
              <a:defRPr sz="1100"/>
            </a:lvl1pPr>
          </a:lstStyle>
          <a:p>
            <a:fld id="{6485892C-6CAF-4C6F-B880-FCA287E1179F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19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56" y="8829819"/>
            <a:ext cx="3038413" cy="465114"/>
          </a:xfrm>
          <a:prstGeom prst="rect">
            <a:avLst/>
          </a:prstGeom>
        </p:spPr>
        <p:txBody>
          <a:bodyPr vert="horz" lIns="83622" tIns="41811" rIns="83622" bIns="41811" rtlCol="0" anchor="b"/>
          <a:lstStyle>
            <a:lvl1pPr algn="r">
              <a:defRPr sz="1100"/>
            </a:lvl1pPr>
          </a:lstStyle>
          <a:p>
            <a:fld id="{2A5965B2-3392-4DB1-9DD4-62340BCBE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3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291760" y="1768680"/>
            <a:ext cx="5496120" cy="43840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291760" y="1768680"/>
            <a:ext cx="549612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Picture 69"/>
          <p:cNvPicPr/>
          <p:nvPr/>
        </p:nvPicPr>
        <p:blipFill>
          <a:blip r:embed="rId2"/>
          <a:stretch/>
        </p:blipFill>
        <p:spPr>
          <a:xfrm>
            <a:off x="2291760" y="1768680"/>
            <a:ext cx="5496120" cy="43840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2291760" y="1768680"/>
            <a:ext cx="549612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1193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strike="noStrike">
                <a:latin typeface="Arial"/>
              </a:rPr>
              <a:t>GRIB1, GRIB2, and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latin typeface="Arial"/>
              </a:rPr>
              <a:t>Some other Formats used in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latin typeface="Arial"/>
              </a:rPr>
              <a:t>Meteorology and Oceanography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2600" strike="noStrike">
                <a:latin typeface="Arial"/>
              </a:rPr>
              <a:t>Wesley Ebisuzaki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600" strike="noStrike">
                <a:latin typeface="Arial"/>
              </a:rPr>
              <a:t>Climate Prediction Center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600" strike="noStrike">
                <a:latin typeface="Arial"/>
              </a:rPr>
              <a:t>National Centers for Environmental Prediction</a:t>
            </a:r>
            <a:endParaRPr/>
          </a:p>
        </p:txBody>
      </p:sp>
      <p:pic>
        <p:nvPicPr>
          <p:cNvPr id="73" name="Picture 72"/>
          <p:cNvPicPr/>
          <p:nvPr/>
        </p:nvPicPr>
        <p:blipFill>
          <a:blip r:embed="rId2"/>
          <a:stretch/>
        </p:blipFill>
        <p:spPr>
          <a:xfrm>
            <a:off x="7637040" y="5625360"/>
            <a:ext cx="1231920" cy="1231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98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9" name="CustomShape 3"/>
          <p:cNvSpPr/>
          <p:nvPr/>
        </p:nvSpPr>
        <p:spPr>
          <a:xfrm>
            <a:off x="1188720" y="1769040"/>
            <a:ext cx="8503560" cy="508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GRIB is based on messages, and each message is complete.</a:t>
            </a:r>
            <a:endParaRPr dirty="0"/>
          </a:p>
          <a:p>
            <a:endParaRPr dirty="0"/>
          </a:p>
          <a:p>
            <a:r>
              <a:rPr lang="en-US" strike="noStrike" dirty="0" err="1">
                <a:latin typeface="Courier 10 Pitch"/>
              </a:rPr>
              <a:t>ebis@linux-landing</a:t>
            </a:r>
            <a:r>
              <a:rPr lang="en-US" strike="noStrike" dirty="0">
                <a:latin typeface="Courier 10 Pitch"/>
              </a:rPr>
              <a:t>:~$ wgrib2 narr_ncdc.2013061700.grb2</a:t>
            </a:r>
            <a:endParaRPr dirty="0"/>
          </a:p>
          <a:p>
            <a:r>
              <a:rPr lang="en-US" strike="noStrike" dirty="0">
                <a:latin typeface="Courier 10 Pitch"/>
              </a:rPr>
              <a:t>1:0: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d=2013061700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:MSLET:mean sea </a:t>
            </a:r>
            <a:r>
              <a:rPr lang="en-US" strike="noStrike" dirty="0" err="1">
                <a:solidFill>
                  <a:srgbClr val="000000"/>
                </a:solidFill>
                <a:latin typeface="Courier 10 Pitch"/>
              </a:rPr>
              <a:t>level:anl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::</a:t>
            </a:r>
            <a:endParaRPr dirty="0"/>
          </a:p>
          <a:p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2:63615: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d=2013061700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:PRMSL:mean sea </a:t>
            </a:r>
            <a:r>
              <a:rPr lang="en-US" strike="noStrike" dirty="0" err="1">
                <a:solidFill>
                  <a:srgbClr val="000000"/>
                </a:solidFill>
                <a:latin typeface="Courier 10 Pitch"/>
              </a:rPr>
              <a:t>level:anl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::</a:t>
            </a:r>
            <a:endParaRPr dirty="0"/>
          </a:p>
          <a:p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3:131558: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d=2013061700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:PRES:1 hybrid </a:t>
            </a:r>
            <a:r>
              <a:rPr lang="en-US" strike="noStrike" dirty="0" err="1">
                <a:solidFill>
                  <a:srgbClr val="000000"/>
                </a:solidFill>
                <a:latin typeface="Courier 10 Pitch"/>
              </a:rPr>
              <a:t>level:anl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::</a:t>
            </a:r>
            <a:endParaRPr dirty="0"/>
          </a:p>
          <a:p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4:170070: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d=2013061700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:HGT:1 hybrid </a:t>
            </a:r>
            <a:r>
              <a:rPr lang="en-US" strike="noStrike" dirty="0" err="1">
                <a:solidFill>
                  <a:srgbClr val="000000"/>
                </a:solidFill>
                <a:latin typeface="Courier 10 Pitch"/>
              </a:rPr>
              <a:t>level:anl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::</a:t>
            </a:r>
            <a:endParaRPr dirty="0"/>
          </a:p>
          <a:p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5:213839: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d=2013061700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:TMP:1 hybrid </a:t>
            </a:r>
            <a:r>
              <a:rPr lang="en-US" strike="noStrike" dirty="0" err="1">
                <a:solidFill>
                  <a:srgbClr val="000000"/>
                </a:solidFill>
                <a:latin typeface="Courier 10 Pitch"/>
              </a:rPr>
              <a:t>level:anl</a:t>
            </a:r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::</a:t>
            </a:r>
            <a:endParaRPr dirty="0"/>
          </a:p>
          <a:p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Blue  Reference Time (year, month, .., seconds), </a:t>
            </a:r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      minutes and seconds are not shown.</a:t>
            </a:r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      The reference time is the time of the analysis </a:t>
            </a:r>
            <a:r>
              <a:rPr lang="en-US" strike="noStrike" dirty="0" smtClean="0">
                <a:solidFill>
                  <a:srgbClr val="0000FF"/>
                </a:solidFill>
                <a:latin typeface="Courier 10 Pitch"/>
              </a:rPr>
              <a:t>or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trike="noStrike" dirty="0" smtClean="0">
                <a:solidFill>
                  <a:srgbClr val="0000FF"/>
                </a:solidFill>
                <a:latin typeface="Courier 10 Pitch"/>
              </a:rPr>
              <a:t>start 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of the forecast. </a:t>
            </a:r>
            <a:endParaRPr lang="en-US" strike="noStrike" dirty="0" smtClean="0">
              <a:solidFill>
                <a:srgbClr val="0000FF"/>
              </a:solidFill>
              <a:latin typeface="Courier 10 Pitch"/>
            </a:endParaRPr>
          </a:p>
          <a:p>
            <a:r>
              <a:rPr lang="en-US" dirty="0">
                <a:solidFill>
                  <a:srgbClr val="0000FF"/>
                </a:solidFill>
                <a:latin typeface="Courier 10 Pitch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10 Pitch"/>
              </a:rPr>
              <a:t>     </a:t>
            </a:r>
            <a:r>
              <a:rPr lang="en-US" strike="noStrike" dirty="0" smtClean="0">
                <a:solidFill>
                  <a:srgbClr val="0000FF"/>
                </a:solidFill>
                <a:latin typeface="Courier 10 Pitch"/>
              </a:rPr>
              <a:t>If 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a flag is set, </a:t>
            </a:r>
            <a:r>
              <a:rPr lang="en-US" strike="noStrike" dirty="0" smtClean="0">
                <a:solidFill>
                  <a:srgbClr val="0000FF"/>
                </a:solidFill>
                <a:latin typeface="Courier 10 Pitch"/>
              </a:rPr>
              <a:t>the</a:t>
            </a:r>
            <a:r>
              <a:rPr lang="en-US" dirty="0"/>
              <a:t> </a:t>
            </a:r>
            <a:r>
              <a:rPr lang="en-US" strike="noStrike" dirty="0" smtClean="0">
                <a:solidFill>
                  <a:srgbClr val="0000FF"/>
                </a:solidFill>
                <a:latin typeface="Courier 10 Pitch"/>
              </a:rPr>
              <a:t>reference </a:t>
            </a:r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time could be the observation time</a:t>
            </a:r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        or the forecast verification time. However, this</a:t>
            </a:r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        is extremely rare.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r>
              <a:rPr lang="en-US" strike="noStrike" dirty="0">
                <a:solidFill>
                  <a:srgbClr val="0000FF"/>
                </a:solidFill>
                <a:latin typeface="Courier 10 Pitch"/>
              </a:rPr>
              <a:t>    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2" name="CustomShape 3"/>
          <p:cNvSpPr/>
          <p:nvPr/>
        </p:nvSpPr>
        <p:spPr>
          <a:xfrm>
            <a:off x="1188720" y="1769040"/>
            <a:ext cx="8503560" cy="400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GRIB is based on messages, and each message is complete.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ebis@linux-landing:~$ wgrib2 narr_ncdc.2013061700.grb2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1:0:d=2013061700: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MSLET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mean sea level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:anl::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2:63615:d=2013061700: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PRMSL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mean sea level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:anl::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3:131558:d=2013061700: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PRES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1 hybrid level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:anl::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4:170070:d=2013061700: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HGT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1 hybrid level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:anl::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5:213839:d=2013061700: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TMP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1 hybrid level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:anl::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Green    Variable such as temperature, zonal wind, RH</a:t>
            </a:r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         Names shown are the NCEP standard</a:t>
            </a:r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         http://www.nco.ncep.noaa.gov/pmb/docs/grib2</a:t>
            </a:r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                   /grib2_table4-1.shtml</a:t>
            </a:r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         or wgrib2 -v 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Red      Vertical level or layer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5" name="CustomShape 3"/>
          <p:cNvSpPr/>
          <p:nvPr/>
        </p:nvSpPr>
        <p:spPr>
          <a:xfrm>
            <a:off x="1188720" y="1769040"/>
            <a:ext cx="8503560" cy="480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GRIB is based on messages, and each message is complete.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ebis@linux-landing:~$ wgrib2 narr_ncdc.2013061700.grb2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1:0:d=2013061700:MSLET:mean sea level: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anl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2:63615:d=2013061700:PRMSL:mean sea level: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anl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3:131558:d=2013061700:PRES:1 hybrid level: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anl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4:170070:d=2013061700:HGT:1 hybrid level: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anl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::</a:t>
            </a:r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5:213839:d=2013061700:TMP:1 hybrid level: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anl</a:t>
            </a:r>
            <a:r>
              <a:rPr lang="en-US" strike="noStrike">
                <a:solidFill>
                  <a:srgbClr val="FF0000"/>
                </a:solidFill>
                <a:latin typeface="Courier 10 Pitch"/>
              </a:rPr>
              <a:t>::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Blue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   </a:t>
            </a:r>
            <a:r>
              <a:rPr lang="en-US" strike="noStrike">
                <a:solidFill>
                  <a:srgbClr val="0000FF"/>
                </a:solidFill>
                <a:latin typeface="Courier 10 Pitch"/>
              </a:rPr>
              <a:t>timing information </a:t>
            </a:r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       anl                = analysis</a:t>
            </a:r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       6 hour fcst        = 6 hour forecast</a:t>
            </a:r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       0-6 hour ave fcst  = average of 0-6 hour fcst</a:t>
            </a:r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       0-6 hour acc fcst  = accumulation of 0-6 hour fcst</a:t>
            </a:r>
            <a:endParaRPr/>
          </a:p>
          <a:p>
            <a:r>
              <a:rPr lang="en-US" strike="noStrike">
                <a:solidFill>
                  <a:srgbClr val="0000FF"/>
                </a:solidFill>
                <a:latin typeface="Courier 10 Pitch"/>
              </a:rPr>
              <a:t>       4@6 hour ave (anl) = ave of 4 analysis, daily ave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Red    other identifiers such as ensemble, aerosol type, etc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8" name="CustomShape 3"/>
          <p:cNvSpPr/>
          <p:nvPr/>
        </p:nvSpPr>
        <p:spPr>
          <a:xfrm>
            <a:off x="365760" y="1563120"/>
            <a:ext cx="9417960" cy="457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Examination of one grib message in more detail.</a:t>
            </a:r>
            <a:endParaRPr/>
          </a:p>
          <a:p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ebis@linux-landing:~$ </a:t>
            </a:r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wgrib2 -V -d 1  narr_ncdc.2013061700.grb2</a:t>
            </a:r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1:0:vt=2013061700:mean sea level:anl:MSLET MSLP (Eta model reduction) [Pa]: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ndata=96673:undef=1648:mean=101491:min=98257.6:max=103123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grid_template=30:winds(grid):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Lambert Conformal: (349 x 277) input WE:SN output WE:SN res 56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Lat1 1.000000 Lon1 214.500000 LoV 253.000000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LatD 50.000000 Latin1 50.000000 Latin2 50.000000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LatSP 0.000000 LonSP 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North Pole (349 x 277) Dx 32463.0000 m Dy 32463.0000 m mode 56</a:t>
            </a:r>
            <a:endParaRPr/>
          </a:p>
          <a:p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</a:t>
            </a:r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wgrib2  a utility for grib2 files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   -V      Verbose display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   -d 1    dump grib message 1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</a:t>
            </a:r>
            <a:endParaRPr/>
          </a:p>
        </p:txBody>
      </p:sp>
      <p:sp>
        <p:nvSpPr>
          <p:cNvPr id="109" name="Line 4"/>
          <p:cNvSpPr/>
          <p:nvPr/>
        </p:nvSpPr>
        <p:spPr>
          <a:xfrm flipH="1">
            <a:off x="1188720" y="2468880"/>
            <a:ext cx="2286000" cy="228600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2" name="CustomShape 3"/>
          <p:cNvSpPr/>
          <p:nvPr/>
        </p:nvSpPr>
        <p:spPr>
          <a:xfrm>
            <a:off x="365760" y="1563120"/>
            <a:ext cx="9417960" cy="456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Examination of one grib message in more detail.</a:t>
            </a:r>
            <a:endParaRPr/>
          </a:p>
          <a:p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ebis@linux-landing:~$ wgrib2 -V -d 1  narr_ncdc.2013061700.grb2 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1:0:vt=2013061700:mean sea level:anl:MSLET MSLP (Eta model reduction) [Pa]: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ndata=96673:undef=1648:mean=101491:min=98257.6:max=103123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grid_template=30:winds(grid):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Lambert Conformal: (349 x 277) input WE:SN output WE:SN res 56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Lat1 1.000000 Lon1 214.500000 LoV 253.000000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LatD 50.000000 Latin1 50.000000 Latin2 50.000000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LatSP 0.000000 LonSP 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North Pole (349 x 277) Dx 32463.0000 m Dy 32463.0000 m mode 56</a:t>
            </a:r>
            <a:endParaRPr/>
          </a:p>
          <a:p>
            <a:endParaRPr/>
          </a:p>
          <a:p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1              grib message 1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0              byte location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vt=2013061700  verification time, minutes and seconds not shown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[Pa]           units</a:t>
            </a:r>
            <a:endParaRPr/>
          </a:p>
        </p:txBody>
      </p:sp>
      <p:sp>
        <p:nvSpPr>
          <p:cNvPr id="113" name="Line 4"/>
          <p:cNvSpPr/>
          <p:nvPr/>
        </p:nvSpPr>
        <p:spPr>
          <a:xfrm>
            <a:off x="731520" y="2765520"/>
            <a:ext cx="0" cy="201168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6" name="CustomShape 3"/>
          <p:cNvSpPr/>
          <p:nvPr/>
        </p:nvSpPr>
        <p:spPr>
          <a:xfrm>
            <a:off x="365760" y="1599120"/>
            <a:ext cx="9417960" cy="43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Examination of one </a:t>
            </a:r>
            <a:r>
              <a:rPr lang="en-US" strike="noStrike" dirty="0" err="1">
                <a:latin typeface="Arial"/>
              </a:rPr>
              <a:t>grib</a:t>
            </a:r>
            <a:r>
              <a:rPr lang="en-US" strike="noStrike" dirty="0">
                <a:latin typeface="Arial"/>
              </a:rPr>
              <a:t> message in more detail.</a:t>
            </a:r>
            <a:endParaRPr dirty="0"/>
          </a:p>
          <a:p>
            <a:endParaRPr dirty="0"/>
          </a:p>
          <a:p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ebis@linux-landing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:~$ wgrib2 -V -d 1  narr_ncdc.2013061700.grb2 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1:0:vt=2013061700:mean sea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level:anl:MSLET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MSLP (Eta model reduction) [Pa]:</a:t>
            </a:r>
            <a:endParaRPr dirty="0"/>
          </a:p>
          <a:p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   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ndata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=96673:undef=1648:mean=101491:min=98257.6:max=103123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  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grid_template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=30:winds(grid):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Lambert Conformal: (349 x 277) input WE:SN output WE:SN res 56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Lat1 1.000000 Lon1 214.500000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LoV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253.000000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LatD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50.000000 Latin1 50.000000 Latin2 50.000000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LatSP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0.000000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LonSP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0.000000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North Pole (349 x 277)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Dx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32463.0000 m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Dy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32463.0000 m mode 56</a:t>
            </a:r>
            <a:endParaRPr dirty="0"/>
          </a:p>
          <a:p>
            <a:endParaRPr dirty="0"/>
          </a:p>
          <a:p>
            <a:endParaRPr dirty="0"/>
          </a:p>
          <a:p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ndata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     number of grid points</a:t>
            </a:r>
            <a:endParaRPr dirty="0"/>
          </a:p>
          <a:p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undef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     number of grid points that have undefined values</a:t>
            </a:r>
            <a:endParaRPr dirty="0"/>
          </a:p>
          <a:p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mean     </a:t>
            </a:r>
            <a:r>
              <a:rPr lang="en-US" sz="1600" strike="noStrike" dirty="0" err="1" smtClean="0">
                <a:solidFill>
                  <a:srgbClr val="FF0000"/>
                </a:solidFill>
                <a:latin typeface="Courier 10 Pitch"/>
              </a:rPr>
              <a:t>mean</a:t>
            </a:r>
            <a:r>
              <a:rPr lang="en-US" sz="1600" strike="noStrike" dirty="0" smtClean="0">
                <a:solidFill>
                  <a:srgbClr val="FF0000"/>
                </a:solidFill>
                <a:latin typeface="Courier 10 Pitch"/>
              </a:rPr>
              <a:t> 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value of defined grid points</a:t>
            </a:r>
            <a:endParaRPr dirty="0"/>
          </a:p>
          <a:p>
            <a:endParaRPr dirty="0"/>
          </a:p>
        </p:txBody>
      </p:sp>
      <p:sp>
        <p:nvSpPr>
          <p:cNvPr id="117" name="Line 4"/>
          <p:cNvSpPr/>
          <p:nvPr/>
        </p:nvSpPr>
        <p:spPr>
          <a:xfrm flipH="1">
            <a:off x="914400" y="3017520"/>
            <a:ext cx="457200" cy="182880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  <p:sp>
        <p:nvSpPr>
          <p:cNvPr id="118" name="Line 5"/>
          <p:cNvSpPr/>
          <p:nvPr/>
        </p:nvSpPr>
        <p:spPr>
          <a:xfrm flipH="1">
            <a:off x="1280160" y="2926080"/>
            <a:ext cx="1554480" cy="228600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365760" y="1563120"/>
            <a:ext cx="9417960" cy="457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Examination of one </a:t>
            </a:r>
            <a:r>
              <a:rPr lang="en-US" strike="noStrike" dirty="0" err="1">
                <a:latin typeface="Arial"/>
              </a:rPr>
              <a:t>grib</a:t>
            </a:r>
            <a:r>
              <a:rPr lang="en-US" strike="noStrike" dirty="0">
                <a:latin typeface="Arial"/>
              </a:rPr>
              <a:t> message in more detail.</a:t>
            </a:r>
            <a:endParaRPr dirty="0"/>
          </a:p>
          <a:p>
            <a:endParaRPr dirty="0"/>
          </a:p>
          <a:p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ebis@linux-landing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:~$ wgrib2 -V -d 1  narr_ncdc.2013061700.grb2 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1:0:vt=2013061700:mean sea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level:anl:MSLET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MSLP (Eta model reduction) [Pa]: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  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ndata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=96673:undef=1648:mean=101491:min=98257.6:max=103123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  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grid_template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=30:winds(grid):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Lambert Conformal: (349 x 277) input WE:SN output WE:SN res 56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Lat1 1.000000 Lon1 214.500000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LoV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253.000000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LatD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50.000000 Latin1 50.000000 Latin2 50.000000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LatSP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0.000000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LonSP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0.000000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	North Pole (349 x 277)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Dx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32463.0000 m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Dy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32463.0000 m mode 56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grid template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 0=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lat-lon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10=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mercator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20=polar 30=lambert conformal</a:t>
            </a:r>
            <a:endParaRPr dirty="0"/>
          </a:p>
          <a:p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winds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 earth vs </a:t>
            </a:r>
            <a:r>
              <a:rPr lang="en-US" sz="1600" strike="noStrike" dirty="0" smtClean="0">
                <a:solidFill>
                  <a:srgbClr val="000000"/>
                </a:solidFill>
                <a:latin typeface="Courier 10 Pitch"/>
              </a:rPr>
              <a:t>grid,  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grid north is from grid point (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i,j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) to (i,j+1)</a:t>
            </a:r>
            <a:endParaRPr dirty="0"/>
          </a:p>
          <a:p>
            <a:endParaRPr dirty="0"/>
          </a:p>
          <a:p>
            <a:r>
              <a:rPr lang="en-US" strike="noStrike" dirty="0">
                <a:solidFill>
                  <a:srgbClr val="000000"/>
                </a:solidFill>
                <a:latin typeface="Courier 10 Pitch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4" name="CustomShape 3"/>
          <p:cNvSpPr/>
          <p:nvPr/>
        </p:nvSpPr>
        <p:spPr>
          <a:xfrm>
            <a:off x="365760" y="1563120"/>
            <a:ext cx="9417960" cy="457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Examination of one grib message in more detail.</a:t>
            </a:r>
            <a:endParaRPr/>
          </a:p>
          <a:p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ebis@linux-landing:~$ wgrib2 -V -d 1  narr_ncdc.2013061700.grb2 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1:0:vt=2013061700:mean sea level:anl:MSLET MSLP (Eta model reduction) [Pa]: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ndata=96673:undef=1648:mean=101491:min=98257.6:max=103123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grid_template=30:winds(grid):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Lambert Conformal: (349 x 277) input WE:SN output WE:SN res 56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Lat1 1.000000 Lon1 214.500000 LoV 253.000000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LatD 50.000000 Latin1 50.000000 Latin2 50.000000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LatSP 0.000000 LonSP 0.000000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North Pole (349 x 277) Dx 32463.0000 m Dy 32463.0000 m mode 56</a:t>
            </a:r>
            <a:endParaRPr/>
          </a:p>
          <a:p>
            <a:endParaRPr/>
          </a:p>
          <a:p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(349 x 277)   grid dimensions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input  WE:SN  how grid points are ordered in the grib file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             16 types of ordering, WE:SN and WE:NS are common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              NDFD (National Digital Forecast Database) uses “plowing” order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output WE:SN  how grid points are ordered within wgrib2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 </a:t>
            </a:r>
            <a:endParaRPr/>
          </a:p>
        </p:txBody>
      </p:sp>
      <p:sp>
        <p:nvSpPr>
          <p:cNvPr id="125" name="Line 4"/>
          <p:cNvSpPr/>
          <p:nvPr/>
        </p:nvSpPr>
        <p:spPr>
          <a:xfrm flipH="1">
            <a:off x="2103120" y="3383280"/>
            <a:ext cx="3474720" cy="173736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  <p:sp>
        <p:nvSpPr>
          <p:cNvPr id="126" name="Line 5"/>
          <p:cNvSpPr/>
          <p:nvPr/>
        </p:nvSpPr>
        <p:spPr>
          <a:xfrm flipH="1">
            <a:off x="1554480" y="3474720"/>
            <a:ext cx="2377440" cy="137160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22960" y="4663440"/>
            <a:ext cx="3383280" cy="2377440"/>
          </a:xfrm>
          <a:prstGeom prst="rect">
            <a:avLst/>
          </a:prstGeom>
          <a:solidFill>
            <a:srgbClr val="FFFF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640080" y="1280160"/>
            <a:ext cx="3566160" cy="2011680"/>
          </a:xfrm>
          <a:prstGeom prst="rect">
            <a:avLst/>
          </a:prstGeom>
          <a:solidFill>
            <a:srgbClr val="FFFF00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TextShape 3"/>
          <p:cNvSpPr txBox="1"/>
          <p:nvPr/>
        </p:nvSpPr>
        <p:spPr>
          <a:xfrm>
            <a:off x="1280160" y="640080"/>
            <a:ext cx="168948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WE:SN order</a:t>
            </a:r>
            <a:endParaRPr/>
          </a:p>
        </p:txBody>
      </p:sp>
      <p:sp>
        <p:nvSpPr>
          <p:cNvPr id="130" name="Line 4"/>
          <p:cNvSpPr/>
          <p:nvPr/>
        </p:nvSpPr>
        <p:spPr>
          <a:xfrm>
            <a:off x="914400" y="2834640"/>
            <a:ext cx="310896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31" name="Line 5"/>
          <p:cNvSpPr/>
          <p:nvPr/>
        </p:nvSpPr>
        <p:spPr>
          <a:xfrm>
            <a:off x="914400" y="2286000"/>
            <a:ext cx="301752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32" name="Line 6"/>
          <p:cNvSpPr/>
          <p:nvPr/>
        </p:nvSpPr>
        <p:spPr>
          <a:xfrm>
            <a:off x="914400" y="1737360"/>
            <a:ext cx="301752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33" name="TextShape 7"/>
          <p:cNvSpPr txBox="1"/>
          <p:nvPr/>
        </p:nvSpPr>
        <p:spPr>
          <a:xfrm>
            <a:off x="4278240" y="2671200"/>
            <a:ext cx="141516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First row</a:t>
            </a:r>
            <a:endParaRPr/>
          </a:p>
        </p:txBody>
      </p:sp>
      <p:sp>
        <p:nvSpPr>
          <p:cNvPr id="134" name="TextShape 8"/>
          <p:cNvSpPr txBox="1"/>
          <p:nvPr/>
        </p:nvSpPr>
        <p:spPr>
          <a:xfrm>
            <a:off x="4261680" y="2142000"/>
            <a:ext cx="155232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Second row</a:t>
            </a:r>
            <a:endParaRPr/>
          </a:p>
        </p:txBody>
      </p:sp>
      <p:sp>
        <p:nvSpPr>
          <p:cNvPr id="135" name="TextShape 9"/>
          <p:cNvSpPr txBox="1"/>
          <p:nvPr/>
        </p:nvSpPr>
        <p:spPr>
          <a:xfrm>
            <a:off x="4245120" y="1537920"/>
            <a:ext cx="141516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Third row</a:t>
            </a:r>
            <a:endParaRPr/>
          </a:p>
        </p:txBody>
      </p:sp>
      <p:sp>
        <p:nvSpPr>
          <p:cNvPr id="136" name="TextShape 10"/>
          <p:cNvSpPr txBox="1"/>
          <p:nvPr/>
        </p:nvSpPr>
        <p:spPr>
          <a:xfrm>
            <a:off x="1368720" y="3812400"/>
            <a:ext cx="196380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Plowing order</a:t>
            </a:r>
            <a:endParaRPr/>
          </a:p>
        </p:txBody>
      </p:sp>
      <p:sp>
        <p:nvSpPr>
          <p:cNvPr id="137" name="Line 11"/>
          <p:cNvSpPr/>
          <p:nvPr/>
        </p:nvSpPr>
        <p:spPr>
          <a:xfrm>
            <a:off x="1280160" y="6675120"/>
            <a:ext cx="265176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38" name="Line 12"/>
          <p:cNvSpPr/>
          <p:nvPr/>
        </p:nvSpPr>
        <p:spPr>
          <a:xfrm flipH="1">
            <a:off x="1280160" y="6126480"/>
            <a:ext cx="256032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39" name="Line 13"/>
          <p:cNvSpPr/>
          <p:nvPr/>
        </p:nvSpPr>
        <p:spPr>
          <a:xfrm>
            <a:off x="1371600" y="5577840"/>
            <a:ext cx="246888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40" name="Line 14"/>
          <p:cNvSpPr/>
          <p:nvPr/>
        </p:nvSpPr>
        <p:spPr>
          <a:xfrm flipH="1">
            <a:off x="1280160" y="5029200"/>
            <a:ext cx="246888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41" name="TextShape 15"/>
          <p:cNvSpPr txBox="1"/>
          <p:nvPr/>
        </p:nvSpPr>
        <p:spPr>
          <a:xfrm>
            <a:off x="4389120" y="6531120"/>
            <a:ext cx="141516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First row</a:t>
            </a:r>
            <a:endParaRPr/>
          </a:p>
        </p:txBody>
      </p:sp>
      <p:sp>
        <p:nvSpPr>
          <p:cNvPr id="142" name="TextShape 16"/>
          <p:cNvSpPr txBox="1"/>
          <p:nvPr/>
        </p:nvSpPr>
        <p:spPr>
          <a:xfrm>
            <a:off x="4389120" y="5927040"/>
            <a:ext cx="155232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Second row</a:t>
            </a:r>
            <a:endParaRPr/>
          </a:p>
        </p:txBody>
      </p:sp>
      <p:sp>
        <p:nvSpPr>
          <p:cNvPr id="143" name="TextShape 17"/>
          <p:cNvSpPr txBox="1"/>
          <p:nvPr/>
        </p:nvSpPr>
        <p:spPr>
          <a:xfrm>
            <a:off x="4389120" y="5378400"/>
            <a:ext cx="141516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Third row</a:t>
            </a:r>
            <a:endParaRPr/>
          </a:p>
        </p:txBody>
      </p:sp>
      <p:sp>
        <p:nvSpPr>
          <p:cNvPr id="144" name="TextShape 18"/>
          <p:cNvSpPr txBox="1"/>
          <p:nvPr/>
        </p:nvSpPr>
        <p:spPr>
          <a:xfrm>
            <a:off x="4389120" y="4826880"/>
            <a:ext cx="155232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Fourth row</a:t>
            </a:r>
            <a:endParaRPr/>
          </a:p>
        </p:txBody>
      </p:sp>
      <p:sp>
        <p:nvSpPr>
          <p:cNvPr id="145" name="TextShape 19"/>
          <p:cNvSpPr txBox="1"/>
          <p:nvPr/>
        </p:nvSpPr>
        <p:spPr>
          <a:xfrm>
            <a:off x="6309360" y="4621680"/>
            <a:ext cx="3472560" cy="247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Common at NDFD and seen </a:t>
            </a:r>
            <a:endParaRPr/>
          </a:p>
          <a:p>
            <a:r>
              <a:rPr lang="en-US">
                <a:latin typeface="DejaVu Sans Mono"/>
              </a:rPr>
              <a:t>at ECMWF</a:t>
            </a:r>
            <a:endParaRPr/>
          </a:p>
          <a:p>
            <a:endParaRPr/>
          </a:p>
          <a:p>
            <a:r>
              <a:rPr lang="en-US">
                <a:latin typeface="DejaVu Sans Mono"/>
              </a:rPr>
              <a:t>To save space, store</a:t>
            </a:r>
            <a:endParaRPr/>
          </a:p>
          <a:p>
            <a:r>
              <a:rPr lang="en-US">
                <a:latin typeface="DejaVu Sans Mono"/>
              </a:rPr>
              <a:t>the delta between</a:t>
            </a:r>
            <a:endParaRPr/>
          </a:p>
          <a:p>
            <a:r>
              <a:rPr lang="en-US">
                <a:latin typeface="DejaVu Sans Mono"/>
              </a:rPr>
              <a:t>adjacent grid points.</a:t>
            </a:r>
            <a:endParaRPr/>
          </a:p>
          <a:p>
            <a:r>
              <a:rPr lang="en-US">
                <a:latin typeface="DejaVu Sans Mono"/>
              </a:rPr>
              <a:t>The deltas are smaller</a:t>
            </a:r>
            <a:endParaRPr/>
          </a:p>
          <a:p>
            <a:r>
              <a:rPr lang="en-US">
                <a:latin typeface="DejaVu Sans Mono"/>
              </a:rPr>
              <a:t>in plowing order.</a:t>
            </a:r>
            <a:endParaRPr/>
          </a:p>
          <a:p>
            <a:endParaRPr/>
          </a:p>
        </p:txBody>
      </p:sp>
      <p:sp>
        <p:nvSpPr>
          <p:cNvPr id="146" name="TextShape 20"/>
          <p:cNvSpPr txBox="1"/>
          <p:nvPr/>
        </p:nvSpPr>
        <p:spPr>
          <a:xfrm>
            <a:off x="6323040" y="1820160"/>
            <a:ext cx="2923920" cy="115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latin typeface="DejaVu Sans Mono"/>
              </a:rPr>
              <a:t>NCEP regional models</a:t>
            </a:r>
            <a:endParaRPr/>
          </a:p>
          <a:p>
            <a:r>
              <a:rPr lang="en-US">
                <a:latin typeface="DejaVu Sans Mono"/>
              </a:rPr>
              <a:t>use WE:SN,</a:t>
            </a:r>
            <a:endParaRPr/>
          </a:p>
          <a:p>
            <a:r>
              <a:rPr lang="en-US">
                <a:latin typeface="DejaVu Sans Mono"/>
              </a:rPr>
              <a:t>NCEP global models</a:t>
            </a:r>
            <a:endParaRPr/>
          </a:p>
          <a:p>
            <a:r>
              <a:rPr lang="en-US">
                <a:latin typeface="DejaVu Sans Mono"/>
              </a:rPr>
              <a:t>Use WE:NS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dirty="0" smtClean="0">
                <a:solidFill>
                  <a:srgbClr val="0000FF"/>
                </a:solidFill>
              </a:rPr>
              <a:t>GRIB: grid description</a:t>
            </a:r>
            <a:endParaRPr dirty="0"/>
          </a:p>
        </p:txBody>
      </p:sp>
      <p:sp>
        <p:nvSpPr>
          <p:cNvPr id="148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9" name="CustomShape 3"/>
          <p:cNvSpPr/>
          <p:nvPr/>
        </p:nvSpPr>
        <p:spPr>
          <a:xfrm>
            <a:off x="365760" y="156312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Examination of one grib message in more detail.</a:t>
            </a:r>
            <a:endParaRPr/>
          </a:p>
          <a:p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ebis@linux-landing:~$ wgrib2 -V -d 1  narr_ncdc.2013061700.grb2 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1:0:vt=2013061700:mean sea level:anl:MSLET MSLP (Eta model reduction) [Pa]: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ndata=96673:undef=1648:mean=101491:min=98257.6:max=103123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    grid_template=30:winds(grid):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Lambert Conformal: (349 x 277) input WE:SN output WE:SN res 56</a:t>
            </a:r>
            <a:endParaRPr/>
          </a:p>
          <a:p>
            <a:r>
              <a:rPr lang="en-US" sz="1600" strike="noStrike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Lat1 1.000000 Lon1 214.500000 LoV 253.000000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	LatD 50.000000 Latin1 50.000000 Latin2 50.000000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	LatSP 0.000000 LonSP 0.000000</a:t>
            </a:r>
            <a:endParaRPr/>
          </a:p>
          <a:p>
            <a:r>
              <a:rPr lang="en-US" sz="1600" strike="noStrike">
                <a:solidFill>
                  <a:srgbClr val="FF0000"/>
                </a:solidFill>
                <a:latin typeface="Courier 10 Pitch"/>
              </a:rPr>
              <a:t>	North Pole (349 x 277) Dx 32463.0000 m Dy 32463.0000 m mode 56</a:t>
            </a:r>
            <a:endParaRPr/>
          </a:p>
          <a:p>
            <a:endParaRPr/>
          </a:p>
          <a:p>
            <a:endParaRPr/>
          </a:p>
          <a:p>
            <a:r>
              <a:rPr lang="en-US" sz="1600" strike="noStrike">
                <a:solidFill>
                  <a:srgbClr val="FF3366"/>
                </a:solidFill>
                <a:latin typeface="Courier 10 Pitch"/>
              </a:rPr>
              <a:t>Various parameters that define the Lambert Conformal Projection</a:t>
            </a:r>
            <a:endParaRPr/>
          </a:p>
          <a:p>
            <a:r>
              <a:rPr lang="en-US" sz="1600" strike="noStrike">
                <a:solidFill>
                  <a:srgbClr val="FF3366"/>
                </a:solidFill>
                <a:latin typeface="Courier 10 Pitch"/>
              </a:rPr>
              <a:t>Lat1, Lon1    location of the first grid point (grib file ordering)</a:t>
            </a:r>
            <a:endParaRPr/>
          </a:p>
          <a:p>
            <a:r>
              <a:rPr lang="en-US" sz="1600" strike="noStrike">
                <a:solidFill>
                  <a:srgbClr val="FF3366"/>
                </a:solidFill>
                <a:latin typeface="Courier 10 Pitch"/>
              </a:rPr>
              <a:t>Dx, Dy          grid spacing at Latin1</a:t>
            </a:r>
            <a:r>
              <a:rPr lang="en-US" strike="noStrike">
                <a:solidFill>
                  <a:srgbClr val="FF3366"/>
                </a:solidFill>
                <a:latin typeface="Courier 10 Pitch"/>
              </a:rPr>
              <a:t> </a:t>
            </a:r>
            <a:endParaRPr/>
          </a:p>
          <a:p>
            <a:r>
              <a:rPr lang="en-US" strike="noStrike">
                <a:solidFill>
                  <a:srgbClr val="FF3366"/>
                </a:solidFill>
                <a:latin typeface="Courier 10 Pitch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dirty="0" smtClean="0">
                <a:solidFill>
                  <a:srgbClr val="0000FF"/>
                </a:solidFill>
                <a:latin typeface="Arial"/>
              </a:rPr>
              <a:t>Types </a:t>
            </a:r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of data</a:t>
            </a:r>
            <a:endParaRPr dirty="0"/>
          </a:p>
        </p:txBody>
      </p:sp>
      <p:sp>
        <p:nvSpPr>
          <p:cNvPr id="75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3200" strike="noStrike" dirty="0">
                <a:latin typeface="Arial"/>
              </a:rPr>
              <a:t>Point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strike="noStrike" dirty="0">
                <a:latin typeface="Arial"/>
              </a:rPr>
              <a:t>Station data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strike="noStrike" dirty="0" err="1" smtClean="0">
                <a:latin typeface="Arial"/>
              </a:rPr>
              <a:t>Rawinsonde</a:t>
            </a:r>
            <a:r>
              <a:rPr lang="en-US" sz="2800" strike="noStrike" dirty="0">
                <a:latin typeface="Arial"/>
              </a:rPr>
              <a:t>, a line of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strike="noStrike" dirty="0">
                <a:latin typeface="Arial"/>
              </a:rPr>
              <a:t>Aircraft data, a line of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US" sz="2800" strike="noStrike" dirty="0">
                <a:latin typeface="Arial"/>
              </a:rPr>
              <a:t>“Raw” satellite data, a swath of observations</a:t>
            </a:r>
            <a:endParaRPr dirty="0"/>
          </a:p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§"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dirty="0" smtClean="0">
                <a:solidFill>
                  <a:srgbClr val="0000FF"/>
                </a:solidFill>
              </a:rPr>
              <a:t>GRIB: monthly mean</a:t>
            </a:r>
            <a:endParaRPr dirty="0"/>
          </a:p>
        </p:txBody>
      </p:sp>
      <p:sp>
        <p:nvSpPr>
          <p:cNvPr id="151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2" name="CustomShape 3"/>
          <p:cNvSpPr/>
          <p:nvPr/>
        </p:nvSpPr>
        <p:spPr>
          <a:xfrm>
            <a:off x="365760" y="156312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Examination of time ranges.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bash-4.1$ wgrib2 flxf06.gdas.201604.grb2 -d 1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1:0:d=2016040100: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UFLX:surface:120@6 hour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ave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(0-6 hour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ave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fcst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),missing=0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FF3366"/>
                </a:solidFill>
                <a:latin typeface="Courier 10 Pitch"/>
              </a:rPr>
              <a:t>Monthly mean zonal wind stress at the surface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1:0:d=2016040100: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UFLX:surface:30@24 hour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ave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(0-6 hour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ave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 </a:t>
            </a:r>
            <a:r>
              <a:rPr lang="en-US" sz="1600" strike="noStrike" dirty="0" err="1">
                <a:solidFill>
                  <a:srgbClr val="FF0000"/>
                </a:solidFill>
                <a:latin typeface="Courier 10 Pitch"/>
              </a:rPr>
              <a:t>fcst</a:t>
            </a:r>
            <a:r>
              <a:rPr lang="en-US" sz="1600" strike="noStrike" dirty="0">
                <a:solidFill>
                  <a:srgbClr val="FF0000"/>
                </a:solidFill>
                <a:latin typeface="Courier 10 Pitch"/>
              </a:rPr>
              <a:t>),missing=0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FF3366"/>
                </a:solidFill>
                <a:latin typeface="Courier 10 Pitch"/>
              </a:rPr>
              <a:t>Monthly mean of the 00Z UFLX.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In the above examples “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ave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” which is short for averaged is used. Ave is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only one of the possibilities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Ave        average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Acc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       accumulation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Max     </a:t>
            </a:r>
            <a:r>
              <a:rPr lang="en-US" sz="1600" strike="noStrike" dirty="0" smtClean="0">
                <a:solidFill>
                  <a:srgbClr val="000000"/>
                </a:solidFill>
                <a:latin typeface="Courier 10 Pitch"/>
              </a:rPr>
              <a:t>  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maximum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Min        minimum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Uncommmon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: RMS,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Std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Dev, Standardized Anomaly, </a:t>
            </a:r>
            <a:r>
              <a:rPr lang="en-US" sz="1600" strike="noStrike" dirty="0" err="1">
                <a:solidFill>
                  <a:srgbClr val="000000"/>
                </a:solidFill>
                <a:latin typeface="Courier 10 Pitch"/>
              </a:rPr>
              <a:t>etc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GRIB2: packing/compression</a:t>
            </a:r>
            <a:endParaRPr dirty="0"/>
          </a:p>
        </p:txBody>
      </p:sp>
      <p:sp>
        <p:nvSpPr>
          <p:cNvPr id="154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5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Models are getting bigger faster than the bandwidth increases.  Compression helps</a:t>
            </a:r>
            <a:endParaRPr/>
          </a:p>
          <a:p>
            <a:r>
              <a:rPr lang="en-US" strike="noStrike">
                <a:latin typeface="Arial"/>
              </a:rPr>
              <a:t>but still cannot send the full resolution forecasts to the users.  GFS 0.25 degree</a:t>
            </a:r>
            <a:endParaRPr/>
          </a:p>
          <a:p>
            <a:r>
              <a:rPr lang="en-US" strike="noStrike">
                <a:latin typeface="Arial"/>
              </a:rPr>
              <a:t>single forecast hour, all fields in MB.  Simple = scaled integers (also used in grb1)</a:t>
            </a:r>
            <a:endParaRPr/>
          </a:p>
          <a:p>
            <a:endParaRPr/>
          </a:p>
        </p:txBody>
      </p:sp>
      <p:pic>
        <p:nvPicPr>
          <p:cNvPr id="156" name="Picture 155"/>
          <p:cNvPicPr/>
          <p:nvPr/>
        </p:nvPicPr>
        <p:blipFill>
          <a:blip r:embed="rId2"/>
          <a:stretch/>
        </p:blipFill>
        <p:spPr>
          <a:xfrm>
            <a:off x="1280160" y="2743200"/>
            <a:ext cx="6675120" cy="3840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GRIB2: packing/compression</a:t>
            </a:r>
            <a:endParaRPr dirty="0"/>
          </a:p>
        </p:txBody>
      </p:sp>
      <p:sp>
        <p:nvSpPr>
          <p:cNvPr id="158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9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  </a:t>
            </a:r>
            <a:r>
              <a:rPr lang="en-US" strike="noStrike" dirty="0" smtClean="0">
                <a:latin typeface="Arial"/>
              </a:rPr>
              <a:t> </a:t>
            </a:r>
            <a:r>
              <a:rPr lang="en-US" strike="noStrike" dirty="0">
                <a:solidFill>
                  <a:srgbClr val="FF0000"/>
                </a:solidFill>
                <a:latin typeface="Arial"/>
              </a:rPr>
              <a:t>Jpeg2000</a:t>
            </a:r>
            <a:r>
              <a:rPr lang="en-US" strike="noStrike" dirty="0">
                <a:latin typeface="Arial"/>
              </a:rPr>
              <a:t>:	very good compression but very slow</a:t>
            </a:r>
            <a:endParaRPr dirty="0"/>
          </a:p>
          <a:p>
            <a:r>
              <a:rPr lang="en-US" strike="noStrike" dirty="0">
                <a:latin typeface="Arial"/>
              </a:rPr>
              <a:t>		Poor when data has undefined values</a:t>
            </a:r>
            <a:endParaRPr dirty="0"/>
          </a:p>
          <a:p>
            <a:r>
              <a:rPr lang="en-US" strike="noStrike" dirty="0">
                <a:latin typeface="Arial"/>
              </a:rPr>
              <a:t>		Widely used at NCEP</a:t>
            </a:r>
            <a:endParaRPr dirty="0"/>
          </a:p>
          <a:p>
            <a:endParaRPr dirty="0"/>
          </a:p>
          <a:p>
            <a:r>
              <a:rPr lang="en-US" strike="noStrike" dirty="0" smtClean="0">
                <a:solidFill>
                  <a:srgbClr val="FF0000"/>
                </a:solidFill>
                <a:latin typeface="Arial"/>
              </a:rPr>
              <a:t>   Complex</a:t>
            </a:r>
            <a:r>
              <a:rPr lang="en-US" strike="noStrike" dirty="0">
                <a:latin typeface="Arial"/>
              </a:rPr>
              <a:t>:	encode data, deltas or deltas of deltas, 6 flavors of complex</a:t>
            </a:r>
            <a:endParaRPr dirty="0"/>
          </a:p>
          <a:p>
            <a:r>
              <a:rPr lang="en-US" strike="noStrike" dirty="0" smtClean="0">
                <a:latin typeface="Arial"/>
              </a:rPr>
              <a:t>  </a:t>
            </a:r>
            <a:r>
              <a:rPr lang="en-US" strike="noStrike" dirty="0">
                <a:latin typeface="Arial"/>
              </a:rPr>
              <a:t>		Good compression but not as good jpeg2000</a:t>
            </a:r>
            <a:endParaRPr dirty="0"/>
          </a:p>
          <a:p>
            <a:r>
              <a:rPr lang="en-US" strike="noStrike" dirty="0" smtClean="0">
                <a:latin typeface="Arial"/>
              </a:rPr>
              <a:t>                             </a:t>
            </a:r>
            <a:r>
              <a:rPr lang="en-US" strike="noStrike" dirty="0">
                <a:latin typeface="Arial"/>
              </a:rPr>
              <a:t>Best = +9% (size), c3 = +12% c3.bitmap = +16%</a:t>
            </a:r>
            <a:endParaRPr dirty="0"/>
          </a:p>
          <a:p>
            <a:r>
              <a:rPr lang="en-US" strike="noStrike" dirty="0">
                <a:latin typeface="Arial"/>
              </a:rPr>
              <a:t>		Better than jpeg2000 when undefined values</a:t>
            </a:r>
            <a:endParaRPr dirty="0"/>
          </a:p>
          <a:p>
            <a:r>
              <a:rPr lang="en-US" strike="noStrike" dirty="0">
                <a:latin typeface="Arial"/>
              </a:rPr>
              <a:t>		Very fast decoding, 20x jpeg2000</a:t>
            </a:r>
            <a:endParaRPr dirty="0"/>
          </a:p>
          <a:p>
            <a:r>
              <a:rPr lang="en-US" strike="noStrike" dirty="0">
                <a:latin typeface="Arial"/>
              </a:rPr>
              <a:t>		Increasing use at NCEP (speed vs size)</a:t>
            </a:r>
            <a:endParaRPr dirty="0"/>
          </a:p>
          <a:p>
            <a:endParaRPr dirty="0"/>
          </a:p>
          <a:p>
            <a:r>
              <a:rPr lang="en-US" strike="noStrike" dirty="0" smtClean="0">
                <a:latin typeface="Arial"/>
              </a:rPr>
              <a:t>     </a:t>
            </a:r>
            <a:r>
              <a:rPr lang="en-US" strike="noStrike" dirty="0" err="1" smtClean="0">
                <a:solidFill>
                  <a:srgbClr val="FF0000"/>
                </a:solidFill>
                <a:latin typeface="Arial"/>
              </a:rPr>
              <a:t>Png</a:t>
            </a:r>
            <a:r>
              <a:rPr lang="en-US" strike="noStrike" dirty="0">
                <a:latin typeface="Arial"/>
              </a:rPr>
              <a:t>: </a:t>
            </a:r>
            <a:r>
              <a:rPr lang="en-US" strike="noStrike" dirty="0" smtClean="0">
                <a:latin typeface="Arial"/>
              </a:rPr>
              <a:t>               compression </a:t>
            </a:r>
            <a:r>
              <a:rPr lang="en-US" strike="noStrike" dirty="0">
                <a:latin typeface="Arial"/>
              </a:rPr>
              <a:t>not as good as jpeg2000</a:t>
            </a:r>
            <a:endParaRPr dirty="0"/>
          </a:p>
          <a:p>
            <a:endParaRPr dirty="0"/>
          </a:p>
          <a:p>
            <a:r>
              <a:rPr lang="en-US" strike="noStrike" dirty="0" smtClean="0">
                <a:solidFill>
                  <a:srgbClr val="FF0000"/>
                </a:solidFill>
                <a:latin typeface="Arial"/>
              </a:rPr>
              <a:t>     RLE:</a:t>
            </a:r>
            <a:r>
              <a:rPr lang="en-US" strike="noStrike" dirty="0">
                <a:latin typeface="Arial"/>
              </a:rPr>
              <a:t>	</a:t>
            </a:r>
            <a:r>
              <a:rPr lang="en-US" strike="noStrike" dirty="0" smtClean="0">
                <a:latin typeface="Arial"/>
              </a:rPr>
              <a:t>              run </a:t>
            </a:r>
            <a:r>
              <a:rPr lang="en-US" strike="noStrike" dirty="0">
                <a:latin typeface="Arial"/>
              </a:rPr>
              <a:t>length encoding, Japanese radar products</a:t>
            </a:r>
            <a:endParaRPr dirty="0"/>
          </a:p>
          <a:p>
            <a:r>
              <a:rPr lang="en-US" dirty="0" smtClean="0"/>
              <a:t> </a:t>
            </a:r>
            <a:endParaRPr dirty="0"/>
          </a:p>
          <a:p>
            <a:r>
              <a:rPr lang="en-US" strike="noStrike" dirty="0" smtClean="0">
                <a:latin typeface="Arial"/>
              </a:rPr>
              <a:t>     </a:t>
            </a:r>
            <a:r>
              <a:rPr lang="en-US" strike="noStrike" dirty="0" err="1" smtClean="0">
                <a:solidFill>
                  <a:srgbClr val="FF0000"/>
                </a:solidFill>
                <a:latin typeface="Arial"/>
              </a:rPr>
              <a:t>Aec</a:t>
            </a:r>
            <a:r>
              <a:rPr lang="en-US" strike="noStrike" dirty="0">
                <a:solidFill>
                  <a:srgbClr val="FF0000"/>
                </a:solidFill>
                <a:latin typeface="Arial"/>
              </a:rPr>
              <a:t>:</a:t>
            </a:r>
            <a:r>
              <a:rPr lang="en-US" strike="noStrike" dirty="0">
                <a:latin typeface="Arial"/>
              </a:rPr>
              <a:t>		open source </a:t>
            </a:r>
            <a:r>
              <a:rPr lang="en-US" strike="noStrike" dirty="0" err="1">
                <a:latin typeface="Arial"/>
              </a:rPr>
              <a:t>szip</a:t>
            </a:r>
            <a:r>
              <a:rPr lang="en-US" strike="noStrike" dirty="0">
                <a:latin typeface="Arial"/>
              </a:rPr>
              <a:t>, new, fast</a:t>
            </a:r>
            <a:endParaRPr dirty="0"/>
          </a:p>
          <a:p>
            <a:endParaRPr dirty="0"/>
          </a:p>
          <a:p>
            <a:r>
              <a:rPr lang="en-US" strike="noStrike" dirty="0" smtClean="0">
                <a:solidFill>
                  <a:srgbClr val="FF0000"/>
                </a:solidFill>
                <a:latin typeface="Arial"/>
              </a:rPr>
              <a:t>    Simple</a:t>
            </a:r>
            <a:r>
              <a:rPr lang="en-US" strike="noStrike" dirty="0">
                <a:solidFill>
                  <a:srgbClr val="FF0000"/>
                </a:solidFill>
                <a:latin typeface="Arial"/>
              </a:rPr>
              <a:t>:</a:t>
            </a:r>
            <a:r>
              <a:rPr lang="en-US" strike="noStrike" dirty="0">
                <a:latin typeface="Arial"/>
              </a:rPr>
              <a:t>	</a:t>
            </a:r>
            <a:r>
              <a:rPr lang="en-US" strike="noStrike" dirty="0" smtClean="0">
                <a:latin typeface="Arial"/>
              </a:rPr>
              <a:t>big </a:t>
            </a:r>
            <a:r>
              <a:rPr lang="en-US" strike="noStrike" dirty="0">
                <a:latin typeface="Arial"/>
              </a:rPr>
              <a:t>files, very fast to pack/unpack</a:t>
            </a:r>
            <a:endParaRPr dirty="0"/>
          </a:p>
          <a:p>
            <a:r>
              <a:rPr lang="en-US" strike="noStrike" dirty="0">
                <a:latin typeface="Arial"/>
              </a:rPr>
              <a:t>				</a:t>
            </a:r>
            <a:endParaRPr dirty="0"/>
          </a:p>
          <a:p>
            <a:r>
              <a:rPr lang="en-US" strike="noStrike" dirty="0">
                <a:latin typeface="Arial"/>
              </a:rPr>
              <a:t>Packing should be transparent to the user.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dirty="0">
                <a:solidFill>
                  <a:srgbClr val="0000FF"/>
                </a:solidFill>
              </a:rPr>
              <a:t>GRIB2: packing/compression</a:t>
            </a:r>
            <a:endParaRPr lang="en-US" sz="4400" dirty="0"/>
          </a:p>
        </p:txBody>
      </p:sp>
      <p:sp>
        <p:nvSpPr>
          <p:cNvPr id="161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2" name="CustomShape 3"/>
          <p:cNvSpPr/>
          <p:nvPr/>
        </p:nvSpPr>
        <p:spPr>
          <a:xfrm>
            <a:off x="365760" y="156312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Examination of one </a:t>
            </a:r>
            <a:r>
              <a:rPr lang="en-US" strike="noStrike" dirty="0" err="1">
                <a:latin typeface="Arial"/>
              </a:rPr>
              <a:t>grib</a:t>
            </a:r>
            <a:r>
              <a:rPr lang="en-US" strike="noStrike" dirty="0">
                <a:latin typeface="Arial"/>
              </a:rPr>
              <a:t> message in more detail.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bash-4.1$ wgrib2 flxf06.gdas.201604.grb2 -d 1 -v2 -packing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1:0:</a:t>
            </a:r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packing=grid point data - complex packing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and spatial 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differencing,c3 </a:t>
            </a:r>
            <a:r>
              <a:rPr lang="en-US" sz="1600" strike="noStrike" dirty="0" err="1">
                <a:solidFill>
                  <a:srgbClr val="FF00FF"/>
                </a:solidFill>
                <a:latin typeface="Courier 10 Pitch"/>
              </a:rPr>
              <a:t>val</a:t>
            </a:r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=(-10916+i*2^0)*10^-4, ref=0..32767</a:t>
            </a:r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 </a:t>
            </a:r>
            <a:endParaRPr dirty="0"/>
          </a:p>
          <a:p>
            <a:r>
              <a:rPr lang="en-US" sz="1600" strike="noStrike" dirty="0">
                <a:solidFill>
                  <a:srgbClr val="000000"/>
                </a:solidFill>
                <a:latin typeface="Courier 10 Pitch"/>
              </a:rPr>
              <a:t>(#bits=15) group width bits=4 #groups=45351</a:t>
            </a:r>
            <a:endParaRPr dirty="0"/>
          </a:p>
          <a:p>
            <a:endParaRPr dirty="0"/>
          </a:p>
          <a:p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Packing=  many different types of packing/compression</a:t>
            </a:r>
            <a:endParaRPr dirty="0"/>
          </a:p>
          <a:p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          Common: jpeg2000, simple, complex</a:t>
            </a:r>
            <a:endParaRPr dirty="0"/>
          </a:p>
          <a:p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          Less common: </a:t>
            </a:r>
            <a:r>
              <a:rPr lang="en-US" sz="1600" strike="noStrike" dirty="0" err="1">
                <a:solidFill>
                  <a:srgbClr val="0000FF"/>
                </a:solidFill>
                <a:latin typeface="Courier 10 Pitch"/>
              </a:rPr>
              <a:t>ieee</a:t>
            </a:r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, RLE (Japan), </a:t>
            </a:r>
            <a:r>
              <a:rPr lang="en-US" sz="1600" strike="noStrike" dirty="0" err="1">
                <a:solidFill>
                  <a:srgbClr val="0000FF"/>
                </a:solidFill>
                <a:latin typeface="Courier 10 Pitch"/>
              </a:rPr>
              <a:t>aec</a:t>
            </a:r>
            <a:r>
              <a:rPr lang="en-US" sz="1600" strike="noStrike" dirty="0">
                <a:solidFill>
                  <a:srgbClr val="0000FF"/>
                </a:solidFill>
                <a:latin typeface="Courier 10 Pitch"/>
              </a:rPr>
              <a:t> (DWD, new)</a:t>
            </a:r>
            <a:endParaRPr dirty="0"/>
          </a:p>
          <a:p>
            <a:endParaRPr dirty="0"/>
          </a:p>
          <a:p>
            <a:r>
              <a:rPr lang="en-US" sz="1600" strike="noStrike" dirty="0" err="1">
                <a:solidFill>
                  <a:srgbClr val="FF00FF"/>
                </a:solidFill>
                <a:latin typeface="Courier 10 Pitch"/>
              </a:rPr>
              <a:t>val</a:t>
            </a:r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=(-10916+i*2^0)*10^-4, ref=0..32767</a:t>
            </a:r>
            <a:endParaRPr dirty="0"/>
          </a:p>
          <a:p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          Usually </a:t>
            </a:r>
            <a:r>
              <a:rPr lang="en-US" sz="1600" strike="noStrike" dirty="0" err="1">
                <a:solidFill>
                  <a:srgbClr val="FF00FF"/>
                </a:solidFill>
                <a:latin typeface="Courier 10 Pitch"/>
              </a:rPr>
              <a:t>grib</a:t>
            </a:r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 stores grid values as scaled integers</a:t>
            </a:r>
            <a:endParaRPr dirty="0"/>
          </a:p>
          <a:p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          ECMWF and wgrib2 usually scale by 10^0 and keep </a:t>
            </a:r>
            <a:r>
              <a:rPr lang="en-US" sz="1600" strike="noStrike" dirty="0" smtClean="0">
                <a:solidFill>
                  <a:srgbClr val="FF00FF"/>
                </a:solidFill>
                <a:latin typeface="Courier 10 Pitch"/>
              </a:rPr>
              <a:t>the </a:t>
            </a:r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number of binary bits fixed.</a:t>
            </a:r>
            <a:endParaRPr dirty="0"/>
          </a:p>
          <a:p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          NCEP usually scale by specified 2^N and 10^M</a:t>
            </a:r>
            <a:endParaRPr dirty="0"/>
          </a:p>
          <a:p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          </a:t>
            </a:r>
            <a:r>
              <a:rPr lang="en-US" sz="1600" strike="noStrike" dirty="0" smtClean="0">
                <a:solidFill>
                  <a:srgbClr val="FF00FF"/>
                </a:solidFill>
                <a:latin typeface="Courier 10 Pitch"/>
              </a:rPr>
              <a:t>Scaling </a:t>
            </a:r>
            <a:r>
              <a:rPr lang="en-US" sz="1600" strike="noStrike" dirty="0">
                <a:solidFill>
                  <a:srgbClr val="FF00FF"/>
                </a:solidFill>
                <a:latin typeface="Courier 10 Pitch"/>
              </a:rPr>
              <a:t>depends on variable (ex. RH vs TMP).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GRIB1: software</a:t>
            </a:r>
            <a:endParaRPr dirty="0"/>
          </a:p>
        </p:txBody>
      </p:sp>
      <p:sp>
        <p:nvSpPr>
          <p:cNvPr id="164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5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Grib1 has been around for 20+ years, it's a relatively simple standard.</a:t>
            </a:r>
            <a:endParaRPr/>
          </a:p>
          <a:p>
            <a:r>
              <a:rPr lang="en-US" strike="noStrike">
                <a:latin typeface="Arial"/>
              </a:rPr>
              <a:t>Many libraries</a:t>
            </a:r>
            <a:endParaRPr/>
          </a:p>
          <a:p>
            <a:r>
              <a:rPr lang="en-US" strike="noStrike">
                <a:latin typeface="Arial"/>
              </a:rPr>
              <a:t>Much software</a:t>
            </a:r>
            <a:endParaRPr/>
          </a:p>
          <a:p>
            <a:r>
              <a:rPr lang="en-US" strike="noStrike">
                <a:latin typeface="Arial"/>
              </a:rPr>
              <a:t>grib software for my cell phone.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I don't do much in grib1 but my tool kit includes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GrADS   	visualization</a:t>
            </a:r>
            <a:endParaRPr/>
          </a:p>
          <a:p>
            <a:r>
              <a:rPr lang="en-US" strike="noStrike">
                <a:latin typeface="Arial"/>
              </a:rPr>
              <a:t>Grib2ctl		control file make for GrADS</a:t>
            </a:r>
            <a:endParaRPr/>
          </a:p>
          <a:p>
            <a:r>
              <a:rPr lang="en-US" strike="noStrike">
                <a:latin typeface="Arial"/>
              </a:rPr>
              <a:t>Wgrib     	inventory, decode and basic data base functions</a:t>
            </a:r>
            <a:endParaRPr/>
          </a:p>
          <a:p>
            <a:r>
              <a:rPr lang="en-US" strike="noStrike">
                <a:latin typeface="Arial"/>
              </a:rPr>
              <a:t>Copygb		interpolation</a:t>
            </a:r>
            <a:endParaRPr/>
          </a:p>
          <a:p>
            <a:r>
              <a:rPr lang="en-US" strike="noStrike">
                <a:latin typeface="Arial"/>
              </a:rPr>
              <a:t>Grb1to2:		grib1 → grib2 converter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Some notable open source codes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CDO</a:t>
            </a:r>
            <a:endParaRPr/>
          </a:p>
          <a:p>
            <a:r>
              <a:rPr lang="en-US" strike="noStrike">
                <a:latin typeface="Arial"/>
              </a:rPr>
              <a:t>GDAL</a:t>
            </a:r>
            <a:endParaRPr/>
          </a:p>
          <a:p>
            <a:r>
              <a:rPr lang="en-US" strike="noStrike">
                <a:latin typeface="Arial"/>
              </a:rPr>
              <a:t>NCL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GRIB2: software</a:t>
            </a:r>
            <a:endParaRPr/>
          </a:p>
        </p:txBody>
      </p:sp>
      <p:sp>
        <p:nvSpPr>
          <p:cNvPr id="167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8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Grib2 is a newer, more complicated standard</a:t>
            </a:r>
            <a:endParaRPr/>
          </a:p>
          <a:p>
            <a:r>
              <a:rPr lang="en-US" strike="noStrike">
                <a:latin typeface="Arial"/>
              </a:rPr>
              <a:t>Fewer libraries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My tool kit includes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GrADS   	visualization</a:t>
            </a:r>
            <a:endParaRPr/>
          </a:p>
          <a:p>
            <a:r>
              <a:rPr lang="en-US" strike="noStrike">
                <a:latin typeface="Arial"/>
              </a:rPr>
              <a:t>G2ctl		control file make for GrADS</a:t>
            </a:r>
            <a:endParaRPr/>
          </a:p>
          <a:p>
            <a:r>
              <a:rPr lang="en-US" strike="noStrike">
                <a:latin typeface="Arial"/>
              </a:rPr>
              <a:t>Wgrib2     	inventory, decode and more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Some notable open source codes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CDO</a:t>
            </a:r>
            <a:endParaRPr/>
          </a:p>
          <a:p>
            <a:r>
              <a:rPr lang="en-US" strike="noStrike">
                <a:latin typeface="Arial"/>
              </a:rPr>
              <a:t>degrib</a:t>
            </a:r>
            <a:endParaRPr/>
          </a:p>
          <a:p>
            <a:r>
              <a:rPr lang="en-US" strike="noStrike">
                <a:latin typeface="Arial"/>
              </a:rPr>
              <a:t>GDAL</a:t>
            </a:r>
            <a:endParaRPr/>
          </a:p>
          <a:p>
            <a:r>
              <a:rPr lang="en-US" strike="noStrike">
                <a:latin typeface="Arial"/>
              </a:rPr>
              <a:t>NCL</a:t>
            </a:r>
            <a:endParaRPr/>
          </a:p>
          <a:p>
            <a:r>
              <a:rPr lang="en-US" strike="noStrike">
                <a:latin typeface="Arial"/>
              </a:rPr>
              <a:t>RNomads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Reading a grib1/2 file</a:t>
            </a:r>
            <a:endParaRPr/>
          </a:p>
        </p:txBody>
      </p:sp>
      <p:sp>
        <p:nvSpPr>
          <p:cNvPr id="170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1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1. Reading the WMO grib format documentation and writing code</a:t>
            </a:r>
            <a:endParaRPr/>
          </a:p>
          <a:p>
            <a:r>
              <a:rPr lang="en-US" strike="noStrike">
                <a:latin typeface="Arial"/>
              </a:rPr>
              <a:t>    based on the documentation.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  </a:t>
            </a:r>
            <a:r>
              <a:rPr lang="en-US" strike="noStrike">
                <a:solidFill>
                  <a:srgbClr val="FF0000"/>
                </a:solidFill>
                <a:latin typeface="Arial"/>
              </a:rPr>
              <a:t>  STOP!  HALT! </a:t>
            </a:r>
            <a:r>
              <a:rPr lang="en-US" strike="noStrike">
                <a:latin typeface="Arial"/>
              </a:rPr>
              <a:t> 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2.  Use a high-level program to read the grib file.</a:t>
            </a:r>
            <a:endParaRPr/>
          </a:p>
          <a:p>
            <a:r>
              <a:rPr lang="en-US" strike="noStrike">
                <a:latin typeface="Arial"/>
              </a:rPr>
              <a:t>         ex. GrADS, NCL, RNomads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3.  Use a utility to convert to a familiar format.</a:t>
            </a:r>
            <a:endParaRPr/>
          </a:p>
          <a:p>
            <a:r>
              <a:rPr lang="en-US" strike="noStrike">
                <a:latin typeface="Arial"/>
              </a:rPr>
              <a:t>                   IEEE:  my favorite method, many programs</a:t>
            </a:r>
            <a:endParaRPr/>
          </a:p>
          <a:p>
            <a:r>
              <a:rPr lang="en-US" strike="noStrike">
                <a:latin typeface="Arial"/>
              </a:rPr>
              <a:t>                   NetCDF: many programs</a:t>
            </a:r>
            <a:endParaRPr/>
          </a:p>
          <a:p>
            <a:r>
              <a:rPr lang="en-US" strike="noStrike">
                <a:latin typeface="Arial"/>
              </a:rPr>
              <a:t>                   GIS:  GDAL, degrib and others</a:t>
            </a:r>
            <a:endParaRPr/>
          </a:p>
          <a:p>
            <a:r>
              <a:rPr lang="en-US" strike="noStrike">
                <a:latin typeface="Arial"/>
              </a:rPr>
              <a:t>                   CSV: wgrib2</a:t>
            </a:r>
            <a:endParaRPr/>
          </a:p>
          <a:p>
            <a:r>
              <a:rPr lang="en-US" strike="noStrike">
                <a:latin typeface="Arial"/>
              </a:rPr>
              <a:t>                   MySQL: wgrib2</a:t>
            </a:r>
            <a:endParaRPr/>
          </a:p>
          <a:p>
            <a:r>
              <a:rPr lang="en-US" strike="noStrike">
                <a:latin typeface="Arial"/>
              </a:rPr>
              <a:t> </a:t>
            </a:r>
            <a:endParaRPr/>
          </a:p>
          <a:p>
            <a:r>
              <a:rPr lang="en-US" strike="noStrike">
                <a:latin typeface="Arial"/>
              </a:rPr>
              <a:t>4.  Use a library</a:t>
            </a:r>
            <a:endParaRPr/>
          </a:p>
          <a:p>
            <a:r>
              <a:rPr lang="en-US" strike="noStrike">
                <a:latin typeface="Arial"/>
              </a:rPr>
              <a:t>         ECMWF ECCodes, formerly ECMWF Grib API</a:t>
            </a:r>
            <a:endParaRPr/>
          </a:p>
          <a:p>
            <a:r>
              <a:rPr lang="en-US" strike="noStrike">
                <a:latin typeface="Arial"/>
              </a:rPr>
              <a:t>         Pygrib</a:t>
            </a:r>
            <a:endParaRPr/>
          </a:p>
          <a:p>
            <a:r>
              <a:rPr lang="en-US" strike="noStrike">
                <a:latin typeface="Arial"/>
              </a:rPr>
              <a:t>         UCAR's library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Writing Grib1</a:t>
            </a:r>
            <a:endParaRPr/>
          </a:p>
        </p:txBody>
      </p:sp>
      <p:sp>
        <p:nvSpPr>
          <p:cNvPr id="173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4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endParaRPr/>
          </a:p>
          <a:p>
            <a:r>
              <a:rPr lang="en-US" strike="noStrike">
                <a:latin typeface="Arial"/>
              </a:rPr>
              <a:t>1. Use a library</a:t>
            </a:r>
            <a:endParaRPr/>
          </a:p>
          <a:p>
            <a:r>
              <a:rPr lang="en-US" strike="noStrike">
                <a:latin typeface="Arial"/>
              </a:rPr>
              <a:t>         ECMWF</a:t>
            </a:r>
            <a:endParaRPr/>
          </a:p>
          <a:p>
            <a:r>
              <a:rPr lang="en-US" strike="noStrike">
                <a:latin typeface="Arial"/>
              </a:rPr>
              <a:t>         NCEP</a:t>
            </a:r>
            <a:endParaRPr/>
          </a:p>
          <a:p>
            <a:r>
              <a:rPr lang="en-US" strike="noStrike">
                <a:latin typeface="Arial"/>
              </a:rPr>
              <a:t>         Pygrib?</a:t>
            </a:r>
            <a:endParaRPr/>
          </a:p>
          <a:p>
            <a:r>
              <a:rPr lang="en-US" strike="noStrike">
                <a:latin typeface="Arial"/>
              </a:rPr>
              <a:t>         UCAR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2.  Use a high-level program to write the grib file.</a:t>
            </a:r>
            <a:endParaRPr/>
          </a:p>
          <a:p>
            <a:r>
              <a:rPr lang="en-US" strike="noStrike">
                <a:latin typeface="Arial"/>
              </a:rPr>
              <a:t>         ex. NCL, GrADS (lats4d, does GrADS use std ids?)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Writing Grib2</a:t>
            </a:r>
            <a:endParaRPr/>
          </a:p>
        </p:txBody>
      </p:sp>
      <p:sp>
        <p:nvSpPr>
          <p:cNvPr id="176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77" name="CustomShape 3"/>
          <p:cNvSpPr/>
          <p:nvPr/>
        </p:nvSpPr>
        <p:spPr>
          <a:xfrm>
            <a:off x="365760" y="1554480"/>
            <a:ext cx="9417960" cy="48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endParaRPr/>
          </a:p>
          <a:p>
            <a:r>
              <a:rPr lang="en-US" strike="noStrike">
                <a:latin typeface="Arial"/>
              </a:rPr>
              <a:t>1. Use a high-level library</a:t>
            </a:r>
            <a:endParaRPr/>
          </a:p>
          <a:p>
            <a:r>
              <a:rPr lang="en-US" strike="noStrike">
                <a:latin typeface="Arial"/>
              </a:rPr>
              <a:t>         ECMWF</a:t>
            </a:r>
            <a:endParaRPr/>
          </a:p>
          <a:p>
            <a:r>
              <a:rPr lang="en-US" strike="noStrike">
                <a:latin typeface="Arial"/>
              </a:rPr>
              <a:t>         Pygrib</a:t>
            </a:r>
            <a:endParaRPr/>
          </a:p>
          <a:p>
            <a:r>
              <a:rPr lang="en-US" strike="noStrike">
                <a:latin typeface="Arial"/>
              </a:rPr>
              <a:t>         NCAR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2.  Use a high-level program to write the grib file.</a:t>
            </a:r>
            <a:endParaRPr/>
          </a:p>
          <a:p>
            <a:r>
              <a:rPr lang="en-US" strike="noStrike">
                <a:latin typeface="Arial"/>
              </a:rPr>
              <a:t>         ex. NCL, GrADS (g2grb), wgrib2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Other Formats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0" name="CustomShape 3"/>
          <p:cNvSpPr/>
          <p:nvPr/>
        </p:nvSpPr>
        <p:spPr>
          <a:xfrm>
            <a:off x="1188720" y="1769040"/>
            <a:ext cx="8503560" cy="290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NetCDF	common in universities, 1 source of software (Unidata)</a:t>
            </a:r>
            <a:endParaRPr/>
          </a:p>
          <a:p>
            <a:r>
              <a:rPr lang="en-US" strike="noStrike">
                <a:latin typeface="Arial"/>
              </a:rPr>
              <a:t>	       Grids and observations</a:t>
            </a:r>
            <a:endParaRPr/>
          </a:p>
          <a:p>
            <a:r>
              <a:rPr lang="en-US" strike="noStrike">
                <a:latin typeface="Arial"/>
              </a:rPr>
              <a:t>               API is defined</a:t>
            </a:r>
            <a:endParaRPr/>
          </a:p>
          <a:p>
            <a:r>
              <a:rPr lang="en-US" strike="noStrike">
                <a:latin typeface="Arial"/>
              </a:rPr>
              <a:t>               Easy to add more metadata</a:t>
            </a:r>
            <a:endParaRPr/>
          </a:p>
          <a:p>
            <a:r>
              <a:rPr lang="en-US" strike="noStrike">
                <a:latin typeface="Arial"/>
              </a:rPr>
              <a:t>               Easy to neglect metadata</a:t>
            </a:r>
            <a:endParaRPr/>
          </a:p>
          <a:p>
            <a:r>
              <a:rPr lang="en-US" strike="noStrike">
                <a:latin typeface="Arial"/>
              </a:rPr>
              <a:t>               COARDS convention → CF conventions</a:t>
            </a:r>
            <a:endParaRPr/>
          </a:p>
          <a:p>
            <a:r>
              <a:rPr lang="en-US" strike="noStrike">
                <a:latin typeface="Arial"/>
              </a:rPr>
              <a:t>		 Netcdf4 files are bigger than grib2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HDF       used at NASA, used in netcdf4, 1 source of software (The HDF group)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GIS        various formats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 dirty="0" smtClean="0">
                <a:solidFill>
                  <a:srgbClr val="0000FF"/>
                </a:solidFill>
                <a:latin typeface="Arial"/>
              </a:rPr>
              <a:t>Types </a:t>
            </a:r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of data</a:t>
            </a:r>
            <a:endParaRPr dirty="0"/>
          </a:p>
        </p:txBody>
      </p:sp>
      <p:sp>
        <p:nvSpPr>
          <p:cNvPr id="75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3200" strike="noStrike" dirty="0">
                <a:latin typeface="Arial"/>
              </a:rPr>
              <a:t>Point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Station data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 err="1" smtClean="0">
                <a:latin typeface="Arial"/>
              </a:rPr>
              <a:t>Rawinsonde</a:t>
            </a:r>
            <a:r>
              <a:rPr lang="en-US" sz="2800" strike="noStrike" dirty="0">
                <a:latin typeface="Arial"/>
              </a:rPr>
              <a:t>, a line of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Aircraft data, a line of observations</a:t>
            </a:r>
            <a:endParaRPr dirty="0"/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“Raw” satellite data, a swath of </a:t>
            </a:r>
            <a:r>
              <a:rPr lang="en-US" sz="2800" strike="noStrike" dirty="0" smtClean="0">
                <a:latin typeface="Arial"/>
              </a:rPr>
              <a:t>observations</a:t>
            </a:r>
          </a:p>
          <a:p>
            <a:pPr lvl="2">
              <a:lnSpc>
                <a:spcPct val="100000"/>
              </a:lnSpc>
              <a:buSzPct val="45000"/>
            </a:pP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Gridded fields, 2D or 3D fields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Numerical model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Satellite product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Radar product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68404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Questions?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83" name="CustomShape 3"/>
          <p:cNvSpPr/>
          <p:nvPr/>
        </p:nvSpPr>
        <p:spPr>
          <a:xfrm>
            <a:off x="1188720" y="1769040"/>
            <a:ext cx="8503560" cy="290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 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WMO Formats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800" strike="noStrike" dirty="0">
                <a:latin typeface="Arial"/>
              </a:rPr>
              <a:t>WMO = World Meteorological Organization</a:t>
            </a:r>
            <a:endParaRPr dirty="0"/>
          </a:p>
        </p:txBody>
      </p:sp>
      <p:sp>
        <p:nvSpPr>
          <p:cNvPr id="81" name="CustomShape 2"/>
          <p:cNvSpPr/>
          <p:nvPr/>
        </p:nvSpPr>
        <p:spPr>
          <a:xfrm>
            <a:off x="504000" y="1986917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3200" strike="noStrike" dirty="0" smtClean="0">
                <a:latin typeface="Arial"/>
              </a:rPr>
              <a:t>Purpose</a:t>
            </a:r>
          </a:p>
          <a:p>
            <a:pPr>
              <a:lnSpc>
                <a:spcPct val="100000"/>
              </a:lnSpc>
              <a:buSzPct val="45000"/>
              <a:buFont typeface="StarSymbol"/>
              <a:buChar char=""/>
            </a:pP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Transfer of information (observations, forecasts) between </a:t>
            </a:r>
            <a:r>
              <a:rPr lang="en-US" sz="2800" strike="noStrike" dirty="0" err="1">
                <a:latin typeface="Arial"/>
              </a:rPr>
              <a:t>meteorologial</a:t>
            </a:r>
            <a:r>
              <a:rPr lang="en-US" sz="2800" strike="noStrike" dirty="0">
                <a:latin typeface="Arial"/>
              </a:rPr>
              <a:t> centers</a:t>
            </a:r>
            <a:endParaRPr dirty="0"/>
          </a:p>
          <a:p>
            <a:pPr marL="914400" lvl="1" indent="-457200"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 smtClean="0">
                <a:latin typeface="Arial"/>
              </a:rPr>
              <a:t>NCEP </a:t>
            </a:r>
            <a:r>
              <a:rPr lang="en-US" sz="2800" strike="noStrike" dirty="0">
                <a:latin typeface="Arial"/>
              </a:rPr>
              <a:t>and other NMCs (National Meteorological Centers) share observations and forecasts by </a:t>
            </a:r>
            <a:r>
              <a:rPr lang="en-US" sz="2800" dirty="0"/>
              <a:t>GTS (Global Telecommunication System</a:t>
            </a:r>
            <a:r>
              <a:rPr lang="en-US" sz="2800" dirty="0" smtClean="0"/>
              <a:t>)</a:t>
            </a:r>
            <a:r>
              <a:rPr lang="en-US" sz="2800" dirty="0"/>
              <a:t> </a:t>
            </a:r>
            <a:r>
              <a:rPr lang="en-US" sz="2800" dirty="0" smtClean="0"/>
              <a:t>or by </a:t>
            </a:r>
            <a:r>
              <a:rPr lang="en-US" sz="2800" strike="noStrike" dirty="0" smtClean="0">
                <a:latin typeface="Arial"/>
              </a:rPr>
              <a:t>the internet</a:t>
            </a:r>
          </a:p>
          <a:p>
            <a:pPr marL="914400" lvl="1" indent="-457200">
              <a:buSzPct val="45000"/>
              <a:buFont typeface="Wingdings" panose="05000000000000000000" pitchFamily="2" charset="2"/>
              <a:buChar char="Ø"/>
            </a:pPr>
            <a:endParaRPr lang="en-US" sz="2800" dirty="0">
              <a:latin typeface="Arial"/>
            </a:endParaRPr>
          </a:p>
          <a:p>
            <a:pPr lvl="1">
              <a:buSzPct val="45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13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WMO Formats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800" strike="noStrike" dirty="0">
                <a:latin typeface="Arial"/>
              </a:rPr>
              <a:t>WMO = World Meteorological Organization</a:t>
            </a:r>
            <a:endParaRPr dirty="0"/>
          </a:p>
        </p:txBody>
      </p:sp>
      <p:sp>
        <p:nvSpPr>
          <p:cNvPr id="79" name="CustomShape 2"/>
          <p:cNvSpPr/>
          <p:nvPr/>
        </p:nvSpPr>
        <p:spPr>
          <a:xfrm>
            <a:off x="504000" y="1986917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3200" strike="noStrike" dirty="0" smtClean="0">
                <a:latin typeface="Arial"/>
              </a:rPr>
              <a:t>1. BUFR</a:t>
            </a:r>
            <a:r>
              <a:rPr lang="en-US" sz="3200" strike="noStrike" dirty="0">
                <a:latin typeface="Arial"/>
              </a:rPr>
              <a:t>, for points</a:t>
            </a: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en-US" sz="3200" strike="noStrike" dirty="0" smtClean="0">
                <a:latin typeface="Arial"/>
              </a:rPr>
              <a:t>2. GRIB</a:t>
            </a:r>
            <a:r>
              <a:rPr lang="en-US" sz="3200" strike="noStrike" dirty="0">
                <a:latin typeface="Arial"/>
              </a:rPr>
              <a:t>, </a:t>
            </a:r>
            <a:r>
              <a:rPr lang="en-US" sz="3200" strike="noStrike" dirty="0" smtClean="0">
                <a:latin typeface="Arial"/>
              </a:rPr>
              <a:t> for </a:t>
            </a:r>
            <a:r>
              <a:rPr lang="en-US" sz="3200" strike="noStrike" dirty="0">
                <a:latin typeface="Arial"/>
              </a:rPr>
              <a:t>grids</a:t>
            </a:r>
            <a:endParaRPr dirty="0"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WMO specifies the format</a:t>
            </a: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Many implementations</a:t>
            </a: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Table based</a:t>
            </a: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Tables request much metadata</a:t>
            </a: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Want more metadata? Request new table!</a:t>
            </a:r>
            <a:endParaRPr dirty="0"/>
          </a:p>
          <a:p>
            <a:pPr marL="914400" lvl="1" indent="-457200">
              <a:lnSpc>
                <a:spcPct val="100000"/>
              </a:lnSpc>
              <a:buSzPct val="75000"/>
              <a:buFont typeface="Wingdings" panose="05000000000000000000" pitchFamily="2" charset="2"/>
              <a:buChar char="§"/>
            </a:pPr>
            <a:r>
              <a:rPr lang="en-US" sz="2800" strike="noStrike" dirty="0">
                <a:latin typeface="Arial"/>
              </a:rPr>
              <a:t>Bureaucratic: UN (WMO) + governmental agencies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en-US" sz="4400" strike="noStrike" dirty="0">
                <a:solidFill>
                  <a:srgbClr val="0000FF"/>
                </a:solidFill>
                <a:latin typeface="Arial"/>
              </a:rPr>
              <a:t>WMO Formats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2800" strike="noStrike" dirty="0">
                <a:latin typeface="Arial"/>
              </a:rPr>
              <a:t>WMO = World Meteorological Organization</a:t>
            </a:r>
            <a:endParaRPr dirty="0"/>
          </a:p>
        </p:txBody>
      </p:sp>
      <p:sp>
        <p:nvSpPr>
          <p:cNvPr id="83" name="CustomShape 2"/>
          <p:cNvSpPr/>
          <p:nvPr/>
        </p:nvSpPr>
        <p:spPr>
          <a:xfrm>
            <a:off x="504000" y="1986917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SzPct val="45000"/>
            </a:pPr>
            <a:r>
              <a:rPr lang="en-US" sz="3200" dirty="0" smtClean="0">
                <a:latin typeface="Arial"/>
              </a:rPr>
              <a:t>Pros</a:t>
            </a:r>
            <a:endParaRPr lang="en-US" sz="3200" strike="noStrike" dirty="0" smtClean="0">
              <a:latin typeface="Arial"/>
            </a:endParaRPr>
          </a:p>
          <a:p>
            <a:pPr>
              <a:lnSpc>
                <a:spcPct val="100000"/>
              </a:lnSpc>
              <a:buSzPct val="45000"/>
            </a:pPr>
            <a:endParaRPr dirty="0"/>
          </a:p>
          <a:p>
            <a:pPr marL="914400" lvl="1" indent="-4572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Transmission format</a:t>
            </a:r>
            <a:endParaRPr dirty="0"/>
          </a:p>
          <a:p>
            <a:pPr marL="800100" lvl="1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Good packing/compression</a:t>
            </a:r>
            <a:endParaRPr sz="2800" dirty="0"/>
          </a:p>
          <a:p>
            <a:pPr marL="800100" lvl="1" indent="-342900">
              <a:lnSpc>
                <a:spcPct val="100000"/>
              </a:lnSpc>
              <a:buSzPct val="45000"/>
              <a:buFont typeface="Wingdings" panose="05000000000000000000" pitchFamily="2" charset="2"/>
              <a:buChar char="Ø"/>
            </a:pPr>
            <a:r>
              <a:rPr lang="en-US" sz="2800" strike="noStrike" dirty="0">
                <a:latin typeface="Arial"/>
              </a:rPr>
              <a:t>Many messages, not one big chuck of data</a:t>
            </a:r>
            <a:endParaRPr sz="2800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en-US" sz="4400" dirty="0" smtClean="0">
                <a:solidFill>
                  <a:srgbClr val="0000FF"/>
                </a:solidFill>
              </a:rPr>
              <a:t>GRIB</a:t>
            </a:r>
            <a:endParaRPr lang="en-US" sz="4400" dirty="0" smtClean="0"/>
          </a:p>
          <a:p>
            <a:pPr algn="ctr">
              <a:lnSpc>
                <a:spcPct val="100000"/>
              </a:lnSpc>
            </a:pPr>
            <a:endParaRPr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6" name="CustomShape 3"/>
          <p:cNvSpPr/>
          <p:nvPr/>
        </p:nvSpPr>
        <p:spPr>
          <a:xfrm>
            <a:off x="1188720" y="1776600"/>
            <a:ext cx="768060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 dirty="0">
                <a:latin typeface="Arial"/>
              </a:rPr>
              <a:t>GRIB is based on messages, and each message is complete.</a:t>
            </a:r>
            <a:endParaRPr dirty="0"/>
          </a:p>
          <a:p>
            <a:endParaRPr dirty="0"/>
          </a:p>
          <a:p>
            <a:endParaRPr dirty="0"/>
          </a:p>
          <a:p>
            <a:r>
              <a:rPr lang="en-US" strike="noStrike" dirty="0">
                <a:latin typeface="Arial"/>
              </a:rPr>
              <a:t>… (1000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TMP)(900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TMP)(800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TMP)(700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 …</a:t>
            </a:r>
            <a:endParaRPr dirty="0"/>
          </a:p>
          <a:p>
            <a:endParaRPr dirty="0"/>
          </a:p>
          <a:p>
            <a:r>
              <a:rPr lang="en-US" strike="noStrike" dirty="0">
                <a:latin typeface="Arial"/>
              </a:rPr>
              <a:t>                                             </a:t>
            </a:r>
            <a:r>
              <a:rPr lang="en-US" strike="noStrike" dirty="0">
                <a:solidFill>
                  <a:srgbClr val="FF6633"/>
                </a:solidFill>
                <a:latin typeface="Arial"/>
              </a:rPr>
              <a:t> </a:t>
            </a:r>
            <a:r>
              <a:rPr lang="en-US" strike="noStrike" dirty="0">
                <a:solidFill>
                  <a:srgbClr val="008000"/>
                </a:solidFill>
                <a:latin typeface="Arial"/>
              </a:rPr>
              <a:t>(problem)</a:t>
            </a:r>
            <a:endParaRPr dirty="0"/>
          </a:p>
          <a:p>
            <a:endParaRPr dirty="0"/>
          </a:p>
          <a:p>
            <a:r>
              <a:rPr lang="en-US" strike="noStrike" dirty="0">
                <a:latin typeface="Arial"/>
              </a:rPr>
              <a:t>… (1000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TMP)????????????(800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TMP)(700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TMP) …</a:t>
            </a:r>
            <a:endParaRPr dirty="0"/>
          </a:p>
          <a:p>
            <a:endParaRPr dirty="0"/>
          </a:p>
          <a:p>
            <a:r>
              <a:rPr lang="en-US" strike="noStrike" dirty="0">
                <a:latin typeface="Arial"/>
              </a:rPr>
              <a:t>Suppose there was a problem while the 900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 was being sent. </a:t>
            </a:r>
            <a:endParaRPr dirty="0"/>
          </a:p>
          <a:p>
            <a:r>
              <a:rPr lang="en-US" strike="noStrike" dirty="0">
                <a:latin typeface="Arial"/>
              </a:rPr>
              <a:t>Since each </a:t>
            </a:r>
            <a:r>
              <a:rPr lang="en-US" strike="noStrike" dirty="0" err="1">
                <a:latin typeface="Arial"/>
              </a:rPr>
              <a:t>grib</a:t>
            </a:r>
            <a:r>
              <a:rPr lang="en-US" strike="noStrike" dirty="0">
                <a:latin typeface="Arial"/>
              </a:rPr>
              <a:t> message is complete, you have only lost the </a:t>
            </a:r>
            <a:endParaRPr dirty="0"/>
          </a:p>
          <a:p>
            <a:r>
              <a:rPr lang="en-US" strike="noStrike" dirty="0">
                <a:latin typeface="Arial"/>
              </a:rPr>
              <a:t>900 </a:t>
            </a:r>
            <a:r>
              <a:rPr lang="en-US" strike="noStrike" dirty="0" err="1">
                <a:latin typeface="Arial"/>
              </a:rPr>
              <a:t>hPa</a:t>
            </a:r>
            <a:r>
              <a:rPr lang="en-US" strike="noStrike" dirty="0">
                <a:latin typeface="Arial"/>
              </a:rPr>
              <a:t> TMP.  </a:t>
            </a:r>
            <a:endParaRPr dirty="0"/>
          </a:p>
          <a:p>
            <a:endParaRPr dirty="0"/>
          </a:p>
          <a:p>
            <a:r>
              <a:rPr lang="en-US" strike="noStrike" dirty="0">
                <a:latin typeface="Arial"/>
              </a:rPr>
              <a:t>Note: grib2 allows messages to be combined to make larger messages.  </a:t>
            </a:r>
            <a:endParaRPr dirty="0"/>
          </a:p>
          <a:p>
            <a:r>
              <a:rPr lang="en-US" strike="noStrike" dirty="0">
                <a:latin typeface="Arial"/>
              </a:rPr>
              <a:t>This allows some space saving because some metadata like the grid </a:t>
            </a:r>
            <a:endParaRPr dirty="0"/>
          </a:p>
          <a:p>
            <a:r>
              <a:rPr lang="en-US" strike="noStrike" dirty="0">
                <a:latin typeface="Arial"/>
              </a:rPr>
              <a:t>description are duplicated.    </a:t>
            </a:r>
            <a:endParaRPr dirty="0"/>
          </a:p>
        </p:txBody>
      </p:sp>
      <p:sp>
        <p:nvSpPr>
          <p:cNvPr id="87" name="TextShape 4"/>
          <p:cNvSpPr txBox="1"/>
          <p:nvPr/>
        </p:nvSpPr>
        <p:spPr>
          <a:xfrm>
            <a:off x="6949440" y="1440000"/>
            <a:ext cx="2100960" cy="355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>
                <a:solidFill>
                  <a:srgbClr val="FF0000"/>
                </a:solidFill>
                <a:latin typeface="DejaVu Sans Mono"/>
              </a:rPr>
              <a:t>Stream of data</a:t>
            </a:r>
            <a:endParaRPr/>
          </a:p>
        </p:txBody>
      </p:sp>
      <p:sp>
        <p:nvSpPr>
          <p:cNvPr id="88" name="Line 5"/>
          <p:cNvSpPr/>
          <p:nvPr/>
        </p:nvSpPr>
        <p:spPr>
          <a:xfrm flipH="1">
            <a:off x="4114800" y="1795680"/>
            <a:ext cx="3017520" cy="764640"/>
          </a:xfrm>
          <a:prstGeom prst="line">
            <a:avLst/>
          </a:prstGeom>
          <a:ln w="18360">
            <a:solidFill>
              <a:srgbClr val="FF0000"/>
            </a:solidFill>
            <a:round/>
            <a:tailEnd type="triangle" w="med" len="med"/>
          </a:ln>
        </p:spPr>
      </p:sp>
      <p:sp>
        <p:nvSpPr>
          <p:cNvPr id="89" name="Line 6"/>
          <p:cNvSpPr/>
          <p:nvPr/>
        </p:nvSpPr>
        <p:spPr>
          <a:xfrm>
            <a:off x="4023360" y="3017520"/>
            <a:ext cx="0" cy="731520"/>
          </a:xfrm>
          <a:prstGeom prst="line">
            <a:avLst/>
          </a:prstGeom>
          <a:ln w="18360">
            <a:solidFill>
              <a:srgbClr val="008000"/>
            </a:solidFill>
            <a:round/>
            <a:tailEnd type="triangle" w="med" len="med"/>
          </a:ln>
        </p:spPr>
      </p:sp>
      <p:sp>
        <p:nvSpPr>
          <p:cNvPr id="90" name="Line 7"/>
          <p:cNvSpPr/>
          <p:nvPr/>
        </p:nvSpPr>
        <p:spPr>
          <a:xfrm>
            <a:off x="1280160" y="2560320"/>
            <a:ext cx="7406640" cy="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FF"/>
                </a:solidFill>
                <a:latin typeface="Arial"/>
              </a:rPr>
              <a:t>GRIB: Inventorying the File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1188720" y="1776600"/>
            <a:ext cx="7680600" cy="444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Versions of grib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Arial"/>
              </a:rPr>
              <a:t>grib v0 (grib0)</a:t>
            </a:r>
            <a:r>
              <a:rPr lang="en-US" strike="noStrike">
                <a:latin typeface="Arial"/>
              </a:rPr>
              <a:t>   very rare, quickly replaced by grib v1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Arial"/>
              </a:rPr>
              <a:t>grib v1 (grib1)</a:t>
            </a:r>
            <a:r>
              <a:rPr lang="en-US" strike="noStrike">
                <a:latin typeface="Arial"/>
              </a:rPr>
              <a:t>   common, being replaced by grib v2 (decade long process)</a:t>
            </a:r>
            <a:endParaRPr/>
          </a:p>
          <a:p>
            <a:r>
              <a:rPr lang="en-US" strike="noStrike">
                <a:latin typeface="Arial"/>
              </a:rPr>
              <a:t>                         Can use wgrib to inventory a grib1 file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Arial"/>
              </a:rPr>
              <a:t>grib v2 (grib2)</a:t>
            </a:r>
            <a:r>
              <a:rPr lang="en-US" strike="noStrike">
                <a:latin typeface="Arial"/>
              </a:rPr>
              <a:t>   common, fixes limitations of grib1, compression</a:t>
            </a:r>
            <a:endParaRPr/>
          </a:p>
          <a:p>
            <a:r>
              <a:rPr lang="en-US" strike="noStrike">
                <a:latin typeface="Arial"/>
              </a:rPr>
              <a:t>                         grib2 is a superset of grib1  (minor exceptions)</a:t>
            </a:r>
            <a:endParaRPr/>
          </a:p>
          <a:p>
            <a:r>
              <a:rPr lang="en-US" strike="noStrike">
                <a:latin typeface="Arial"/>
              </a:rPr>
              <a:t>                         Ok: grib1 → grib2,  sometimes fail: grib2 → grib1</a:t>
            </a:r>
            <a:endParaRPr/>
          </a:p>
          <a:p>
            <a:r>
              <a:rPr lang="en-US" strike="noStrike">
                <a:latin typeface="Arial"/>
              </a:rPr>
              <a:t>                         Can use wgrib2 to inventory grib2</a:t>
            </a:r>
            <a:endParaRPr/>
          </a:p>
          <a:p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Many programs to invenory a grib file.  Using wgrib2 because of familiarity.</a:t>
            </a:r>
            <a:endParaRPr/>
          </a:p>
          <a:p>
            <a:endParaRPr/>
          </a:p>
          <a:p>
            <a:r>
              <a:rPr lang="en-US" strike="noStrike">
                <a:latin typeface="Arial"/>
              </a:rPr>
              <a:t>                         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latin typeface="Arial"/>
              </a:rPr>
              <a:t>GRIB: a sample file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6" name="CustomShape 3"/>
          <p:cNvSpPr/>
          <p:nvPr/>
        </p:nvSpPr>
        <p:spPr>
          <a:xfrm>
            <a:off x="1188720" y="1769040"/>
            <a:ext cx="8503560" cy="428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en-US" strike="noStrike">
                <a:latin typeface="Arial"/>
              </a:rPr>
              <a:t>GRIB is based on messages, and each message is complete.</a:t>
            </a:r>
            <a:endParaRPr/>
          </a:p>
          <a:p>
            <a:endParaRPr/>
          </a:p>
          <a:p>
            <a:r>
              <a:rPr lang="en-US" strike="noStrike">
                <a:latin typeface="Courier 10 Pitch"/>
              </a:rPr>
              <a:t>ebis@linux-landing:~$ wgrib2 narr_ncdc.2013061700.grb2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1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0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:d=2013061700:MSLET:mean sea level:anl::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2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63615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:d=2013061700:PRMSL:mean sea level:anl::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3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131558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:d=2013061700:PRES:1 hybrid level:anl::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4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170070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:d=2013061700:HGT:1 hybrid level:anl::</a:t>
            </a:r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5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</a:t>
            </a:r>
            <a:r>
              <a:rPr lang="en-US" strike="noStrike">
                <a:solidFill>
                  <a:srgbClr val="008000"/>
                </a:solidFill>
                <a:latin typeface="Courier 10 Pitch"/>
              </a:rPr>
              <a:t>213839</a:t>
            </a:r>
            <a:r>
              <a:rPr lang="en-US" strike="noStrike">
                <a:solidFill>
                  <a:srgbClr val="000000"/>
                </a:solidFill>
                <a:latin typeface="Courier 10 Pitch"/>
              </a:rPr>
              <a:t>:d=2013061700:TMP:1 hybrid level:anl::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FF0000"/>
                </a:solidFill>
                <a:latin typeface="Courier 10 Pitch"/>
              </a:rPr>
              <a:t>Red   message number</a:t>
            </a:r>
            <a:endParaRPr/>
          </a:p>
          <a:p>
            <a:r>
              <a:rPr lang="en-US" strike="noStrike">
                <a:solidFill>
                  <a:srgbClr val="008000"/>
                </a:solidFill>
                <a:latin typeface="Courier 10 Pitch"/>
              </a:rPr>
              <a:t>Green byte location starting at zero</a:t>
            </a:r>
            <a:endParaRPr/>
          </a:p>
          <a:p>
            <a:endParaRPr/>
          </a:p>
          <a:p>
            <a:r>
              <a:rPr lang="en-US" strike="noStrike">
                <a:solidFill>
                  <a:srgbClr val="000000"/>
                </a:solidFill>
                <a:latin typeface="Courier 10 Pitch"/>
              </a:rPr>
              <a:t>Note: only showing the first 5 messages.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trike="noStrike">
                <a:solidFill>
                  <a:srgbClr val="00FF00"/>
                </a:solidFill>
                <a:latin typeface="Courier 10 Pitch"/>
              </a:rPr>
              <a:t>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1609</Words>
  <Application>Microsoft Office PowerPoint</Application>
  <PresentationFormat>Custom</PresentationFormat>
  <Paragraphs>439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Leigh Zhang</cp:lastModifiedBy>
  <cp:revision>7</cp:revision>
  <cp:lastPrinted>2016-06-16T19:56:02Z</cp:lastPrinted>
  <dcterms:modified xsi:type="dcterms:W3CDTF">2016-06-17T15:14:24Z</dcterms:modified>
</cp:coreProperties>
</file>