
<file path=[Content_Types].xml><?xml version="1.0" encoding="utf-8"?>
<Types xmlns="http://schemas.openxmlformats.org/package/2006/content-types">
  <Override PartName="/_rels/.rels" ContentType="application/vnd.openxmlformats-package.relationships+xml"/>
  <Override PartName="/ppt/_rels/presentation.xml.rels" ContentType="application/vnd.openxmlformats-package.relationships+xml"/>
  <Override PartName="/ppt/slides/slide49.xml" ContentType="application/vnd.openxmlformats-officedocument.presentationml.slide+xml"/>
  <Override PartName="/ppt/slides/slide48.xml" ContentType="application/vnd.openxmlformats-officedocument.presentationml.slide+xml"/>
  <Override PartName="/ppt/slides/slide47.xml" ContentType="application/vnd.openxmlformats-officedocument.presentationml.slide+xml"/>
  <Override PartName="/ppt/slides/slide46.xml" ContentType="application/vnd.openxmlformats-officedocument.presentationml.slide+xml"/>
  <Override PartName="/ppt/slides/slide44.xml" ContentType="application/vnd.openxmlformats-officedocument.presentationml.slide+xml"/>
  <Override PartName="/ppt/slides/slide43.xml" ContentType="application/vnd.openxmlformats-officedocument.presentationml.slide+xml"/>
  <Override PartName="/ppt/slides/slide42.xml" ContentType="application/vnd.openxmlformats-officedocument.presentationml.slide+xml"/>
  <Override PartName="/ppt/slides/slide41.xml" ContentType="application/vnd.openxmlformats-officedocument.presentationml.slide+xml"/>
  <Override PartName="/ppt/slides/slide39.xml" ContentType="application/vnd.openxmlformats-officedocument.presentationml.slide+xml"/>
  <Override PartName="/ppt/slides/slide38.xml" ContentType="application/vnd.openxmlformats-officedocument.presentationml.slide+xml"/>
  <Override PartName="/ppt/slides/slide37.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33.xml" ContentType="application/vnd.openxmlformats-officedocument.presentationml.slide+xml"/>
  <Override PartName="/ppt/slides/_rels/slide49.xml.rels" ContentType="application/vnd.openxmlformats-package.relationships+xml"/>
  <Override PartName="/ppt/slides/_rels/slide47.xml.rels" ContentType="application/vnd.openxmlformats-package.relationships+xml"/>
  <Override PartName="/ppt/slides/_rels/slide44.xml.rels" ContentType="application/vnd.openxmlformats-package.relationships+xml"/>
  <Override PartName="/ppt/slides/_rels/slide42.xml.rels" ContentType="application/vnd.openxmlformats-package.relationships+xml"/>
  <Override PartName="/ppt/slides/_rels/slide41.xml.rels" ContentType="application/vnd.openxmlformats-package.relationships+xml"/>
  <Override PartName="/ppt/slides/_rels/slide40.xml.rels" ContentType="application/vnd.openxmlformats-package.relationships+xml"/>
  <Override PartName="/ppt/slides/_rels/slide39.xml.rels" ContentType="application/vnd.openxmlformats-package.relationships+xml"/>
  <Override PartName="/ppt/slides/_rels/slide36.xml.rels" ContentType="application/vnd.openxmlformats-package.relationships+xml"/>
  <Override PartName="/ppt/slides/_rels/slide38.xml.rels" ContentType="application/vnd.openxmlformats-package.relationships+xml"/>
  <Override PartName="/ppt/slides/_rels/slide35.xml.rels" ContentType="application/vnd.openxmlformats-package.relationships+xml"/>
  <Override PartName="/ppt/slides/_rels/slide32.xml.rels" ContentType="application/vnd.openxmlformats-package.relationships+xml"/>
  <Override PartName="/ppt/slides/_rels/slide29.xml.rels" ContentType="application/vnd.openxmlformats-package.relationships+xml"/>
  <Override PartName="/ppt/slides/_rels/slide24.xml.rels" ContentType="application/vnd.openxmlformats-package.relationships+xml"/>
  <Override PartName="/ppt/slides/_rels/slide31.xml.rels" ContentType="application/vnd.openxmlformats-package.relationships+xml"/>
  <Override PartName="/ppt/slides/_rels/slide28.xml.rels" ContentType="application/vnd.openxmlformats-package.relationships+xml"/>
  <Override PartName="/ppt/slides/_rels/slide23.xml.rels" ContentType="application/vnd.openxmlformats-package.relationships+xml"/>
  <Override PartName="/ppt/slides/_rels/slide26.xml.rels" ContentType="application/vnd.openxmlformats-package.relationships+xml"/>
  <Override PartName="/ppt/slides/_rels/slide48.xml.rels" ContentType="application/vnd.openxmlformats-package.relationships+xml"/>
  <Override PartName="/ppt/slides/_rels/slide21.xml.rels" ContentType="application/vnd.openxmlformats-package.relationships+xml"/>
  <Override PartName="/ppt/slides/_rels/slide46.xml.rels" ContentType="application/vnd.openxmlformats-package.relationships+xml"/>
  <Override PartName="/ppt/slides/_rels/slide19.xml.rels" ContentType="application/vnd.openxmlformats-package.relationships+xml"/>
  <Override PartName="/ppt/slides/_rels/slide18.xml.rels" ContentType="application/vnd.openxmlformats-package.relationships+xml"/>
  <Override PartName="/ppt/slides/_rels/slide14.xml.rels" ContentType="application/vnd.openxmlformats-package.relationships+xml"/>
  <Override PartName="/ppt/slides/_rels/slide25.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27.xml.rels" ContentType="application/vnd.openxmlformats-package.relationships+xml"/>
  <Override PartName="/ppt/slides/_rels/slide15.xml.rels" ContentType="application/vnd.openxmlformats-package.relationships+xml"/>
  <Override PartName="/ppt/slides/_rels/slide20.xml.rels" ContentType="application/vnd.openxmlformats-package.relationships+xml"/>
  <Override PartName="/ppt/slides/_rels/slide30.xml.rels" ContentType="application/vnd.openxmlformats-package.relationships+xml"/>
  <Override PartName="/ppt/slides/_rels/slide45.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_rels/slide8.xml.rels" ContentType="application/vnd.openxmlformats-package.relationships+xml"/>
  <Override PartName="/ppt/slides/_rels/slide16.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5.xml.rels" ContentType="application/vnd.openxmlformats-package.relationships+xml"/>
  <Override PartName="/ppt/slides/_rels/slide37.xml.rels" ContentType="application/vnd.openxmlformats-package.relationships+xml"/>
  <Override PartName="/ppt/slides/_rels/slide4.xml.rels" ContentType="application/vnd.openxmlformats-package.relationships+xml"/>
  <Override PartName="/ppt/slides/_rels/slide17.xml.rels" ContentType="application/vnd.openxmlformats-package.relationships+xml"/>
  <Override PartName="/ppt/slides/_rels/slide43.xml.rels" ContentType="application/vnd.openxmlformats-package.relationships+xml"/>
  <Override PartName="/ppt/slides/_rels/slide3.xml.rels" ContentType="application/vnd.openxmlformats-package.relationships+xml"/>
  <Override PartName="/ppt/slides/_rels/slide33.xml.rels" ContentType="application/vnd.openxmlformats-package.relationships+xml"/>
  <Override PartName="/ppt/slides/_rels/slide6.xml.rels" ContentType="application/vnd.openxmlformats-package.relationships+xml"/>
  <Override PartName="/ppt/slides/_rels/slide34.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32.xml" ContentType="application/vnd.openxmlformats-officedocument.presentationml.slide+xml"/>
  <Override PartName="/ppt/slides/slide29.xml" ContentType="application/vnd.openxmlformats-officedocument.presentationml.slide+xml"/>
  <Override PartName="/ppt/slides/slide25.xml" ContentType="application/vnd.openxmlformats-officedocument.presentationml.slide+xml"/>
  <Override PartName="/ppt/slides/slide45.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23.xml" ContentType="application/vnd.openxmlformats-officedocument.presentationml.slide+xml"/>
  <Override PartName="/ppt/slides/slide26.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3.xml" ContentType="application/vnd.openxmlformats-officedocument.presentationml.slide+xml"/>
  <Override PartName="/ppt/slides/slide11.xml" ContentType="application/vnd.openxmlformats-officedocument.presentationml.slide+xml"/>
  <Override PartName="/ppt/slides/slide28.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2.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34.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5.xml" ContentType="application/vnd.openxmlformats-officedocument.presentationml.slide+xml"/>
  <Override PartName="/ppt/slides/slide14.xml" ContentType="application/vnd.openxmlformats-officedocument.presentationml.slide+xml"/>
  <Override PartName="/ppt/slides/slide31.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7.xml" ContentType="application/vnd.openxmlformats-officedocument.presentationml.slide+xml"/>
  <Override PartName="/ppt/slides/slide15.xml" ContentType="application/vnd.openxmlformats-officedocument.presentationml.slide+xml"/>
  <Override PartName="/ppt/slides/slide6.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Layouts/slideLayout36.xml" ContentType="application/vnd.openxmlformats-officedocument.presentationml.slideLayout+xml"/>
  <Override PartName="/ppt/slideLayouts/slideLayout35.xml" ContentType="application/vnd.openxmlformats-officedocument.presentationml.slideLayout+xml"/>
  <Override PartName="/ppt/slideLayouts/slideLayout34.xml" ContentType="application/vnd.openxmlformats-officedocument.presentationml.slideLayout+xml"/>
  <Override PartName="/ppt/slideLayouts/slideLayout33.xml" ContentType="application/vnd.openxmlformats-officedocument.presentationml.slideLayout+xml"/>
  <Override PartName="/ppt/slideLayouts/slideLayout31.xml" ContentType="application/vnd.openxmlformats-officedocument.presentationml.slideLayout+xml"/>
  <Override PartName="/ppt/slideLayouts/slideLayout26.xml" ContentType="application/vnd.openxmlformats-officedocument.presentationml.slideLayout+xml"/>
  <Override PartName="/ppt/slideLayouts/slideLayout24.xml" ContentType="application/vnd.openxmlformats-officedocument.presentationml.slideLayout+xml"/>
  <Override PartName="/ppt/slideLayouts/slideLayout22.xml" ContentType="application/vnd.openxmlformats-officedocument.presentationml.slideLayout+xml"/>
  <Override PartName="/ppt/slideLayouts/slideLayout27.xml" ContentType="application/vnd.openxmlformats-officedocument.presentationml.slideLayout+xml"/>
  <Override PartName="/ppt/slideLayouts/slideLayout21.xml" ContentType="application/vnd.openxmlformats-officedocument.presentationml.slideLayout+xml"/>
  <Override PartName="/ppt/slideLayouts/slideLayout20.xml" ContentType="application/vnd.openxmlformats-officedocument.presentationml.slideLayout+xml"/>
  <Override PartName="/ppt/slideLayouts/slideLayout23.xml" ContentType="application/vnd.openxmlformats-officedocument.presentationml.slideLayout+xml"/>
  <Override PartName="/ppt/slideLayouts/slideLayout19.xml" ContentType="application/vnd.openxmlformats-officedocument.presentationml.slideLayout+xml"/>
  <Override PartName="/ppt/slideLayouts/slideLayout18.xml" ContentType="application/vnd.openxmlformats-officedocument.presentationml.slideLayout+xml"/>
  <Override PartName="/ppt/slideLayouts/slideLayout32.xml" ContentType="application/vnd.openxmlformats-officedocument.presentationml.slideLayout+xml"/>
  <Override PartName="/ppt/slideLayouts/slideLayout17.xml" ContentType="application/vnd.openxmlformats-officedocument.presentationml.slideLayout+xml"/>
  <Override PartName="/ppt/slideLayouts/slideLayout30.xml" ContentType="application/vnd.openxmlformats-officedocument.presentationml.slideLayout+xml"/>
  <Override PartName="/ppt/slideLayouts/slideLayout12.xml" ContentType="application/vnd.openxmlformats-officedocument.presentationml.slideLayout+xml"/>
  <Override PartName="/ppt/slideLayouts/slideLayout28.xml" ContentType="application/vnd.openxmlformats-officedocument.presentationml.slideLayout+xml"/>
  <Override PartName="/ppt/slideLayouts/slideLayout9.xml" ContentType="application/vnd.openxmlformats-officedocument.presentationml.slideLayout+xml"/>
  <Override PartName="/ppt/slideLayouts/slideLayout29.xml" ContentType="application/vnd.openxmlformats-officedocument.presentationml.slideLayout+xml"/>
  <Override PartName="/ppt/slideLayouts/slideLayout16.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6.xml" ContentType="application/vnd.openxmlformats-officedocument.presentationml.slideLayout+xml"/>
  <Override PartName="/ppt/slideLayouts/slideLayout15.xml" ContentType="application/vnd.openxmlformats-officedocument.presentationml.slideLayout+xml"/>
  <Override PartName="/ppt/slideLayouts/_rels/slideLayout36.xml.rels" ContentType="application/vnd.openxmlformats-package.relationships+xml"/>
  <Override PartName="/ppt/slideLayouts/_rels/slideLayout35.xml.rels" ContentType="application/vnd.openxmlformats-package.relationships+xml"/>
  <Override PartName="/ppt/slideLayouts/_rels/slideLayout34.xml.rels" ContentType="application/vnd.openxmlformats-package.relationships+xml"/>
  <Override PartName="/ppt/slideLayouts/_rels/slideLayout30.xml.rels" ContentType="application/vnd.openxmlformats-package.relationships+xml"/>
  <Override PartName="/ppt/slideLayouts/_rels/slideLayout26.xml.rels" ContentType="application/vnd.openxmlformats-package.relationships+xml"/>
  <Override PartName="/ppt/slideLayouts/_rels/slideLayout25.xml.rels" ContentType="application/vnd.openxmlformats-package.relationships+xml"/>
  <Override PartName="/ppt/slideLayouts/_rels/slideLayout23.xml.rels" ContentType="application/vnd.openxmlformats-package.relationships+xml"/>
  <Override PartName="/ppt/slideLayouts/_rels/slideLayout22.xml.rels" ContentType="application/vnd.openxmlformats-package.relationships+xml"/>
  <Override PartName="/ppt/slideLayouts/_rels/slideLayout28.xml.rels" ContentType="application/vnd.openxmlformats-package.relationships+xml"/>
  <Override PartName="/ppt/slideLayouts/_rels/slideLayout20.xml.rels" ContentType="application/vnd.openxmlformats-package.relationships+xml"/>
  <Override PartName="/ppt/slideLayouts/_rels/slideLayout19.xml.rels" ContentType="application/vnd.openxmlformats-package.relationships+xml"/>
  <Override PartName="/ppt/slideLayouts/_rels/slideLayout18.xml.rels" ContentType="application/vnd.openxmlformats-package.relationships+xml"/>
  <Override PartName="/ppt/slideLayouts/_rels/slideLayout31.xml.rels" ContentType="application/vnd.openxmlformats-package.relationships+xml"/>
  <Override PartName="/ppt/slideLayouts/_rels/slideLayout21.xml.rels" ContentType="application/vnd.openxmlformats-package.relationships+xml"/>
  <Override PartName="/ppt/slideLayouts/_rels/slideLayout17.xml.rels" ContentType="application/vnd.openxmlformats-package.relationships+xml"/>
  <Override PartName="/ppt/slideLayouts/_rels/slideLayout16.xml.rels" ContentType="application/vnd.openxmlformats-package.relationships+xml"/>
  <Override PartName="/ppt/slideLayouts/_rels/slideLayout14.xml.rels" ContentType="application/vnd.openxmlformats-package.relationships+xml"/>
  <Override PartName="/ppt/slideLayouts/_rels/slideLayout32.xml.rels" ContentType="application/vnd.openxmlformats-package.relationships+xml"/>
  <Override PartName="/ppt/slideLayouts/_rels/slideLayout15.xml.rels" ContentType="application/vnd.openxmlformats-package.relationships+xml"/>
  <Override PartName="/ppt/slideLayouts/_rels/slideLayout13.xml.rels" ContentType="application/vnd.openxmlformats-package.relationships+xml"/>
  <Override PartName="/ppt/slideLayouts/_rels/slideLayout11.xml.rels" ContentType="application/vnd.openxmlformats-package.relationships+xml"/>
  <Override PartName="/ppt/slideLayouts/_rels/slideLayout29.xml.rels" ContentType="application/vnd.openxmlformats-package.relationships+xml"/>
  <Override PartName="/ppt/slideLayouts/_rels/slideLayout9.xml.rels" ContentType="application/vnd.openxmlformats-package.relationships+xml"/>
  <Override PartName="/ppt/slideLayouts/_rels/slideLayout27.xml.rels" ContentType="application/vnd.openxmlformats-package.relationships+xml"/>
  <Override PartName="/ppt/slideLayouts/_rels/slideLayout8.xml.rels" ContentType="application/vnd.openxmlformats-package.relationships+xml"/>
  <Override PartName="/ppt/slideLayouts/_rels/slideLayout7.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24.xml.rels" ContentType="application/vnd.openxmlformats-package.relationships+xml"/>
  <Override PartName="/ppt/slideLayouts/_rels/slideLayout33.xml.rels" ContentType="application/vnd.openxmlformats-package.relationships+xml"/>
  <Override PartName="/ppt/slideLayouts/_rels/slideLayout3.xml.rels" ContentType="application/vnd.openxmlformats-package.relationships+xml"/>
  <Override PartName="/ppt/slideLayouts/_rels/slideLayout10.xml.rels" ContentType="application/vnd.openxmlformats-package.relationships+xml"/>
  <Override PartName="/ppt/slideLayouts/_rels/slideLayout6.xml.rels" ContentType="application/vnd.openxmlformats-package.relationships+xml"/>
  <Override PartName="/ppt/slideLayouts/_rels/slideLayout2.xml.rels" ContentType="application/vnd.openxmlformats-package.relationships+xml"/>
  <Override PartName="/ppt/slideLayouts/_rels/slideLayout12.xml.rels" ContentType="application/vnd.openxmlformats-package.relationships+xml"/>
  <Override PartName="/ppt/slideLayouts/_rels/slideLayout1.xml.rels" ContentType="application/vnd.openxmlformats-package.relationships+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13.xml" ContentType="application/vnd.openxmlformats-officedocument.presentationml.slideLayout+xml"/>
  <Override PartName="/ppt/slideLayouts/slideLayout2.xml" ContentType="application/vnd.openxmlformats-officedocument.presentationml.slideLayout+xml"/>
  <Override PartName="/ppt/slideLayouts/slideLayout25.xml" ContentType="application/vnd.openxmlformats-officedocument.presentationml.slideLayout+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media/image6.png" ContentType="image/png"/>
  <Override PartName="/ppt/media/image5.png" ContentType="image/png"/>
  <Override PartName="/ppt/media/image7.png" ContentType="image/png"/>
  <Override PartName="/ppt/media/image4.png" ContentType="image/png"/>
  <Override PartName="/ppt/media/image3.png" ContentType="image/png"/>
  <Override PartName="/ppt/media/image2.png" ContentType="image/png"/>
  <Override PartName="/ppt/media/image1.png" ContentType="image/png"/>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3.xml" ContentType="application/vnd.openxmlformats-officedocument.presentationml.slideMaster+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presentation.xml" ContentType="application/vnd.openxmlformats-officedocument.presentationml.presentation.main+xml"/>
</Types>
</file>

<file path=_rels/.rels><?xml version="1.0" encoding="UTF-8"?>
<Relationships xmlns="http://schemas.openxmlformats.org/package/2006/relationships"><Relationship Id="rId1"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p:sldMasterIdLst>
    <p:sldMasterId id="2147483648" r:id="rId2"/>
    <p:sldMasterId id="2147483661" r:id="rId3"/>
    <p:sldMasterId id="2147483674"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 id="297" r:id="rId46"/>
    <p:sldId id="298" r:id="rId47"/>
    <p:sldId id="299" r:id="rId48"/>
    <p:sldId id="300" r:id="rId49"/>
    <p:sldId id="301" r:id="rId50"/>
    <p:sldId id="302" r:id="rId51"/>
    <p:sldId id="303" r:id="rId52"/>
    <p:sldId id="304" r:id="rId53"/>
  </p:sldIdLst>
  <p:sldSz cx="10080625" cy="7559675"/>
  <p:notesSz cx="7772400" cy="100584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slide" Target="slides/slide19.xml"/><Relationship Id="rId24" Type="http://schemas.openxmlformats.org/officeDocument/2006/relationships/slide" Target="slides/slide20.xml"/><Relationship Id="rId25" Type="http://schemas.openxmlformats.org/officeDocument/2006/relationships/slide" Target="slides/slide21.xml"/><Relationship Id="rId26" Type="http://schemas.openxmlformats.org/officeDocument/2006/relationships/slide" Target="slides/slide22.xml"/><Relationship Id="rId27" Type="http://schemas.openxmlformats.org/officeDocument/2006/relationships/slide" Target="slides/slide23.xml"/><Relationship Id="rId28" Type="http://schemas.openxmlformats.org/officeDocument/2006/relationships/slide" Target="slides/slide24.xml"/><Relationship Id="rId29" Type="http://schemas.openxmlformats.org/officeDocument/2006/relationships/slide" Target="slides/slide25.xml"/><Relationship Id="rId30" Type="http://schemas.openxmlformats.org/officeDocument/2006/relationships/slide" Target="slides/slide26.xml"/><Relationship Id="rId31" Type="http://schemas.openxmlformats.org/officeDocument/2006/relationships/slide" Target="slides/slide27.xml"/><Relationship Id="rId32" Type="http://schemas.openxmlformats.org/officeDocument/2006/relationships/slide" Target="slides/slide28.xml"/><Relationship Id="rId33" Type="http://schemas.openxmlformats.org/officeDocument/2006/relationships/slide" Target="slides/slide29.xml"/><Relationship Id="rId34" Type="http://schemas.openxmlformats.org/officeDocument/2006/relationships/slide" Target="slides/slide30.xml"/><Relationship Id="rId35" Type="http://schemas.openxmlformats.org/officeDocument/2006/relationships/slide" Target="slides/slide31.xml"/><Relationship Id="rId36" Type="http://schemas.openxmlformats.org/officeDocument/2006/relationships/slide" Target="slides/slide32.xml"/><Relationship Id="rId37" Type="http://schemas.openxmlformats.org/officeDocument/2006/relationships/slide" Target="slides/slide33.xml"/><Relationship Id="rId38" Type="http://schemas.openxmlformats.org/officeDocument/2006/relationships/slide" Target="slides/slide34.xml"/><Relationship Id="rId39" Type="http://schemas.openxmlformats.org/officeDocument/2006/relationships/slide" Target="slides/slide35.xml"/><Relationship Id="rId40" Type="http://schemas.openxmlformats.org/officeDocument/2006/relationships/slide" Target="slides/slide36.xml"/><Relationship Id="rId41" Type="http://schemas.openxmlformats.org/officeDocument/2006/relationships/slide" Target="slides/slide37.xml"/><Relationship Id="rId42" Type="http://schemas.openxmlformats.org/officeDocument/2006/relationships/slide" Target="slides/slide38.xml"/><Relationship Id="rId43" Type="http://schemas.openxmlformats.org/officeDocument/2006/relationships/slide" Target="slides/slide39.xml"/><Relationship Id="rId44" Type="http://schemas.openxmlformats.org/officeDocument/2006/relationships/slide" Target="slides/slide40.xml"/><Relationship Id="rId45" Type="http://schemas.openxmlformats.org/officeDocument/2006/relationships/slide" Target="slides/slide41.xml"/><Relationship Id="rId46" Type="http://schemas.openxmlformats.org/officeDocument/2006/relationships/slide" Target="slides/slide42.xml"/><Relationship Id="rId47" Type="http://schemas.openxmlformats.org/officeDocument/2006/relationships/slide" Target="slides/slide43.xml"/><Relationship Id="rId48" Type="http://schemas.openxmlformats.org/officeDocument/2006/relationships/slide" Target="slides/slide44.xml"/><Relationship Id="rId49" Type="http://schemas.openxmlformats.org/officeDocument/2006/relationships/slide" Target="slides/slide45.xml"/><Relationship Id="rId50" Type="http://schemas.openxmlformats.org/officeDocument/2006/relationships/slide" Target="slides/slide46.xml"/><Relationship Id="rId51" Type="http://schemas.openxmlformats.org/officeDocument/2006/relationships/slide" Target="slides/slide47.xml"/><Relationship Id="rId52" Type="http://schemas.openxmlformats.org/officeDocument/2006/relationships/slide" Target="slides/slide48.xml"/><Relationship Id="rId53" Type="http://schemas.openxmlformats.org/officeDocument/2006/relationships/slide" Target="slides/slide49.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 Id="rId3" Type="http://schemas.openxmlformats.org/officeDocument/2006/relationships/image" Target="../media/image4.png"/>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5.png"/><Relationship Id="rId3" Type="http://schemas.openxmlformats.org/officeDocument/2006/relationships/image" Target="../media/image6.png"/>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24" name="PlaceHolder 2"/>
          <p:cNvSpPr>
            <a:spLocks noGrp="1"/>
          </p:cNvSpPr>
          <p:nvPr>
            <p:ph type="body"/>
          </p:nvPr>
        </p:nvSpPr>
        <p:spPr>
          <a:xfrm>
            <a:off x="504000" y="1768680"/>
            <a:ext cx="9072000" cy="2090880"/>
          </a:xfrm>
          <a:prstGeom prst="rect">
            <a:avLst/>
          </a:prstGeom>
        </p:spPr>
        <p:txBody>
          <a:bodyPr lIns="0" rIns="0" tIns="0" bIns="0"/>
          <a:p>
            <a:endParaRPr/>
          </a:p>
        </p:txBody>
      </p:sp>
      <p:sp>
        <p:nvSpPr>
          <p:cNvPr id="25" name="PlaceHolder 3"/>
          <p:cNvSpPr>
            <a:spLocks noGrp="1"/>
          </p:cNvSpPr>
          <p:nvPr>
            <p:ph type="body"/>
          </p:nvPr>
        </p:nvSpPr>
        <p:spPr>
          <a:xfrm>
            <a:off x="504000" y="4058640"/>
            <a:ext cx="9072000" cy="2090880"/>
          </a:xfrm>
          <a:prstGeom prst="rect">
            <a:avLst/>
          </a:prstGeom>
        </p:spPr>
        <p:txBody>
          <a:bodyPr lIns="0" rIns="0" tIns="0" bIns="0"/>
          <a:p>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27" name="PlaceHolder 2"/>
          <p:cNvSpPr>
            <a:spLocks noGrp="1"/>
          </p:cNvSpPr>
          <p:nvPr>
            <p:ph type="body"/>
          </p:nvPr>
        </p:nvSpPr>
        <p:spPr>
          <a:xfrm>
            <a:off x="504000" y="1768680"/>
            <a:ext cx="4426920" cy="2090880"/>
          </a:xfrm>
          <a:prstGeom prst="rect">
            <a:avLst/>
          </a:prstGeom>
        </p:spPr>
        <p:txBody>
          <a:bodyPr lIns="0" rIns="0" tIns="0" bIns="0"/>
          <a:p>
            <a:endParaRPr/>
          </a:p>
        </p:txBody>
      </p:sp>
      <p:sp>
        <p:nvSpPr>
          <p:cNvPr id="28" name="PlaceHolder 3"/>
          <p:cNvSpPr>
            <a:spLocks noGrp="1"/>
          </p:cNvSpPr>
          <p:nvPr>
            <p:ph type="body"/>
          </p:nvPr>
        </p:nvSpPr>
        <p:spPr>
          <a:xfrm>
            <a:off x="5152680" y="1768680"/>
            <a:ext cx="4426920" cy="2090880"/>
          </a:xfrm>
          <a:prstGeom prst="rect">
            <a:avLst/>
          </a:prstGeom>
        </p:spPr>
        <p:txBody>
          <a:bodyPr lIns="0" rIns="0" tIns="0" bIns="0"/>
          <a:p>
            <a:endParaRPr/>
          </a:p>
        </p:txBody>
      </p:sp>
      <p:sp>
        <p:nvSpPr>
          <p:cNvPr id="29" name="PlaceHolder 4"/>
          <p:cNvSpPr>
            <a:spLocks noGrp="1"/>
          </p:cNvSpPr>
          <p:nvPr>
            <p:ph type="body"/>
          </p:nvPr>
        </p:nvSpPr>
        <p:spPr>
          <a:xfrm>
            <a:off x="5152680" y="4058640"/>
            <a:ext cx="4426920" cy="2090880"/>
          </a:xfrm>
          <a:prstGeom prst="rect">
            <a:avLst/>
          </a:prstGeom>
        </p:spPr>
        <p:txBody>
          <a:bodyPr lIns="0" rIns="0" tIns="0" bIns="0"/>
          <a:p>
            <a:endParaRPr/>
          </a:p>
        </p:txBody>
      </p:sp>
      <p:sp>
        <p:nvSpPr>
          <p:cNvPr id="30" name="PlaceHolder 5"/>
          <p:cNvSpPr>
            <a:spLocks noGrp="1"/>
          </p:cNvSpPr>
          <p:nvPr>
            <p:ph type="body"/>
          </p:nvPr>
        </p:nvSpPr>
        <p:spPr>
          <a:xfrm>
            <a:off x="504000" y="4058640"/>
            <a:ext cx="4426920" cy="2090880"/>
          </a:xfrm>
          <a:prstGeom prst="rect">
            <a:avLst/>
          </a:prstGeom>
        </p:spPr>
        <p:txBody>
          <a:bodyPr lIns="0" rIns="0" tIns="0" bIns="0"/>
          <a:p>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32" name="PlaceHolder 2"/>
          <p:cNvSpPr>
            <a:spLocks noGrp="1"/>
          </p:cNvSpPr>
          <p:nvPr>
            <p:ph type="body"/>
          </p:nvPr>
        </p:nvSpPr>
        <p:spPr>
          <a:xfrm>
            <a:off x="504000" y="1768680"/>
            <a:ext cx="9072000" cy="4384080"/>
          </a:xfrm>
          <a:prstGeom prst="rect">
            <a:avLst/>
          </a:prstGeom>
        </p:spPr>
        <p:txBody>
          <a:bodyPr lIns="0" rIns="0" tIns="0" bIns="0"/>
          <a:p>
            <a:endParaRPr/>
          </a:p>
        </p:txBody>
      </p:sp>
      <p:sp>
        <p:nvSpPr>
          <p:cNvPr id="33" name="PlaceHolder 3"/>
          <p:cNvSpPr>
            <a:spLocks noGrp="1"/>
          </p:cNvSpPr>
          <p:nvPr>
            <p:ph type="body"/>
          </p:nvPr>
        </p:nvSpPr>
        <p:spPr>
          <a:xfrm>
            <a:off x="504000" y="1768680"/>
            <a:ext cx="9072000" cy="4384080"/>
          </a:xfrm>
          <a:prstGeom prst="rect">
            <a:avLst/>
          </a:prstGeom>
        </p:spPr>
        <p:txBody>
          <a:bodyPr lIns="0" rIns="0" tIns="0" bIns="0"/>
          <a:p>
            <a:endParaRPr/>
          </a:p>
        </p:txBody>
      </p:sp>
      <p:pic>
        <p:nvPicPr>
          <p:cNvPr id="34" name="" descr=""/>
          <p:cNvPicPr/>
          <p:nvPr/>
        </p:nvPicPr>
        <p:blipFill>
          <a:blip r:embed="rId2"/>
          <a:stretch/>
        </p:blipFill>
        <p:spPr>
          <a:xfrm>
            <a:off x="2292840" y="1768680"/>
            <a:ext cx="5494320" cy="4384080"/>
          </a:xfrm>
          <a:prstGeom prst="rect">
            <a:avLst/>
          </a:prstGeom>
          <a:ln>
            <a:noFill/>
          </a:ln>
        </p:spPr>
      </p:pic>
      <p:pic>
        <p:nvPicPr>
          <p:cNvPr id="35" name="" descr=""/>
          <p:cNvPicPr/>
          <p:nvPr/>
        </p:nvPicPr>
        <p:blipFill>
          <a:blip r:embed="rId3"/>
          <a:stretch/>
        </p:blipFill>
        <p:spPr>
          <a:xfrm>
            <a:off x="2292840" y="1768680"/>
            <a:ext cx="5494320" cy="4384080"/>
          </a:xfrm>
          <a:prstGeom prst="rect">
            <a:avLst/>
          </a:prstGeom>
          <a:ln>
            <a:noFill/>
          </a:ln>
        </p:spPr>
      </p:pic>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38"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39" name="PlaceHolder 2"/>
          <p:cNvSpPr>
            <a:spLocks noGrp="1"/>
          </p:cNvSpPr>
          <p:nvPr>
            <p:ph type="subTitle"/>
          </p:nvPr>
        </p:nvSpPr>
        <p:spPr>
          <a:xfrm>
            <a:off x="504000" y="1768680"/>
            <a:ext cx="9072000" cy="4384080"/>
          </a:xfrm>
          <a:prstGeom prst="rect">
            <a:avLst/>
          </a:prstGeom>
        </p:spPr>
        <p:txBody>
          <a:bodyPr lIns="0" rIns="0" tIns="0" bIns="0" anchor="ctr"/>
          <a:p>
            <a:pPr algn="ctr"/>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40"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41" name="PlaceHolder 2"/>
          <p:cNvSpPr>
            <a:spLocks noGrp="1"/>
          </p:cNvSpPr>
          <p:nvPr>
            <p:ph type="body"/>
          </p:nvPr>
        </p:nvSpPr>
        <p:spPr>
          <a:xfrm>
            <a:off x="504000" y="1768680"/>
            <a:ext cx="9072000" cy="4384080"/>
          </a:xfrm>
          <a:prstGeom prst="rect">
            <a:avLst/>
          </a:prstGeom>
        </p:spPr>
        <p:txBody>
          <a:bodyPr lIns="0" rIns="0" tIns="0" bIns="0"/>
          <a:p>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43" name="PlaceHolder 2"/>
          <p:cNvSpPr>
            <a:spLocks noGrp="1"/>
          </p:cNvSpPr>
          <p:nvPr>
            <p:ph type="body"/>
          </p:nvPr>
        </p:nvSpPr>
        <p:spPr>
          <a:xfrm>
            <a:off x="504000" y="1768680"/>
            <a:ext cx="4426920" cy="4384080"/>
          </a:xfrm>
          <a:prstGeom prst="rect">
            <a:avLst/>
          </a:prstGeom>
        </p:spPr>
        <p:txBody>
          <a:bodyPr lIns="0" rIns="0" tIns="0" bIns="0"/>
          <a:p>
            <a:endParaRPr/>
          </a:p>
        </p:txBody>
      </p:sp>
      <p:sp>
        <p:nvSpPr>
          <p:cNvPr id="44" name="PlaceHolder 3"/>
          <p:cNvSpPr>
            <a:spLocks noGrp="1"/>
          </p:cNvSpPr>
          <p:nvPr>
            <p:ph type="body"/>
          </p:nvPr>
        </p:nvSpPr>
        <p:spPr>
          <a:xfrm>
            <a:off x="5152680" y="1768680"/>
            <a:ext cx="4426920" cy="4384080"/>
          </a:xfrm>
          <a:prstGeom prst="rect">
            <a:avLst/>
          </a:prstGeom>
        </p:spPr>
        <p:txBody>
          <a:bodyPr lIns="0" rIns="0" tIns="0" bIns="0"/>
          <a:p>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45"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46" name="PlaceHolder 1"/>
          <p:cNvSpPr>
            <a:spLocks noGrp="1"/>
          </p:cNvSpPr>
          <p:nvPr>
            <p:ph type="subTitle"/>
          </p:nvPr>
        </p:nvSpPr>
        <p:spPr>
          <a:xfrm>
            <a:off x="504000" y="301320"/>
            <a:ext cx="9072000" cy="5850360"/>
          </a:xfrm>
          <a:prstGeom prst="rect">
            <a:avLst/>
          </a:prstGeom>
        </p:spPr>
        <p:txBody>
          <a:bodyPr lIns="0" rIns="0" tIns="0" bIns="0" anchor="ctr"/>
          <a:p>
            <a:pPr algn="ctr"/>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47"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48" name="PlaceHolder 2"/>
          <p:cNvSpPr>
            <a:spLocks noGrp="1"/>
          </p:cNvSpPr>
          <p:nvPr>
            <p:ph type="body"/>
          </p:nvPr>
        </p:nvSpPr>
        <p:spPr>
          <a:xfrm>
            <a:off x="504000" y="1768680"/>
            <a:ext cx="4426920" cy="2090880"/>
          </a:xfrm>
          <a:prstGeom prst="rect">
            <a:avLst/>
          </a:prstGeom>
        </p:spPr>
        <p:txBody>
          <a:bodyPr lIns="0" rIns="0" tIns="0" bIns="0"/>
          <a:p>
            <a:endParaRPr/>
          </a:p>
        </p:txBody>
      </p:sp>
      <p:sp>
        <p:nvSpPr>
          <p:cNvPr id="49" name="PlaceHolder 3"/>
          <p:cNvSpPr>
            <a:spLocks noGrp="1"/>
          </p:cNvSpPr>
          <p:nvPr>
            <p:ph type="body"/>
          </p:nvPr>
        </p:nvSpPr>
        <p:spPr>
          <a:xfrm>
            <a:off x="504000" y="4058640"/>
            <a:ext cx="4426920" cy="2090880"/>
          </a:xfrm>
          <a:prstGeom prst="rect">
            <a:avLst/>
          </a:prstGeom>
        </p:spPr>
        <p:txBody>
          <a:bodyPr lIns="0" rIns="0" tIns="0" bIns="0"/>
          <a:p>
            <a:endParaRPr/>
          </a:p>
        </p:txBody>
      </p:sp>
      <p:sp>
        <p:nvSpPr>
          <p:cNvPr id="50" name="PlaceHolder 4"/>
          <p:cNvSpPr>
            <a:spLocks noGrp="1"/>
          </p:cNvSpPr>
          <p:nvPr>
            <p:ph type="body"/>
          </p:nvPr>
        </p:nvSpPr>
        <p:spPr>
          <a:xfrm>
            <a:off x="5152680" y="1768680"/>
            <a:ext cx="4426920" cy="4384080"/>
          </a:xfrm>
          <a:prstGeom prst="rect">
            <a:avLst/>
          </a:prstGeom>
        </p:spPr>
        <p:txBody>
          <a:bodyPr lIns="0" rIns="0" tIns="0" bIns="0"/>
          <a:p>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3" name="PlaceHolder 2"/>
          <p:cNvSpPr>
            <a:spLocks noGrp="1"/>
          </p:cNvSpPr>
          <p:nvPr>
            <p:ph type="subTitle"/>
          </p:nvPr>
        </p:nvSpPr>
        <p:spPr>
          <a:xfrm>
            <a:off x="504000" y="1768680"/>
            <a:ext cx="9072000" cy="4384080"/>
          </a:xfrm>
          <a:prstGeom prst="rect">
            <a:avLst/>
          </a:prstGeom>
        </p:spPr>
        <p:txBody>
          <a:bodyPr lIns="0" rIns="0" tIns="0" bIns="0" anchor="ctr"/>
          <a:p>
            <a:pPr algn="ctr"/>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52" name="PlaceHolder 2"/>
          <p:cNvSpPr>
            <a:spLocks noGrp="1"/>
          </p:cNvSpPr>
          <p:nvPr>
            <p:ph type="body"/>
          </p:nvPr>
        </p:nvSpPr>
        <p:spPr>
          <a:xfrm>
            <a:off x="504000" y="1768680"/>
            <a:ext cx="4426920" cy="4384080"/>
          </a:xfrm>
          <a:prstGeom prst="rect">
            <a:avLst/>
          </a:prstGeom>
        </p:spPr>
        <p:txBody>
          <a:bodyPr lIns="0" rIns="0" tIns="0" bIns="0"/>
          <a:p>
            <a:endParaRPr/>
          </a:p>
        </p:txBody>
      </p:sp>
      <p:sp>
        <p:nvSpPr>
          <p:cNvPr id="53" name="PlaceHolder 3"/>
          <p:cNvSpPr>
            <a:spLocks noGrp="1"/>
          </p:cNvSpPr>
          <p:nvPr>
            <p:ph type="body"/>
          </p:nvPr>
        </p:nvSpPr>
        <p:spPr>
          <a:xfrm>
            <a:off x="5152680" y="1768680"/>
            <a:ext cx="4426920" cy="2090880"/>
          </a:xfrm>
          <a:prstGeom prst="rect">
            <a:avLst/>
          </a:prstGeom>
        </p:spPr>
        <p:txBody>
          <a:bodyPr lIns="0" rIns="0" tIns="0" bIns="0"/>
          <a:p>
            <a:endParaRPr/>
          </a:p>
        </p:txBody>
      </p:sp>
      <p:sp>
        <p:nvSpPr>
          <p:cNvPr id="54" name="PlaceHolder 4"/>
          <p:cNvSpPr>
            <a:spLocks noGrp="1"/>
          </p:cNvSpPr>
          <p:nvPr>
            <p:ph type="body"/>
          </p:nvPr>
        </p:nvSpPr>
        <p:spPr>
          <a:xfrm>
            <a:off x="5152680" y="4058640"/>
            <a:ext cx="4426920" cy="2090880"/>
          </a:xfrm>
          <a:prstGeom prst="rect">
            <a:avLst/>
          </a:prstGeom>
        </p:spPr>
        <p:txBody>
          <a:bodyPr lIns="0" rIns="0" tIns="0" bIns="0"/>
          <a:p>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56" name="PlaceHolder 2"/>
          <p:cNvSpPr>
            <a:spLocks noGrp="1"/>
          </p:cNvSpPr>
          <p:nvPr>
            <p:ph type="body"/>
          </p:nvPr>
        </p:nvSpPr>
        <p:spPr>
          <a:xfrm>
            <a:off x="504000" y="1768680"/>
            <a:ext cx="4426920" cy="2090880"/>
          </a:xfrm>
          <a:prstGeom prst="rect">
            <a:avLst/>
          </a:prstGeom>
        </p:spPr>
        <p:txBody>
          <a:bodyPr lIns="0" rIns="0" tIns="0" bIns="0"/>
          <a:p>
            <a:endParaRPr/>
          </a:p>
        </p:txBody>
      </p:sp>
      <p:sp>
        <p:nvSpPr>
          <p:cNvPr id="57" name="PlaceHolder 3"/>
          <p:cNvSpPr>
            <a:spLocks noGrp="1"/>
          </p:cNvSpPr>
          <p:nvPr>
            <p:ph type="body"/>
          </p:nvPr>
        </p:nvSpPr>
        <p:spPr>
          <a:xfrm>
            <a:off x="5152680" y="1768680"/>
            <a:ext cx="4426920" cy="2090880"/>
          </a:xfrm>
          <a:prstGeom prst="rect">
            <a:avLst/>
          </a:prstGeom>
        </p:spPr>
        <p:txBody>
          <a:bodyPr lIns="0" rIns="0" tIns="0" bIns="0"/>
          <a:p>
            <a:endParaRPr/>
          </a:p>
        </p:txBody>
      </p:sp>
      <p:sp>
        <p:nvSpPr>
          <p:cNvPr id="58" name="PlaceHolder 4"/>
          <p:cNvSpPr>
            <a:spLocks noGrp="1"/>
          </p:cNvSpPr>
          <p:nvPr>
            <p:ph type="body"/>
          </p:nvPr>
        </p:nvSpPr>
        <p:spPr>
          <a:xfrm>
            <a:off x="504000" y="4058640"/>
            <a:ext cx="9072000" cy="2090880"/>
          </a:xfrm>
          <a:prstGeom prst="rect">
            <a:avLst/>
          </a:prstGeom>
        </p:spPr>
        <p:txBody>
          <a:bodyPr lIns="0" rIns="0" tIns="0" bIns="0"/>
          <a:p>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60" name="PlaceHolder 2"/>
          <p:cNvSpPr>
            <a:spLocks noGrp="1"/>
          </p:cNvSpPr>
          <p:nvPr>
            <p:ph type="body"/>
          </p:nvPr>
        </p:nvSpPr>
        <p:spPr>
          <a:xfrm>
            <a:off x="504000" y="1768680"/>
            <a:ext cx="9072000" cy="2090880"/>
          </a:xfrm>
          <a:prstGeom prst="rect">
            <a:avLst/>
          </a:prstGeom>
        </p:spPr>
        <p:txBody>
          <a:bodyPr lIns="0" rIns="0" tIns="0" bIns="0"/>
          <a:p>
            <a:endParaRPr/>
          </a:p>
        </p:txBody>
      </p:sp>
      <p:sp>
        <p:nvSpPr>
          <p:cNvPr id="61" name="PlaceHolder 3"/>
          <p:cNvSpPr>
            <a:spLocks noGrp="1"/>
          </p:cNvSpPr>
          <p:nvPr>
            <p:ph type="body"/>
          </p:nvPr>
        </p:nvSpPr>
        <p:spPr>
          <a:xfrm>
            <a:off x="504000" y="4058640"/>
            <a:ext cx="9072000" cy="2090880"/>
          </a:xfrm>
          <a:prstGeom prst="rect">
            <a:avLst/>
          </a:prstGeom>
        </p:spPr>
        <p:txBody>
          <a:bodyPr lIns="0" rIns="0" tIns="0" bIns="0"/>
          <a:p>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62"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63" name="PlaceHolder 2"/>
          <p:cNvSpPr>
            <a:spLocks noGrp="1"/>
          </p:cNvSpPr>
          <p:nvPr>
            <p:ph type="body"/>
          </p:nvPr>
        </p:nvSpPr>
        <p:spPr>
          <a:xfrm>
            <a:off x="504000" y="1768680"/>
            <a:ext cx="4426920" cy="2090880"/>
          </a:xfrm>
          <a:prstGeom prst="rect">
            <a:avLst/>
          </a:prstGeom>
        </p:spPr>
        <p:txBody>
          <a:bodyPr lIns="0" rIns="0" tIns="0" bIns="0"/>
          <a:p>
            <a:endParaRPr/>
          </a:p>
        </p:txBody>
      </p:sp>
      <p:sp>
        <p:nvSpPr>
          <p:cNvPr id="64" name="PlaceHolder 3"/>
          <p:cNvSpPr>
            <a:spLocks noGrp="1"/>
          </p:cNvSpPr>
          <p:nvPr>
            <p:ph type="body"/>
          </p:nvPr>
        </p:nvSpPr>
        <p:spPr>
          <a:xfrm>
            <a:off x="5152680" y="1768680"/>
            <a:ext cx="4426920" cy="2090880"/>
          </a:xfrm>
          <a:prstGeom prst="rect">
            <a:avLst/>
          </a:prstGeom>
        </p:spPr>
        <p:txBody>
          <a:bodyPr lIns="0" rIns="0" tIns="0" bIns="0"/>
          <a:p>
            <a:endParaRPr/>
          </a:p>
        </p:txBody>
      </p:sp>
      <p:sp>
        <p:nvSpPr>
          <p:cNvPr id="65" name="PlaceHolder 4"/>
          <p:cNvSpPr>
            <a:spLocks noGrp="1"/>
          </p:cNvSpPr>
          <p:nvPr>
            <p:ph type="body"/>
          </p:nvPr>
        </p:nvSpPr>
        <p:spPr>
          <a:xfrm>
            <a:off x="5152680" y="4058640"/>
            <a:ext cx="4426920" cy="2090880"/>
          </a:xfrm>
          <a:prstGeom prst="rect">
            <a:avLst/>
          </a:prstGeom>
        </p:spPr>
        <p:txBody>
          <a:bodyPr lIns="0" rIns="0" tIns="0" bIns="0"/>
          <a:p>
            <a:endParaRPr/>
          </a:p>
        </p:txBody>
      </p:sp>
      <p:sp>
        <p:nvSpPr>
          <p:cNvPr id="66" name="PlaceHolder 5"/>
          <p:cNvSpPr>
            <a:spLocks noGrp="1"/>
          </p:cNvSpPr>
          <p:nvPr>
            <p:ph type="body"/>
          </p:nvPr>
        </p:nvSpPr>
        <p:spPr>
          <a:xfrm>
            <a:off x="504000" y="4058640"/>
            <a:ext cx="4426920" cy="2090880"/>
          </a:xfrm>
          <a:prstGeom prst="rect">
            <a:avLst/>
          </a:prstGeom>
        </p:spPr>
        <p:txBody>
          <a:bodyPr lIns="0" rIns="0" tIns="0" bIns="0"/>
          <a:p>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68" name="PlaceHolder 2"/>
          <p:cNvSpPr>
            <a:spLocks noGrp="1"/>
          </p:cNvSpPr>
          <p:nvPr>
            <p:ph type="body"/>
          </p:nvPr>
        </p:nvSpPr>
        <p:spPr>
          <a:xfrm>
            <a:off x="504000" y="1768680"/>
            <a:ext cx="9072000" cy="4384080"/>
          </a:xfrm>
          <a:prstGeom prst="rect">
            <a:avLst/>
          </a:prstGeom>
        </p:spPr>
        <p:txBody>
          <a:bodyPr lIns="0" rIns="0" tIns="0" bIns="0"/>
          <a:p>
            <a:endParaRPr/>
          </a:p>
        </p:txBody>
      </p:sp>
      <p:sp>
        <p:nvSpPr>
          <p:cNvPr id="69" name="PlaceHolder 3"/>
          <p:cNvSpPr>
            <a:spLocks noGrp="1"/>
          </p:cNvSpPr>
          <p:nvPr>
            <p:ph type="body"/>
          </p:nvPr>
        </p:nvSpPr>
        <p:spPr>
          <a:xfrm>
            <a:off x="504000" y="1768680"/>
            <a:ext cx="9072000" cy="4384080"/>
          </a:xfrm>
          <a:prstGeom prst="rect">
            <a:avLst/>
          </a:prstGeom>
        </p:spPr>
        <p:txBody>
          <a:bodyPr lIns="0" rIns="0" tIns="0" bIns="0"/>
          <a:p>
            <a:endParaRPr/>
          </a:p>
        </p:txBody>
      </p:sp>
      <p:pic>
        <p:nvPicPr>
          <p:cNvPr id="70" name="" descr=""/>
          <p:cNvPicPr/>
          <p:nvPr/>
        </p:nvPicPr>
        <p:blipFill>
          <a:blip r:embed="rId2"/>
          <a:stretch/>
        </p:blipFill>
        <p:spPr>
          <a:xfrm>
            <a:off x="2292840" y="1768680"/>
            <a:ext cx="5494320" cy="4384080"/>
          </a:xfrm>
          <a:prstGeom prst="rect">
            <a:avLst/>
          </a:prstGeom>
          <a:ln>
            <a:noFill/>
          </a:ln>
        </p:spPr>
      </p:pic>
      <p:pic>
        <p:nvPicPr>
          <p:cNvPr id="71" name="" descr=""/>
          <p:cNvPicPr/>
          <p:nvPr/>
        </p:nvPicPr>
        <p:blipFill>
          <a:blip r:embed="rId3"/>
          <a:stretch/>
        </p:blipFill>
        <p:spPr>
          <a:xfrm>
            <a:off x="2292840" y="1768680"/>
            <a:ext cx="5494320" cy="4384080"/>
          </a:xfrm>
          <a:prstGeom prst="rect">
            <a:avLst/>
          </a:prstGeom>
          <a:ln>
            <a:noFill/>
          </a:ln>
        </p:spPr>
      </p:pic>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74"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75" name="PlaceHolder 2"/>
          <p:cNvSpPr>
            <a:spLocks noGrp="1"/>
          </p:cNvSpPr>
          <p:nvPr>
            <p:ph type="subTitle"/>
          </p:nvPr>
        </p:nvSpPr>
        <p:spPr>
          <a:xfrm>
            <a:off x="504000" y="1768680"/>
            <a:ext cx="9072000" cy="4384080"/>
          </a:xfrm>
          <a:prstGeom prst="rect">
            <a:avLst/>
          </a:prstGeom>
        </p:spPr>
        <p:txBody>
          <a:bodyPr lIns="0" rIns="0" tIns="0" bIns="0" anchor="ctr"/>
          <a:p>
            <a:pPr algn="ctr"/>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76"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77" name="PlaceHolder 2"/>
          <p:cNvSpPr>
            <a:spLocks noGrp="1"/>
          </p:cNvSpPr>
          <p:nvPr>
            <p:ph type="body"/>
          </p:nvPr>
        </p:nvSpPr>
        <p:spPr>
          <a:xfrm>
            <a:off x="504000" y="1768680"/>
            <a:ext cx="9072000" cy="4384080"/>
          </a:xfrm>
          <a:prstGeom prst="rect">
            <a:avLst/>
          </a:prstGeom>
        </p:spPr>
        <p:txBody>
          <a:bodyPr lIns="0" rIns="0" tIns="0" bIns="0"/>
          <a:p>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78"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79" name="PlaceHolder 2"/>
          <p:cNvSpPr>
            <a:spLocks noGrp="1"/>
          </p:cNvSpPr>
          <p:nvPr>
            <p:ph type="body"/>
          </p:nvPr>
        </p:nvSpPr>
        <p:spPr>
          <a:xfrm>
            <a:off x="504000" y="1768680"/>
            <a:ext cx="4426920" cy="4384080"/>
          </a:xfrm>
          <a:prstGeom prst="rect">
            <a:avLst/>
          </a:prstGeom>
        </p:spPr>
        <p:txBody>
          <a:bodyPr lIns="0" rIns="0" tIns="0" bIns="0"/>
          <a:p>
            <a:endParaRPr/>
          </a:p>
        </p:txBody>
      </p:sp>
      <p:sp>
        <p:nvSpPr>
          <p:cNvPr id="80" name="PlaceHolder 3"/>
          <p:cNvSpPr>
            <a:spLocks noGrp="1"/>
          </p:cNvSpPr>
          <p:nvPr>
            <p:ph type="body"/>
          </p:nvPr>
        </p:nvSpPr>
        <p:spPr>
          <a:xfrm>
            <a:off x="5152680" y="1768680"/>
            <a:ext cx="4426920" cy="4384080"/>
          </a:xfrm>
          <a:prstGeom prst="rect">
            <a:avLst/>
          </a:prstGeom>
        </p:spPr>
        <p:txBody>
          <a:bodyPr lIns="0" rIns="0" tIns="0" bIns="0"/>
          <a:p>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81"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5" name="PlaceHolder 2"/>
          <p:cNvSpPr>
            <a:spLocks noGrp="1"/>
          </p:cNvSpPr>
          <p:nvPr>
            <p:ph type="body"/>
          </p:nvPr>
        </p:nvSpPr>
        <p:spPr>
          <a:xfrm>
            <a:off x="504000" y="1768680"/>
            <a:ext cx="9072000" cy="4384080"/>
          </a:xfrm>
          <a:prstGeom prst="rect">
            <a:avLst/>
          </a:prstGeom>
        </p:spPr>
        <p:txBody>
          <a:bodyPr lIns="0" rIns="0" tIns="0" bIns="0"/>
          <a:p>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82" name="PlaceHolder 1"/>
          <p:cNvSpPr>
            <a:spLocks noGrp="1"/>
          </p:cNvSpPr>
          <p:nvPr>
            <p:ph type="subTitle"/>
          </p:nvPr>
        </p:nvSpPr>
        <p:spPr>
          <a:xfrm>
            <a:off x="504000" y="301320"/>
            <a:ext cx="9072000" cy="5850360"/>
          </a:xfrm>
          <a:prstGeom prst="rect">
            <a:avLst/>
          </a:prstGeom>
        </p:spPr>
        <p:txBody>
          <a:bodyPr lIns="0" rIns="0" tIns="0" bIns="0" anchor="ctr"/>
          <a:p>
            <a:pPr algn="ctr"/>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83"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84" name="PlaceHolder 2"/>
          <p:cNvSpPr>
            <a:spLocks noGrp="1"/>
          </p:cNvSpPr>
          <p:nvPr>
            <p:ph type="body"/>
          </p:nvPr>
        </p:nvSpPr>
        <p:spPr>
          <a:xfrm>
            <a:off x="504000" y="1768680"/>
            <a:ext cx="4426920" cy="2090880"/>
          </a:xfrm>
          <a:prstGeom prst="rect">
            <a:avLst/>
          </a:prstGeom>
        </p:spPr>
        <p:txBody>
          <a:bodyPr lIns="0" rIns="0" tIns="0" bIns="0"/>
          <a:p>
            <a:endParaRPr/>
          </a:p>
        </p:txBody>
      </p:sp>
      <p:sp>
        <p:nvSpPr>
          <p:cNvPr id="85" name="PlaceHolder 3"/>
          <p:cNvSpPr>
            <a:spLocks noGrp="1"/>
          </p:cNvSpPr>
          <p:nvPr>
            <p:ph type="body"/>
          </p:nvPr>
        </p:nvSpPr>
        <p:spPr>
          <a:xfrm>
            <a:off x="504000" y="4058640"/>
            <a:ext cx="4426920" cy="2090880"/>
          </a:xfrm>
          <a:prstGeom prst="rect">
            <a:avLst/>
          </a:prstGeom>
        </p:spPr>
        <p:txBody>
          <a:bodyPr lIns="0" rIns="0" tIns="0" bIns="0"/>
          <a:p>
            <a:endParaRPr/>
          </a:p>
        </p:txBody>
      </p:sp>
      <p:sp>
        <p:nvSpPr>
          <p:cNvPr id="86" name="PlaceHolder 4"/>
          <p:cNvSpPr>
            <a:spLocks noGrp="1"/>
          </p:cNvSpPr>
          <p:nvPr>
            <p:ph type="body"/>
          </p:nvPr>
        </p:nvSpPr>
        <p:spPr>
          <a:xfrm>
            <a:off x="5152680" y="1768680"/>
            <a:ext cx="4426920" cy="4384080"/>
          </a:xfrm>
          <a:prstGeom prst="rect">
            <a:avLst/>
          </a:prstGeom>
        </p:spPr>
        <p:txBody>
          <a:bodyPr lIns="0" rIns="0" tIns="0" bIns="0"/>
          <a:p>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87"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88" name="PlaceHolder 2"/>
          <p:cNvSpPr>
            <a:spLocks noGrp="1"/>
          </p:cNvSpPr>
          <p:nvPr>
            <p:ph type="body"/>
          </p:nvPr>
        </p:nvSpPr>
        <p:spPr>
          <a:xfrm>
            <a:off x="504000" y="1768680"/>
            <a:ext cx="4426920" cy="4384080"/>
          </a:xfrm>
          <a:prstGeom prst="rect">
            <a:avLst/>
          </a:prstGeom>
        </p:spPr>
        <p:txBody>
          <a:bodyPr lIns="0" rIns="0" tIns="0" bIns="0"/>
          <a:p>
            <a:endParaRPr/>
          </a:p>
        </p:txBody>
      </p:sp>
      <p:sp>
        <p:nvSpPr>
          <p:cNvPr id="89" name="PlaceHolder 3"/>
          <p:cNvSpPr>
            <a:spLocks noGrp="1"/>
          </p:cNvSpPr>
          <p:nvPr>
            <p:ph type="body"/>
          </p:nvPr>
        </p:nvSpPr>
        <p:spPr>
          <a:xfrm>
            <a:off x="5152680" y="1768680"/>
            <a:ext cx="4426920" cy="2090880"/>
          </a:xfrm>
          <a:prstGeom prst="rect">
            <a:avLst/>
          </a:prstGeom>
        </p:spPr>
        <p:txBody>
          <a:bodyPr lIns="0" rIns="0" tIns="0" bIns="0"/>
          <a:p>
            <a:endParaRPr/>
          </a:p>
        </p:txBody>
      </p:sp>
      <p:sp>
        <p:nvSpPr>
          <p:cNvPr id="90" name="PlaceHolder 4"/>
          <p:cNvSpPr>
            <a:spLocks noGrp="1"/>
          </p:cNvSpPr>
          <p:nvPr>
            <p:ph type="body"/>
          </p:nvPr>
        </p:nvSpPr>
        <p:spPr>
          <a:xfrm>
            <a:off x="5152680" y="4058640"/>
            <a:ext cx="4426920" cy="2090880"/>
          </a:xfrm>
          <a:prstGeom prst="rect">
            <a:avLst/>
          </a:prstGeom>
        </p:spPr>
        <p:txBody>
          <a:bodyPr lIns="0" rIns="0" tIns="0" bIns="0"/>
          <a:p>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91"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92" name="PlaceHolder 2"/>
          <p:cNvSpPr>
            <a:spLocks noGrp="1"/>
          </p:cNvSpPr>
          <p:nvPr>
            <p:ph type="body"/>
          </p:nvPr>
        </p:nvSpPr>
        <p:spPr>
          <a:xfrm>
            <a:off x="504000" y="1768680"/>
            <a:ext cx="4426920" cy="2090880"/>
          </a:xfrm>
          <a:prstGeom prst="rect">
            <a:avLst/>
          </a:prstGeom>
        </p:spPr>
        <p:txBody>
          <a:bodyPr lIns="0" rIns="0" tIns="0" bIns="0"/>
          <a:p>
            <a:endParaRPr/>
          </a:p>
        </p:txBody>
      </p:sp>
      <p:sp>
        <p:nvSpPr>
          <p:cNvPr id="93" name="PlaceHolder 3"/>
          <p:cNvSpPr>
            <a:spLocks noGrp="1"/>
          </p:cNvSpPr>
          <p:nvPr>
            <p:ph type="body"/>
          </p:nvPr>
        </p:nvSpPr>
        <p:spPr>
          <a:xfrm>
            <a:off x="5152680" y="1768680"/>
            <a:ext cx="4426920" cy="2090880"/>
          </a:xfrm>
          <a:prstGeom prst="rect">
            <a:avLst/>
          </a:prstGeom>
        </p:spPr>
        <p:txBody>
          <a:bodyPr lIns="0" rIns="0" tIns="0" bIns="0"/>
          <a:p>
            <a:endParaRPr/>
          </a:p>
        </p:txBody>
      </p:sp>
      <p:sp>
        <p:nvSpPr>
          <p:cNvPr id="94" name="PlaceHolder 4"/>
          <p:cNvSpPr>
            <a:spLocks noGrp="1"/>
          </p:cNvSpPr>
          <p:nvPr>
            <p:ph type="body"/>
          </p:nvPr>
        </p:nvSpPr>
        <p:spPr>
          <a:xfrm>
            <a:off x="504000" y="4058640"/>
            <a:ext cx="9072000" cy="2090880"/>
          </a:xfrm>
          <a:prstGeom prst="rect">
            <a:avLst/>
          </a:prstGeom>
        </p:spPr>
        <p:txBody>
          <a:bodyPr lIns="0" rIns="0" tIns="0" bIns="0"/>
          <a:p>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95"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96" name="PlaceHolder 2"/>
          <p:cNvSpPr>
            <a:spLocks noGrp="1"/>
          </p:cNvSpPr>
          <p:nvPr>
            <p:ph type="body"/>
          </p:nvPr>
        </p:nvSpPr>
        <p:spPr>
          <a:xfrm>
            <a:off x="504000" y="1768680"/>
            <a:ext cx="9072000" cy="2090880"/>
          </a:xfrm>
          <a:prstGeom prst="rect">
            <a:avLst/>
          </a:prstGeom>
        </p:spPr>
        <p:txBody>
          <a:bodyPr lIns="0" rIns="0" tIns="0" bIns="0"/>
          <a:p>
            <a:endParaRPr/>
          </a:p>
        </p:txBody>
      </p:sp>
      <p:sp>
        <p:nvSpPr>
          <p:cNvPr id="97" name="PlaceHolder 3"/>
          <p:cNvSpPr>
            <a:spLocks noGrp="1"/>
          </p:cNvSpPr>
          <p:nvPr>
            <p:ph type="body"/>
          </p:nvPr>
        </p:nvSpPr>
        <p:spPr>
          <a:xfrm>
            <a:off x="504000" y="4058640"/>
            <a:ext cx="9072000" cy="2090880"/>
          </a:xfrm>
          <a:prstGeom prst="rect">
            <a:avLst/>
          </a:prstGeom>
        </p:spPr>
        <p:txBody>
          <a:bodyPr lIns="0" rIns="0" tIns="0" bIns="0"/>
          <a:p>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98"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99" name="PlaceHolder 2"/>
          <p:cNvSpPr>
            <a:spLocks noGrp="1"/>
          </p:cNvSpPr>
          <p:nvPr>
            <p:ph type="body"/>
          </p:nvPr>
        </p:nvSpPr>
        <p:spPr>
          <a:xfrm>
            <a:off x="504000" y="1768680"/>
            <a:ext cx="4426920" cy="2090880"/>
          </a:xfrm>
          <a:prstGeom prst="rect">
            <a:avLst/>
          </a:prstGeom>
        </p:spPr>
        <p:txBody>
          <a:bodyPr lIns="0" rIns="0" tIns="0" bIns="0"/>
          <a:p>
            <a:endParaRPr/>
          </a:p>
        </p:txBody>
      </p:sp>
      <p:sp>
        <p:nvSpPr>
          <p:cNvPr id="100" name="PlaceHolder 3"/>
          <p:cNvSpPr>
            <a:spLocks noGrp="1"/>
          </p:cNvSpPr>
          <p:nvPr>
            <p:ph type="body"/>
          </p:nvPr>
        </p:nvSpPr>
        <p:spPr>
          <a:xfrm>
            <a:off x="5152680" y="1768680"/>
            <a:ext cx="4426920" cy="2090880"/>
          </a:xfrm>
          <a:prstGeom prst="rect">
            <a:avLst/>
          </a:prstGeom>
        </p:spPr>
        <p:txBody>
          <a:bodyPr lIns="0" rIns="0" tIns="0" bIns="0"/>
          <a:p>
            <a:endParaRPr/>
          </a:p>
        </p:txBody>
      </p:sp>
      <p:sp>
        <p:nvSpPr>
          <p:cNvPr id="101" name="PlaceHolder 4"/>
          <p:cNvSpPr>
            <a:spLocks noGrp="1"/>
          </p:cNvSpPr>
          <p:nvPr>
            <p:ph type="body"/>
          </p:nvPr>
        </p:nvSpPr>
        <p:spPr>
          <a:xfrm>
            <a:off x="5152680" y="4058640"/>
            <a:ext cx="4426920" cy="2090880"/>
          </a:xfrm>
          <a:prstGeom prst="rect">
            <a:avLst/>
          </a:prstGeom>
        </p:spPr>
        <p:txBody>
          <a:bodyPr lIns="0" rIns="0" tIns="0" bIns="0"/>
          <a:p>
            <a:endParaRPr/>
          </a:p>
        </p:txBody>
      </p:sp>
      <p:sp>
        <p:nvSpPr>
          <p:cNvPr id="102" name="PlaceHolder 5"/>
          <p:cNvSpPr>
            <a:spLocks noGrp="1"/>
          </p:cNvSpPr>
          <p:nvPr>
            <p:ph type="body"/>
          </p:nvPr>
        </p:nvSpPr>
        <p:spPr>
          <a:xfrm>
            <a:off x="504000" y="4058640"/>
            <a:ext cx="4426920" cy="2090880"/>
          </a:xfrm>
          <a:prstGeom prst="rect">
            <a:avLst/>
          </a:prstGeom>
        </p:spPr>
        <p:txBody>
          <a:bodyPr lIns="0" rIns="0" tIns="0" bIns="0"/>
          <a:p>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103"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104" name="PlaceHolder 2"/>
          <p:cNvSpPr>
            <a:spLocks noGrp="1"/>
          </p:cNvSpPr>
          <p:nvPr>
            <p:ph type="body"/>
          </p:nvPr>
        </p:nvSpPr>
        <p:spPr>
          <a:xfrm>
            <a:off x="504000" y="1768680"/>
            <a:ext cx="9072000" cy="4384080"/>
          </a:xfrm>
          <a:prstGeom prst="rect">
            <a:avLst/>
          </a:prstGeom>
        </p:spPr>
        <p:txBody>
          <a:bodyPr lIns="0" rIns="0" tIns="0" bIns="0"/>
          <a:p>
            <a:endParaRPr/>
          </a:p>
        </p:txBody>
      </p:sp>
      <p:sp>
        <p:nvSpPr>
          <p:cNvPr id="105" name="PlaceHolder 3"/>
          <p:cNvSpPr>
            <a:spLocks noGrp="1"/>
          </p:cNvSpPr>
          <p:nvPr>
            <p:ph type="body"/>
          </p:nvPr>
        </p:nvSpPr>
        <p:spPr>
          <a:xfrm>
            <a:off x="504000" y="1768680"/>
            <a:ext cx="9072000" cy="4384080"/>
          </a:xfrm>
          <a:prstGeom prst="rect">
            <a:avLst/>
          </a:prstGeom>
        </p:spPr>
        <p:txBody>
          <a:bodyPr lIns="0" rIns="0" tIns="0" bIns="0"/>
          <a:p>
            <a:endParaRPr/>
          </a:p>
        </p:txBody>
      </p:sp>
      <p:pic>
        <p:nvPicPr>
          <p:cNvPr id="106" name="" descr=""/>
          <p:cNvPicPr/>
          <p:nvPr/>
        </p:nvPicPr>
        <p:blipFill>
          <a:blip r:embed="rId2"/>
          <a:stretch/>
        </p:blipFill>
        <p:spPr>
          <a:xfrm>
            <a:off x="2292840" y="1768680"/>
            <a:ext cx="5494320" cy="4384080"/>
          </a:xfrm>
          <a:prstGeom prst="rect">
            <a:avLst/>
          </a:prstGeom>
          <a:ln>
            <a:noFill/>
          </a:ln>
        </p:spPr>
      </p:pic>
      <p:pic>
        <p:nvPicPr>
          <p:cNvPr id="107" name="" descr=""/>
          <p:cNvPicPr/>
          <p:nvPr/>
        </p:nvPicPr>
        <p:blipFill>
          <a:blip r:embed="rId3"/>
          <a:stretch/>
        </p:blipFill>
        <p:spPr>
          <a:xfrm>
            <a:off x="2292840" y="1768680"/>
            <a:ext cx="5494320" cy="4384080"/>
          </a:xfrm>
          <a:prstGeom prst="rect">
            <a:avLst/>
          </a:prstGeom>
          <a:ln>
            <a:noFill/>
          </a:ln>
        </p:spPr>
      </p:pic>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7" name="PlaceHolder 2"/>
          <p:cNvSpPr>
            <a:spLocks noGrp="1"/>
          </p:cNvSpPr>
          <p:nvPr>
            <p:ph type="body"/>
          </p:nvPr>
        </p:nvSpPr>
        <p:spPr>
          <a:xfrm>
            <a:off x="504000" y="1768680"/>
            <a:ext cx="4426920" cy="4384080"/>
          </a:xfrm>
          <a:prstGeom prst="rect">
            <a:avLst/>
          </a:prstGeom>
        </p:spPr>
        <p:txBody>
          <a:bodyPr lIns="0" rIns="0" tIns="0" bIns="0"/>
          <a:p>
            <a:endParaRPr/>
          </a:p>
        </p:txBody>
      </p:sp>
      <p:sp>
        <p:nvSpPr>
          <p:cNvPr id="8" name="PlaceHolder 3"/>
          <p:cNvSpPr>
            <a:spLocks noGrp="1"/>
          </p:cNvSpPr>
          <p:nvPr>
            <p:ph type="body"/>
          </p:nvPr>
        </p:nvSpPr>
        <p:spPr>
          <a:xfrm>
            <a:off x="5152680" y="1768680"/>
            <a:ext cx="4426920" cy="4384080"/>
          </a:xfrm>
          <a:prstGeom prst="rect">
            <a:avLst/>
          </a:prstGeom>
        </p:spPr>
        <p:txBody>
          <a:bodyPr lIns="0" rIns="0" tIns="0" bIns="0"/>
          <a:p>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504000" y="301320"/>
            <a:ext cx="9072000" cy="5850360"/>
          </a:xfrm>
          <a:prstGeom prst="rect">
            <a:avLst/>
          </a:prstGeom>
        </p:spPr>
        <p:txBody>
          <a:bodyPr lIns="0" rIns="0" tIns="0" bIns="0" anchor="ctr"/>
          <a:p>
            <a:pPr algn="ctr"/>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12" name="PlaceHolder 2"/>
          <p:cNvSpPr>
            <a:spLocks noGrp="1"/>
          </p:cNvSpPr>
          <p:nvPr>
            <p:ph type="body"/>
          </p:nvPr>
        </p:nvSpPr>
        <p:spPr>
          <a:xfrm>
            <a:off x="504000" y="1768680"/>
            <a:ext cx="4426920" cy="2090880"/>
          </a:xfrm>
          <a:prstGeom prst="rect">
            <a:avLst/>
          </a:prstGeom>
        </p:spPr>
        <p:txBody>
          <a:bodyPr lIns="0" rIns="0" tIns="0" bIns="0"/>
          <a:p>
            <a:endParaRPr/>
          </a:p>
        </p:txBody>
      </p:sp>
      <p:sp>
        <p:nvSpPr>
          <p:cNvPr id="13" name="PlaceHolder 3"/>
          <p:cNvSpPr>
            <a:spLocks noGrp="1"/>
          </p:cNvSpPr>
          <p:nvPr>
            <p:ph type="body"/>
          </p:nvPr>
        </p:nvSpPr>
        <p:spPr>
          <a:xfrm>
            <a:off x="504000" y="4058640"/>
            <a:ext cx="4426920" cy="2090880"/>
          </a:xfrm>
          <a:prstGeom prst="rect">
            <a:avLst/>
          </a:prstGeom>
        </p:spPr>
        <p:txBody>
          <a:bodyPr lIns="0" rIns="0" tIns="0" bIns="0"/>
          <a:p>
            <a:endParaRPr/>
          </a:p>
        </p:txBody>
      </p:sp>
      <p:sp>
        <p:nvSpPr>
          <p:cNvPr id="14" name="PlaceHolder 4"/>
          <p:cNvSpPr>
            <a:spLocks noGrp="1"/>
          </p:cNvSpPr>
          <p:nvPr>
            <p:ph type="body"/>
          </p:nvPr>
        </p:nvSpPr>
        <p:spPr>
          <a:xfrm>
            <a:off x="5152680" y="1768680"/>
            <a:ext cx="4426920" cy="4384080"/>
          </a:xfrm>
          <a:prstGeom prst="rect">
            <a:avLst/>
          </a:prstGeom>
        </p:spPr>
        <p:txBody>
          <a:bodyPr lIns="0" rIns="0" tIns="0" bIns="0"/>
          <a:p>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16" name="PlaceHolder 2"/>
          <p:cNvSpPr>
            <a:spLocks noGrp="1"/>
          </p:cNvSpPr>
          <p:nvPr>
            <p:ph type="body"/>
          </p:nvPr>
        </p:nvSpPr>
        <p:spPr>
          <a:xfrm>
            <a:off x="504000" y="1768680"/>
            <a:ext cx="4426920" cy="4384080"/>
          </a:xfrm>
          <a:prstGeom prst="rect">
            <a:avLst/>
          </a:prstGeom>
        </p:spPr>
        <p:txBody>
          <a:bodyPr lIns="0" rIns="0" tIns="0" bIns="0"/>
          <a:p>
            <a:endParaRPr/>
          </a:p>
        </p:txBody>
      </p:sp>
      <p:sp>
        <p:nvSpPr>
          <p:cNvPr id="17" name="PlaceHolder 3"/>
          <p:cNvSpPr>
            <a:spLocks noGrp="1"/>
          </p:cNvSpPr>
          <p:nvPr>
            <p:ph type="body"/>
          </p:nvPr>
        </p:nvSpPr>
        <p:spPr>
          <a:xfrm>
            <a:off x="5152680" y="1768680"/>
            <a:ext cx="4426920" cy="2090880"/>
          </a:xfrm>
          <a:prstGeom prst="rect">
            <a:avLst/>
          </a:prstGeom>
        </p:spPr>
        <p:txBody>
          <a:bodyPr lIns="0" rIns="0" tIns="0" bIns="0"/>
          <a:p>
            <a:endParaRPr/>
          </a:p>
        </p:txBody>
      </p:sp>
      <p:sp>
        <p:nvSpPr>
          <p:cNvPr id="18" name="PlaceHolder 4"/>
          <p:cNvSpPr>
            <a:spLocks noGrp="1"/>
          </p:cNvSpPr>
          <p:nvPr>
            <p:ph type="body"/>
          </p:nvPr>
        </p:nvSpPr>
        <p:spPr>
          <a:xfrm>
            <a:off x="5152680" y="4058640"/>
            <a:ext cx="4426920" cy="2090880"/>
          </a:xfrm>
          <a:prstGeom prst="rect">
            <a:avLst/>
          </a:prstGeom>
        </p:spPr>
        <p:txBody>
          <a:bodyPr lIns="0" rIns="0" tIns="0" bIns="0"/>
          <a:p>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504000" y="301320"/>
            <a:ext cx="9072000" cy="1261800"/>
          </a:xfrm>
          <a:prstGeom prst="rect">
            <a:avLst/>
          </a:prstGeom>
        </p:spPr>
        <p:txBody>
          <a:bodyPr lIns="0" rIns="0" tIns="0" bIns="0" anchor="ctr"/>
          <a:p>
            <a:pPr algn="ctr"/>
            <a:endParaRPr/>
          </a:p>
        </p:txBody>
      </p:sp>
      <p:sp>
        <p:nvSpPr>
          <p:cNvPr id="20" name="PlaceHolder 2"/>
          <p:cNvSpPr>
            <a:spLocks noGrp="1"/>
          </p:cNvSpPr>
          <p:nvPr>
            <p:ph type="body"/>
          </p:nvPr>
        </p:nvSpPr>
        <p:spPr>
          <a:xfrm>
            <a:off x="504000" y="1768680"/>
            <a:ext cx="4426920" cy="2090880"/>
          </a:xfrm>
          <a:prstGeom prst="rect">
            <a:avLst/>
          </a:prstGeom>
        </p:spPr>
        <p:txBody>
          <a:bodyPr lIns="0" rIns="0" tIns="0" bIns="0"/>
          <a:p>
            <a:endParaRPr/>
          </a:p>
        </p:txBody>
      </p:sp>
      <p:sp>
        <p:nvSpPr>
          <p:cNvPr id="21" name="PlaceHolder 3"/>
          <p:cNvSpPr>
            <a:spLocks noGrp="1"/>
          </p:cNvSpPr>
          <p:nvPr>
            <p:ph type="body"/>
          </p:nvPr>
        </p:nvSpPr>
        <p:spPr>
          <a:xfrm>
            <a:off x="5152680" y="1768680"/>
            <a:ext cx="4426920" cy="2090880"/>
          </a:xfrm>
          <a:prstGeom prst="rect">
            <a:avLst/>
          </a:prstGeom>
        </p:spPr>
        <p:txBody>
          <a:bodyPr lIns="0" rIns="0" tIns="0" bIns="0"/>
          <a:p>
            <a:endParaRPr/>
          </a:p>
        </p:txBody>
      </p:sp>
      <p:sp>
        <p:nvSpPr>
          <p:cNvPr id="22" name="PlaceHolder 4"/>
          <p:cNvSpPr>
            <a:spLocks noGrp="1"/>
          </p:cNvSpPr>
          <p:nvPr>
            <p:ph type="body"/>
          </p:nvPr>
        </p:nvSpPr>
        <p:spPr>
          <a:xfrm>
            <a:off x="504000" y="4058640"/>
            <a:ext cx="9072000" cy="2090880"/>
          </a:xfrm>
          <a:prstGeom prst="rect">
            <a:avLst/>
          </a:prstGeom>
        </p:spPr>
        <p:txBody>
          <a:bodyPr lIns="0" rIns="0" tIns="0" bIns="0"/>
          <a:p>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504000" y="301320"/>
            <a:ext cx="9072000" cy="1261800"/>
          </a:xfrm>
          <a:prstGeom prst="rect">
            <a:avLst/>
          </a:prstGeom>
        </p:spPr>
        <p:txBody>
          <a:bodyPr lIns="0" rIns="0" tIns="0" bIns="0" anchor="ctr"/>
          <a:p>
            <a:pPr algn="ctr"/>
            <a:r>
              <a:rPr lang="en-US" sz="4400">
                <a:latin typeface="Arial"/>
              </a:rPr>
              <a:t>Click to edit the title text format</a:t>
            </a:r>
            <a:endParaRPr/>
          </a:p>
        </p:txBody>
      </p:sp>
      <p:sp>
        <p:nvSpPr>
          <p:cNvPr id="1" name="PlaceHolder 2"/>
          <p:cNvSpPr>
            <a:spLocks noGrp="1"/>
          </p:cNvSpPr>
          <p:nvPr>
            <p:ph type="body"/>
          </p:nvPr>
        </p:nvSpPr>
        <p:spPr>
          <a:xfrm>
            <a:off x="504000" y="1768680"/>
            <a:ext cx="9072000" cy="4384080"/>
          </a:xfrm>
          <a:prstGeom prst="rect">
            <a:avLst/>
          </a:prstGeom>
        </p:spPr>
        <p:txBody>
          <a:bodyPr lIns="0" rIns="0" tIns="0" bIns="0"/>
          <a:p>
            <a:pPr>
              <a:buSzPct val="45000"/>
              <a:buFont typeface="StarSymbol"/>
              <a:buChar char=""/>
            </a:pPr>
            <a:r>
              <a:rPr lang="en-US" sz="3200">
                <a:latin typeface="Arial"/>
              </a:rPr>
              <a:t>Click to edit the outline text format</a:t>
            </a:r>
            <a:endParaRPr/>
          </a:p>
          <a:p>
            <a:pPr lvl="1">
              <a:buSzPct val="75000"/>
              <a:buFont typeface="StarSymbol"/>
              <a:buChar char=""/>
            </a:pPr>
            <a:r>
              <a:rPr lang="en-US" sz="2800">
                <a:latin typeface="Arial"/>
              </a:rPr>
              <a:t>Second Outline Level</a:t>
            </a:r>
            <a:endParaRPr/>
          </a:p>
          <a:p>
            <a:pPr lvl="2">
              <a:buSzPct val="45000"/>
              <a:buFont typeface="StarSymbol"/>
              <a:buChar char=""/>
            </a:pPr>
            <a:r>
              <a:rPr lang="en-US" sz="2400">
                <a:latin typeface="Arial"/>
              </a:rPr>
              <a:t>Third Outline Level</a:t>
            </a:r>
            <a:endParaRPr/>
          </a:p>
          <a:p>
            <a:pPr lvl="3">
              <a:buSzPct val="75000"/>
              <a:buFont typeface="StarSymbol"/>
              <a:buChar char=""/>
            </a:pPr>
            <a:r>
              <a:rPr lang="en-US" sz="2000">
                <a:latin typeface="Arial"/>
              </a:rPr>
              <a:t>Fourth Outline Level</a:t>
            </a:r>
            <a:endParaRPr/>
          </a:p>
          <a:p>
            <a:pPr lvl="4">
              <a:buSzPct val="45000"/>
              <a:buFont typeface="StarSymbol"/>
              <a:buChar char=""/>
            </a:pPr>
            <a:r>
              <a:rPr lang="en-US" sz="2000">
                <a:latin typeface="Arial"/>
              </a:rPr>
              <a:t>Fifth Outline Level</a:t>
            </a:r>
            <a:endParaRPr/>
          </a:p>
          <a:p>
            <a:pPr lvl="5">
              <a:buSzPct val="45000"/>
              <a:buFont typeface="StarSymbol"/>
              <a:buChar char=""/>
            </a:pPr>
            <a:r>
              <a:rPr lang="en-US" sz="2000">
                <a:latin typeface="Arial"/>
              </a:rPr>
              <a:t>Sixth Outline Level</a:t>
            </a:r>
            <a:endParaRPr/>
          </a:p>
          <a:p>
            <a:pPr lvl="6">
              <a:buSzPct val="45000"/>
              <a:buFont typeface="StarSymbol"/>
              <a:buChar char=""/>
            </a:pPr>
            <a:r>
              <a:rPr lang="en-US" sz="2000">
                <a:latin typeface="Arial"/>
              </a:rPr>
              <a:t>Seventh Outline Level</a:t>
            </a:r>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504000" y="301320"/>
            <a:ext cx="9072000" cy="1261800"/>
          </a:xfrm>
          <a:prstGeom prst="rect">
            <a:avLst/>
          </a:prstGeom>
        </p:spPr>
        <p:txBody>
          <a:bodyPr lIns="0" rIns="0" tIns="0" bIns="0" anchor="ctr"/>
          <a:p>
            <a:pPr algn="ctr"/>
            <a:r>
              <a:rPr lang="en-US" sz="4400">
                <a:latin typeface="Arial"/>
              </a:rPr>
              <a:t>Click to edit the title text format</a:t>
            </a:r>
            <a:endParaRPr/>
          </a:p>
        </p:txBody>
      </p:sp>
      <p:sp>
        <p:nvSpPr>
          <p:cNvPr id="37" name="PlaceHolder 2"/>
          <p:cNvSpPr>
            <a:spLocks noGrp="1"/>
          </p:cNvSpPr>
          <p:nvPr>
            <p:ph type="body"/>
          </p:nvPr>
        </p:nvSpPr>
        <p:spPr>
          <a:xfrm>
            <a:off x="504000" y="1768680"/>
            <a:ext cx="9072000" cy="4384080"/>
          </a:xfrm>
          <a:prstGeom prst="rect">
            <a:avLst/>
          </a:prstGeom>
        </p:spPr>
        <p:txBody>
          <a:bodyPr lIns="0" rIns="0" tIns="0" bIns="0"/>
          <a:p>
            <a:pPr>
              <a:buSzPct val="45000"/>
              <a:buFont typeface="StarSymbol"/>
              <a:buChar char=""/>
            </a:pPr>
            <a:r>
              <a:rPr lang="en-US" sz="3200">
                <a:latin typeface="Arial"/>
              </a:rPr>
              <a:t>Click to edit the outline text format</a:t>
            </a:r>
            <a:endParaRPr/>
          </a:p>
          <a:p>
            <a:pPr lvl="1">
              <a:buSzPct val="75000"/>
              <a:buFont typeface="StarSymbol"/>
              <a:buChar char=""/>
            </a:pPr>
            <a:r>
              <a:rPr lang="en-US" sz="2800">
                <a:latin typeface="Arial"/>
              </a:rPr>
              <a:t>Second Outline Level</a:t>
            </a:r>
            <a:endParaRPr/>
          </a:p>
          <a:p>
            <a:pPr lvl="2">
              <a:buSzPct val="45000"/>
              <a:buFont typeface="StarSymbol"/>
              <a:buChar char=""/>
            </a:pPr>
            <a:r>
              <a:rPr lang="en-US" sz="2400">
                <a:latin typeface="Arial"/>
              </a:rPr>
              <a:t>Third Outline Level</a:t>
            </a:r>
            <a:endParaRPr/>
          </a:p>
          <a:p>
            <a:pPr lvl="3">
              <a:buSzPct val="75000"/>
              <a:buFont typeface="StarSymbol"/>
              <a:buChar char=""/>
            </a:pPr>
            <a:r>
              <a:rPr lang="en-US" sz="2000">
                <a:latin typeface="Arial"/>
              </a:rPr>
              <a:t>Fourth Outline Level</a:t>
            </a:r>
            <a:endParaRPr/>
          </a:p>
          <a:p>
            <a:pPr lvl="4">
              <a:buSzPct val="45000"/>
              <a:buFont typeface="StarSymbol"/>
              <a:buChar char=""/>
            </a:pPr>
            <a:r>
              <a:rPr lang="en-US" sz="2000">
                <a:latin typeface="Arial"/>
              </a:rPr>
              <a:t>Fifth Outline Level</a:t>
            </a:r>
            <a:endParaRPr/>
          </a:p>
          <a:p>
            <a:pPr lvl="5">
              <a:buSzPct val="45000"/>
              <a:buFont typeface="StarSymbol"/>
              <a:buChar char=""/>
            </a:pPr>
            <a:r>
              <a:rPr lang="en-US" sz="2000">
                <a:latin typeface="Arial"/>
              </a:rPr>
              <a:t>Sixth Outline Level</a:t>
            </a:r>
            <a:endParaRPr/>
          </a:p>
          <a:p>
            <a:pPr lvl="6">
              <a:buSzPct val="45000"/>
              <a:buFont typeface="StarSymbol"/>
              <a:buChar char=""/>
            </a:pPr>
            <a:r>
              <a:rPr lang="en-US" sz="2000">
                <a:latin typeface="Arial"/>
              </a:rPr>
              <a:t>Seventh Outline Level</a:t>
            </a:r>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72" name="PlaceHolder 1"/>
          <p:cNvSpPr>
            <a:spLocks noGrp="1"/>
          </p:cNvSpPr>
          <p:nvPr>
            <p:ph type="title"/>
          </p:nvPr>
        </p:nvSpPr>
        <p:spPr>
          <a:xfrm>
            <a:off x="504000" y="301320"/>
            <a:ext cx="9072000" cy="1261800"/>
          </a:xfrm>
          <a:prstGeom prst="rect">
            <a:avLst/>
          </a:prstGeom>
        </p:spPr>
        <p:txBody>
          <a:bodyPr lIns="0" rIns="0" tIns="0" bIns="0" anchor="ctr"/>
          <a:p>
            <a:pPr algn="ctr"/>
            <a:r>
              <a:rPr lang="en-US" sz="4400">
                <a:latin typeface="Arial"/>
              </a:rPr>
              <a:t>Click to edit the title text format</a:t>
            </a:r>
            <a:endParaRPr/>
          </a:p>
        </p:txBody>
      </p:sp>
      <p:sp>
        <p:nvSpPr>
          <p:cNvPr id="73" name="PlaceHolder 2"/>
          <p:cNvSpPr>
            <a:spLocks noGrp="1"/>
          </p:cNvSpPr>
          <p:nvPr>
            <p:ph type="body"/>
          </p:nvPr>
        </p:nvSpPr>
        <p:spPr>
          <a:xfrm>
            <a:off x="504000" y="1768680"/>
            <a:ext cx="9072000" cy="4384080"/>
          </a:xfrm>
          <a:prstGeom prst="rect">
            <a:avLst/>
          </a:prstGeom>
        </p:spPr>
        <p:txBody>
          <a:bodyPr lIns="0" rIns="0" tIns="0" bIns="0"/>
          <a:p>
            <a:pPr>
              <a:buSzPct val="45000"/>
              <a:buFont typeface="StarSymbol"/>
              <a:buChar char=""/>
            </a:pPr>
            <a:r>
              <a:rPr lang="en-US" sz="3200">
                <a:latin typeface="Arial"/>
              </a:rPr>
              <a:t>Click to edit the outline text format</a:t>
            </a:r>
            <a:endParaRPr/>
          </a:p>
          <a:p>
            <a:pPr lvl="1">
              <a:buSzPct val="75000"/>
              <a:buFont typeface="StarSymbol"/>
              <a:buChar char=""/>
            </a:pPr>
            <a:r>
              <a:rPr lang="en-US" sz="2800">
                <a:latin typeface="Arial"/>
              </a:rPr>
              <a:t>Second Outline Level</a:t>
            </a:r>
            <a:endParaRPr/>
          </a:p>
          <a:p>
            <a:pPr lvl="2">
              <a:buSzPct val="45000"/>
              <a:buFont typeface="StarSymbol"/>
              <a:buChar char=""/>
            </a:pPr>
            <a:r>
              <a:rPr lang="en-US" sz="2400">
                <a:latin typeface="Arial"/>
              </a:rPr>
              <a:t>Third Outline Level</a:t>
            </a:r>
            <a:endParaRPr/>
          </a:p>
          <a:p>
            <a:pPr lvl="3">
              <a:buSzPct val="75000"/>
              <a:buFont typeface="StarSymbol"/>
              <a:buChar char=""/>
            </a:pPr>
            <a:r>
              <a:rPr lang="en-US" sz="2000">
                <a:latin typeface="Arial"/>
              </a:rPr>
              <a:t>Fourth Outline Level</a:t>
            </a:r>
            <a:endParaRPr/>
          </a:p>
          <a:p>
            <a:pPr lvl="4">
              <a:buSzPct val="45000"/>
              <a:buFont typeface="StarSymbol"/>
              <a:buChar char=""/>
            </a:pPr>
            <a:r>
              <a:rPr lang="en-US" sz="2000">
                <a:latin typeface="Arial"/>
              </a:rPr>
              <a:t>Fifth Outline Level</a:t>
            </a:r>
            <a:endParaRPr/>
          </a:p>
          <a:p>
            <a:pPr lvl="5">
              <a:buSzPct val="45000"/>
              <a:buFont typeface="StarSymbol"/>
              <a:buChar char=""/>
            </a:pPr>
            <a:r>
              <a:rPr lang="en-US" sz="2000">
                <a:latin typeface="Arial"/>
              </a:rPr>
              <a:t>Sixth Outline Level</a:t>
            </a:r>
            <a:endParaRPr/>
          </a:p>
          <a:p>
            <a:pPr lvl="6">
              <a:buSzPct val="45000"/>
              <a:buFont typeface="StarSymbol"/>
              <a:buChar char=""/>
            </a:pPr>
            <a:r>
              <a:rPr lang="en-US" sz="2000">
                <a:latin typeface="Arial"/>
              </a:rPr>
              <a:t>Seventh Outline Level</a:t>
            </a:r>
            <a:endParaRPr/>
          </a:p>
        </p:txBody>
      </p:sp>
    </p:spTree>
  </p:cSld>
  <p:clrMap bg1="lt1" bg2="lt2" tx1="dk1" tx2="dk2" accent1="accent1" accent2="accent2" accent3="accent3" accent4="accent4" accent5="accent5" accent6="accent6" hlink="hlink" folHlink="folHlink"/>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7.png"/><Relationship Id="rId2"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08" name="CustomShape 1"/>
          <p:cNvSpPr/>
          <p:nvPr/>
        </p:nvSpPr>
        <p:spPr>
          <a:xfrm>
            <a:off x="504000" y="2194560"/>
            <a:ext cx="9054000" cy="208764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Read and Write Grib2 </a:t>
            </a:r>
            <a:endParaRPr/>
          </a:p>
          <a:p>
            <a:pPr algn="ctr">
              <a:lnSpc>
                <a:spcPct val="100000"/>
              </a:lnSpc>
            </a:pPr>
            <a:r>
              <a:rPr lang="en-US" sz="3600" strike="noStrike">
                <a:solidFill>
                  <a:srgbClr val="000000"/>
                </a:solidFill>
                <a:latin typeface="Arial"/>
                <a:ea typeface="DejaVu Sans"/>
              </a:rPr>
              <a:t>Using Fortran and wgrib2api</a:t>
            </a:r>
            <a:endParaRPr/>
          </a:p>
        </p:txBody>
      </p:sp>
      <p:sp>
        <p:nvSpPr>
          <p:cNvPr id="109" name="CustomShape 2"/>
          <p:cNvSpPr/>
          <p:nvPr/>
        </p:nvSpPr>
        <p:spPr>
          <a:xfrm>
            <a:off x="504000" y="1769040"/>
            <a:ext cx="9054000" cy="4366800"/>
          </a:xfrm>
          <a:prstGeom prst="rect">
            <a:avLst/>
          </a:prstGeom>
          <a:noFill/>
          <a:ln>
            <a:noFill/>
          </a:ln>
        </p:spPr>
        <p:style>
          <a:lnRef idx="0"/>
          <a:fillRef idx="0"/>
          <a:effectRef idx="0"/>
          <a:fontRef idx="minor"/>
        </p:style>
      </p:sp>
      <p:sp>
        <p:nvSpPr>
          <p:cNvPr id="110" name="CustomShape 3"/>
          <p:cNvSpPr/>
          <p:nvPr/>
        </p:nvSpPr>
        <p:spPr>
          <a:xfrm>
            <a:off x="731520" y="6217920"/>
            <a:ext cx="5487120" cy="585360"/>
          </a:xfrm>
          <a:prstGeom prst="rect">
            <a:avLst/>
          </a:prstGeom>
          <a:noFill/>
          <a:ln>
            <a:noFill/>
          </a:ln>
        </p:spPr>
        <p:style>
          <a:lnRef idx="0"/>
          <a:fillRef idx="0"/>
          <a:effectRef idx="0"/>
          <a:fontRef idx="minor"/>
        </p:style>
        <p:txBody>
          <a:bodyPr wrap="none" lIns="90000" rIns="90000" tIns="45000" bIns="45000"/>
          <a:p>
            <a:pPr>
              <a:lnSpc>
                <a:spcPct val="100000"/>
              </a:lnSpc>
            </a:pPr>
            <a:r>
              <a:rPr lang="en-US" strike="noStrike">
                <a:solidFill>
                  <a:srgbClr val="000000"/>
                </a:solidFill>
                <a:latin typeface="Arial"/>
                <a:ea typeface="DejaVu Sans"/>
              </a:rPr>
              <a:t>Wesley Ebisuzaki   Climate Prediction Center, NCEP</a:t>
            </a:r>
            <a:endParaRPr/>
          </a:p>
          <a:p>
            <a:pPr>
              <a:lnSpc>
                <a:spcPct val="100000"/>
              </a:lnSpc>
            </a:pPr>
            <a:r>
              <a:rPr lang="en-US" strike="noStrike" u="sng">
                <a:solidFill>
                  <a:srgbClr val="0000ff"/>
                </a:solidFill>
                <a:latin typeface="Arial"/>
                <a:ea typeface="DejaVu Sans"/>
              </a:rPr>
              <a:t>wesley.ebisuzaki@noaa.gov</a:t>
            </a:r>
            <a:r>
              <a:rPr lang="en-US" strike="noStrike">
                <a:solidFill>
                  <a:srgbClr val="000000"/>
                </a:solidFill>
                <a:latin typeface="Arial"/>
                <a:ea typeface="DejaVu Sans"/>
              </a:rPr>
              <a:t>         2/14/2017</a:t>
            </a:r>
            <a:endParaRPr/>
          </a:p>
        </p:txBody>
      </p:sp>
      <p:pic>
        <p:nvPicPr>
          <p:cNvPr id="111" name="Picture 110" descr=""/>
          <p:cNvPicPr/>
          <p:nvPr/>
        </p:nvPicPr>
        <p:blipFill>
          <a:blip r:embed="rId1"/>
          <a:stretch/>
        </p:blipFill>
        <p:spPr>
          <a:xfrm>
            <a:off x="7955280" y="6035040"/>
            <a:ext cx="1080360" cy="988920"/>
          </a:xfrm>
          <a:prstGeom prst="rect">
            <a:avLst/>
          </a:prstGeom>
          <a:ln>
            <a:noFill/>
          </a:ln>
        </p:spPr>
      </p:pic>
      <p:sp>
        <p:nvSpPr>
          <p:cNvPr id="112" name="TextShape 4"/>
          <p:cNvSpPr txBox="1"/>
          <p:nvPr/>
        </p:nvSpPr>
        <p:spPr>
          <a:xfrm rot="18960000">
            <a:off x="-319680" y="2073960"/>
            <a:ext cx="6309360" cy="770040"/>
          </a:xfrm>
          <a:prstGeom prst="rect">
            <a:avLst/>
          </a:prstGeom>
          <a:noFill/>
          <a:ln>
            <a:noFill/>
          </a:ln>
        </p:spPr>
        <p:txBody>
          <a:bodyPr lIns="90000" rIns="90000" tIns="45000" bIns="45000"/>
          <a:p>
            <a:r>
              <a:rPr lang="en-US" sz="2400">
                <a:solidFill>
                  <a:srgbClr val="ff0000"/>
                </a:solidFill>
                <a:latin typeface="Arial"/>
              </a:rPr>
              <a:t>Revised for wgrib2 v2.0.6a  2/15/2017</a:t>
            </a:r>
            <a:endParaRPr/>
          </a:p>
        </p:txBody>
      </p:sp>
    </p:spTree>
  </p:cSld>
  <p:timing>
    <p:tnLst>
      <p:par>
        <p:cTn id="1" dur="indefinite" restart="never" nodeType="tmRoot">
          <p:childTnLst>
            <p:seq>
              <p:cTn id="2" nodeType="mainSeq"/>
              <p:prevCondLst>
                <p:cond delay="0" evt="onPrev">
                  <p:tgtEl>
                    <p:sldTgt/>
                  </p:tgtEl>
                </p:cond>
              </p:prevCondLst>
              <p:nextCondLst>
                <p:cond delay="0"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43"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Reading GRIB2: 5 line alternative</a:t>
            </a:r>
            <a:endParaRPr/>
          </a:p>
        </p:txBody>
      </p:sp>
      <p:sp>
        <p:nvSpPr>
          <p:cNvPr id="144" name="CustomShape 2"/>
          <p:cNvSpPr/>
          <p:nvPr/>
        </p:nvSpPr>
        <p:spPr>
          <a:xfrm>
            <a:off x="504000" y="1454400"/>
            <a:ext cx="9054000" cy="4996080"/>
          </a:xfrm>
          <a:prstGeom prst="rect">
            <a:avLst/>
          </a:prstGeom>
          <a:noFill/>
          <a:ln>
            <a:noFill/>
          </a:ln>
        </p:spPr>
        <p:style>
          <a:lnRef idx="0"/>
          <a:fillRef idx="0"/>
          <a:effectRef idx="0"/>
          <a:fontRef idx="minor"/>
        </p:style>
        <p:txBody>
          <a:bodyPr lIns="0" rIns="0" tIns="0" bIns="0" anchor="ctr"/>
          <a:p>
            <a:pPr>
              <a:lnSpc>
                <a:spcPct val="100000"/>
              </a:lnSpc>
            </a:pPr>
            <a:r>
              <a:rPr lang="en-US" sz="2400" strike="noStrike">
                <a:solidFill>
                  <a:srgbClr val="000000"/>
                </a:solidFill>
                <a:latin typeface="Arial"/>
                <a:ea typeface="DejaVu Sans"/>
              </a:rPr>
              <a:t>grid(:,:) is set to right dimension by grb2_inq(..)</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Thinned, staggered grids → nx=npnts, ny=1</a:t>
            </a:r>
            <a:endParaRPr/>
          </a:p>
          <a:p>
            <a:pPr>
              <a:lnSpc>
                <a:spcPct val="100000"/>
              </a:lnSpc>
            </a:pPr>
            <a:endParaRPr/>
          </a:p>
          <a:p>
            <a:pPr>
              <a:lnSpc>
                <a:spcPct val="100000"/>
              </a:lnSpc>
            </a:pPr>
            <a:r>
              <a:rPr lang="en-US" sz="2400" strike="noStrike">
                <a:solidFill>
                  <a:srgbClr val="000000"/>
                </a:solidFill>
                <a:latin typeface="Arial"/>
                <a:ea typeface="DejaVu Sans"/>
              </a:rPr>
              <a:t>Undefined = 9.999e20 like wgrib2</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g2lib: uses bitmap or special value (depends on grib packing)</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common mistake not to check for special value</a:t>
            </a:r>
            <a:endParaRPr/>
          </a:p>
          <a:p>
            <a:pPr>
              <a:lnSpc>
                <a:spcPct val="100000"/>
              </a:lnSpc>
            </a:pPr>
            <a:endParaRPr/>
          </a:p>
          <a:p>
            <a:pPr>
              <a:lnSpc>
                <a:spcPct val="100000"/>
              </a:lnSpc>
            </a:pPr>
            <a:r>
              <a:rPr lang="en-US" sz="2400" strike="noStrike">
                <a:solidFill>
                  <a:srgbClr val="000000"/>
                </a:solidFill>
                <a:latin typeface="Arial"/>
                <a:ea typeface="DejaVu Sans"/>
              </a:rPr>
              <a:t>Data in we:sn order like wgrib2  (more details on next page)</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g2lib: raw order, 16 types of order</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Common mistake to assume the order  </a:t>
            </a:r>
            <a:endParaRPr/>
          </a:p>
        </p:txBody>
      </p:sp>
    </p:spTree>
  </p:cSld>
  <p:timing>
    <p:tnLst>
      <p:par>
        <p:cTn id="19" dur="indefinite" restart="never" nodeType="tmRoot">
          <p:childTnLst>
            <p:seq>
              <p:cTn id="20" nodeType="mainSeq"/>
              <p:prevCondLst>
                <p:cond delay="0" evt="onPrev">
                  <p:tgtEl>
                    <p:sldTgt/>
                  </p:tgtEl>
                </p:cond>
              </p:prevCondLst>
              <p:nextCondLst>
                <p:cond delay="0"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45" name="CustomShape 1"/>
          <p:cNvSpPr/>
          <p:nvPr/>
        </p:nvSpPr>
        <p:spPr>
          <a:xfrm>
            <a:off x="822960" y="4663440"/>
            <a:ext cx="3372840" cy="2367000"/>
          </a:xfrm>
          <a:prstGeom prst="rect">
            <a:avLst/>
          </a:prstGeom>
          <a:solidFill>
            <a:srgbClr val="ffff00"/>
          </a:solidFill>
          <a:ln>
            <a:solidFill>
              <a:srgbClr val="3465a4"/>
            </a:solidFill>
          </a:ln>
        </p:spPr>
        <p:style>
          <a:lnRef idx="0"/>
          <a:fillRef idx="0"/>
          <a:effectRef idx="0"/>
          <a:fontRef idx="minor"/>
        </p:style>
      </p:sp>
      <p:sp>
        <p:nvSpPr>
          <p:cNvPr id="146" name="CustomShape 2"/>
          <p:cNvSpPr/>
          <p:nvPr/>
        </p:nvSpPr>
        <p:spPr>
          <a:xfrm>
            <a:off x="640080" y="1280160"/>
            <a:ext cx="3555720" cy="2001240"/>
          </a:xfrm>
          <a:prstGeom prst="rect">
            <a:avLst/>
          </a:prstGeom>
          <a:solidFill>
            <a:srgbClr val="ffff00"/>
          </a:solidFill>
          <a:ln>
            <a:solidFill>
              <a:srgbClr val="3465a4"/>
            </a:solidFill>
          </a:ln>
        </p:spPr>
        <p:style>
          <a:lnRef idx="0"/>
          <a:fillRef idx="0"/>
          <a:effectRef idx="0"/>
          <a:fontRef idx="minor"/>
        </p:style>
      </p:sp>
      <p:sp>
        <p:nvSpPr>
          <p:cNvPr id="147" name="CustomShape 3"/>
          <p:cNvSpPr/>
          <p:nvPr/>
        </p:nvSpPr>
        <p:spPr>
          <a:xfrm>
            <a:off x="1280160" y="640080"/>
            <a:ext cx="5659560" cy="345240"/>
          </a:xfrm>
          <a:prstGeom prst="rect">
            <a:avLst/>
          </a:prstGeom>
          <a:noFill/>
          <a:ln>
            <a:noFill/>
          </a:ln>
        </p:spPr>
        <p:style>
          <a:lnRef idx="0"/>
          <a:fillRef idx="0"/>
          <a:effectRef idx="0"/>
          <a:fontRef idx="minor"/>
        </p:style>
        <p:txBody>
          <a:bodyPr lIns="90000" rIns="90000" tIns="45000" bIns="45000"/>
          <a:p>
            <a:pPr>
              <a:lnSpc>
                <a:spcPct val="100000"/>
              </a:lnSpc>
            </a:pPr>
            <a:r>
              <a:rPr lang="en-US" strike="noStrike">
                <a:solidFill>
                  <a:srgbClr val="000000"/>
                </a:solidFill>
                <a:latin typeface="DejaVu Sans Mono"/>
                <a:ea typeface="DejaVu Sans"/>
              </a:rPr>
              <a:t>Default order by wgrib2api, WE:SN    </a:t>
            </a:r>
            <a:endParaRPr/>
          </a:p>
        </p:txBody>
      </p:sp>
      <p:sp>
        <p:nvSpPr>
          <p:cNvPr id="148" name="Line 4"/>
          <p:cNvSpPr/>
          <p:nvPr/>
        </p:nvSpPr>
        <p:spPr>
          <a:xfrm>
            <a:off x="914400" y="2834640"/>
            <a:ext cx="3108960" cy="0"/>
          </a:xfrm>
          <a:prstGeom prst="line">
            <a:avLst/>
          </a:prstGeom>
          <a:ln>
            <a:solidFill>
              <a:srgbClr val="000000"/>
            </a:solidFill>
            <a:tailEnd len="med" type="triangle" w="med"/>
          </a:ln>
        </p:spPr>
      </p:sp>
      <p:sp>
        <p:nvSpPr>
          <p:cNvPr id="149" name="Line 5"/>
          <p:cNvSpPr/>
          <p:nvPr/>
        </p:nvSpPr>
        <p:spPr>
          <a:xfrm>
            <a:off x="914400" y="2286000"/>
            <a:ext cx="3017520" cy="0"/>
          </a:xfrm>
          <a:prstGeom prst="line">
            <a:avLst/>
          </a:prstGeom>
          <a:ln>
            <a:solidFill>
              <a:srgbClr val="000000"/>
            </a:solidFill>
            <a:tailEnd len="med" type="triangle" w="med"/>
          </a:ln>
        </p:spPr>
      </p:sp>
      <p:sp>
        <p:nvSpPr>
          <p:cNvPr id="150" name="Line 6"/>
          <p:cNvSpPr/>
          <p:nvPr/>
        </p:nvSpPr>
        <p:spPr>
          <a:xfrm>
            <a:off x="914400" y="1737360"/>
            <a:ext cx="3017520" cy="0"/>
          </a:xfrm>
          <a:prstGeom prst="line">
            <a:avLst/>
          </a:prstGeom>
          <a:ln>
            <a:solidFill>
              <a:srgbClr val="000000"/>
            </a:solidFill>
            <a:tailEnd len="med" type="triangle" w="med"/>
          </a:ln>
        </p:spPr>
      </p:sp>
      <p:sp>
        <p:nvSpPr>
          <p:cNvPr id="151" name="CustomShape 7"/>
          <p:cNvSpPr/>
          <p:nvPr/>
        </p:nvSpPr>
        <p:spPr>
          <a:xfrm>
            <a:off x="4278240" y="2671200"/>
            <a:ext cx="1404720" cy="345240"/>
          </a:xfrm>
          <a:prstGeom prst="rect">
            <a:avLst/>
          </a:prstGeom>
          <a:noFill/>
          <a:ln>
            <a:noFill/>
          </a:ln>
        </p:spPr>
        <p:style>
          <a:lnRef idx="0"/>
          <a:fillRef idx="0"/>
          <a:effectRef idx="0"/>
          <a:fontRef idx="minor"/>
        </p:style>
        <p:txBody>
          <a:bodyPr lIns="90000" rIns="90000" tIns="45000" bIns="45000"/>
          <a:p>
            <a:pPr>
              <a:lnSpc>
                <a:spcPct val="100000"/>
              </a:lnSpc>
            </a:pPr>
            <a:r>
              <a:rPr lang="en-US" strike="noStrike">
                <a:solidFill>
                  <a:srgbClr val="000000"/>
                </a:solidFill>
                <a:latin typeface="DejaVu Sans Mono"/>
                <a:ea typeface="DejaVu Sans"/>
              </a:rPr>
              <a:t>First row</a:t>
            </a:r>
            <a:endParaRPr/>
          </a:p>
        </p:txBody>
      </p:sp>
      <p:sp>
        <p:nvSpPr>
          <p:cNvPr id="152" name="CustomShape 8"/>
          <p:cNvSpPr/>
          <p:nvPr/>
        </p:nvSpPr>
        <p:spPr>
          <a:xfrm>
            <a:off x="4261680" y="2142000"/>
            <a:ext cx="1541880" cy="345240"/>
          </a:xfrm>
          <a:prstGeom prst="rect">
            <a:avLst/>
          </a:prstGeom>
          <a:noFill/>
          <a:ln>
            <a:noFill/>
          </a:ln>
        </p:spPr>
        <p:style>
          <a:lnRef idx="0"/>
          <a:fillRef idx="0"/>
          <a:effectRef idx="0"/>
          <a:fontRef idx="minor"/>
        </p:style>
        <p:txBody>
          <a:bodyPr lIns="90000" rIns="90000" tIns="45000" bIns="45000"/>
          <a:p>
            <a:pPr>
              <a:lnSpc>
                <a:spcPct val="100000"/>
              </a:lnSpc>
            </a:pPr>
            <a:r>
              <a:rPr lang="en-US" strike="noStrike">
                <a:solidFill>
                  <a:srgbClr val="000000"/>
                </a:solidFill>
                <a:latin typeface="DejaVu Sans Mono"/>
                <a:ea typeface="DejaVu Sans"/>
              </a:rPr>
              <a:t>Second row</a:t>
            </a:r>
            <a:endParaRPr/>
          </a:p>
        </p:txBody>
      </p:sp>
      <p:sp>
        <p:nvSpPr>
          <p:cNvPr id="153" name="CustomShape 9"/>
          <p:cNvSpPr/>
          <p:nvPr/>
        </p:nvSpPr>
        <p:spPr>
          <a:xfrm>
            <a:off x="4245120" y="1537920"/>
            <a:ext cx="1404720" cy="345240"/>
          </a:xfrm>
          <a:prstGeom prst="rect">
            <a:avLst/>
          </a:prstGeom>
          <a:noFill/>
          <a:ln>
            <a:noFill/>
          </a:ln>
        </p:spPr>
        <p:style>
          <a:lnRef idx="0"/>
          <a:fillRef idx="0"/>
          <a:effectRef idx="0"/>
          <a:fontRef idx="minor"/>
        </p:style>
        <p:txBody>
          <a:bodyPr lIns="90000" rIns="90000" tIns="45000" bIns="45000"/>
          <a:p>
            <a:pPr>
              <a:lnSpc>
                <a:spcPct val="100000"/>
              </a:lnSpc>
            </a:pPr>
            <a:r>
              <a:rPr lang="en-US" strike="noStrike">
                <a:solidFill>
                  <a:srgbClr val="000000"/>
                </a:solidFill>
                <a:latin typeface="DejaVu Sans Mono"/>
                <a:ea typeface="DejaVu Sans"/>
              </a:rPr>
              <a:t>Third row</a:t>
            </a:r>
            <a:endParaRPr/>
          </a:p>
        </p:txBody>
      </p:sp>
      <p:sp>
        <p:nvSpPr>
          <p:cNvPr id="154" name="CustomShape 10"/>
          <p:cNvSpPr/>
          <p:nvPr/>
        </p:nvSpPr>
        <p:spPr>
          <a:xfrm>
            <a:off x="1368720" y="3812400"/>
            <a:ext cx="7041240" cy="345240"/>
          </a:xfrm>
          <a:prstGeom prst="rect">
            <a:avLst/>
          </a:prstGeom>
          <a:noFill/>
          <a:ln>
            <a:noFill/>
          </a:ln>
        </p:spPr>
        <p:style>
          <a:lnRef idx="0"/>
          <a:fillRef idx="0"/>
          <a:effectRef idx="0"/>
          <a:fontRef idx="minor"/>
        </p:style>
        <p:txBody>
          <a:bodyPr lIns="90000" rIns="90000" tIns="45000" bIns="45000"/>
          <a:p>
            <a:pPr>
              <a:lnSpc>
                <a:spcPct val="100000"/>
              </a:lnSpc>
            </a:pPr>
            <a:r>
              <a:rPr lang="en-US" strike="noStrike">
                <a:solidFill>
                  <a:srgbClr val="000000"/>
                </a:solidFill>
                <a:latin typeface="DejaVu Sans Mono"/>
                <a:ea typeface="DejaVu Sans"/>
              </a:rPr>
              <a:t>“</a:t>
            </a:r>
            <a:r>
              <a:rPr lang="en-US" strike="noStrike">
                <a:solidFill>
                  <a:srgbClr val="000000"/>
                </a:solidFill>
                <a:latin typeface="DejaVu Sans Mono"/>
                <a:ea typeface="DejaVu Sans"/>
              </a:rPr>
              <a:t>Plowing order”, common at NDFD, seen at ECMWF</a:t>
            </a:r>
            <a:endParaRPr/>
          </a:p>
        </p:txBody>
      </p:sp>
      <p:sp>
        <p:nvSpPr>
          <p:cNvPr id="155" name="Line 11"/>
          <p:cNvSpPr/>
          <p:nvPr/>
        </p:nvSpPr>
        <p:spPr>
          <a:xfrm>
            <a:off x="1280160" y="6675120"/>
            <a:ext cx="2651760" cy="0"/>
          </a:xfrm>
          <a:prstGeom prst="line">
            <a:avLst/>
          </a:prstGeom>
          <a:ln>
            <a:solidFill>
              <a:srgbClr val="000000"/>
            </a:solidFill>
            <a:tailEnd len="med" type="triangle" w="med"/>
          </a:ln>
        </p:spPr>
      </p:sp>
      <p:sp>
        <p:nvSpPr>
          <p:cNvPr id="156" name="Line 12"/>
          <p:cNvSpPr/>
          <p:nvPr/>
        </p:nvSpPr>
        <p:spPr>
          <a:xfrm flipH="1">
            <a:off x="1280160" y="6126480"/>
            <a:ext cx="2560320" cy="0"/>
          </a:xfrm>
          <a:prstGeom prst="line">
            <a:avLst/>
          </a:prstGeom>
          <a:ln>
            <a:solidFill>
              <a:srgbClr val="000000"/>
            </a:solidFill>
            <a:tailEnd len="med" type="triangle" w="med"/>
          </a:ln>
        </p:spPr>
      </p:sp>
      <p:sp>
        <p:nvSpPr>
          <p:cNvPr id="157" name="Line 13"/>
          <p:cNvSpPr/>
          <p:nvPr/>
        </p:nvSpPr>
        <p:spPr>
          <a:xfrm>
            <a:off x="1371600" y="5577840"/>
            <a:ext cx="2468880" cy="0"/>
          </a:xfrm>
          <a:prstGeom prst="line">
            <a:avLst/>
          </a:prstGeom>
          <a:ln>
            <a:solidFill>
              <a:srgbClr val="000000"/>
            </a:solidFill>
            <a:tailEnd len="med" type="triangle" w="med"/>
          </a:ln>
        </p:spPr>
      </p:sp>
      <p:sp>
        <p:nvSpPr>
          <p:cNvPr id="158" name="Line 14"/>
          <p:cNvSpPr/>
          <p:nvPr/>
        </p:nvSpPr>
        <p:spPr>
          <a:xfrm flipH="1">
            <a:off x="1280160" y="5029200"/>
            <a:ext cx="2468880" cy="0"/>
          </a:xfrm>
          <a:prstGeom prst="line">
            <a:avLst/>
          </a:prstGeom>
          <a:ln>
            <a:solidFill>
              <a:srgbClr val="000000"/>
            </a:solidFill>
            <a:tailEnd len="med" type="triangle" w="med"/>
          </a:ln>
        </p:spPr>
      </p:sp>
      <p:sp>
        <p:nvSpPr>
          <p:cNvPr id="159" name="CustomShape 15"/>
          <p:cNvSpPr/>
          <p:nvPr/>
        </p:nvSpPr>
        <p:spPr>
          <a:xfrm>
            <a:off x="4389120" y="6531120"/>
            <a:ext cx="1404720" cy="345240"/>
          </a:xfrm>
          <a:prstGeom prst="rect">
            <a:avLst/>
          </a:prstGeom>
          <a:noFill/>
          <a:ln>
            <a:noFill/>
          </a:ln>
        </p:spPr>
        <p:style>
          <a:lnRef idx="0"/>
          <a:fillRef idx="0"/>
          <a:effectRef idx="0"/>
          <a:fontRef idx="minor"/>
        </p:style>
        <p:txBody>
          <a:bodyPr lIns="90000" rIns="90000" tIns="45000" bIns="45000"/>
          <a:p>
            <a:pPr>
              <a:lnSpc>
                <a:spcPct val="100000"/>
              </a:lnSpc>
            </a:pPr>
            <a:r>
              <a:rPr lang="en-US" strike="noStrike">
                <a:solidFill>
                  <a:srgbClr val="000000"/>
                </a:solidFill>
                <a:latin typeface="DejaVu Sans Mono"/>
                <a:ea typeface="DejaVu Sans"/>
              </a:rPr>
              <a:t>First row</a:t>
            </a:r>
            <a:endParaRPr/>
          </a:p>
        </p:txBody>
      </p:sp>
      <p:sp>
        <p:nvSpPr>
          <p:cNvPr id="160" name="CustomShape 16"/>
          <p:cNvSpPr/>
          <p:nvPr/>
        </p:nvSpPr>
        <p:spPr>
          <a:xfrm>
            <a:off x="4389120" y="5927040"/>
            <a:ext cx="1541880" cy="345240"/>
          </a:xfrm>
          <a:prstGeom prst="rect">
            <a:avLst/>
          </a:prstGeom>
          <a:noFill/>
          <a:ln>
            <a:noFill/>
          </a:ln>
        </p:spPr>
        <p:style>
          <a:lnRef idx="0"/>
          <a:fillRef idx="0"/>
          <a:effectRef idx="0"/>
          <a:fontRef idx="minor"/>
        </p:style>
        <p:txBody>
          <a:bodyPr lIns="90000" rIns="90000" tIns="45000" bIns="45000"/>
          <a:p>
            <a:pPr>
              <a:lnSpc>
                <a:spcPct val="100000"/>
              </a:lnSpc>
            </a:pPr>
            <a:r>
              <a:rPr lang="en-US" strike="noStrike">
                <a:solidFill>
                  <a:srgbClr val="000000"/>
                </a:solidFill>
                <a:latin typeface="DejaVu Sans Mono"/>
                <a:ea typeface="DejaVu Sans"/>
              </a:rPr>
              <a:t>Second row</a:t>
            </a:r>
            <a:endParaRPr/>
          </a:p>
        </p:txBody>
      </p:sp>
      <p:sp>
        <p:nvSpPr>
          <p:cNvPr id="161" name="CustomShape 17"/>
          <p:cNvSpPr/>
          <p:nvPr/>
        </p:nvSpPr>
        <p:spPr>
          <a:xfrm>
            <a:off x="4389120" y="5378400"/>
            <a:ext cx="1404720" cy="345240"/>
          </a:xfrm>
          <a:prstGeom prst="rect">
            <a:avLst/>
          </a:prstGeom>
          <a:noFill/>
          <a:ln>
            <a:noFill/>
          </a:ln>
        </p:spPr>
        <p:style>
          <a:lnRef idx="0"/>
          <a:fillRef idx="0"/>
          <a:effectRef idx="0"/>
          <a:fontRef idx="minor"/>
        </p:style>
        <p:txBody>
          <a:bodyPr lIns="90000" rIns="90000" tIns="45000" bIns="45000"/>
          <a:p>
            <a:pPr>
              <a:lnSpc>
                <a:spcPct val="100000"/>
              </a:lnSpc>
            </a:pPr>
            <a:r>
              <a:rPr lang="en-US" strike="noStrike">
                <a:solidFill>
                  <a:srgbClr val="000000"/>
                </a:solidFill>
                <a:latin typeface="DejaVu Sans Mono"/>
                <a:ea typeface="DejaVu Sans"/>
              </a:rPr>
              <a:t>Third row</a:t>
            </a:r>
            <a:endParaRPr/>
          </a:p>
        </p:txBody>
      </p:sp>
      <p:sp>
        <p:nvSpPr>
          <p:cNvPr id="162" name="CustomShape 18"/>
          <p:cNvSpPr/>
          <p:nvPr/>
        </p:nvSpPr>
        <p:spPr>
          <a:xfrm>
            <a:off x="4389120" y="4826880"/>
            <a:ext cx="1541880" cy="345240"/>
          </a:xfrm>
          <a:prstGeom prst="rect">
            <a:avLst/>
          </a:prstGeom>
          <a:noFill/>
          <a:ln>
            <a:noFill/>
          </a:ln>
        </p:spPr>
        <p:style>
          <a:lnRef idx="0"/>
          <a:fillRef idx="0"/>
          <a:effectRef idx="0"/>
          <a:fontRef idx="minor"/>
        </p:style>
        <p:txBody>
          <a:bodyPr lIns="90000" rIns="90000" tIns="45000" bIns="45000"/>
          <a:p>
            <a:pPr>
              <a:lnSpc>
                <a:spcPct val="100000"/>
              </a:lnSpc>
            </a:pPr>
            <a:r>
              <a:rPr lang="en-US" strike="noStrike">
                <a:solidFill>
                  <a:srgbClr val="000000"/>
                </a:solidFill>
                <a:latin typeface="DejaVu Sans Mono"/>
                <a:ea typeface="DejaVu Sans"/>
              </a:rPr>
              <a:t>Fourth row</a:t>
            </a:r>
            <a:endParaRPr/>
          </a:p>
        </p:txBody>
      </p:sp>
      <p:sp>
        <p:nvSpPr>
          <p:cNvPr id="163" name="CustomShape 19"/>
          <p:cNvSpPr/>
          <p:nvPr/>
        </p:nvSpPr>
        <p:spPr>
          <a:xfrm>
            <a:off x="6309360" y="4765680"/>
            <a:ext cx="3462120" cy="2467800"/>
          </a:xfrm>
          <a:prstGeom prst="rect">
            <a:avLst/>
          </a:prstGeom>
          <a:noFill/>
          <a:ln>
            <a:noFill/>
          </a:ln>
        </p:spPr>
        <p:style>
          <a:lnRef idx="0"/>
          <a:fillRef idx="0"/>
          <a:effectRef idx="0"/>
          <a:fontRef idx="minor"/>
        </p:style>
        <p:txBody>
          <a:bodyPr lIns="90000" rIns="90000" tIns="45000" bIns="45000"/>
          <a:p>
            <a:pPr>
              <a:lnSpc>
                <a:spcPct val="100000"/>
              </a:lnSpc>
            </a:pPr>
            <a:r>
              <a:rPr lang="en-US" strike="noStrike">
                <a:solidFill>
                  <a:srgbClr val="000000"/>
                </a:solidFill>
                <a:latin typeface="DejaVu Sans Mono"/>
                <a:ea typeface="DejaVu Sans"/>
              </a:rPr>
              <a:t>Plowing order reduces the size of the deltas between adjacent grid points, ~3% space savings (regional, complex packing).  Tricky for users to use directly.</a:t>
            </a:r>
            <a:endParaRPr/>
          </a:p>
        </p:txBody>
      </p:sp>
      <p:sp>
        <p:nvSpPr>
          <p:cNvPr id="164" name="CustomShape 20"/>
          <p:cNvSpPr/>
          <p:nvPr/>
        </p:nvSpPr>
        <p:spPr>
          <a:xfrm>
            <a:off x="6323040" y="1352160"/>
            <a:ext cx="2913480" cy="1141200"/>
          </a:xfrm>
          <a:prstGeom prst="rect">
            <a:avLst/>
          </a:prstGeom>
          <a:noFill/>
          <a:ln>
            <a:noFill/>
          </a:ln>
        </p:spPr>
        <p:style>
          <a:lnRef idx="0"/>
          <a:fillRef idx="0"/>
          <a:effectRef idx="0"/>
          <a:fontRef idx="minor"/>
        </p:style>
        <p:txBody>
          <a:bodyPr lIns="90000" rIns="90000" tIns="45000" bIns="45000"/>
          <a:p>
            <a:pPr>
              <a:lnSpc>
                <a:spcPct val="100000"/>
              </a:lnSpc>
            </a:pPr>
            <a:r>
              <a:rPr lang="en-US" strike="noStrike">
                <a:solidFill>
                  <a:srgbClr val="000000"/>
                </a:solidFill>
                <a:latin typeface="DejaVu Sans Mono"/>
                <a:ea typeface="DejaVu Sans"/>
              </a:rPr>
              <a:t>NCEP regional models use WE:SN,</a:t>
            </a:r>
            <a:endParaRPr/>
          </a:p>
          <a:p>
            <a:pPr>
              <a:lnSpc>
                <a:spcPct val="100000"/>
              </a:lnSpc>
            </a:pPr>
            <a:endParaRPr/>
          </a:p>
          <a:p>
            <a:pPr>
              <a:lnSpc>
                <a:spcPct val="100000"/>
              </a:lnSpc>
            </a:pPr>
            <a:r>
              <a:rPr lang="en-US" strike="noStrike">
                <a:solidFill>
                  <a:srgbClr val="000000"/>
                </a:solidFill>
                <a:latin typeface="DejaVu Sans Mono"/>
                <a:ea typeface="DejaVu Sans"/>
              </a:rPr>
              <a:t>NCEP global models</a:t>
            </a:r>
            <a:endParaRPr/>
          </a:p>
          <a:p>
            <a:pPr>
              <a:lnSpc>
                <a:spcPct val="100000"/>
              </a:lnSpc>
            </a:pPr>
            <a:r>
              <a:rPr lang="en-US" strike="noStrike">
                <a:solidFill>
                  <a:srgbClr val="000000"/>
                </a:solidFill>
                <a:latin typeface="DejaVu Sans Mono"/>
                <a:ea typeface="DejaVu Sans"/>
              </a:rPr>
              <a:t>use WE:NS</a:t>
            </a:r>
            <a:endParaRPr/>
          </a:p>
        </p:txBody>
      </p:sp>
    </p:spTree>
  </p:cSld>
  <p:timing>
    <p:tnLst>
      <p:par>
        <p:cTn id="21" dur="indefinite" restart="never" nodeType="tmRoot">
          <p:childTnLst>
            <p:seq>
              <p:cTn id="22" nodeType="mainSeq"/>
              <p:prevCondLst>
                <p:cond delay="0" evt="onPrev">
                  <p:tgtEl>
                    <p:sldTgt/>
                  </p:tgtEl>
                </p:cond>
              </p:prevCondLst>
              <p:nextCondLst>
                <p:cond delay="0"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65"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wgrib2api requirements</a:t>
            </a:r>
            <a:endParaRPr/>
          </a:p>
        </p:txBody>
      </p:sp>
      <p:sp>
        <p:nvSpPr>
          <p:cNvPr id="166" name="CustomShape 2"/>
          <p:cNvSpPr/>
          <p:nvPr/>
        </p:nvSpPr>
        <p:spPr>
          <a:xfrm>
            <a:off x="504000" y="1226520"/>
            <a:ext cx="9054000" cy="5451840"/>
          </a:xfrm>
          <a:prstGeom prst="rect">
            <a:avLst/>
          </a:prstGeom>
          <a:noFill/>
          <a:ln>
            <a:noFill/>
          </a:ln>
        </p:spPr>
        <p:style>
          <a:lnRef idx="0"/>
          <a:fillRef idx="0"/>
          <a:effectRef idx="0"/>
          <a:fontRef idx="minor"/>
        </p:style>
        <p:txBody>
          <a:bodyPr lIns="0" rIns="0" tIns="0" bIns="0" anchor="ctr"/>
          <a:p>
            <a:pPr>
              <a:lnSpc>
                <a:spcPct val="100000"/>
              </a:lnSpc>
            </a:pPr>
            <a:r>
              <a:rPr lang="en-US" sz="2400" strike="noStrike">
                <a:solidFill>
                  <a:srgbClr val="000000"/>
                </a:solidFill>
                <a:latin typeface="Arial"/>
                <a:ea typeface="DejaVu Sans"/>
              </a:rPr>
              <a:t>Requires Fortran 2003 or Fortran 95 with extensions</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Fortran 95 with TR-15581</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	</a:t>
            </a:r>
            <a:r>
              <a:rPr lang="en-US" sz="2400" strike="noStrike">
                <a:solidFill>
                  <a:srgbClr val="000000"/>
                </a:solidFill>
                <a:latin typeface="Arial"/>
                <a:ea typeface="DejaVu Sans"/>
              </a:rPr>
              <a:t>Allows subroutines to free and allocate variables </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Fortran 95 with iso_c_binding</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	</a:t>
            </a:r>
            <a:r>
              <a:rPr lang="en-US" sz="2400" strike="noStrike">
                <a:solidFill>
                  <a:srgbClr val="000000"/>
                </a:solidFill>
                <a:latin typeface="Arial"/>
                <a:ea typeface="DejaVu Sans"/>
              </a:rPr>
              <a:t>Allows standard interface to C routines</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gfortran/ifort work</a:t>
            </a:r>
            <a:endParaRPr/>
          </a:p>
          <a:p>
            <a:pPr>
              <a:lnSpc>
                <a:spcPct val="100000"/>
              </a:lnSpc>
            </a:pP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Uses modules</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Uses optional arguments</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Calls to C routines</a:t>
            </a:r>
            <a:endParaRPr/>
          </a:p>
        </p:txBody>
      </p:sp>
    </p:spTree>
  </p:cSld>
  <p:timing>
    <p:tnLst>
      <p:par>
        <p:cTn id="23" dur="indefinite" restart="never" nodeType="tmRoot">
          <p:childTnLst>
            <p:seq>
              <p:cTn id="24" nodeType="mainSeq"/>
              <p:prevCondLst>
                <p:cond delay="0" evt="onPrev">
                  <p:tgtEl>
                    <p:sldTgt/>
                  </p:tgtEl>
                </p:cond>
              </p:prevCondLst>
              <p:nextCondLst>
                <p:cond delay="0"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67"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grb2_inq(..)</a:t>
            </a:r>
            <a:endParaRPr/>
          </a:p>
        </p:txBody>
      </p:sp>
      <p:sp>
        <p:nvSpPr>
          <p:cNvPr id="168" name="CustomShape 2"/>
          <p:cNvSpPr/>
          <p:nvPr/>
        </p:nvSpPr>
        <p:spPr>
          <a:xfrm>
            <a:off x="504000" y="1226520"/>
            <a:ext cx="9054000" cy="5451840"/>
          </a:xfrm>
          <a:prstGeom prst="rect">
            <a:avLst/>
          </a:prstGeom>
          <a:noFill/>
          <a:ln>
            <a:noFill/>
          </a:ln>
        </p:spPr>
        <p:style>
          <a:lnRef idx="0"/>
          <a:fillRef idx="0"/>
          <a:effectRef idx="0"/>
          <a:fontRef idx="minor"/>
        </p:style>
        <p:txBody>
          <a:bodyPr lIns="0" rIns="0" tIns="0" bIns="0" anchor="ctr"/>
          <a:p>
            <a:pPr>
              <a:lnSpc>
                <a:spcPct val="100000"/>
              </a:lnSpc>
            </a:pPr>
            <a:endParaRPr/>
          </a:p>
          <a:p>
            <a:pPr>
              <a:lnSpc>
                <a:spcPct val="100000"/>
              </a:lnSpc>
            </a:pPr>
            <a:r>
              <a:rPr lang="en-US" sz="2400" strike="noStrike">
                <a:solidFill>
                  <a:srgbClr val="000000"/>
                </a:solidFill>
                <a:latin typeface="Arial"/>
                <a:ea typeface="DejaVu Sans"/>
              </a:rPr>
              <a:t>grb2_inq(..)  the routine to read grib2</a:t>
            </a:r>
            <a:endParaRPr/>
          </a:p>
          <a:p>
            <a:pPr>
              <a:lnSpc>
                <a:spcPct val="100000"/>
              </a:lnSpc>
            </a:pPr>
            <a:endParaRPr/>
          </a:p>
          <a:p>
            <a:pPr>
              <a:lnSpc>
                <a:spcPct val="100000"/>
              </a:lnSpc>
            </a:pPr>
            <a:r>
              <a:rPr lang="en-US" sz="2400" strike="noStrike">
                <a:solidFill>
                  <a:srgbClr val="000000"/>
                </a:solidFill>
                <a:latin typeface="Arial"/>
                <a:ea typeface="DejaVu Sans"/>
              </a:rPr>
              <a:t>Allows you to read the grid for a specific message</a:t>
            </a:r>
            <a:endParaRPr/>
          </a:p>
          <a:p>
            <a:pPr>
              <a:lnSpc>
                <a:spcPct val="100000"/>
              </a:lnSpc>
            </a:pPr>
            <a:r>
              <a:rPr lang="en-US" sz="2400" strike="noStrike">
                <a:solidFill>
                  <a:srgbClr val="000000"/>
                </a:solidFill>
                <a:latin typeface="Arial"/>
                <a:ea typeface="DejaVu Sans"/>
              </a:rPr>
              <a:t>Allows you to get the lat/lon of the grid points</a:t>
            </a:r>
            <a:endParaRPr/>
          </a:p>
          <a:p>
            <a:pPr>
              <a:lnSpc>
                <a:spcPct val="100000"/>
              </a:lnSpc>
            </a:pPr>
            <a:r>
              <a:rPr lang="en-US" sz="2400" strike="noStrike">
                <a:solidFill>
                  <a:srgbClr val="000000"/>
                </a:solidFill>
                <a:latin typeface="Arial"/>
                <a:ea typeface="DejaVu Sans"/>
              </a:rPr>
              <a:t>Allows you to read metadata</a:t>
            </a:r>
            <a:endParaRPr/>
          </a:p>
          <a:p>
            <a:pPr>
              <a:lnSpc>
                <a:spcPct val="100000"/>
              </a:lnSpc>
            </a:pPr>
            <a:r>
              <a:rPr lang="en-US" sz="2400" strike="noStrike">
                <a:solidFill>
                  <a:srgbClr val="000000"/>
                </a:solidFill>
                <a:latin typeface="Arial"/>
                <a:ea typeface="DejaVu Sans"/>
              </a:rPr>
              <a:t>Allows you to find number of fields that match a specific search</a:t>
            </a:r>
            <a:endParaRPr/>
          </a:p>
          <a:p>
            <a:pPr>
              <a:lnSpc>
                <a:spcPct val="100000"/>
              </a:lnSpc>
            </a:pPr>
            <a:r>
              <a:rPr lang="en-US" sz="2400" strike="noStrike">
                <a:solidFill>
                  <a:srgbClr val="000000"/>
                </a:solidFill>
                <a:latin typeface="Arial"/>
                <a:ea typeface="DejaVu Sans"/>
              </a:rPr>
              <a:t>Allows you to copy matching records to another file</a:t>
            </a:r>
            <a:endParaRPr/>
          </a:p>
          <a:p>
            <a:pPr>
              <a:lnSpc>
                <a:spcPct val="100000"/>
              </a:lnSpc>
            </a:pPr>
            <a:r>
              <a:rPr lang="en-US" sz="2400" strike="noStrike">
                <a:solidFill>
                  <a:srgbClr val="000000"/>
                </a:solidFill>
                <a:latin typeface="Arial"/>
                <a:ea typeface="DejaVu Sans"/>
              </a:rPr>
              <a:t>Allows you to read sequentially, 1st match, 2nd match, etc</a:t>
            </a:r>
            <a:endParaRPr/>
          </a:p>
          <a:p>
            <a:pPr>
              <a:lnSpc>
                <a:spcPct val="100000"/>
              </a:lnSpc>
            </a:pPr>
            <a:endParaRPr/>
          </a:p>
        </p:txBody>
      </p:sp>
    </p:spTree>
  </p:cSld>
  <p:timing>
    <p:tnLst>
      <p:par>
        <p:cTn id="25" dur="indefinite" restart="never" nodeType="tmRoot">
          <p:childTnLst>
            <p:seq>
              <p:cTn id="26" nodeType="mainSeq"/>
              <p:prevCondLst>
                <p:cond delay="0" evt="onPrev">
                  <p:tgtEl>
                    <p:sldTgt/>
                  </p:tgtEl>
                </p:cond>
              </p:prevCondLst>
              <p:nextCondLst>
                <p:cond delay="0"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69"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grb2_inq(..): arg1, arg2</a:t>
            </a:r>
            <a:endParaRPr/>
          </a:p>
        </p:txBody>
      </p:sp>
      <p:sp>
        <p:nvSpPr>
          <p:cNvPr id="170" name="CustomShape 2"/>
          <p:cNvSpPr/>
          <p:nvPr/>
        </p:nvSpPr>
        <p:spPr>
          <a:xfrm>
            <a:off x="548640" y="1280160"/>
            <a:ext cx="9054000" cy="5451840"/>
          </a:xfrm>
          <a:prstGeom prst="rect">
            <a:avLst/>
          </a:prstGeom>
          <a:noFill/>
          <a:ln>
            <a:noFill/>
          </a:ln>
        </p:spPr>
        <p:style>
          <a:lnRef idx="0"/>
          <a:fillRef idx="0"/>
          <a:effectRef idx="0"/>
          <a:fontRef idx="minor"/>
        </p:style>
        <p:txBody>
          <a:bodyPr lIns="0" rIns="0" tIns="0" bIns="0" anchor="ctr"/>
          <a:p>
            <a:pPr>
              <a:lnSpc>
                <a:spcPct val="100000"/>
              </a:lnSpc>
            </a:pPr>
            <a:r>
              <a:rPr lang="en-US" sz="2400" strike="noStrike">
                <a:solidFill>
                  <a:srgbClr val="000000"/>
                </a:solidFill>
                <a:latin typeface="Arial"/>
                <a:ea typeface="DejaVu Sans"/>
              </a:rPr>
              <a:t>grb2_inq(GRB2,INV,list of searches,list of optional arguments)</a:t>
            </a:r>
            <a:endParaRPr/>
          </a:p>
          <a:p>
            <a:pPr>
              <a:lnSpc>
                <a:spcPct val="100000"/>
              </a:lnSpc>
            </a:pPr>
            <a:endParaRPr/>
          </a:p>
          <a:p>
            <a:pPr>
              <a:lnSpc>
                <a:spcPct val="100000"/>
              </a:lnSpc>
            </a:pPr>
            <a:r>
              <a:rPr lang="en-US" sz="2400" strike="noStrike">
                <a:solidFill>
                  <a:srgbClr val="000000"/>
                </a:solidFill>
                <a:latin typeface="Arial"/>
                <a:ea typeface="DejaVu Sans"/>
              </a:rPr>
              <a:t>GRB2 = string, grib2 file name</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ex.  'abc.dat', '@mem:0', '@mem:5'</a:t>
            </a:r>
            <a:endParaRPr/>
          </a:p>
          <a:p>
            <a:pPr>
              <a:lnSpc>
                <a:spcPct val="100000"/>
              </a:lnSpc>
            </a:pPr>
            <a:endParaRPr/>
          </a:p>
          <a:p>
            <a:pPr>
              <a:lnSpc>
                <a:spcPct val="100000"/>
              </a:lnSpc>
            </a:pPr>
            <a:r>
              <a:rPr lang="en-US" sz="2400" strike="noStrike">
                <a:solidFill>
                  <a:srgbClr val="000000"/>
                </a:solidFill>
                <a:latin typeface="Arial"/>
                <a:ea typeface="DejaVu Sans"/>
              </a:rPr>
              <a:t>INV     = string, inventory file</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ex.  'abc.inv',  '@mem:0',   '@mem:11'   </a:t>
            </a:r>
            <a:endParaRPr/>
          </a:p>
        </p:txBody>
      </p:sp>
    </p:spTree>
  </p:cSld>
  <p:timing>
    <p:tnLst>
      <p:par>
        <p:cTn id="27" dur="indefinite" restart="never" nodeType="tmRoot">
          <p:childTnLst>
            <p:seq>
              <p:cTn id="28" nodeType="mainSeq"/>
              <p:prevCondLst>
                <p:cond delay="0" evt="onPrev">
                  <p:tgtEl>
                    <p:sldTgt/>
                  </p:tgtEl>
                </p:cond>
              </p:prevCondLst>
              <p:nextCondLst>
                <p:cond delay="0"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71"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Memory Files: @mem:0</a:t>
            </a:r>
            <a:endParaRPr/>
          </a:p>
        </p:txBody>
      </p:sp>
      <p:sp>
        <p:nvSpPr>
          <p:cNvPr id="172" name="CustomShape 2"/>
          <p:cNvSpPr/>
          <p:nvPr/>
        </p:nvSpPr>
        <p:spPr>
          <a:xfrm>
            <a:off x="504000" y="1226520"/>
            <a:ext cx="9054000" cy="5451840"/>
          </a:xfrm>
          <a:prstGeom prst="rect">
            <a:avLst/>
          </a:prstGeom>
          <a:noFill/>
          <a:ln>
            <a:noFill/>
          </a:ln>
        </p:spPr>
        <p:style>
          <a:lnRef idx="0"/>
          <a:fillRef idx="0"/>
          <a:effectRef idx="0"/>
          <a:fontRef idx="minor"/>
        </p:style>
        <p:txBody>
          <a:bodyPr lIns="0" rIns="0" tIns="0" bIns="0" anchor="ctr"/>
          <a:p>
            <a:pPr>
              <a:lnSpc>
                <a:spcPct val="100000"/>
              </a:lnSpc>
            </a:pPr>
            <a:r>
              <a:rPr lang="en-US" sz="2400" strike="noStrike">
                <a:solidFill>
                  <a:srgbClr val="000000"/>
                </a:solidFill>
                <a:latin typeface="Arial"/>
                <a:ea typeface="DejaVu Sans"/>
              </a:rPr>
              <a:t>memory file  '@mem:I'  I = 0,..,19</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	</a:t>
            </a:r>
            <a:r>
              <a:rPr lang="en-US" sz="2400" strike="noStrike">
                <a:solidFill>
                  <a:srgbClr val="000000"/>
                </a:solidFill>
                <a:latin typeface="Arial"/>
                <a:ea typeface="DejaVu Sans"/>
              </a:rPr>
              <a:t>Supported by wgrib2 utility</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	</a:t>
            </a:r>
            <a:r>
              <a:rPr lang="en-US" sz="2400" strike="noStrike">
                <a:solidFill>
                  <a:srgbClr val="000000"/>
                </a:solidFill>
                <a:latin typeface="Arial"/>
                <a:ea typeface="DejaVu Sans"/>
              </a:rPr>
              <a:t>Uses computer memory; therefore, not for big files</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	</a:t>
            </a:r>
            <a:r>
              <a:rPr lang="en-US" sz="2400" strike="noStrike">
                <a:solidFill>
                  <a:srgbClr val="000000"/>
                </a:solidFill>
                <a:latin typeface="Arial"/>
                <a:ea typeface="DejaVu Sans"/>
              </a:rPr>
              <a:t>Fast, deleted at end of program</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	</a:t>
            </a:r>
            <a:r>
              <a:rPr lang="en-US" sz="2400" strike="noStrike">
                <a:solidFill>
                  <a:srgbClr val="000000"/>
                </a:solidFill>
                <a:latin typeface="Arial"/>
                <a:ea typeface="DejaVu Sans"/>
              </a:rPr>
              <a:t>Needed for HPC</a:t>
            </a:r>
            <a:endParaRPr/>
          </a:p>
          <a:p>
            <a:pPr>
              <a:lnSpc>
                <a:spcPct val="100000"/>
              </a:lnSpc>
            </a:pPr>
            <a:endParaRPr/>
          </a:p>
          <a:p>
            <a:pPr>
              <a:lnSpc>
                <a:spcPct val="100000"/>
              </a:lnSpc>
            </a:pPr>
            <a:r>
              <a:rPr lang="en-US" sz="2400" strike="noStrike">
                <a:solidFill>
                  <a:srgbClr val="000000"/>
                </a:solidFill>
                <a:latin typeface="Arial"/>
                <a:ea typeface="DejaVu Sans"/>
              </a:rPr>
              <a:t>Fortran call to write to memory file '@mem:I'</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iret = wgrib2_set_mem_buffer(buffer, nsize, I)</a:t>
            </a:r>
            <a:endParaRPr/>
          </a:p>
          <a:p>
            <a:pPr>
              <a:lnSpc>
                <a:spcPct val="100000"/>
              </a:lnSpc>
            </a:pPr>
            <a:endParaRPr/>
          </a:p>
          <a:p>
            <a:pPr>
              <a:lnSpc>
                <a:spcPct val="100000"/>
              </a:lnSpc>
            </a:pPr>
            <a:r>
              <a:rPr lang="en-US" sz="2400" strike="noStrike">
                <a:solidFill>
                  <a:srgbClr val="000000"/>
                </a:solidFill>
                <a:latin typeface="Arial"/>
                <a:ea typeface="DejaVu Sans"/>
              </a:rPr>
              <a:t>Fortran call to read memory file '@mem:I</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nsize = wgrib2_get_mem_buffer_size(I)</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iret = wgrib2_get_mem_buffer(buffer, nsize, I)</a:t>
            </a:r>
            <a:endParaRPr/>
          </a:p>
        </p:txBody>
      </p:sp>
    </p:spTree>
  </p:cSld>
  <p:timing>
    <p:tnLst>
      <p:par>
        <p:cTn id="29" dur="indefinite" restart="never" nodeType="tmRoot">
          <p:childTnLst>
            <p:seq>
              <p:cTn id="30" nodeType="mainSeq"/>
              <p:prevCondLst>
                <p:cond delay="0" evt="onPrev">
                  <p:tgtEl>
                    <p:sldTgt/>
                  </p:tgtEl>
                </p:cond>
              </p:prevCondLst>
              <p:nextCondLst>
                <p:cond delay="0"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73"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grb2_inq(..): search terms</a:t>
            </a:r>
            <a:endParaRPr/>
          </a:p>
        </p:txBody>
      </p:sp>
      <p:sp>
        <p:nvSpPr>
          <p:cNvPr id="174" name="CustomShape 2"/>
          <p:cNvSpPr/>
          <p:nvPr/>
        </p:nvSpPr>
        <p:spPr>
          <a:xfrm>
            <a:off x="504000" y="1226520"/>
            <a:ext cx="9054000" cy="5451840"/>
          </a:xfrm>
          <a:prstGeom prst="rect">
            <a:avLst/>
          </a:prstGeom>
          <a:noFill/>
          <a:ln>
            <a:noFill/>
          </a:ln>
        </p:spPr>
        <p:style>
          <a:lnRef idx="0"/>
          <a:fillRef idx="0"/>
          <a:effectRef idx="0"/>
          <a:fontRef idx="minor"/>
        </p:style>
        <p:txBody>
          <a:bodyPr lIns="0" rIns="0" tIns="0" bIns="0" anchor="ctr"/>
          <a:p>
            <a:pPr>
              <a:lnSpc>
                <a:spcPct val="100000"/>
              </a:lnSpc>
            </a:pPr>
            <a:r>
              <a:rPr lang="en-US" sz="2400" strike="noStrike">
                <a:solidFill>
                  <a:srgbClr val="000000"/>
                </a:solidFill>
                <a:latin typeface="Arial"/>
                <a:ea typeface="DejaVu Sans"/>
              </a:rPr>
              <a:t>grb2_inq(GRB2,INV,list of searches,list of optional arguments)</a:t>
            </a:r>
            <a:endParaRPr/>
          </a:p>
          <a:p>
            <a:pPr>
              <a:lnSpc>
                <a:spcPct val="100000"/>
              </a:lnSpc>
            </a:pPr>
            <a:endParaRPr/>
          </a:p>
          <a:p>
            <a:pPr>
              <a:lnSpc>
                <a:spcPct val="100000"/>
              </a:lnSpc>
            </a:pPr>
            <a:r>
              <a:rPr lang="en-US" sz="2400" strike="noStrike">
                <a:solidFill>
                  <a:srgbClr val="000000"/>
                </a:solidFill>
                <a:latin typeface="Arial"/>
                <a:ea typeface="DejaVu Sans"/>
              </a:rPr>
              <a:t>List of searches = 0 to 20 search terms</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     </a:t>
            </a:r>
            <a:r>
              <a:rPr lang="en-US" sz="2400" strike="noStrike">
                <a:solidFill>
                  <a:srgbClr val="000000"/>
                </a:solidFill>
                <a:latin typeface="Arial"/>
                <a:ea typeface="DejaVu Sans"/>
              </a:rPr>
              <a:t>ex.  ':HGT:', ':12 hour fcst:', ':500 mb:', ':ENS=hr-res ctl:'</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	</a:t>
            </a:r>
            <a:r>
              <a:rPr lang="en-US" sz="2400" strike="noStrike">
                <a:solidFill>
                  <a:srgbClr val="000000"/>
                </a:solidFill>
                <a:latin typeface="Arial"/>
                <a:ea typeface="DejaVu Sans"/>
              </a:rPr>
              <a:t>Advanced: regex=1 enables regex searches</a:t>
            </a:r>
            <a:endParaRPr/>
          </a:p>
          <a:p>
            <a:pPr>
              <a:lnSpc>
                <a:spcPct val="100000"/>
              </a:lnSpc>
            </a:pPr>
            <a:r>
              <a:rPr lang="en-US" sz="2400" strike="noStrike">
                <a:solidFill>
                  <a:srgbClr val="000000"/>
                </a:solidFill>
                <a:latin typeface="Arial"/>
                <a:ea typeface="DejaVu Sans"/>
              </a:rPr>
              <a:t>	</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Hints: use ':' to delimit the search terms.</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	</a:t>
            </a:r>
            <a:r>
              <a:rPr lang="en-US" sz="2400" strike="noStrike">
                <a:solidFill>
                  <a:srgbClr val="000000"/>
                </a:solidFill>
                <a:latin typeface="Arial"/>
                <a:ea typeface="DejaVu Sans"/>
              </a:rPr>
              <a:t>'50 mb'  will match '850 mb', use ':50 mb:'</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	</a:t>
            </a:r>
            <a:r>
              <a:rPr lang="en-US" sz="2400" strike="noStrike">
                <a:solidFill>
                  <a:srgbClr val="000000"/>
                </a:solidFill>
                <a:latin typeface="Arial"/>
                <a:ea typeface="DejaVu Sans"/>
              </a:rPr>
              <a:t>'TMP' will match 'VTMP', use ':TMP:'</a:t>
            </a:r>
            <a:endParaRPr/>
          </a:p>
        </p:txBody>
      </p:sp>
    </p:spTree>
  </p:cSld>
  <p:timing>
    <p:tnLst>
      <p:par>
        <p:cTn id="31" dur="indefinite" restart="never" nodeType="tmRoot">
          <p:childTnLst>
            <p:seq>
              <p:cTn id="32" nodeType="mainSeq"/>
              <p:prevCondLst>
                <p:cond delay="0" evt="onPrev">
                  <p:tgtEl>
                    <p:sldTgt/>
                  </p:tgtEl>
                </p:cond>
              </p:prevCondLst>
              <p:nextCondLst>
                <p:cond delay="0"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75"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grb2_inq(..): optional arguments</a:t>
            </a:r>
            <a:endParaRPr/>
          </a:p>
        </p:txBody>
      </p:sp>
      <p:sp>
        <p:nvSpPr>
          <p:cNvPr id="176" name="CustomShape 2"/>
          <p:cNvSpPr/>
          <p:nvPr/>
        </p:nvSpPr>
        <p:spPr>
          <a:xfrm>
            <a:off x="504000" y="1226520"/>
            <a:ext cx="9054000" cy="5451840"/>
          </a:xfrm>
          <a:prstGeom prst="rect">
            <a:avLst/>
          </a:prstGeom>
          <a:noFill/>
          <a:ln>
            <a:noFill/>
          </a:ln>
        </p:spPr>
        <p:style>
          <a:lnRef idx="0"/>
          <a:fillRef idx="0"/>
          <a:effectRef idx="0"/>
          <a:fontRef idx="minor"/>
        </p:style>
        <p:txBody>
          <a:bodyPr lIns="0" rIns="0" tIns="0" bIns="0" anchor="ctr"/>
          <a:p>
            <a:pPr>
              <a:lnSpc>
                <a:spcPct val="100000"/>
              </a:lnSpc>
            </a:pPr>
            <a:r>
              <a:rPr lang="en-US" sz="2400" strike="noStrike">
                <a:solidFill>
                  <a:srgbClr val="000000"/>
                </a:solidFill>
                <a:latin typeface="Arial"/>
                <a:ea typeface="DejaVu Sans"/>
              </a:rPr>
              <a:t>grb2_inq(GRB2,INV,list of searches,list of optional arguments)</a:t>
            </a:r>
            <a:endParaRPr/>
          </a:p>
          <a:p>
            <a:pPr>
              <a:lnSpc>
                <a:spcPct val="100000"/>
              </a:lnSpc>
            </a:pPr>
            <a:endParaRPr/>
          </a:p>
          <a:p>
            <a:pPr>
              <a:lnSpc>
                <a:spcPct val="100000"/>
              </a:lnSpc>
            </a:pPr>
            <a:r>
              <a:rPr lang="en-US" sz="2400" strike="noStrike">
                <a:solidFill>
                  <a:srgbClr val="000000"/>
                </a:solidFill>
                <a:latin typeface="Arial"/>
                <a:ea typeface="DejaVu Sans"/>
              </a:rPr>
              <a:t>The optional arguments are how you “read” the grib file. There are “in” arguments that set various options, and “out” arguments that return various values.</a:t>
            </a:r>
            <a:endParaRPr/>
          </a:p>
        </p:txBody>
      </p:sp>
    </p:spTree>
  </p:cSld>
  <p:timing>
    <p:tnLst>
      <p:par>
        <p:cTn id="33" dur="indefinite" restart="never" nodeType="tmRoot">
          <p:childTnLst>
            <p:seq>
              <p:cTn id="34" nodeType="mainSeq"/>
              <p:prevCondLst>
                <p:cond delay="0" evt="onPrev">
                  <p:tgtEl>
                    <p:sldTgt/>
                  </p:tgtEl>
                </p:cond>
              </p:prevCondLst>
              <p:nextCondLst>
                <p:cond delay="0"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77"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In Optional Arguments</a:t>
            </a:r>
            <a:endParaRPr/>
          </a:p>
        </p:txBody>
      </p:sp>
      <p:sp>
        <p:nvSpPr>
          <p:cNvPr id="178" name="CustomShape 2"/>
          <p:cNvSpPr/>
          <p:nvPr/>
        </p:nvSpPr>
        <p:spPr>
          <a:xfrm>
            <a:off x="504000" y="1226520"/>
            <a:ext cx="9054000" cy="5451840"/>
          </a:xfrm>
          <a:prstGeom prst="rect">
            <a:avLst/>
          </a:prstGeom>
          <a:noFill/>
          <a:ln>
            <a:noFill/>
          </a:ln>
        </p:spPr>
        <p:style>
          <a:lnRef idx="0"/>
          <a:fillRef idx="0"/>
          <a:effectRef idx="0"/>
          <a:fontRef idx="minor"/>
        </p:style>
        <p:txBody>
          <a:bodyPr lIns="0" rIns="0" tIns="0" bIns="0" anchor="ctr"/>
          <a:p>
            <a:pPr>
              <a:lnSpc>
                <a:spcPct val="100000"/>
              </a:lnSpc>
            </a:pPr>
            <a:r>
              <a:rPr lang="en-US" sz="2400" strike="noStrike">
                <a:solidFill>
                  <a:srgbClr val="000000"/>
                </a:solidFill>
                <a:latin typeface="Arial"/>
                <a:ea typeface="DejaVu Sans"/>
              </a:rPr>
              <a:t>ref_date = integer(kind=8), search parameter</a:t>
            </a:r>
            <a:endParaRPr/>
          </a:p>
          <a:p>
            <a:pPr>
              <a:lnSpc>
                <a:spcPct val="100000"/>
              </a:lnSpc>
            </a:pPr>
            <a:r>
              <a:rPr lang="en-US" sz="2400" strike="noStrike">
                <a:solidFill>
                  <a:srgbClr val="000000"/>
                </a:solidFill>
                <a:latin typeface="Arial"/>
                <a:ea typeface="DejaVu Sans"/>
              </a:rPr>
              <a:t>verf_date = integer(kind=8), search parameter</a:t>
            </a:r>
            <a:endParaRPr/>
          </a:p>
          <a:p>
            <a:pPr>
              <a:lnSpc>
                <a:spcPct val="100000"/>
              </a:lnSpc>
            </a:pPr>
            <a:r>
              <a:rPr lang="en-US" sz="2400" strike="noStrike">
                <a:solidFill>
                  <a:srgbClr val="000000"/>
                </a:solidFill>
                <a:latin typeface="Arial"/>
                <a:ea typeface="DejaVu Sans"/>
              </a:rPr>
              <a:t>ref_edate = integer(kind=8), search parameter</a:t>
            </a:r>
            <a:endParaRPr/>
          </a:p>
          <a:p>
            <a:pPr>
              <a:lnSpc>
                <a:spcPct val="100000"/>
              </a:lnSpc>
            </a:pPr>
            <a:r>
              <a:rPr lang="en-US" sz="2400" strike="noStrike">
                <a:solidFill>
                  <a:srgbClr val="000000"/>
                </a:solidFill>
                <a:latin typeface="Arial"/>
                <a:ea typeface="DejaVu Sans"/>
              </a:rPr>
              <a:t>verf_edate = integer(kind=8), search parameter</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date=YYYYMMDDHH</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edate=YYYYMMDDHHmmss</a:t>
            </a:r>
            <a:endParaRPr/>
          </a:p>
          <a:p>
            <a:pPr>
              <a:lnSpc>
                <a:spcPct val="100000"/>
              </a:lnSpc>
            </a:pPr>
            <a:r>
              <a:rPr lang="en-US" sz="2400" strike="noStrike">
                <a:solidFill>
                  <a:srgbClr val="000000"/>
                </a:solidFill>
                <a:latin typeface="Arial"/>
                <a:ea typeface="DejaVu Sans"/>
              </a:rPr>
              <a:t>order = 'we:ns' , </a:t>
            </a:r>
            <a:r>
              <a:rPr lang="en-US" sz="2400" strike="noStrike">
                <a:solidFill>
                  <a:srgbClr val="ff0000"/>
                </a:solidFill>
                <a:latin typeface="Arial"/>
                <a:ea typeface="DejaVu Sans"/>
              </a:rPr>
              <a:t>'we:sn'</a:t>
            </a:r>
            <a:r>
              <a:rPr lang="en-US" sz="2400" strike="noStrike">
                <a:solidFill>
                  <a:srgbClr val="000000"/>
                </a:solidFill>
                <a:latin typeface="Arial"/>
                <a:ea typeface="DejaVu Sans"/>
              </a:rPr>
              <a:t>, 'raw' </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Sets order of the grid, using lat/lon requires we:sn order!</a:t>
            </a:r>
            <a:endParaRPr/>
          </a:p>
          <a:p>
            <a:pPr>
              <a:lnSpc>
                <a:spcPct val="100000"/>
              </a:lnSpc>
            </a:pPr>
            <a:r>
              <a:rPr lang="en-US" sz="2400" strike="noStrike">
                <a:solidFill>
                  <a:srgbClr val="000000"/>
                </a:solidFill>
                <a:latin typeface="Arial"/>
                <a:ea typeface="DejaVu Sans"/>
              </a:rPr>
              <a:t>copy = filename, copy matches to filename</a:t>
            </a:r>
            <a:endParaRPr/>
          </a:p>
          <a:p>
            <a:pPr>
              <a:lnSpc>
                <a:spcPct val="100000"/>
              </a:lnSpc>
            </a:pPr>
            <a:r>
              <a:rPr lang="en-US" sz="2400" strike="noStrike">
                <a:solidFill>
                  <a:srgbClr val="000000"/>
                </a:solidFill>
                <a:latin typeface="Arial"/>
                <a:ea typeface="DejaVu Sans"/>
              </a:rPr>
              <a:t>sequential = read INV file sequentially (stop after 1</a:t>
            </a:r>
            <a:r>
              <a:rPr lang="en-US" sz="2400" strike="noStrike" baseline="101000">
                <a:solidFill>
                  <a:srgbClr val="000000"/>
                </a:solidFill>
                <a:latin typeface="Arial"/>
                <a:ea typeface="DejaVu Sans"/>
              </a:rPr>
              <a:t>st</a:t>
            </a:r>
            <a:r>
              <a:rPr lang="en-US" sz="2400" strike="noStrike">
                <a:solidFill>
                  <a:srgbClr val="000000"/>
                </a:solidFill>
                <a:latin typeface="Arial"/>
                <a:ea typeface="DejaVu Sans"/>
              </a:rPr>
              <a:t> match)</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0       rewind inv file prior to reading sequentially</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 0   read sequentially</a:t>
            </a:r>
            <a:endParaRPr/>
          </a:p>
        </p:txBody>
      </p:sp>
    </p:spTree>
  </p:cSld>
  <p:timing>
    <p:tnLst>
      <p:par>
        <p:cTn id="35" dur="indefinite" restart="never" nodeType="tmRoot">
          <p:childTnLst>
            <p:seq>
              <p:cTn id="36" nodeType="mainSeq"/>
              <p:prevCondLst>
                <p:cond delay="0" evt="onPrev">
                  <p:tgtEl>
                    <p:sldTgt/>
                  </p:tgtEl>
                </p:cond>
              </p:prevCondLst>
              <p:nextCondLst>
                <p:cond delay="0"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79"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Out Optional Arguments</a:t>
            </a:r>
            <a:endParaRPr/>
          </a:p>
        </p:txBody>
      </p:sp>
      <p:sp>
        <p:nvSpPr>
          <p:cNvPr id="180" name="CustomShape 2"/>
          <p:cNvSpPr/>
          <p:nvPr/>
        </p:nvSpPr>
        <p:spPr>
          <a:xfrm>
            <a:off x="504000" y="1226520"/>
            <a:ext cx="9054000" cy="5451840"/>
          </a:xfrm>
          <a:prstGeom prst="rect">
            <a:avLst/>
          </a:prstGeom>
          <a:noFill/>
          <a:ln>
            <a:noFill/>
          </a:ln>
        </p:spPr>
        <p:style>
          <a:lnRef idx="0"/>
          <a:fillRef idx="0"/>
          <a:effectRef idx="0"/>
          <a:fontRef idx="minor"/>
        </p:style>
        <p:txBody>
          <a:bodyPr lIns="0" rIns="0" tIns="0" bIns="0" anchor="ctr"/>
          <a:p>
            <a:pPr>
              <a:lnSpc>
                <a:spcPct val="100000"/>
              </a:lnSpc>
            </a:pPr>
            <a:r>
              <a:rPr lang="en-US" sz="2400" strike="noStrike">
                <a:solidFill>
                  <a:srgbClr val="000000"/>
                </a:solidFill>
                <a:latin typeface="Arial"/>
                <a:ea typeface="DejaVu Sans"/>
              </a:rPr>
              <a:t>grid(:,:) = real, grid point values</a:t>
            </a:r>
            <a:endParaRPr/>
          </a:p>
          <a:p>
            <a:pPr>
              <a:lnSpc>
                <a:spcPct val="100000"/>
              </a:lnSpc>
            </a:pPr>
            <a:r>
              <a:rPr lang="en-US" sz="2400" strike="noStrike">
                <a:solidFill>
                  <a:srgbClr val="000000"/>
                </a:solidFill>
                <a:latin typeface="Arial"/>
                <a:ea typeface="DejaVu Sans"/>
              </a:rPr>
              <a:t>lat(:,:) = real, latitude values</a:t>
            </a:r>
            <a:endParaRPr/>
          </a:p>
          <a:p>
            <a:pPr>
              <a:lnSpc>
                <a:spcPct val="100000"/>
              </a:lnSpc>
            </a:pPr>
            <a:r>
              <a:rPr lang="en-US" sz="2400" strike="noStrike">
                <a:solidFill>
                  <a:srgbClr val="000000"/>
                </a:solidFill>
                <a:latin typeface="Arial"/>
                <a:ea typeface="DejaVu Sans"/>
              </a:rPr>
              <a:t>lon(:,:) = real, longitude values</a:t>
            </a:r>
            <a:endParaRPr/>
          </a:p>
          <a:p>
            <a:pPr>
              <a:lnSpc>
                <a:spcPct val="100000"/>
              </a:lnSpc>
            </a:pPr>
            <a:r>
              <a:rPr lang="en-US" sz="2400" strike="noStrike">
                <a:solidFill>
                  <a:srgbClr val="000000"/>
                </a:solidFill>
                <a:latin typeface="Arial"/>
                <a:ea typeface="DejaVu Sans"/>
              </a:rPr>
              <a:t>nx, ny = integer, size of grid(nx,ny)</a:t>
            </a:r>
            <a:endParaRPr/>
          </a:p>
          <a:p>
            <a:pPr>
              <a:lnSpc>
                <a:spcPct val="100000"/>
              </a:lnSpc>
            </a:pPr>
            <a:r>
              <a:rPr lang="en-US" sz="2400" strike="noStrike">
                <a:solidFill>
                  <a:srgbClr val="000000"/>
                </a:solidFill>
                <a:latin typeface="Arial"/>
                <a:ea typeface="DejaVu Sans"/>
              </a:rPr>
              <a:t>npnts = integer, number of grid points</a:t>
            </a:r>
            <a:endParaRPr/>
          </a:p>
          <a:p>
            <a:pPr>
              <a:lnSpc>
                <a:spcPct val="100000"/>
              </a:lnSpc>
            </a:pPr>
            <a:r>
              <a:rPr lang="en-US" sz="2400" strike="noStrike">
                <a:solidFill>
                  <a:srgbClr val="000000"/>
                </a:solidFill>
                <a:latin typeface="Arial"/>
                <a:ea typeface="DejaVu Sans"/>
              </a:rPr>
              <a:t>msgno = integer, grib message number</a:t>
            </a:r>
            <a:endParaRPr/>
          </a:p>
          <a:p>
            <a:pPr>
              <a:lnSpc>
                <a:spcPct val="100000"/>
              </a:lnSpc>
            </a:pPr>
            <a:r>
              <a:rPr lang="en-US" sz="2400" strike="noStrike">
                <a:solidFill>
                  <a:srgbClr val="000000"/>
                </a:solidFill>
                <a:latin typeface="Arial"/>
                <a:ea typeface="DejaVu Sans"/>
              </a:rPr>
              <a:t>submsg = integer, submessage number</a:t>
            </a:r>
            <a:endParaRPr/>
          </a:p>
          <a:p>
            <a:pPr>
              <a:lnSpc>
                <a:spcPct val="100000"/>
              </a:lnSpc>
            </a:pPr>
            <a:r>
              <a:rPr lang="en-US" sz="2400" strike="noStrike">
                <a:solidFill>
                  <a:srgbClr val="000000"/>
                </a:solidFill>
                <a:latin typeface="Arial"/>
                <a:ea typeface="DejaVu Sans"/>
              </a:rPr>
              <a:t>desc = character (len=*), contents description, metadata</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ex.  D=20161201000000:HGT:500 mb:anl:</a:t>
            </a:r>
            <a:endParaRPr/>
          </a:p>
          <a:p>
            <a:pPr>
              <a:lnSpc>
                <a:spcPct val="100000"/>
              </a:lnSpc>
            </a:pPr>
            <a:r>
              <a:rPr lang="en-US" sz="2400" strike="noStrike">
                <a:solidFill>
                  <a:srgbClr val="000000"/>
                </a:solidFill>
                <a:latin typeface="Arial"/>
                <a:ea typeface="DejaVu Sans"/>
              </a:rPr>
              <a:t>grid_desc = character (len=*) grid description (wgrib2 -grid)</a:t>
            </a:r>
            <a:endParaRPr/>
          </a:p>
        </p:txBody>
      </p:sp>
    </p:spTree>
  </p:cSld>
  <p:timing>
    <p:tnLst>
      <p:par>
        <p:cTn id="37" dur="indefinite" restart="never" nodeType="tmRoot">
          <p:childTnLst>
            <p:seq>
              <p:cTn id="38" nodeType="mainSeq"/>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3"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How to Read Grib2 Using Fortran</a:t>
            </a:r>
            <a:endParaRPr/>
          </a:p>
        </p:txBody>
      </p:sp>
      <p:sp>
        <p:nvSpPr>
          <p:cNvPr id="114" name="CustomShape 2"/>
          <p:cNvSpPr/>
          <p:nvPr/>
        </p:nvSpPr>
        <p:spPr>
          <a:xfrm>
            <a:off x="504000" y="1769040"/>
            <a:ext cx="9054000" cy="4366800"/>
          </a:xfrm>
          <a:prstGeom prst="rect">
            <a:avLst/>
          </a:prstGeom>
          <a:noFill/>
          <a:ln>
            <a:noFill/>
          </a:ln>
        </p:spPr>
        <p:style>
          <a:lnRef idx="0"/>
          <a:fillRef idx="0"/>
          <a:effectRef idx="0"/>
          <a:fontRef idx="minor"/>
        </p:style>
        <p:txBody>
          <a:bodyPr lIns="0" rIns="0" tIns="0" bIns="0" anchor="ctr"/>
          <a:p>
            <a:pPr>
              <a:lnSpc>
                <a:spcPct val="100000"/>
              </a:lnSpc>
            </a:pPr>
            <a:r>
              <a:rPr lang="en-US" sz="2400" strike="noStrike">
                <a:solidFill>
                  <a:srgbClr val="000000"/>
                </a:solidFill>
                <a:latin typeface="Arial"/>
                <a:ea typeface="DejaVu Sans"/>
              </a:rPr>
              <a:t>Utilities: CDO, GDAL, GrADS, NCL, wgrib2</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Can use utilities to convert to another format</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a) Convert prior to use: easy and practical</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	</a:t>
            </a:r>
            <a:r>
              <a:rPr lang="en-US" sz="2400" strike="noStrike">
                <a:solidFill>
                  <a:srgbClr val="000000"/>
                </a:solidFill>
                <a:latin typeface="Arial"/>
                <a:ea typeface="DejaVu Sans"/>
              </a:rPr>
              <a:t>ex. convert to f77 binary, read with fortran</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b) Convert archive</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	</a:t>
            </a:r>
            <a:r>
              <a:rPr lang="en-US" sz="2400" strike="noStrike">
                <a:solidFill>
                  <a:srgbClr val="000000"/>
                </a:solidFill>
                <a:latin typeface="Arial"/>
                <a:ea typeface="DejaVu Sans"/>
              </a:rPr>
              <a:t>	</a:t>
            </a:r>
            <a:r>
              <a:rPr lang="en-US" sz="2400" strike="noStrike">
                <a:solidFill>
                  <a:srgbClr val="000000"/>
                </a:solidFill>
                <a:latin typeface="Arial"/>
                <a:ea typeface="DejaVu Sans"/>
              </a:rPr>
              <a:t>Pro: can be easy and practical.</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	</a:t>
            </a:r>
            <a:r>
              <a:rPr lang="en-US" sz="2400" strike="noStrike">
                <a:solidFill>
                  <a:srgbClr val="000000"/>
                </a:solidFill>
                <a:latin typeface="Arial"/>
                <a:ea typeface="DejaVu Sans"/>
              </a:rPr>
              <a:t>	</a:t>
            </a:r>
            <a:r>
              <a:rPr lang="en-US" sz="2400" strike="noStrike">
                <a:solidFill>
                  <a:srgbClr val="000000"/>
                </a:solidFill>
                <a:latin typeface="Arial"/>
                <a:ea typeface="DejaVu Sans"/>
              </a:rPr>
              <a:t>Con: takes time and disk space</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	</a:t>
            </a:r>
            <a:r>
              <a:rPr lang="en-US" sz="2400" strike="noStrike">
                <a:solidFill>
                  <a:srgbClr val="000000"/>
                </a:solidFill>
                <a:latin typeface="Arial"/>
                <a:ea typeface="DejaVu Sans"/>
              </a:rPr>
              <a:t>Con: new format may lose metadata</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	</a:t>
            </a:r>
            <a:r>
              <a:rPr lang="en-US" sz="2400" strike="noStrike">
                <a:solidFill>
                  <a:srgbClr val="000000"/>
                </a:solidFill>
                <a:latin typeface="Arial"/>
                <a:ea typeface="DejaVu Sans"/>
              </a:rPr>
              <a:t>Maintenance issues can be important</a:t>
            </a:r>
            <a:endParaRPr/>
          </a:p>
          <a:p>
            <a:pPr>
              <a:lnSpc>
                <a:spcPct val="100000"/>
              </a:lnSpc>
            </a:pPr>
            <a:endParaRPr/>
          </a:p>
          <a:p>
            <a:pPr>
              <a:lnSpc>
                <a:spcPct val="100000"/>
              </a:lnSpc>
            </a:pPr>
            <a:r>
              <a:rPr lang="en-US" sz="2400" strike="noStrike">
                <a:solidFill>
                  <a:srgbClr val="000000"/>
                </a:solidFill>
                <a:latin typeface="Arial"/>
                <a:ea typeface="DejaVu Sans"/>
              </a:rPr>
              <a:t>Sometime you just have to read grib2 in fortran</a:t>
            </a:r>
            <a:endParaRPr/>
          </a:p>
        </p:txBody>
      </p:sp>
    </p:spTree>
  </p:cSld>
  <p:timing>
    <p:tnLst>
      <p:par>
        <p:cTn id="3" dur="indefinite" restart="never" nodeType="tmRoot">
          <p:childTnLst>
            <p:seq>
              <p:cTn id="4" nodeType="mainSeq"/>
              <p:prevCondLst>
                <p:cond delay="0" evt="onPrev">
                  <p:tgtEl>
                    <p:sldTgt/>
                  </p:tgtEl>
                </p:cond>
              </p:prevCondLst>
              <p:nextCondLst>
                <p:cond delay="0" evt="onNext">
                  <p:tgtEl>
                    <p:sldTgt/>
                  </p:tgtEl>
                </p:cond>
              </p:nextCondLst>
            </p:seq>
          </p:childTnLst>
        </p:cTn>
      </p:par>
    </p:tnLst>
  </p:timing>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81"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Reading Sequentially</a:t>
            </a:r>
            <a:endParaRPr/>
          </a:p>
        </p:txBody>
      </p:sp>
      <p:sp>
        <p:nvSpPr>
          <p:cNvPr id="182" name="CustomShape 2"/>
          <p:cNvSpPr/>
          <p:nvPr/>
        </p:nvSpPr>
        <p:spPr>
          <a:xfrm>
            <a:off x="504000" y="1226520"/>
            <a:ext cx="9054000" cy="5451840"/>
          </a:xfrm>
          <a:prstGeom prst="rect">
            <a:avLst/>
          </a:prstGeom>
          <a:noFill/>
          <a:ln>
            <a:noFill/>
          </a:ln>
        </p:spPr>
        <p:style>
          <a:lnRef idx="0"/>
          <a:fillRef idx="0"/>
          <a:effectRef idx="0"/>
          <a:fontRef idx="minor"/>
        </p:style>
        <p:txBody>
          <a:bodyPr lIns="0" rIns="0" tIns="0" bIns="0" anchor="ctr"/>
          <a:p>
            <a:pPr>
              <a:lnSpc>
                <a:spcPct val="100000"/>
              </a:lnSpc>
            </a:pPr>
            <a:r>
              <a:rPr lang="en-US" sz="2000" strike="noStrike">
                <a:solidFill>
                  <a:srgbClr val="000000"/>
                </a:solidFill>
                <a:latin typeface="Arial"/>
                <a:ea typeface="DejaVu Sans"/>
              </a:rPr>
              <a:t>Read the inventory file sequentially (for all RH on pressure levels)</a:t>
            </a:r>
            <a:endParaRPr/>
          </a:p>
          <a:p>
            <a:pPr>
              <a:lnSpc>
                <a:spcPct val="100000"/>
              </a:lnSpc>
            </a:pPr>
            <a:endParaRPr/>
          </a:p>
          <a:p>
            <a:pPr>
              <a:lnSpc>
                <a:spcPct val="100000"/>
              </a:lnSpc>
            </a:pPr>
            <a:r>
              <a:rPr lang="en-US" sz="2000" strike="noStrike">
                <a:solidFill>
                  <a:srgbClr val="000000"/>
                </a:solidFill>
                <a:latin typeface="Arial"/>
                <a:ea typeface="DejaVu Sans"/>
              </a:rPr>
              <a:t>character (len=200) :: desc</a:t>
            </a:r>
            <a:endParaRPr/>
          </a:p>
          <a:p>
            <a:pPr>
              <a:lnSpc>
                <a:spcPct val="100000"/>
              </a:lnSpc>
            </a:pPr>
            <a:r>
              <a:rPr lang="en-US" sz="2000" strike="noStrike">
                <a:solidFill>
                  <a:srgbClr val="000000"/>
                </a:solidFill>
                <a:latin typeface="Arial"/>
                <a:ea typeface="DejaVu Sans"/>
              </a:rPr>
              <a:t>..</a:t>
            </a:r>
            <a:endParaRPr/>
          </a:p>
          <a:p>
            <a:pPr>
              <a:lnSpc>
                <a:spcPct val="100000"/>
              </a:lnSpc>
            </a:pPr>
            <a:r>
              <a:rPr lang="en-US" sz="2000" strike="noStrike">
                <a:solidFill>
                  <a:srgbClr val="000000"/>
                </a:solidFill>
                <a:latin typeface="Arial"/>
                <a:ea typeface="DejaVu Sans"/>
              </a:rPr>
              <a:t>nlevs = grb2_inq(grb,inv,':RH:',' mb:')</a:t>
            </a:r>
            <a:endParaRPr/>
          </a:p>
          <a:p>
            <a:pPr>
              <a:lnSpc>
                <a:spcPct val="100000"/>
              </a:lnSpc>
            </a:pPr>
            <a:r>
              <a:rPr lang="en-US" sz="2000" strike="noStrike">
                <a:solidFill>
                  <a:srgbClr val="000000"/>
                </a:solidFill>
                <a:latin typeface="Arial"/>
                <a:ea typeface="DejaVu Sans"/>
              </a:rPr>
              <a:t>do i = 1, nlevs</a:t>
            </a:r>
            <a:endParaRPr/>
          </a:p>
          <a:p>
            <a:pPr>
              <a:lnSpc>
                <a:spcPct val="100000"/>
              </a:lnSpc>
            </a:pPr>
            <a:r>
              <a:rPr lang="en-US" sz="2000" strike="noStrike">
                <a:solidFill>
                  <a:srgbClr val="000000"/>
                </a:solidFill>
                <a:latin typeface="Arial"/>
                <a:ea typeface="DejaVu Sans"/>
              </a:rPr>
              <a:t>     </a:t>
            </a:r>
            <a:r>
              <a:rPr lang="en-US" sz="2000" strike="noStrike">
                <a:solidFill>
                  <a:srgbClr val="000000"/>
                </a:solidFill>
                <a:latin typeface="Arial"/>
                <a:ea typeface="DejaVu Sans"/>
              </a:rPr>
              <a:t>iret = grb2_inq(grb,inv,':RH:',' mb:',sequential=i-1,desc=desc,data2=grid)</a:t>
            </a:r>
            <a:endParaRPr/>
          </a:p>
          <a:p>
            <a:pPr>
              <a:lnSpc>
                <a:spcPct val="100000"/>
              </a:lnSpc>
            </a:pPr>
            <a:r>
              <a:rPr lang="en-US" sz="2000" strike="noStrike">
                <a:solidFill>
                  <a:srgbClr val="000000"/>
                </a:solidFill>
                <a:latin typeface="Arial"/>
                <a:ea typeface="DejaVu Sans"/>
              </a:rPr>
              <a:t>!    desc: D=YYYYMMDDHHmmss:RH:xxx mb:etc</a:t>
            </a:r>
            <a:endParaRPr/>
          </a:p>
          <a:p>
            <a:pPr>
              <a:lnSpc>
                <a:spcPct val="100000"/>
              </a:lnSpc>
            </a:pPr>
            <a:r>
              <a:rPr lang="en-US" sz="2000" strike="noStrike">
                <a:solidFill>
                  <a:srgbClr val="000000"/>
                </a:solidFill>
                <a:latin typeface="Arial"/>
                <a:ea typeface="DejaVu Sans"/>
              </a:rPr>
              <a:t>     </a:t>
            </a:r>
            <a:r>
              <a:rPr lang="en-US" sz="2000" strike="noStrike">
                <a:solidFill>
                  <a:srgbClr val="000000"/>
                </a:solidFill>
                <a:latin typeface="Arial"/>
                <a:ea typeface="DejaVu Sans"/>
              </a:rPr>
              <a:t>read(desc(21:),*) mb</a:t>
            </a:r>
            <a:endParaRPr/>
          </a:p>
          <a:p>
            <a:pPr>
              <a:lnSpc>
                <a:spcPct val="100000"/>
              </a:lnSpc>
            </a:pPr>
            <a:r>
              <a:rPr lang="en-US" sz="2000" strike="noStrike">
                <a:solidFill>
                  <a:srgbClr val="000000"/>
                </a:solidFill>
                <a:latin typeface="Arial"/>
                <a:ea typeface="DejaVu Sans"/>
              </a:rPr>
              <a:t>     </a:t>
            </a:r>
            <a:r>
              <a:rPr lang="en-US" sz="2000" strike="noStrike">
                <a:solidFill>
                  <a:srgbClr val="000000"/>
                </a:solidFill>
                <a:latin typeface="Arial"/>
                <a:ea typeface="DejaVu Sans"/>
              </a:rPr>
              <a:t>write(*,*) mb,' mb, RH(1,1)=',grid(1,1)</a:t>
            </a:r>
            <a:endParaRPr/>
          </a:p>
          <a:p>
            <a:pPr>
              <a:lnSpc>
                <a:spcPct val="100000"/>
              </a:lnSpc>
            </a:pPr>
            <a:r>
              <a:rPr lang="en-US" sz="2000" strike="noStrike">
                <a:solidFill>
                  <a:srgbClr val="000000"/>
                </a:solidFill>
                <a:latin typeface="Arial"/>
                <a:ea typeface="DejaVu Sans"/>
              </a:rPr>
              <a:t>enddo</a:t>
            </a:r>
            <a:endParaRPr/>
          </a:p>
          <a:p>
            <a:pPr>
              <a:lnSpc>
                <a:spcPct val="100000"/>
              </a:lnSpc>
            </a:pPr>
            <a:endParaRPr/>
          </a:p>
          <a:p>
            <a:pPr>
              <a:lnSpc>
                <a:spcPct val="100000"/>
              </a:lnSpc>
            </a:pPr>
            <a:endParaRPr/>
          </a:p>
        </p:txBody>
      </p:sp>
    </p:spTree>
  </p:cSld>
  <p:timing>
    <p:tnLst>
      <p:par>
        <p:cTn id="39" dur="indefinite" restart="never" nodeType="tmRoot">
          <p:childTnLst>
            <p:seq>
              <p:cTn id="40" nodeType="mainSeq"/>
              <p:prevCondLst>
                <p:cond delay="0" evt="onPrev">
                  <p:tgtEl>
                    <p:sldTgt/>
                  </p:tgtEl>
                </p:cond>
              </p:prevCondLst>
              <p:nextCondLst>
                <p:cond delay="0"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83"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Writing Grib2</a:t>
            </a:r>
            <a:endParaRPr/>
          </a:p>
        </p:txBody>
      </p:sp>
      <p:sp>
        <p:nvSpPr>
          <p:cNvPr id="184" name="CustomShape 2"/>
          <p:cNvSpPr/>
          <p:nvPr/>
        </p:nvSpPr>
        <p:spPr>
          <a:xfrm>
            <a:off x="1005840" y="1188720"/>
            <a:ext cx="8314200" cy="5489640"/>
          </a:xfrm>
          <a:prstGeom prst="rect">
            <a:avLst/>
          </a:prstGeom>
          <a:noFill/>
          <a:ln>
            <a:noFill/>
          </a:ln>
        </p:spPr>
        <p:style>
          <a:lnRef idx="0"/>
          <a:fillRef idx="0"/>
          <a:effectRef idx="0"/>
          <a:fontRef idx="minor"/>
        </p:style>
        <p:txBody>
          <a:bodyPr lIns="0" rIns="0" tIns="0" bIns="0" anchor="ctr"/>
          <a:p>
            <a:pPr>
              <a:lnSpc>
                <a:spcPct val="100000"/>
              </a:lnSpc>
            </a:pPr>
            <a:r>
              <a:rPr lang="en-US" sz="2400" strike="noStrike">
                <a:solidFill>
                  <a:srgbClr val="000000"/>
                </a:solidFill>
                <a:latin typeface="Arial"/>
                <a:ea typeface="DejaVu Sans"/>
              </a:rPr>
              <a:t>Writing grib2 involves taking a grid and metadata, and then encoding it in the proper format.  </a:t>
            </a:r>
            <a:endParaRPr/>
          </a:p>
          <a:p>
            <a:pPr>
              <a:lnSpc>
                <a:spcPct val="100000"/>
              </a:lnSpc>
            </a:pPr>
            <a:endParaRPr/>
          </a:p>
          <a:p>
            <a:pPr>
              <a:lnSpc>
                <a:spcPct val="100000"/>
              </a:lnSpc>
            </a:pPr>
            <a:r>
              <a:rPr lang="en-US" sz="2400" strike="noStrike">
                <a:solidFill>
                  <a:srgbClr val="000000"/>
                </a:solidFill>
                <a:latin typeface="Arial"/>
                <a:ea typeface="DejaVu Sans"/>
              </a:rPr>
              <a:t>The problem - lot of metadata, 55 numbers,  </a:t>
            </a:r>
            <a:endParaRPr/>
          </a:p>
          <a:p>
            <a:pPr>
              <a:lnSpc>
                <a:spcPct val="100000"/>
              </a:lnSpc>
            </a:pPr>
            <a:r>
              <a:rPr lang="en-US" sz="2400" strike="noStrike">
                <a:solidFill>
                  <a:srgbClr val="000000"/>
                </a:solidFill>
                <a:latin typeface="Arial"/>
                <a:ea typeface="DejaVu Sans"/>
              </a:rPr>
              <a:t>for a simple 12 hour Z500 fcst on a lat-lon grid.  Amount </a:t>
            </a:r>
            <a:endParaRPr/>
          </a:p>
          <a:p>
            <a:pPr>
              <a:lnSpc>
                <a:spcPct val="100000"/>
              </a:lnSpc>
            </a:pPr>
            <a:r>
              <a:rPr lang="en-US" sz="2400" strike="noStrike">
                <a:solidFill>
                  <a:srgbClr val="000000"/>
                </a:solidFill>
                <a:latin typeface="Arial"/>
                <a:ea typeface="DejaVu Sans"/>
              </a:rPr>
              <a:t>and order of metadata varies by template.  </a:t>
            </a:r>
            <a:endParaRPr/>
          </a:p>
        </p:txBody>
      </p:sp>
    </p:spTree>
  </p:cSld>
  <p:timing>
    <p:tnLst>
      <p:par>
        <p:cTn id="41" dur="indefinite" restart="never" nodeType="tmRoot">
          <p:childTnLst>
            <p:seq>
              <p:cTn id="42" nodeType="mainSeq"/>
              <p:prevCondLst>
                <p:cond delay="0" evt="onPrev">
                  <p:tgtEl>
                    <p:sldTgt/>
                  </p:tgtEl>
                </p:cond>
              </p:prevCondLst>
              <p:nextCondLst>
                <p:cond delay="0" evt="onNext">
                  <p:tgtEl>
                    <p:sldTgt/>
                  </p:tgtEl>
                </p:cond>
              </p:nextCondLst>
            </p:seq>
          </p:childTnLst>
        </p:cTn>
      </p:par>
    </p:tnLst>
  </p:timing>
</p:sld>
</file>

<file path=ppt/slides/slide2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85"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Writing Grib2</a:t>
            </a:r>
            <a:endParaRPr/>
          </a:p>
        </p:txBody>
      </p:sp>
      <p:sp>
        <p:nvSpPr>
          <p:cNvPr id="186" name="CustomShape 2"/>
          <p:cNvSpPr/>
          <p:nvPr/>
        </p:nvSpPr>
        <p:spPr>
          <a:xfrm>
            <a:off x="504000" y="1226520"/>
            <a:ext cx="9054000" cy="5451840"/>
          </a:xfrm>
          <a:prstGeom prst="rect">
            <a:avLst/>
          </a:prstGeom>
          <a:noFill/>
          <a:ln>
            <a:noFill/>
          </a:ln>
        </p:spPr>
        <p:style>
          <a:lnRef idx="0"/>
          <a:fillRef idx="0"/>
          <a:effectRef idx="0"/>
          <a:fontRef idx="minor"/>
        </p:style>
        <p:txBody>
          <a:bodyPr lIns="0" rIns="0" tIns="0" bIns="0" anchor="ctr"/>
          <a:p>
            <a:pPr>
              <a:lnSpc>
                <a:spcPct val="100000"/>
              </a:lnSpc>
            </a:pPr>
            <a:r>
              <a:rPr lang="en-US" sz="2400" strike="noStrike">
                <a:solidFill>
                  <a:srgbClr val="000000"/>
                </a:solidFill>
                <a:latin typeface="Arial"/>
                <a:ea typeface="DejaVu Sans"/>
              </a:rPr>
              <a:t>Approach 1:  Create the grib file from scratch.  The program needs to have all metadata to create the file (source code or data file).</a:t>
            </a:r>
            <a:endParaRPr/>
          </a:p>
          <a:p>
            <a:pPr>
              <a:lnSpc>
                <a:spcPct val="100000"/>
              </a:lnSpc>
            </a:pPr>
            <a:endParaRPr/>
          </a:p>
          <a:p>
            <a:pPr>
              <a:lnSpc>
                <a:spcPct val="100000"/>
              </a:lnSpc>
            </a:pPr>
            <a:r>
              <a:rPr lang="en-US" sz="2400" strike="noStrike">
                <a:solidFill>
                  <a:srgbClr val="000000"/>
                </a:solidFill>
                <a:latin typeface="Arial"/>
                <a:ea typeface="DejaVu Sans"/>
              </a:rPr>
              <a:t>Approach 2:  Have a “template”, a sample grib2 file.  The template already has the metadata.  The program modifies the grid point values and metadata such as variable, level, date, forecast hour.   This is the approach we will take.</a:t>
            </a:r>
            <a:endParaRPr/>
          </a:p>
        </p:txBody>
      </p:sp>
    </p:spTree>
  </p:cSld>
  <p:timing>
    <p:tnLst>
      <p:par>
        <p:cTn id="43" dur="indefinite" restart="never" nodeType="tmRoot">
          <p:childTnLst>
            <p:seq>
              <p:cTn id="44" nodeType="mainSeq"/>
              <p:prevCondLst>
                <p:cond delay="0" evt="onPrev">
                  <p:tgtEl>
                    <p:sldTgt/>
                  </p:tgtEl>
                </p:cond>
              </p:prevCondLst>
              <p:nextCondLst>
                <p:cond delay="0"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87"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Template: A prototype grib2 message </a:t>
            </a:r>
            <a:endParaRPr/>
          </a:p>
        </p:txBody>
      </p:sp>
      <p:sp>
        <p:nvSpPr>
          <p:cNvPr id="188" name="CustomShape 2"/>
          <p:cNvSpPr/>
          <p:nvPr/>
        </p:nvSpPr>
        <p:spPr>
          <a:xfrm>
            <a:off x="504000" y="1226520"/>
            <a:ext cx="9054000" cy="5451840"/>
          </a:xfrm>
          <a:prstGeom prst="rect">
            <a:avLst/>
          </a:prstGeom>
          <a:noFill/>
          <a:ln>
            <a:noFill/>
          </a:ln>
        </p:spPr>
        <p:style>
          <a:lnRef idx="0"/>
          <a:fillRef idx="0"/>
          <a:effectRef idx="0"/>
          <a:fontRef idx="minor"/>
        </p:style>
        <p:txBody>
          <a:bodyPr lIns="0" rIns="0" tIns="0" bIns="0" anchor="ctr"/>
          <a:p>
            <a:pPr>
              <a:lnSpc>
                <a:spcPct val="100000"/>
              </a:lnSpc>
            </a:pPr>
            <a:endParaRPr/>
          </a:p>
          <a:p>
            <a:pPr>
              <a:lnSpc>
                <a:spcPct val="100000"/>
              </a:lnSpc>
            </a:pPr>
            <a:r>
              <a:rPr lang="en-US" sz="2400" strike="noStrike">
                <a:solidFill>
                  <a:srgbClr val="000000"/>
                </a:solidFill>
                <a:latin typeface="Arial"/>
                <a:ea typeface="DejaVu Sans"/>
              </a:rPr>
              <a:t>A template is a grib2 message with the desired unchanging metadata</a:t>
            </a:r>
            <a:endParaRPr/>
          </a:p>
          <a:p>
            <a:pPr>
              <a:lnSpc>
                <a:spcPct val="100000"/>
              </a:lnSpc>
            </a:pPr>
            <a:endParaRPr/>
          </a:p>
          <a:p>
            <a:pPr>
              <a:lnSpc>
                <a:spcPct val="100000"/>
              </a:lnSpc>
            </a:pPr>
            <a:r>
              <a:rPr lang="en-US" sz="2400" strike="noStrike">
                <a:solidFill>
                  <a:srgbClr val="000000"/>
                </a:solidFill>
                <a:latin typeface="Arial"/>
                <a:ea typeface="DejaVu Sans"/>
              </a:rPr>
              <a:t>Examples of unchanging metadata</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Center</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Process that created the data</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Grid, Scan order</a:t>
            </a:r>
            <a:endParaRPr/>
          </a:p>
          <a:p>
            <a:pPr>
              <a:lnSpc>
                <a:spcPct val="100000"/>
              </a:lnSpc>
            </a:pPr>
            <a:r>
              <a:rPr lang="en-US" sz="2400" strike="noStrike">
                <a:solidFill>
                  <a:srgbClr val="000000"/>
                </a:solidFill>
                <a:latin typeface="Arial"/>
                <a:ea typeface="DejaVu Sans"/>
              </a:rPr>
              <a:t>Examples of changing metadata</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Date</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Variable</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Forecast length</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Vertical level</a:t>
            </a:r>
            <a:endParaRPr/>
          </a:p>
        </p:txBody>
      </p:sp>
    </p:spTree>
  </p:cSld>
  <p:timing>
    <p:tnLst>
      <p:par>
        <p:cTn id="45" dur="indefinite" restart="never" nodeType="tmRoot">
          <p:childTnLst>
            <p:seq>
              <p:cTn id="46" nodeType="mainSeq"/>
              <p:prevCondLst>
                <p:cond delay="0" evt="onPrev">
                  <p:tgtEl>
                    <p:sldTgt/>
                  </p:tgtEl>
                </p:cond>
              </p:prevCondLst>
              <p:nextCondLst>
                <p:cond delay="0" evt="onNext">
                  <p:tgtEl>
                    <p:sldTgt/>
                  </p:tgtEl>
                </p:cond>
              </p:nextCondLst>
            </p:seq>
          </p:childTnLst>
        </p:cTn>
      </p:par>
    </p:tnLst>
  </p:timing>
</p:sld>
</file>

<file path=ppt/slides/slide2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89"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How to get a Template?</a:t>
            </a:r>
            <a:endParaRPr/>
          </a:p>
        </p:txBody>
      </p:sp>
      <p:sp>
        <p:nvSpPr>
          <p:cNvPr id="190" name="CustomShape 2"/>
          <p:cNvSpPr/>
          <p:nvPr/>
        </p:nvSpPr>
        <p:spPr>
          <a:xfrm>
            <a:off x="504000" y="1226520"/>
            <a:ext cx="9054000" cy="5451840"/>
          </a:xfrm>
          <a:prstGeom prst="rect">
            <a:avLst/>
          </a:prstGeom>
          <a:noFill/>
          <a:ln>
            <a:noFill/>
          </a:ln>
        </p:spPr>
        <p:style>
          <a:lnRef idx="0"/>
          <a:fillRef idx="0"/>
          <a:effectRef idx="0"/>
          <a:fontRef idx="minor"/>
        </p:style>
        <p:txBody>
          <a:bodyPr lIns="0" rIns="0" tIns="0" bIns="0" anchor="ctr"/>
          <a:p>
            <a:pPr>
              <a:lnSpc>
                <a:spcPct val="100000"/>
              </a:lnSpc>
            </a:pPr>
            <a:endParaRPr/>
          </a:p>
          <a:p>
            <a:pPr>
              <a:lnSpc>
                <a:spcPct val="100000"/>
              </a:lnSpc>
            </a:pPr>
            <a:r>
              <a:rPr lang="en-US" sz="2400" strike="noStrike">
                <a:solidFill>
                  <a:srgbClr val="000000"/>
                </a:solidFill>
                <a:latin typeface="Arial"/>
                <a:ea typeface="DejaVu Sans"/>
              </a:rPr>
              <a:t>Similar grib2 file?</a:t>
            </a:r>
            <a:endParaRPr/>
          </a:p>
          <a:p>
            <a:pPr>
              <a:lnSpc>
                <a:spcPct val="100000"/>
              </a:lnSpc>
            </a:pPr>
            <a:r>
              <a:rPr lang="en-US" sz="2400" strike="noStrike">
                <a:solidFill>
                  <a:srgbClr val="000000"/>
                </a:solidFill>
                <a:latin typeface="Arial"/>
                <a:ea typeface="DejaVu Sans"/>
              </a:rPr>
              <a:t>Similar but grib1 file? Use cnvgrib, grb1to2.pl to convert to grib2</a:t>
            </a:r>
            <a:endParaRPr/>
          </a:p>
          <a:p>
            <a:pPr>
              <a:lnSpc>
                <a:spcPct val="100000"/>
              </a:lnSpc>
            </a:pPr>
            <a:r>
              <a:rPr lang="en-US" sz="2400" strike="noStrike">
                <a:solidFill>
                  <a:srgbClr val="000000"/>
                </a:solidFill>
                <a:latin typeface="Arial"/>
                <a:ea typeface="DejaVu Sans"/>
              </a:rPr>
              <a:t>Similar but wrong grid? Use wgrib2 -new_grid</a:t>
            </a:r>
            <a:endParaRPr/>
          </a:p>
          <a:p>
            <a:pPr>
              <a:lnSpc>
                <a:spcPct val="100000"/>
              </a:lnSpc>
            </a:pPr>
            <a:endParaRPr/>
          </a:p>
          <a:p>
            <a:pPr>
              <a:lnSpc>
                <a:spcPct val="100000"/>
              </a:lnSpc>
            </a:pPr>
            <a:r>
              <a:rPr lang="en-US" sz="2400" strike="noStrike">
                <a:solidFill>
                  <a:srgbClr val="000000"/>
                </a:solidFill>
                <a:latin typeface="Arial"/>
                <a:ea typeface="DejaVu Sans"/>
              </a:rPr>
              <a:t>Can change metadata using wgrib2 and the various -set* options</a:t>
            </a:r>
            <a:endParaRPr/>
          </a:p>
          <a:p>
            <a:pPr>
              <a:lnSpc>
                <a:spcPct val="100000"/>
              </a:lnSpc>
            </a:pP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ex. wgrib2 OLD -set subcenter 1 -grib NEW</a:t>
            </a:r>
            <a:endParaRPr/>
          </a:p>
          <a:p>
            <a:pPr>
              <a:lnSpc>
                <a:spcPct val="100000"/>
              </a:lnSpc>
            </a:pPr>
            <a:endParaRPr/>
          </a:p>
        </p:txBody>
      </p:sp>
    </p:spTree>
  </p:cSld>
  <p:timing>
    <p:tnLst>
      <p:par>
        <p:cTn id="47" dur="indefinite" restart="never" nodeType="tmRoot">
          <p:childTnLst>
            <p:seq>
              <p:cTn id="48" nodeType="mainSeq"/>
              <p:prevCondLst>
                <p:cond delay="0" evt="onPrev">
                  <p:tgtEl>
                    <p:sldTgt/>
                  </p:tgtEl>
                </p:cond>
              </p:prevCondLst>
              <p:nextCondLst>
                <p:cond delay="0"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91"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More on Templates</a:t>
            </a:r>
            <a:endParaRPr/>
          </a:p>
        </p:txBody>
      </p:sp>
      <p:sp>
        <p:nvSpPr>
          <p:cNvPr id="192" name="CustomShape 2"/>
          <p:cNvSpPr/>
          <p:nvPr/>
        </p:nvSpPr>
        <p:spPr>
          <a:xfrm>
            <a:off x="504000" y="1226520"/>
            <a:ext cx="9054000" cy="5451840"/>
          </a:xfrm>
          <a:prstGeom prst="rect">
            <a:avLst/>
          </a:prstGeom>
          <a:noFill/>
          <a:ln>
            <a:noFill/>
          </a:ln>
        </p:spPr>
        <p:style>
          <a:lnRef idx="0"/>
          <a:fillRef idx="0"/>
          <a:effectRef idx="0"/>
          <a:fontRef idx="minor"/>
        </p:style>
        <p:txBody>
          <a:bodyPr lIns="0" rIns="0" tIns="0" bIns="0" anchor="ctr"/>
          <a:p>
            <a:pPr>
              <a:lnSpc>
                <a:spcPct val="100000"/>
              </a:lnSpc>
            </a:pPr>
            <a:endParaRPr/>
          </a:p>
          <a:p>
            <a:pPr>
              <a:lnSpc>
                <a:spcPct val="100000"/>
              </a:lnSpc>
            </a:pPr>
            <a:r>
              <a:rPr lang="en-US" sz="2400" strike="noStrike">
                <a:solidFill>
                  <a:srgbClr val="000000"/>
                </a:solidFill>
                <a:latin typeface="Arial"/>
                <a:ea typeface="DejaVu Sans"/>
              </a:rPr>
              <a:t>-The template is usually one or a handful of records long.</a:t>
            </a:r>
            <a:endParaRPr/>
          </a:p>
          <a:p>
            <a:pPr>
              <a:lnSpc>
                <a:spcPct val="100000"/>
              </a:lnSpc>
            </a:pPr>
            <a:r>
              <a:rPr lang="en-US" sz="2400" strike="noStrike">
                <a:solidFill>
                  <a:srgbClr val="000000"/>
                </a:solidFill>
                <a:latin typeface="Arial"/>
                <a:ea typeface="DejaVu Sans"/>
              </a:rPr>
              <a:t>-The template should be a simple template, not statistically processed (average, accumulation, min/max).  This is a wgrib2 limitation.</a:t>
            </a:r>
            <a:endParaRPr/>
          </a:p>
          <a:p>
            <a:pPr>
              <a:lnSpc>
                <a:spcPct val="100000"/>
              </a:lnSpc>
            </a:pPr>
            <a:r>
              <a:rPr lang="en-US" sz="2400" strike="noStrike">
                <a:solidFill>
                  <a:srgbClr val="000000"/>
                </a:solidFill>
                <a:latin typeface="Arial"/>
                <a:ea typeface="DejaVu Sans"/>
              </a:rPr>
              <a:t>-For speed, the template should be fast to read, set the grid values to zero to minimize the file size and decode time.</a:t>
            </a:r>
            <a:endParaRPr/>
          </a:p>
          <a:p>
            <a:pPr>
              <a:lnSpc>
                <a:spcPct val="100000"/>
              </a:lnSpc>
            </a:pP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wgrib2 template.big -rpn 0 -grib_out template.small</a:t>
            </a:r>
            <a:endParaRPr/>
          </a:p>
          <a:p>
            <a:pPr>
              <a:lnSpc>
                <a:spcPct val="100000"/>
              </a:lnSpc>
            </a:pPr>
            <a:endParaRPr/>
          </a:p>
        </p:txBody>
      </p:sp>
    </p:spTree>
  </p:cSld>
  <p:timing>
    <p:tnLst>
      <p:par>
        <p:cTn id="49" dur="indefinite" restart="never" nodeType="tmRoot">
          <p:childTnLst>
            <p:seq>
              <p:cTn id="50" nodeType="mainSeq"/>
              <p:prevCondLst>
                <p:cond delay="0" evt="onPrev">
                  <p:tgtEl>
                    <p:sldTgt/>
                  </p:tgtEl>
                </p:cond>
              </p:prevCondLst>
              <p:nextCondLst>
                <p:cond delay="0" evt="onNext">
                  <p:tgtEl>
                    <p:sldTgt/>
                  </p:tgtEl>
                </p:cond>
              </p:nextCondLst>
            </p:seq>
          </p:childTnLst>
        </p:cTn>
      </p:par>
    </p:tnLst>
  </p:timing>
</p:sld>
</file>

<file path=ppt/slides/slide2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93"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grb2_write(..)</a:t>
            </a:r>
            <a:endParaRPr/>
          </a:p>
        </p:txBody>
      </p:sp>
      <p:sp>
        <p:nvSpPr>
          <p:cNvPr id="194" name="CustomShape 2"/>
          <p:cNvSpPr/>
          <p:nvPr/>
        </p:nvSpPr>
        <p:spPr>
          <a:xfrm>
            <a:off x="504000" y="1226520"/>
            <a:ext cx="9054000" cy="5451840"/>
          </a:xfrm>
          <a:prstGeom prst="rect">
            <a:avLst/>
          </a:prstGeom>
          <a:noFill/>
          <a:ln>
            <a:noFill/>
          </a:ln>
        </p:spPr>
        <p:style>
          <a:lnRef idx="0"/>
          <a:fillRef idx="0"/>
          <a:effectRef idx="0"/>
          <a:fontRef idx="minor"/>
        </p:style>
        <p:txBody>
          <a:bodyPr lIns="0" rIns="0" tIns="0" bIns="0" anchor="ctr"/>
          <a:p>
            <a:pPr>
              <a:lnSpc>
                <a:spcPct val="100000"/>
              </a:lnSpc>
            </a:pPr>
            <a:r>
              <a:rPr lang="en-US" sz="2400" strike="noStrike">
                <a:solidFill>
                  <a:srgbClr val="000000"/>
                </a:solidFill>
                <a:latin typeface="Arial"/>
                <a:ea typeface="DejaVu Sans"/>
              </a:rPr>
              <a:t>i=grb2_write(OUT,TMPLT,I,data2=GRID,meta=METADATA)</a:t>
            </a:r>
            <a:endParaRPr/>
          </a:p>
          <a:p>
            <a:pPr>
              <a:lnSpc>
                <a:spcPct val="100000"/>
              </a:lnSpc>
            </a:pPr>
            <a:endParaRPr/>
          </a:p>
          <a:p>
            <a:pPr>
              <a:lnSpc>
                <a:spcPct val="100000"/>
              </a:lnSpc>
            </a:pPr>
            <a:r>
              <a:rPr lang="en-US" sz="2400" strike="noStrike">
                <a:solidFill>
                  <a:srgbClr val="000000"/>
                </a:solidFill>
                <a:latin typeface="Arial"/>
                <a:ea typeface="DejaVu Sans"/>
              </a:rPr>
              <a:t>OUT=string, output grib file</a:t>
            </a:r>
            <a:endParaRPr/>
          </a:p>
          <a:p>
            <a:pPr>
              <a:lnSpc>
                <a:spcPct val="100000"/>
              </a:lnSpc>
            </a:pPr>
            <a:r>
              <a:rPr lang="en-US" sz="2400" strike="noStrike">
                <a:solidFill>
                  <a:srgbClr val="000000"/>
                </a:solidFill>
                <a:latin typeface="Arial"/>
                <a:ea typeface="DejaVu Sans"/>
              </a:rPr>
              <a:t>TMPLT=string, template (sample grib2 file)</a:t>
            </a:r>
            <a:endParaRPr/>
          </a:p>
          <a:p>
            <a:pPr>
              <a:lnSpc>
                <a:spcPct val="100000"/>
              </a:lnSpc>
            </a:pPr>
            <a:r>
              <a:rPr lang="en-US" sz="2400" strike="noStrike">
                <a:solidFill>
                  <a:srgbClr val="000000"/>
                </a:solidFill>
                <a:latin typeface="Arial"/>
                <a:ea typeface="DejaVu Sans"/>
              </a:rPr>
              <a:t>I=integer, grib message number of TMPLT to use as template</a:t>
            </a:r>
            <a:endParaRPr/>
          </a:p>
          <a:p>
            <a:pPr>
              <a:lnSpc>
                <a:spcPct val="100000"/>
              </a:lnSpc>
            </a:pPr>
            <a:r>
              <a:rPr lang="en-US" sz="2400" strike="noStrike">
                <a:solidFill>
                  <a:srgbClr val="000000"/>
                </a:solidFill>
                <a:latin typeface="Arial"/>
                <a:ea typeface="DejaVu Sans"/>
              </a:rPr>
              <a:t>GRID=real allocatable grid, grid values</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Use grid(i,j) = 9.999e20  for undefined values</a:t>
            </a:r>
            <a:endParaRPr/>
          </a:p>
          <a:p>
            <a:pPr>
              <a:lnSpc>
                <a:spcPct val="100000"/>
              </a:lnSpc>
            </a:pPr>
            <a:r>
              <a:rPr lang="en-US" sz="2400" strike="noStrike">
                <a:solidFill>
                  <a:srgbClr val="000000"/>
                </a:solidFill>
                <a:latin typeface="Arial"/>
                <a:ea typeface="DejaVu Sans"/>
              </a:rPr>
              <a:t>METADATA=string, wgrib2 format metadata</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See    http://www.cpc.ncep.noaa.gov/products/wesley/</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wgrib2/set_metadata.html</a:t>
            </a:r>
            <a:endParaRPr/>
          </a:p>
        </p:txBody>
      </p:sp>
    </p:spTree>
  </p:cSld>
  <p:timing>
    <p:tnLst>
      <p:par>
        <p:cTn id="51" dur="indefinite" restart="never" nodeType="tmRoot">
          <p:childTnLst>
            <p:seq>
              <p:cTn id="52" nodeType="mainSeq"/>
              <p:prevCondLst>
                <p:cond delay="0" evt="onPrev">
                  <p:tgtEl>
                    <p:sldTgt/>
                  </p:tgtEl>
                </p:cond>
              </p:prevCondLst>
              <p:nextCondLst>
                <p:cond delay="0"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95"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grb2_write(..): metadata</a:t>
            </a:r>
            <a:endParaRPr/>
          </a:p>
        </p:txBody>
      </p:sp>
      <p:sp>
        <p:nvSpPr>
          <p:cNvPr id="196" name="CustomShape 2"/>
          <p:cNvSpPr/>
          <p:nvPr/>
        </p:nvSpPr>
        <p:spPr>
          <a:xfrm>
            <a:off x="504000" y="1226520"/>
            <a:ext cx="9054000" cy="5451840"/>
          </a:xfrm>
          <a:prstGeom prst="rect">
            <a:avLst/>
          </a:prstGeom>
          <a:noFill/>
          <a:ln>
            <a:noFill/>
          </a:ln>
        </p:spPr>
        <p:style>
          <a:lnRef idx="0"/>
          <a:fillRef idx="0"/>
          <a:effectRef idx="0"/>
          <a:fontRef idx="minor"/>
        </p:style>
        <p:txBody>
          <a:bodyPr lIns="0" rIns="0" tIns="0" bIns="0" anchor="ctr"/>
          <a:p>
            <a:pPr>
              <a:lnSpc>
                <a:spcPct val="100000"/>
              </a:lnSpc>
            </a:pPr>
            <a:r>
              <a:rPr lang="en-US" sz="2400" strike="noStrike">
                <a:solidFill>
                  <a:srgbClr val="000000"/>
                </a:solidFill>
                <a:latin typeface="Arial"/>
                <a:ea typeface="DejaVu Sans"/>
              </a:rPr>
              <a:t>The metadata is a string and is similar to the wgrib2 -s (default) or -S inventories except it is missing the first and second fields (number, location).  The referemce date code can be set by either</a:t>
            </a:r>
            <a:endParaRPr/>
          </a:p>
          <a:p>
            <a:pPr>
              <a:lnSpc>
                <a:spcPct val="100000"/>
              </a:lnSpc>
            </a:pP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d=YYYYMMDDHH or D=YYYYMMDDHHmmss</a:t>
            </a:r>
            <a:endParaRPr/>
          </a:p>
          <a:p>
            <a:pPr>
              <a:lnSpc>
                <a:spcPct val="100000"/>
              </a:lnSpc>
            </a:pPr>
            <a:endParaRPr/>
          </a:p>
          <a:p>
            <a:pPr>
              <a:lnSpc>
                <a:spcPct val="100000"/>
              </a:lnSpc>
            </a:pPr>
            <a:r>
              <a:rPr lang="en-US" sz="2400" strike="noStrike">
                <a:solidFill>
                  <a:srgbClr val="000000"/>
                </a:solidFill>
                <a:latin typeface="Arial"/>
                <a:ea typeface="DejaVu Sans"/>
              </a:rPr>
              <a:t>'d=2001011212:SOILW:0-.4 m below ground:3 hour fcst:'</a:t>
            </a:r>
            <a:endParaRPr/>
          </a:p>
          <a:p>
            <a:pPr>
              <a:lnSpc>
                <a:spcPct val="100000"/>
              </a:lnSpc>
            </a:pPr>
            <a:r>
              <a:rPr lang="en-US" sz="2400" strike="noStrike">
                <a:solidFill>
                  <a:srgbClr val="000000"/>
                </a:solidFill>
                <a:latin typeface="Arial"/>
                <a:ea typeface="DejaVu Sans"/>
              </a:rPr>
              <a:t>'D=20010112123000:TMP:5.5 mb:1-3 hour ave fcst:packing=j'</a:t>
            </a:r>
            <a:endParaRPr/>
          </a:p>
          <a:p>
            <a:pPr>
              <a:lnSpc>
                <a:spcPct val="100000"/>
              </a:lnSpc>
            </a:pPr>
            <a:r>
              <a:rPr lang="en-US" sz="2400" strike="noStrike">
                <a:solidFill>
                  <a:srgbClr val="000000"/>
                </a:solidFill>
                <a:latin typeface="Arial"/>
                <a:ea typeface="DejaVu Sans"/>
              </a:rPr>
              <a:t>'d=2001011212:WATR:surface:1-3 hour acc fcst:encode 16 bits'</a:t>
            </a:r>
            <a:endParaRPr/>
          </a:p>
          <a:p>
            <a:pPr>
              <a:lnSpc>
                <a:spcPct val="100000"/>
              </a:lnSpc>
            </a:pPr>
            <a:endParaRPr/>
          </a:p>
          <a:p>
            <a:pPr>
              <a:lnSpc>
                <a:spcPct val="100000"/>
              </a:lnSpc>
            </a:pPr>
            <a:r>
              <a:rPr lang="en-US" sz="2400" strike="noStrike">
                <a:solidFill>
                  <a:srgbClr val="000000"/>
                </a:solidFill>
                <a:latin typeface="Arial"/>
                <a:ea typeface="DejaVu Sans"/>
              </a:rPr>
              <a:t>Use the wgrib2 -s or -wgrib2 -S inventories as a guide.  </a:t>
            </a:r>
            <a:endParaRPr/>
          </a:p>
        </p:txBody>
      </p:sp>
    </p:spTree>
  </p:cSld>
  <p:timing>
    <p:tnLst>
      <p:par>
        <p:cTn id="53" dur="indefinite" restart="never" nodeType="tmRoot">
          <p:childTnLst>
            <p:seq>
              <p:cTn id="54" nodeType="mainSeq"/>
              <p:prevCondLst>
                <p:cond delay="0" evt="onPrev">
                  <p:tgtEl>
                    <p:sldTgt/>
                  </p:tgtEl>
                </p:cond>
              </p:prevCondLst>
              <p:nextCondLst>
                <p:cond delay="0" evt="onNext">
                  <p:tgtEl>
                    <p:sldTgt/>
                  </p:tgtEl>
                </p:cond>
              </p:nextCondLst>
            </p:seq>
          </p:childTnLst>
        </p:cTn>
      </p:par>
    </p:tnLst>
  </p:timing>
</p:sld>
</file>

<file path=ppt/slides/slide2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97"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Example 1</a:t>
            </a:r>
            <a:endParaRPr/>
          </a:p>
        </p:txBody>
      </p:sp>
      <p:sp>
        <p:nvSpPr>
          <p:cNvPr id="198" name="CustomShape 2"/>
          <p:cNvSpPr/>
          <p:nvPr/>
        </p:nvSpPr>
        <p:spPr>
          <a:xfrm>
            <a:off x="504000" y="1226520"/>
            <a:ext cx="9054000" cy="5451840"/>
          </a:xfrm>
          <a:prstGeom prst="rect">
            <a:avLst/>
          </a:prstGeom>
          <a:noFill/>
          <a:ln>
            <a:noFill/>
          </a:ln>
        </p:spPr>
        <p:style>
          <a:lnRef idx="0"/>
          <a:fillRef idx="0"/>
          <a:effectRef idx="0"/>
          <a:fontRef idx="minor"/>
        </p:style>
        <p:txBody>
          <a:bodyPr lIns="0" rIns="0" tIns="0" bIns="0" anchor="ctr"/>
          <a:p>
            <a:pPr>
              <a:lnSpc>
                <a:spcPct val="100000"/>
              </a:lnSpc>
            </a:pPr>
            <a:r>
              <a:rPr lang="en-US" sz="2400" strike="noStrike">
                <a:solidFill>
                  <a:srgbClr val="000000"/>
                </a:solidFill>
                <a:latin typeface="Arial"/>
                <a:ea typeface="DejaVu Sans"/>
              </a:rPr>
              <a:t>use wgrib2api</a:t>
            </a:r>
            <a:endParaRPr/>
          </a:p>
          <a:p>
            <a:pPr>
              <a:lnSpc>
                <a:spcPct val="100000"/>
              </a:lnSpc>
            </a:pPr>
            <a:r>
              <a:rPr lang="en-US" sz="2400" strike="noStrike">
                <a:solidFill>
                  <a:srgbClr val="000000"/>
                </a:solidFill>
                <a:latin typeface="Arial"/>
                <a:ea typeface="DejaVu Sans"/>
              </a:rPr>
              <a:t>real, allocatable :: grid(:,:)</a:t>
            </a:r>
            <a:endParaRPr/>
          </a:p>
          <a:p>
            <a:pPr>
              <a:lnSpc>
                <a:spcPct val="100000"/>
              </a:lnSpc>
            </a:pPr>
            <a:r>
              <a:rPr lang="en-US" sz="2400" strike="noStrike">
                <a:solidFill>
                  <a:srgbClr val="000000"/>
                </a:solidFill>
                <a:latin typeface="Arial"/>
                <a:ea typeface="DejaVu Sans"/>
              </a:rPr>
              <a:t>character (len=200) :: metadata</a:t>
            </a:r>
            <a:endParaRPr/>
          </a:p>
          <a:p>
            <a:pPr>
              <a:lnSpc>
                <a:spcPct val="100000"/>
              </a:lnSpc>
            </a:pPr>
            <a:endParaRPr/>
          </a:p>
          <a:p>
            <a:pPr>
              <a:lnSpc>
                <a:spcPct val="100000"/>
              </a:lnSpc>
            </a:pPr>
            <a:r>
              <a:rPr lang="en-US" sz="2400" strike="noStrike">
                <a:solidFill>
                  <a:srgbClr val="000000"/>
                </a:solidFill>
                <a:latin typeface="Arial"/>
                <a:ea typeface="DejaVu Sans"/>
              </a:rPr>
              <a:t>allocate(grid(nx,ny))</a:t>
            </a:r>
            <a:endParaRPr/>
          </a:p>
          <a:p>
            <a:pPr>
              <a:lnSpc>
                <a:spcPct val="100000"/>
              </a:lnSpc>
            </a:pPr>
            <a:r>
              <a:rPr lang="en-US" sz="2400" strike="noStrike">
                <a:solidFill>
                  <a:srgbClr val="000000"/>
                </a:solidFill>
                <a:latin typeface="Arial"/>
                <a:ea typeface="DejaVu Sans"/>
              </a:rPr>
              <a:t>read(11) grid</a:t>
            </a:r>
            <a:endParaRPr/>
          </a:p>
          <a:p>
            <a:pPr>
              <a:lnSpc>
                <a:spcPct val="100000"/>
              </a:lnSpc>
            </a:pPr>
            <a:r>
              <a:rPr lang="en-US" sz="2400" strike="noStrike">
                <a:solidFill>
                  <a:srgbClr val="000000"/>
                </a:solidFill>
                <a:latin typeface="Arial"/>
                <a:ea typeface="DejaVu Sans"/>
              </a:rPr>
              <a:t>metadata='d=2001011212:TMP:10 mb:anl:packing=j'</a:t>
            </a:r>
            <a:endParaRPr/>
          </a:p>
          <a:p>
            <a:pPr>
              <a:lnSpc>
                <a:spcPct val="100000"/>
              </a:lnSpc>
            </a:pPr>
            <a:r>
              <a:rPr lang="en-US" sz="2400" strike="noStrike">
                <a:solidFill>
                  <a:srgbClr val="000000"/>
                </a:solidFill>
                <a:latin typeface="Arial"/>
                <a:ea typeface="DejaVu Sans"/>
              </a:rPr>
              <a:t>iret=grb2_wrt('OUT','template',1,data2=grid,meta=metadata)</a:t>
            </a:r>
            <a:endParaRPr/>
          </a:p>
          <a:p>
            <a:pPr>
              <a:lnSpc>
                <a:spcPct val="100000"/>
              </a:lnSpc>
            </a:pPr>
            <a:r>
              <a:rPr lang="en-US" sz="2400" strike="noStrike">
                <a:solidFill>
                  <a:srgbClr val="000000"/>
                </a:solidFill>
                <a:latin typeface="Arial"/>
                <a:ea typeface="DejaVu Sans"/>
              </a:rPr>
              <a:t>If (iret.ne.0) stop 8</a:t>
            </a:r>
            <a:endParaRPr/>
          </a:p>
          <a:p>
            <a:pPr>
              <a:lnSpc>
                <a:spcPct val="100000"/>
              </a:lnSpc>
            </a:pPr>
            <a:endParaRPr/>
          </a:p>
          <a:p>
            <a:pPr>
              <a:lnSpc>
                <a:spcPct val="100000"/>
              </a:lnSpc>
            </a:pPr>
            <a:r>
              <a:rPr lang="en-US" sz="2400" strike="noStrike">
                <a:solidFill>
                  <a:srgbClr val="000000"/>
                </a:solidFill>
                <a:latin typeface="Arial"/>
                <a:ea typeface="DejaVu Sans"/>
              </a:rPr>
              <a:t>Writes grid(:,:) as the 10 mb TMP field using jpeg compression</a:t>
            </a:r>
            <a:endParaRPr/>
          </a:p>
        </p:txBody>
      </p:sp>
    </p:spTree>
  </p:cSld>
  <p:timing>
    <p:tnLst>
      <p:par>
        <p:cTn id="55" dur="indefinite" restart="never" nodeType="tmRoot">
          <p:childTnLst>
            <p:seq>
              <p:cTn id="56" nodeType="mainSeq"/>
              <p:prevCondLst>
                <p:cond delay="0" evt="onPrev">
                  <p:tgtEl>
                    <p:sldTgt/>
                  </p:tgtEl>
                </p:cond>
              </p:prevCondLst>
              <p:nextCondLst>
                <p:cond delay="0"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99"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Example 2: getgb/putgb</a:t>
            </a:r>
            <a:endParaRPr/>
          </a:p>
        </p:txBody>
      </p:sp>
      <p:sp>
        <p:nvSpPr>
          <p:cNvPr id="200" name="CustomShape 2"/>
          <p:cNvSpPr/>
          <p:nvPr/>
        </p:nvSpPr>
        <p:spPr>
          <a:xfrm>
            <a:off x="504000" y="1226520"/>
            <a:ext cx="9054000" cy="5451840"/>
          </a:xfrm>
          <a:prstGeom prst="rect">
            <a:avLst/>
          </a:prstGeom>
          <a:noFill/>
          <a:ln>
            <a:noFill/>
          </a:ln>
        </p:spPr>
        <p:style>
          <a:lnRef idx="0"/>
          <a:fillRef idx="0"/>
          <a:effectRef idx="0"/>
          <a:fontRef idx="minor"/>
        </p:style>
        <p:txBody>
          <a:bodyPr lIns="0" rIns="0" tIns="0" bIns="0" anchor="ctr"/>
          <a:p>
            <a:pPr>
              <a:lnSpc>
                <a:spcPct val="100000"/>
              </a:lnSpc>
            </a:pPr>
            <a:r>
              <a:rPr lang="en-US" sz="2000" strike="noStrike">
                <a:solidFill>
                  <a:srgbClr val="000000"/>
                </a:solidFill>
                <a:latin typeface="Times New Roman"/>
                <a:ea typeface="DejaVu Sans"/>
              </a:rPr>
              <a:t>use wgrib2api</a:t>
            </a:r>
            <a:endParaRPr/>
          </a:p>
          <a:p>
            <a:pPr>
              <a:lnSpc>
                <a:spcPct val="100000"/>
              </a:lnSpc>
            </a:pPr>
            <a:r>
              <a:rPr lang="en-US" sz="2000" strike="noStrike">
                <a:solidFill>
                  <a:srgbClr val="000000"/>
                </a:solidFill>
                <a:latin typeface="Times New Roman"/>
                <a:ea typeface="DejaVu Sans"/>
              </a:rPr>
              <a:t>real, allocatable :: grid(:,:)</a:t>
            </a:r>
            <a:endParaRPr/>
          </a:p>
          <a:p>
            <a:pPr>
              <a:lnSpc>
                <a:spcPct val="100000"/>
              </a:lnSpc>
            </a:pPr>
            <a:r>
              <a:rPr lang="en-US" sz="2000" strike="noStrike">
                <a:solidFill>
                  <a:srgbClr val="000000"/>
                </a:solidFill>
                <a:latin typeface="Times New Roman"/>
                <a:ea typeface="DejaVu Sans"/>
              </a:rPr>
              <a:t>character (len=200) :: metadata</a:t>
            </a:r>
            <a:endParaRPr/>
          </a:p>
          <a:p>
            <a:pPr>
              <a:lnSpc>
                <a:spcPct val="100000"/>
              </a:lnSpc>
            </a:pPr>
            <a:r>
              <a:rPr lang="en-US" sz="2000" strike="noStrike">
                <a:solidFill>
                  <a:srgbClr val="000000"/>
                </a:solidFill>
                <a:latin typeface="Times New Roman"/>
                <a:ea typeface="DejaVu Sans"/>
              </a:rPr>
              <a:t>..</a:t>
            </a:r>
            <a:endParaRPr/>
          </a:p>
          <a:p>
            <a:pPr>
              <a:lnSpc>
                <a:spcPct val="100000"/>
              </a:lnSpc>
            </a:pPr>
            <a:r>
              <a:rPr lang="en-US" sz="2000" strike="noStrike">
                <a:solidFill>
                  <a:srgbClr val="000000"/>
                </a:solidFill>
                <a:latin typeface="Times New Roman"/>
                <a:ea typeface="DejaVu Sans"/>
              </a:rPr>
              <a:t>iret = grb2_mk_inv(GRB,INV)</a:t>
            </a:r>
            <a:endParaRPr/>
          </a:p>
          <a:p>
            <a:pPr>
              <a:lnSpc>
                <a:spcPct val="100000"/>
              </a:lnSpc>
            </a:pPr>
            <a:r>
              <a:rPr lang="en-US" sz="2000" strike="noStrike">
                <a:solidFill>
                  <a:srgbClr val="000000"/>
                </a:solidFill>
                <a:latin typeface="Times New Roman"/>
                <a:ea typeface="DejaVu Sans"/>
              </a:rPr>
              <a:t>iret = grb2_inq(GRB,INV,':HGT:',':500 mb:',</a:t>
            </a:r>
            <a:r>
              <a:rPr lang="en-US" sz="2000" strike="noStrike">
                <a:solidFill>
                  <a:srgbClr val="ff0000"/>
                </a:solidFill>
                <a:latin typeface="Times New Roman"/>
                <a:ea typeface="DejaVu Sans"/>
              </a:rPr>
              <a:t>nx=nx,ny=ny,desc=metadata</a:t>
            </a:r>
            <a:r>
              <a:rPr lang="en-US" sz="2000" strike="noStrike">
                <a:solidFill>
                  <a:srgbClr val="000000"/>
                </a:solidFill>
                <a:latin typeface="Times New Roman"/>
                <a:ea typeface="DejaVu Sans"/>
              </a:rPr>
              <a:t>)</a:t>
            </a:r>
            <a:endParaRPr/>
          </a:p>
          <a:p>
            <a:pPr>
              <a:lnSpc>
                <a:spcPct val="100000"/>
              </a:lnSpc>
            </a:pPr>
            <a:r>
              <a:rPr lang="en-US" sz="2000" strike="noStrike">
                <a:solidFill>
                  <a:srgbClr val="000000"/>
                </a:solidFill>
                <a:latin typeface="Times New Roman"/>
                <a:ea typeface="DejaVu Sans"/>
              </a:rPr>
              <a:t>if (iret.ne.1) stop 1</a:t>
            </a:r>
            <a:endParaRPr/>
          </a:p>
          <a:p>
            <a:pPr>
              <a:lnSpc>
                <a:spcPct val="100000"/>
              </a:lnSpc>
            </a:pPr>
            <a:r>
              <a:rPr lang="en-US" sz="2000" strike="noStrike">
                <a:solidFill>
                  <a:srgbClr val="000000"/>
                </a:solidFill>
                <a:latin typeface="Times New Roman"/>
                <a:ea typeface="DejaVu Sans"/>
              </a:rPr>
              <a:t>allocate(grid(nx,ny))</a:t>
            </a:r>
            <a:endParaRPr/>
          </a:p>
          <a:p>
            <a:pPr>
              <a:lnSpc>
                <a:spcPct val="100000"/>
              </a:lnSpc>
            </a:pPr>
            <a:r>
              <a:rPr lang="en-US" sz="2000" strike="noStrike">
                <a:solidFill>
                  <a:srgbClr val="000000"/>
                </a:solidFill>
                <a:latin typeface="Times New Roman"/>
                <a:ea typeface="DejaVu Sans"/>
              </a:rPr>
              <a:t>read(11) grid                                                                  ! read in T1000</a:t>
            </a:r>
            <a:endParaRPr/>
          </a:p>
          <a:p>
            <a:pPr>
              <a:lnSpc>
                <a:spcPct val="100000"/>
              </a:lnSpc>
            </a:pPr>
            <a:r>
              <a:rPr lang="en-US" sz="2000" strike="noStrike">
                <a:solidFill>
                  <a:srgbClr val="000000"/>
                </a:solidFill>
                <a:latin typeface="Times New Roman"/>
                <a:ea typeface="DejaVu Sans"/>
              </a:rPr>
              <a:t>! metadata: D=YYYYMMDDHHmmss:HGT:500 mb:etc</a:t>
            </a:r>
            <a:endParaRPr/>
          </a:p>
          <a:p>
            <a:pPr>
              <a:lnSpc>
                <a:spcPct val="100000"/>
              </a:lnSpc>
            </a:pPr>
            <a:r>
              <a:rPr lang="en-US" sz="2000" strike="noStrike">
                <a:solidFill>
                  <a:srgbClr val="000000"/>
                </a:solidFill>
                <a:latin typeface="Times New Roman"/>
                <a:ea typeface="DejaVu Sans"/>
              </a:rPr>
              <a:t>i = grb2_set_substring(metadata,'TMP',2)</a:t>
            </a:r>
            <a:endParaRPr/>
          </a:p>
          <a:p>
            <a:pPr>
              <a:lnSpc>
                <a:spcPct val="100000"/>
              </a:lnSpc>
            </a:pPr>
            <a:r>
              <a:rPr lang="en-US" sz="2000" strike="noStrike">
                <a:solidFill>
                  <a:srgbClr val="000000"/>
                </a:solidFill>
                <a:latin typeface="Times New Roman"/>
                <a:ea typeface="DejaVu Sans"/>
              </a:rPr>
              <a:t>i = grb2_set_substring(metadata,'1000 mb',3)</a:t>
            </a:r>
            <a:endParaRPr/>
          </a:p>
          <a:p>
            <a:pPr>
              <a:lnSpc>
                <a:spcPct val="100000"/>
              </a:lnSpc>
            </a:pPr>
            <a:r>
              <a:rPr lang="en-US" sz="2000" strike="noStrike">
                <a:solidFill>
                  <a:srgbClr val="000000"/>
                </a:solidFill>
                <a:latin typeface="Times New Roman"/>
                <a:ea typeface="DejaVu Sans"/>
              </a:rPr>
              <a:t>iret = grb2_wrt(OUT,GRB,1,data2=grid,meta=metadata)</a:t>
            </a:r>
            <a:endParaRPr/>
          </a:p>
          <a:p>
            <a:pPr>
              <a:lnSpc>
                <a:spcPct val="100000"/>
              </a:lnSpc>
            </a:pPr>
            <a:r>
              <a:rPr lang="en-US" sz="2000" strike="noStrike">
                <a:solidFill>
                  <a:srgbClr val="000000"/>
                </a:solidFill>
                <a:latin typeface="Times New Roman"/>
                <a:ea typeface="DejaVu Sans"/>
              </a:rPr>
              <a:t>if (iret.ne.0) stop 2</a:t>
            </a:r>
            <a:endParaRPr/>
          </a:p>
        </p:txBody>
      </p:sp>
      <p:sp>
        <p:nvSpPr>
          <p:cNvPr id="201" name="CustomShape 3"/>
          <p:cNvSpPr/>
          <p:nvPr/>
        </p:nvSpPr>
        <p:spPr>
          <a:xfrm>
            <a:off x="5120640" y="2743200"/>
            <a:ext cx="940680" cy="428040"/>
          </a:xfrm>
          <a:prstGeom prst="rect">
            <a:avLst/>
          </a:prstGeom>
          <a:noFill/>
          <a:ln>
            <a:noFill/>
          </a:ln>
        </p:spPr>
        <p:style>
          <a:lnRef idx="0"/>
          <a:fillRef idx="0"/>
          <a:effectRef idx="0"/>
          <a:fontRef idx="minor"/>
        </p:style>
        <p:txBody>
          <a:bodyPr wrap="none" lIns="90000" rIns="90000" tIns="45000" bIns="45000"/>
          <a:p>
            <a:pPr algn="ctr">
              <a:lnSpc>
                <a:spcPct val="100000"/>
              </a:lnSpc>
            </a:pPr>
            <a:r>
              <a:rPr lang="en-US" sz="2400" strike="noStrike">
                <a:solidFill>
                  <a:srgbClr val="ff0000"/>
                </a:solidFill>
                <a:latin typeface="Arial"/>
                <a:ea typeface="DejaVu Sans"/>
              </a:rPr>
              <a:t>getgb</a:t>
            </a:r>
            <a:endParaRPr/>
          </a:p>
        </p:txBody>
      </p:sp>
      <p:sp>
        <p:nvSpPr>
          <p:cNvPr id="202" name="Line 4"/>
          <p:cNvSpPr/>
          <p:nvPr/>
        </p:nvSpPr>
        <p:spPr>
          <a:xfrm flipH="1">
            <a:off x="4663440" y="3017520"/>
            <a:ext cx="365760" cy="365760"/>
          </a:xfrm>
          <a:prstGeom prst="line">
            <a:avLst/>
          </a:prstGeom>
          <a:ln>
            <a:solidFill>
              <a:srgbClr val="ff0000"/>
            </a:solidFill>
            <a:tailEnd len="med" type="triangle" w="med"/>
          </a:ln>
        </p:spPr>
      </p:sp>
      <p:sp>
        <p:nvSpPr>
          <p:cNvPr id="203" name="CustomShape 5"/>
          <p:cNvSpPr/>
          <p:nvPr/>
        </p:nvSpPr>
        <p:spPr>
          <a:xfrm>
            <a:off x="6126480" y="4921200"/>
            <a:ext cx="2533320" cy="428040"/>
          </a:xfrm>
          <a:prstGeom prst="rect">
            <a:avLst/>
          </a:prstGeom>
          <a:noFill/>
          <a:ln>
            <a:noFill/>
          </a:ln>
        </p:spPr>
        <p:style>
          <a:lnRef idx="0"/>
          <a:fillRef idx="0"/>
          <a:effectRef idx="0"/>
          <a:fontRef idx="minor"/>
        </p:style>
        <p:txBody>
          <a:bodyPr wrap="none" lIns="90000" rIns="90000" tIns="45000" bIns="45000"/>
          <a:p>
            <a:pPr algn="ctr">
              <a:lnSpc>
                <a:spcPct val="100000"/>
              </a:lnSpc>
            </a:pPr>
            <a:r>
              <a:rPr lang="en-US" sz="2400" strike="noStrike">
                <a:solidFill>
                  <a:srgbClr val="ff0000"/>
                </a:solidFill>
                <a:latin typeface="Arial"/>
                <a:ea typeface="DejaVu Sans"/>
              </a:rPr>
              <a:t>change metadata</a:t>
            </a:r>
            <a:endParaRPr/>
          </a:p>
        </p:txBody>
      </p:sp>
      <p:sp>
        <p:nvSpPr>
          <p:cNvPr id="204" name="Line 6"/>
          <p:cNvSpPr/>
          <p:nvPr/>
        </p:nvSpPr>
        <p:spPr>
          <a:xfrm flipH="1">
            <a:off x="5303520" y="5212080"/>
            <a:ext cx="731520" cy="0"/>
          </a:xfrm>
          <a:prstGeom prst="line">
            <a:avLst/>
          </a:prstGeom>
          <a:ln>
            <a:solidFill>
              <a:srgbClr val="ff3366"/>
            </a:solidFill>
            <a:tailEnd len="med" type="triangle" w="med"/>
          </a:ln>
        </p:spPr>
      </p:sp>
      <p:sp>
        <p:nvSpPr>
          <p:cNvPr id="205" name="CustomShape 7"/>
          <p:cNvSpPr/>
          <p:nvPr/>
        </p:nvSpPr>
        <p:spPr>
          <a:xfrm>
            <a:off x="7675200" y="5433840"/>
            <a:ext cx="940680" cy="428040"/>
          </a:xfrm>
          <a:prstGeom prst="rect">
            <a:avLst/>
          </a:prstGeom>
          <a:noFill/>
          <a:ln>
            <a:noFill/>
          </a:ln>
        </p:spPr>
        <p:style>
          <a:lnRef idx="0"/>
          <a:fillRef idx="0"/>
          <a:effectRef idx="0"/>
          <a:fontRef idx="minor"/>
        </p:style>
        <p:txBody>
          <a:bodyPr wrap="none" lIns="90000" rIns="90000" tIns="45000" bIns="45000"/>
          <a:p>
            <a:pPr>
              <a:lnSpc>
                <a:spcPct val="100000"/>
              </a:lnSpc>
            </a:pPr>
            <a:r>
              <a:rPr lang="en-US" sz="2400" strike="noStrike">
                <a:solidFill>
                  <a:srgbClr val="ff0000"/>
                </a:solidFill>
                <a:latin typeface="Arial"/>
                <a:ea typeface="DejaVu Sans"/>
              </a:rPr>
              <a:t>putgb</a:t>
            </a:r>
            <a:endParaRPr/>
          </a:p>
        </p:txBody>
      </p:sp>
      <p:sp>
        <p:nvSpPr>
          <p:cNvPr id="206" name="Line 8"/>
          <p:cNvSpPr/>
          <p:nvPr/>
        </p:nvSpPr>
        <p:spPr>
          <a:xfrm flipH="1">
            <a:off x="6492240" y="5669280"/>
            <a:ext cx="1097280" cy="0"/>
          </a:xfrm>
          <a:prstGeom prst="line">
            <a:avLst/>
          </a:prstGeom>
          <a:ln>
            <a:solidFill>
              <a:srgbClr val="ff0000"/>
            </a:solidFill>
            <a:tailEnd len="med" type="triangle" w="med"/>
          </a:ln>
        </p:spPr>
      </p:sp>
    </p:spTree>
  </p:cSld>
  <p:timing>
    <p:tnLst>
      <p:par>
        <p:cTn id="57" dur="indefinite" restart="never" nodeType="tmRoot">
          <p:childTnLst>
            <p:seq>
              <p:cTn id="58" nodeType="mainSeq"/>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5"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Using a Library</a:t>
            </a:r>
            <a:endParaRPr/>
          </a:p>
        </p:txBody>
      </p:sp>
      <p:sp>
        <p:nvSpPr>
          <p:cNvPr id="116" name="CustomShape 2"/>
          <p:cNvSpPr/>
          <p:nvPr/>
        </p:nvSpPr>
        <p:spPr>
          <a:xfrm>
            <a:off x="504000" y="1769040"/>
            <a:ext cx="9054000" cy="4366800"/>
          </a:xfrm>
          <a:prstGeom prst="rect">
            <a:avLst/>
          </a:prstGeom>
          <a:noFill/>
          <a:ln>
            <a:noFill/>
          </a:ln>
        </p:spPr>
        <p:style>
          <a:lnRef idx="0"/>
          <a:fillRef idx="0"/>
          <a:effectRef idx="0"/>
          <a:fontRef idx="minor"/>
        </p:style>
        <p:txBody>
          <a:bodyPr lIns="0" rIns="0" tIns="0" bIns="0" anchor="ctr"/>
          <a:p>
            <a:pPr>
              <a:lnSpc>
                <a:spcPct val="100000"/>
              </a:lnSpc>
            </a:pPr>
            <a:r>
              <a:rPr lang="en-US" sz="2400" strike="noStrike">
                <a:solidFill>
                  <a:srgbClr val="000000"/>
                </a:solidFill>
                <a:latin typeface="Arial"/>
                <a:ea typeface="DejaVu Sans"/>
              </a:rPr>
              <a:t>ecCodes (formerly GRIB API) from ECMWF</a:t>
            </a:r>
            <a:endParaRPr/>
          </a:p>
          <a:p>
            <a:pPr>
              <a:lnSpc>
                <a:spcPct val="100000"/>
              </a:lnSpc>
            </a:pPr>
            <a:r>
              <a:rPr lang="en-US" sz="2400" strike="noStrike">
                <a:solidFill>
                  <a:srgbClr val="000000"/>
                </a:solidFill>
                <a:latin typeface="Arial"/>
                <a:ea typeface="DejaVu Sans"/>
              </a:rPr>
              <a:t>g2lib from NCEP</a:t>
            </a:r>
            <a:endParaRPr/>
          </a:p>
          <a:p>
            <a:pPr>
              <a:lnSpc>
                <a:spcPct val="100000"/>
              </a:lnSpc>
            </a:pPr>
            <a:r>
              <a:rPr lang="en-US" sz="2400" strike="noStrike">
                <a:solidFill>
                  <a:srgbClr val="000000"/>
                </a:solidFill>
                <a:latin typeface="Arial"/>
                <a:ea typeface="DejaVu Sans"/>
              </a:rPr>
              <a:t>NCAR</a:t>
            </a:r>
            <a:endParaRPr/>
          </a:p>
          <a:p>
            <a:pPr>
              <a:lnSpc>
                <a:spcPct val="100000"/>
              </a:lnSpc>
            </a:pPr>
            <a:r>
              <a:rPr lang="en-US" sz="2400" strike="noStrike">
                <a:solidFill>
                  <a:srgbClr val="000000"/>
                </a:solidFill>
                <a:latin typeface="Arial"/>
                <a:ea typeface="DejaVu Sans"/>
              </a:rPr>
              <a:t>Others</a:t>
            </a:r>
            <a:endParaRPr/>
          </a:p>
          <a:p>
            <a:pPr>
              <a:lnSpc>
                <a:spcPct val="100000"/>
              </a:lnSpc>
            </a:pPr>
            <a:endParaRPr/>
          </a:p>
          <a:p>
            <a:pPr>
              <a:lnSpc>
                <a:spcPct val="100000"/>
              </a:lnSpc>
            </a:pPr>
            <a:r>
              <a:rPr lang="en-US" sz="2400" strike="noStrike">
                <a:solidFill>
                  <a:srgbClr val="000000"/>
                </a:solidFill>
                <a:latin typeface="Arial"/>
                <a:ea typeface="DejaVu Sans"/>
              </a:rPr>
              <a:t>Number of issues with using g2lib.  It is very low level, you need to become a grib expert.  Difficult to write code. Difficult to write robust code.</a:t>
            </a:r>
            <a:endParaRPr/>
          </a:p>
        </p:txBody>
      </p:sp>
    </p:spTree>
  </p:cSld>
  <p:timing>
    <p:tnLst>
      <p:par>
        <p:cTn id="5" dur="indefinite" restart="never" nodeType="tmRoot">
          <p:childTnLst>
            <p:seq>
              <p:cTn id="6" nodeType="mainSeq"/>
              <p:prevCondLst>
                <p:cond delay="0" evt="onPrev">
                  <p:tgtEl>
                    <p:sldTgt/>
                  </p:tgtEl>
                </p:cond>
              </p:prevCondLst>
              <p:nextCondLst>
                <p:cond delay="0" evt="onNext">
                  <p:tgtEl>
                    <p:sldTgt/>
                  </p:tgtEl>
                </p:cond>
              </p:nextCondLst>
            </p:seq>
          </p:childTnLst>
        </p:cTn>
      </p:par>
    </p:tnLst>
  </p:timing>
</p:sld>
</file>

<file path=ppt/slides/slide3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07"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grb2_write(..): packing</a:t>
            </a:r>
            <a:endParaRPr/>
          </a:p>
        </p:txBody>
      </p:sp>
      <p:sp>
        <p:nvSpPr>
          <p:cNvPr id="208" name="CustomShape 2"/>
          <p:cNvSpPr/>
          <p:nvPr/>
        </p:nvSpPr>
        <p:spPr>
          <a:xfrm>
            <a:off x="504000" y="1226520"/>
            <a:ext cx="9054000" cy="5451840"/>
          </a:xfrm>
          <a:prstGeom prst="rect">
            <a:avLst/>
          </a:prstGeom>
          <a:noFill/>
          <a:ln>
            <a:noFill/>
          </a:ln>
        </p:spPr>
        <p:style>
          <a:lnRef idx="0"/>
          <a:fillRef idx="0"/>
          <a:effectRef idx="0"/>
          <a:fontRef idx="minor"/>
        </p:style>
        <p:txBody>
          <a:bodyPr lIns="0" rIns="0" tIns="0" bIns="0" anchor="ctr"/>
          <a:p>
            <a:pPr>
              <a:lnSpc>
                <a:spcPct val="100000"/>
              </a:lnSpc>
            </a:pPr>
            <a:r>
              <a:rPr lang="en-US" sz="2400" strike="noStrike">
                <a:solidFill>
                  <a:srgbClr val="000000"/>
                </a:solidFill>
                <a:latin typeface="Arial"/>
                <a:ea typeface="DejaVu Sans"/>
              </a:rPr>
              <a:t>By default, grb2_write(..) will use simple packing.  To use jpeg2000 packing, add 'packing=j' to the metadata string.</a:t>
            </a:r>
            <a:endParaRPr/>
          </a:p>
          <a:p>
            <a:pPr>
              <a:lnSpc>
                <a:spcPct val="100000"/>
              </a:lnSpc>
            </a:pPr>
            <a:endParaRPr/>
          </a:p>
          <a:p>
            <a:pPr>
              <a:lnSpc>
                <a:spcPct val="100000"/>
              </a:lnSpc>
            </a:pPr>
            <a:r>
              <a:rPr lang="en-US" sz="2400" strike="noStrike">
                <a:solidFill>
                  <a:srgbClr val="000000"/>
                </a:solidFill>
                <a:latin typeface="Arial"/>
                <a:ea typeface="DejaVu Sans"/>
              </a:rPr>
              <a:t>metadata='D=20010112120000:TMP:10 mb:anl:packing=j'</a:t>
            </a:r>
            <a:endParaRPr/>
          </a:p>
          <a:p>
            <a:pPr>
              <a:lnSpc>
                <a:spcPct val="100000"/>
              </a:lnSpc>
            </a:pPr>
            <a:endParaRPr/>
          </a:p>
          <a:p>
            <a:pPr>
              <a:lnSpc>
                <a:spcPct val="100000"/>
              </a:lnSpc>
            </a:pPr>
            <a:r>
              <a:rPr lang="en-US" sz="2400" strike="noStrike">
                <a:solidFill>
                  <a:srgbClr val="000000"/>
                </a:solidFill>
                <a:latin typeface="Arial"/>
                <a:ea typeface="DejaVu Sans"/>
              </a:rPr>
              <a:t>Packing values are</a:t>
            </a:r>
            <a:endParaRPr/>
          </a:p>
          <a:p>
            <a:pPr>
              <a:lnSpc>
                <a:spcPct val="100000"/>
              </a:lnSpc>
            </a:pPr>
            <a:endParaRPr/>
          </a:p>
          <a:p>
            <a:pPr>
              <a:lnSpc>
                <a:spcPct val="100000"/>
              </a:lnSpc>
            </a:pPr>
            <a:r>
              <a:rPr lang="en-US" strike="noStrike">
                <a:solidFill>
                  <a:srgbClr val="000000"/>
                </a:solidFill>
                <a:latin typeface="Arial"/>
                <a:ea typeface="DejaVu Sans"/>
              </a:rPr>
              <a:t>	</a:t>
            </a:r>
            <a:r>
              <a:rPr lang="en-US" strike="noStrike">
                <a:solidFill>
                  <a:srgbClr val="000000"/>
                </a:solidFill>
                <a:latin typeface="Arial"/>
                <a:ea typeface="DejaVu Sans"/>
              </a:rPr>
              <a:t>j</a:t>
            </a:r>
            <a:r>
              <a:rPr lang="en-US" strike="noStrike">
                <a:solidFill>
                  <a:srgbClr val="000000"/>
                </a:solidFill>
                <a:latin typeface="Arial"/>
                <a:ea typeface="DejaVu Sans"/>
              </a:rPr>
              <a:t>	</a:t>
            </a:r>
            <a:r>
              <a:rPr lang="en-US" strike="noStrike">
                <a:solidFill>
                  <a:srgbClr val="000000"/>
                </a:solidFill>
                <a:latin typeface="Arial"/>
                <a:ea typeface="DejaVu Sans"/>
              </a:rPr>
              <a:t>jpeg</a:t>
            </a:r>
            <a:r>
              <a:rPr lang="en-US" strike="noStrike">
                <a:solidFill>
                  <a:srgbClr val="000000"/>
                </a:solidFill>
                <a:latin typeface="Arial"/>
                <a:ea typeface="DejaVu Sans"/>
              </a:rPr>
              <a:t>	</a:t>
            </a:r>
            <a:r>
              <a:rPr lang="en-US" strike="noStrike">
                <a:solidFill>
                  <a:srgbClr val="000000"/>
                </a:solidFill>
                <a:latin typeface="Arial"/>
                <a:ea typeface="DejaVu Sans"/>
              </a:rPr>
              <a:t>	</a:t>
            </a:r>
            <a:r>
              <a:rPr lang="en-US" strike="noStrike">
                <a:solidFill>
                  <a:srgbClr val="000000"/>
                </a:solidFill>
                <a:latin typeface="Arial"/>
                <a:ea typeface="DejaVu Sans"/>
              </a:rPr>
              <a:t>(jpeg2000)</a:t>
            </a:r>
            <a:endParaRPr/>
          </a:p>
          <a:p>
            <a:pPr>
              <a:lnSpc>
                <a:spcPct val="100000"/>
              </a:lnSpc>
            </a:pPr>
            <a:r>
              <a:rPr lang="en-US" strike="noStrike">
                <a:solidFill>
                  <a:srgbClr val="000000"/>
                </a:solidFill>
                <a:latin typeface="Arial"/>
                <a:ea typeface="DejaVu Sans"/>
              </a:rPr>
              <a:t>	</a:t>
            </a:r>
            <a:r>
              <a:rPr lang="en-US" strike="noStrike">
                <a:solidFill>
                  <a:srgbClr val="000000"/>
                </a:solidFill>
                <a:latin typeface="Arial"/>
                <a:ea typeface="DejaVu Sans"/>
              </a:rPr>
              <a:t>c1</a:t>
            </a:r>
            <a:r>
              <a:rPr lang="en-US" strike="noStrike">
                <a:solidFill>
                  <a:srgbClr val="000000"/>
                </a:solidFill>
                <a:latin typeface="Arial"/>
                <a:ea typeface="DejaVu Sans"/>
              </a:rPr>
              <a:t>	</a:t>
            </a:r>
            <a:r>
              <a:rPr lang="en-US" strike="noStrike">
                <a:solidFill>
                  <a:srgbClr val="000000"/>
                </a:solidFill>
                <a:latin typeface="Arial"/>
                <a:ea typeface="DejaVu Sans"/>
              </a:rPr>
              <a:t>complex-1</a:t>
            </a:r>
            <a:r>
              <a:rPr lang="en-US" strike="noStrike">
                <a:solidFill>
                  <a:srgbClr val="000000"/>
                </a:solidFill>
                <a:latin typeface="Arial"/>
                <a:ea typeface="DejaVu Sans"/>
              </a:rPr>
              <a:t>	</a:t>
            </a:r>
            <a:r>
              <a:rPr lang="en-US" strike="noStrike">
                <a:solidFill>
                  <a:srgbClr val="000000"/>
                </a:solidFill>
                <a:latin typeface="Arial"/>
                <a:ea typeface="DejaVu Sans"/>
              </a:rPr>
              <a:t>(complex packing)</a:t>
            </a:r>
            <a:endParaRPr/>
          </a:p>
          <a:p>
            <a:pPr>
              <a:lnSpc>
                <a:spcPct val="100000"/>
              </a:lnSpc>
            </a:pPr>
            <a:r>
              <a:rPr lang="en-US" strike="noStrike">
                <a:solidFill>
                  <a:srgbClr val="000000"/>
                </a:solidFill>
                <a:latin typeface="Arial"/>
                <a:ea typeface="DejaVu Sans"/>
              </a:rPr>
              <a:t>	</a:t>
            </a:r>
            <a:r>
              <a:rPr lang="en-US" strike="noStrike">
                <a:solidFill>
                  <a:srgbClr val="000000"/>
                </a:solidFill>
                <a:latin typeface="Arial"/>
                <a:ea typeface="DejaVu Sans"/>
              </a:rPr>
              <a:t>c2</a:t>
            </a:r>
            <a:r>
              <a:rPr lang="en-US" strike="noStrike">
                <a:solidFill>
                  <a:srgbClr val="000000"/>
                </a:solidFill>
                <a:latin typeface="Arial"/>
                <a:ea typeface="DejaVu Sans"/>
              </a:rPr>
              <a:t>	</a:t>
            </a:r>
            <a:r>
              <a:rPr lang="en-US" strike="noStrike">
                <a:solidFill>
                  <a:srgbClr val="000000"/>
                </a:solidFill>
                <a:latin typeface="Arial"/>
                <a:ea typeface="DejaVu Sans"/>
              </a:rPr>
              <a:t>complex-2</a:t>
            </a:r>
            <a:r>
              <a:rPr lang="en-US" strike="noStrike">
                <a:solidFill>
                  <a:srgbClr val="000000"/>
                </a:solidFill>
                <a:latin typeface="Arial"/>
                <a:ea typeface="DejaVu Sans"/>
              </a:rPr>
              <a:t>	</a:t>
            </a:r>
            <a:r>
              <a:rPr lang="en-US" strike="noStrike">
                <a:solidFill>
                  <a:srgbClr val="000000"/>
                </a:solidFill>
                <a:latin typeface="Arial"/>
                <a:ea typeface="DejaVu Sans"/>
              </a:rPr>
              <a:t>(complex packing, 1st order differencing)</a:t>
            </a:r>
            <a:endParaRPr/>
          </a:p>
          <a:p>
            <a:pPr>
              <a:lnSpc>
                <a:spcPct val="100000"/>
              </a:lnSpc>
            </a:pPr>
            <a:r>
              <a:rPr lang="en-US" strike="noStrike">
                <a:solidFill>
                  <a:srgbClr val="000000"/>
                </a:solidFill>
                <a:latin typeface="Arial"/>
                <a:ea typeface="DejaVu Sans"/>
              </a:rPr>
              <a:t>	</a:t>
            </a:r>
            <a:r>
              <a:rPr lang="en-US" strike="noStrike">
                <a:solidFill>
                  <a:srgbClr val="000000"/>
                </a:solidFill>
                <a:latin typeface="Arial"/>
                <a:ea typeface="DejaVu Sans"/>
              </a:rPr>
              <a:t>c3</a:t>
            </a:r>
            <a:r>
              <a:rPr lang="en-US" strike="noStrike">
                <a:solidFill>
                  <a:srgbClr val="000000"/>
                </a:solidFill>
                <a:latin typeface="Arial"/>
                <a:ea typeface="DejaVu Sans"/>
              </a:rPr>
              <a:t>	</a:t>
            </a:r>
            <a:r>
              <a:rPr lang="en-US" strike="noStrike">
                <a:solidFill>
                  <a:srgbClr val="000000"/>
                </a:solidFill>
                <a:latin typeface="Arial"/>
                <a:ea typeface="DejaVu Sans"/>
              </a:rPr>
              <a:t>complex-3</a:t>
            </a:r>
            <a:r>
              <a:rPr lang="en-US" strike="noStrike">
                <a:solidFill>
                  <a:srgbClr val="000000"/>
                </a:solidFill>
                <a:latin typeface="Arial"/>
                <a:ea typeface="DejaVu Sans"/>
              </a:rPr>
              <a:t>	</a:t>
            </a:r>
            <a:r>
              <a:rPr lang="en-US" strike="noStrike">
                <a:solidFill>
                  <a:srgbClr val="000000"/>
                </a:solidFill>
                <a:latin typeface="Arial"/>
                <a:ea typeface="DejaVu Sans"/>
              </a:rPr>
              <a:t>(complex packing, 2nd order differencing)</a:t>
            </a:r>
            <a:endParaRPr/>
          </a:p>
          <a:p>
            <a:pPr>
              <a:lnSpc>
                <a:spcPct val="100000"/>
              </a:lnSpc>
            </a:pPr>
            <a:r>
              <a:rPr lang="en-US" strike="noStrike">
                <a:solidFill>
                  <a:srgbClr val="000000"/>
                </a:solidFill>
                <a:latin typeface="Arial"/>
                <a:ea typeface="DejaVu Sans"/>
              </a:rPr>
              <a:t>	</a:t>
            </a:r>
            <a:r>
              <a:rPr lang="en-US" strike="noStrike">
                <a:solidFill>
                  <a:srgbClr val="000000"/>
                </a:solidFill>
                <a:latin typeface="Arial"/>
                <a:ea typeface="DejaVu Sans"/>
              </a:rPr>
              <a:t>a</a:t>
            </a:r>
            <a:r>
              <a:rPr lang="en-US" strike="noStrike">
                <a:solidFill>
                  <a:srgbClr val="000000"/>
                </a:solidFill>
                <a:latin typeface="Arial"/>
                <a:ea typeface="DejaVu Sans"/>
              </a:rPr>
              <a:t>	</a:t>
            </a:r>
            <a:r>
              <a:rPr lang="en-US" strike="noStrike">
                <a:solidFill>
                  <a:srgbClr val="000000"/>
                </a:solidFill>
                <a:latin typeface="Arial"/>
                <a:ea typeface="DejaVu Sans"/>
              </a:rPr>
              <a:t>aec</a:t>
            </a:r>
            <a:r>
              <a:rPr lang="en-US" strike="noStrike">
                <a:solidFill>
                  <a:srgbClr val="000000"/>
                </a:solidFill>
                <a:latin typeface="Arial"/>
                <a:ea typeface="DejaVu Sans"/>
              </a:rPr>
              <a:t>	</a:t>
            </a:r>
            <a:r>
              <a:rPr lang="en-US" strike="noStrike">
                <a:solidFill>
                  <a:srgbClr val="000000"/>
                </a:solidFill>
                <a:latin typeface="Arial"/>
                <a:ea typeface="DejaVu Sans"/>
              </a:rPr>
              <a:t>	</a:t>
            </a:r>
            <a:r>
              <a:rPr lang="en-US" strike="noStrike">
                <a:solidFill>
                  <a:srgbClr val="000000"/>
                </a:solidFill>
                <a:latin typeface="Arial"/>
                <a:ea typeface="DejaVu Sans"/>
              </a:rPr>
              <a:t>(aec)</a:t>
            </a:r>
            <a:endParaRPr/>
          </a:p>
        </p:txBody>
      </p:sp>
    </p:spTree>
  </p:cSld>
  <p:timing>
    <p:tnLst>
      <p:par>
        <p:cTn id="59" dur="indefinite" restart="never" nodeType="tmRoot">
          <p:childTnLst>
            <p:seq>
              <p:cTn id="60" nodeType="mainSeq"/>
              <p:prevCondLst>
                <p:cond delay="0" evt="onPrev">
                  <p:tgtEl>
                    <p:sldTgt/>
                  </p:tgtEl>
                </p:cond>
              </p:prevCondLst>
              <p:nextCondLst>
                <p:cond delay="0"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09"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grb2_write(..): precision</a:t>
            </a:r>
            <a:endParaRPr/>
          </a:p>
        </p:txBody>
      </p:sp>
      <p:sp>
        <p:nvSpPr>
          <p:cNvPr id="210" name="CustomShape 2"/>
          <p:cNvSpPr/>
          <p:nvPr/>
        </p:nvSpPr>
        <p:spPr>
          <a:xfrm>
            <a:off x="504000" y="1226520"/>
            <a:ext cx="9054000" cy="5451840"/>
          </a:xfrm>
          <a:prstGeom prst="rect">
            <a:avLst/>
          </a:prstGeom>
          <a:noFill/>
          <a:ln>
            <a:noFill/>
          </a:ln>
        </p:spPr>
        <p:style>
          <a:lnRef idx="0"/>
          <a:fillRef idx="0"/>
          <a:effectRef idx="0"/>
          <a:fontRef idx="minor"/>
        </p:style>
        <p:txBody>
          <a:bodyPr lIns="0" rIns="0" tIns="0" bIns="0" anchor="ctr"/>
          <a:p>
            <a:pPr>
              <a:lnSpc>
                <a:spcPct val="100000"/>
              </a:lnSpc>
            </a:pPr>
            <a:r>
              <a:rPr lang="en-US" sz="2000" strike="noStrike">
                <a:solidFill>
                  <a:srgbClr val="000000"/>
                </a:solidFill>
                <a:latin typeface="Arial"/>
                <a:ea typeface="DejaVu Sans"/>
              </a:rPr>
              <a:t>By default, grb2_write(..) will use 12 bits precision  (M=12)</a:t>
            </a:r>
            <a:endParaRPr/>
          </a:p>
          <a:p>
            <a:pPr>
              <a:lnSpc>
                <a:spcPct val="100000"/>
              </a:lnSpc>
            </a:pPr>
            <a:r>
              <a:rPr lang="en-US" sz="2000" strike="noStrike">
                <a:solidFill>
                  <a:srgbClr val="000000"/>
                </a:solidFill>
                <a:latin typeface="Arial"/>
                <a:ea typeface="DejaVu Sans"/>
              </a:rPr>
              <a:t>    </a:t>
            </a:r>
            <a:r>
              <a:rPr lang="en-US" sz="2000" strike="noStrike">
                <a:solidFill>
                  <a:srgbClr val="ff0000"/>
                </a:solidFill>
                <a:latin typeface="Arial"/>
                <a:ea typeface="DejaVu Sans"/>
              </a:rPr>
              <a:t>grid(:,:) = i*2^N + offset    i=0..2^M -1</a:t>
            </a:r>
            <a:endParaRPr/>
          </a:p>
          <a:p>
            <a:pPr>
              <a:lnSpc>
                <a:spcPct val="100000"/>
              </a:lnSpc>
            </a:pPr>
            <a:r>
              <a:rPr lang="en-US" sz="2000" strike="noStrike">
                <a:solidFill>
                  <a:srgbClr val="000000"/>
                </a:solidFill>
                <a:latin typeface="Arial"/>
                <a:ea typeface="DejaVu Sans"/>
              </a:rPr>
              <a:t>To alter the binary precision add 'encode M bits', where M is up to 25.  For M &gt; 16, you need to add 'grib_max_bits=M'.</a:t>
            </a:r>
            <a:endParaRPr/>
          </a:p>
          <a:p>
            <a:pPr>
              <a:lnSpc>
                <a:spcPct val="100000"/>
              </a:lnSpc>
            </a:pPr>
            <a:r>
              <a:rPr lang="en-US" sz="2000" strike="noStrike">
                <a:solidFill>
                  <a:srgbClr val="000000"/>
                </a:solidFill>
                <a:latin typeface="Arial"/>
                <a:ea typeface="DejaVu Sans"/>
              </a:rPr>
              <a:t>     </a:t>
            </a:r>
            <a:r>
              <a:rPr lang="en-US" sz="2000" strike="noStrike">
                <a:solidFill>
                  <a:srgbClr val="000000"/>
                </a:solidFill>
                <a:latin typeface="Arial"/>
                <a:ea typeface="DejaVu Sans"/>
              </a:rPr>
              <a:t>metadata='d=2001011212:TMP:10 mb:anl:encode 22 bits:grib_max_bits=25'</a:t>
            </a:r>
            <a:endParaRPr/>
          </a:p>
          <a:p>
            <a:pPr>
              <a:lnSpc>
                <a:spcPct val="100000"/>
              </a:lnSpc>
            </a:pPr>
            <a:endParaRPr/>
          </a:p>
          <a:p>
            <a:pPr>
              <a:lnSpc>
                <a:spcPct val="100000"/>
              </a:lnSpc>
            </a:pPr>
            <a:r>
              <a:rPr lang="en-US" sz="2000" strike="noStrike">
                <a:solidFill>
                  <a:srgbClr val="000000"/>
                </a:solidFill>
                <a:latin typeface="Arial"/>
                <a:ea typeface="DejaVu Sans"/>
              </a:rPr>
              <a:t>NCEP convention is,</a:t>
            </a:r>
            <a:endParaRPr/>
          </a:p>
          <a:p>
            <a:pPr>
              <a:lnSpc>
                <a:spcPct val="100000"/>
              </a:lnSpc>
            </a:pPr>
            <a:r>
              <a:rPr lang="en-US" sz="2000" strike="noStrike">
                <a:solidFill>
                  <a:srgbClr val="000000"/>
                </a:solidFill>
                <a:latin typeface="Arial"/>
                <a:ea typeface="DejaVu Sans"/>
              </a:rPr>
              <a:t>   </a:t>
            </a:r>
            <a:r>
              <a:rPr lang="en-US" sz="2000" strike="noStrike">
                <a:solidFill>
                  <a:srgbClr val="ff0000"/>
                </a:solidFill>
                <a:latin typeface="Arial"/>
                <a:ea typeface="DejaVu Sans"/>
              </a:rPr>
              <a:t>grid(:,:) = i*2^i*10^j + offset</a:t>
            </a:r>
            <a:endParaRPr/>
          </a:p>
          <a:p>
            <a:pPr>
              <a:lnSpc>
                <a:spcPct val="100000"/>
              </a:lnSpc>
            </a:pPr>
            <a:r>
              <a:rPr lang="en-US" sz="2000" strike="noStrike">
                <a:solidFill>
                  <a:srgbClr val="000000"/>
                </a:solidFill>
                <a:latin typeface="Arial"/>
                <a:ea typeface="DejaVu Sans"/>
              </a:rPr>
              <a:t>For decimal and binary scaling add encode i*2^i*10^j where i and j are the desired values.  You may need to increase the binary resolution by 'grib_max_bits=K'</a:t>
            </a:r>
            <a:endParaRPr/>
          </a:p>
          <a:p>
            <a:pPr>
              <a:lnSpc>
                <a:spcPct val="100000"/>
              </a:lnSpc>
            </a:pPr>
            <a:r>
              <a:rPr lang="en-US" sz="2000" strike="noStrike">
                <a:solidFill>
                  <a:srgbClr val="000000"/>
                </a:solidFill>
                <a:latin typeface="Arial"/>
                <a:ea typeface="DejaVu Sans"/>
              </a:rPr>
              <a:t>	</a:t>
            </a:r>
            <a:r>
              <a:rPr lang="en-US" sz="2000" strike="noStrike">
                <a:solidFill>
                  <a:srgbClr val="000000"/>
                </a:solidFill>
                <a:latin typeface="Arial"/>
                <a:ea typeface="DejaVu Sans"/>
              </a:rPr>
              <a:t>metadata='d=2001011212:TMP:10 mb:anl:encode i*2^0*10^-1' </a:t>
            </a:r>
            <a:endParaRPr/>
          </a:p>
          <a:p>
            <a:pPr>
              <a:lnSpc>
                <a:spcPct val="100000"/>
              </a:lnSpc>
            </a:pPr>
            <a:r>
              <a:rPr lang="en-US" sz="2000" strike="noStrike">
                <a:solidFill>
                  <a:srgbClr val="000000"/>
                </a:solidFill>
                <a:latin typeface="Arial"/>
                <a:ea typeface="DejaVu Sans"/>
              </a:rPr>
              <a:t>      </a:t>
            </a:r>
            <a:r>
              <a:rPr lang="en-US" sz="2000" strike="noStrike">
                <a:solidFill>
                  <a:srgbClr val="000000"/>
                </a:solidFill>
                <a:latin typeface="Arial"/>
                <a:ea typeface="DejaVu Sans"/>
              </a:rPr>
              <a:t>will encode to the 0.1 degree.</a:t>
            </a:r>
            <a:endParaRPr/>
          </a:p>
        </p:txBody>
      </p:sp>
    </p:spTree>
  </p:cSld>
  <p:timing>
    <p:tnLst>
      <p:par>
        <p:cTn id="61" dur="indefinite" restart="never" nodeType="tmRoot">
          <p:childTnLst>
            <p:seq>
              <p:cTn id="62" nodeType="mainSeq"/>
              <p:prevCondLst>
                <p:cond delay="0" evt="onPrev">
                  <p:tgtEl>
                    <p:sldTgt/>
                  </p:tgtEl>
                </p:cond>
              </p:prevCondLst>
              <p:nextCondLst>
                <p:cond delay="0" evt="onNext">
                  <p:tgtEl>
                    <p:sldTgt/>
                  </p:tgtEl>
                </p:cond>
              </p:nextCondLst>
            </p:seq>
          </p:childTnLst>
        </p:cTn>
      </p:par>
    </p:tnLst>
  </p:timing>
</p:sld>
</file>

<file path=ppt/slides/slide3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11"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Closing Files</a:t>
            </a:r>
            <a:endParaRPr/>
          </a:p>
        </p:txBody>
      </p:sp>
      <p:sp>
        <p:nvSpPr>
          <p:cNvPr id="212" name="CustomShape 2"/>
          <p:cNvSpPr/>
          <p:nvPr/>
        </p:nvSpPr>
        <p:spPr>
          <a:xfrm>
            <a:off x="504000" y="1226520"/>
            <a:ext cx="9054000" cy="5451840"/>
          </a:xfrm>
          <a:prstGeom prst="rect">
            <a:avLst/>
          </a:prstGeom>
          <a:noFill/>
          <a:ln>
            <a:noFill/>
          </a:ln>
        </p:spPr>
        <p:style>
          <a:lnRef idx="0"/>
          <a:fillRef idx="0"/>
          <a:effectRef idx="0"/>
          <a:fontRef idx="minor"/>
        </p:style>
        <p:txBody>
          <a:bodyPr lIns="0" rIns="0" tIns="0" bIns="0" anchor="ctr"/>
          <a:p>
            <a:pPr>
              <a:lnSpc>
                <a:spcPct val="100000"/>
              </a:lnSpc>
            </a:pPr>
            <a:r>
              <a:rPr lang="en-US" sz="2400" strike="noStrike">
                <a:solidFill>
                  <a:srgbClr val="000000"/>
                </a:solidFill>
                <a:latin typeface="Arial"/>
                <a:ea typeface="DejaVu Sans"/>
              </a:rPr>
              <a:t>For most programs, you only close the files as the end of the program execution. Some programs need to explicitly close files because of system limits.</a:t>
            </a:r>
            <a:endParaRPr/>
          </a:p>
          <a:p>
            <a:pPr>
              <a:lnSpc>
                <a:spcPct val="100000"/>
              </a:lnSpc>
            </a:pP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iret = grb2_free_file(file)</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iret = grb2_inq(..., last_use=1)</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last_use=1, close data and inv files</a:t>
            </a:r>
            <a:endParaRPr/>
          </a:p>
          <a:p>
            <a:pPr>
              <a:lnSpc>
                <a:spcPct val="100000"/>
              </a:lnSpc>
            </a:pPr>
            <a:endParaRPr/>
          </a:p>
          <a:p>
            <a:pPr>
              <a:lnSpc>
                <a:spcPct val="100000"/>
              </a:lnSpc>
            </a:pPr>
            <a:endParaRPr/>
          </a:p>
        </p:txBody>
      </p:sp>
    </p:spTree>
  </p:cSld>
  <p:timing>
    <p:tnLst>
      <p:par>
        <p:cTn id="63" dur="indefinite" restart="never" nodeType="tmRoot">
          <p:childTnLst>
            <p:seq>
              <p:cTn id="64" nodeType="mainSeq"/>
              <p:prevCondLst>
                <p:cond delay="0" evt="onPrev">
                  <p:tgtEl>
                    <p:sldTgt/>
                  </p:tgtEl>
                </p:cond>
              </p:prevCondLst>
              <p:nextCondLst>
                <p:cond delay="0"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13" name="CustomShape 1"/>
          <p:cNvSpPr/>
          <p:nvPr/>
        </p:nvSpPr>
        <p:spPr>
          <a:xfrm>
            <a:off x="468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Compiling with ifort on WCOSS/Cray</a:t>
            </a:r>
            <a:endParaRPr/>
          </a:p>
        </p:txBody>
      </p:sp>
      <p:sp>
        <p:nvSpPr>
          <p:cNvPr id="214" name="CustomShape 2"/>
          <p:cNvSpPr/>
          <p:nvPr/>
        </p:nvSpPr>
        <p:spPr>
          <a:xfrm>
            <a:off x="504000" y="1226520"/>
            <a:ext cx="9054000" cy="5451840"/>
          </a:xfrm>
          <a:prstGeom prst="rect">
            <a:avLst/>
          </a:prstGeom>
          <a:noFill/>
          <a:ln>
            <a:noFill/>
          </a:ln>
        </p:spPr>
        <p:style>
          <a:lnRef idx="0"/>
          <a:fillRef idx="0"/>
          <a:effectRef idx="0"/>
          <a:fontRef idx="minor"/>
        </p:style>
      </p:sp>
      <p:sp>
        <p:nvSpPr>
          <p:cNvPr id="215" name="CustomShape 3"/>
          <p:cNvSpPr/>
          <p:nvPr/>
        </p:nvSpPr>
        <p:spPr>
          <a:xfrm>
            <a:off x="986760" y="1828800"/>
            <a:ext cx="8325360" cy="4465800"/>
          </a:xfrm>
          <a:prstGeom prst="rect">
            <a:avLst/>
          </a:prstGeom>
          <a:noFill/>
          <a:ln>
            <a:noFill/>
          </a:ln>
        </p:spPr>
        <p:style>
          <a:lnRef idx="0"/>
          <a:fillRef idx="0"/>
          <a:effectRef idx="0"/>
          <a:fontRef idx="minor"/>
        </p:style>
        <p:txBody>
          <a:bodyPr lIns="90000" rIns="90000" tIns="45000" bIns="45000"/>
          <a:p>
            <a:pPr>
              <a:lnSpc>
                <a:spcPct val="100000"/>
              </a:lnSpc>
            </a:pPr>
            <a:r>
              <a:rPr lang="en-US" strike="noStrike">
                <a:solidFill>
                  <a:srgbClr val="000000"/>
                </a:solidFill>
                <a:latin typeface="Courier 10 Pitch"/>
                <a:ea typeface="DejaVu Sans"/>
              </a:rPr>
              <a:t>LIB="-L/u/Wesley.Ebisuzaki/home/grib2/lib -lwgrib2"</a:t>
            </a:r>
            <a:endParaRPr/>
          </a:p>
          <a:p>
            <a:pPr>
              <a:lnSpc>
                <a:spcPct val="100000"/>
              </a:lnSpc>
            </a:pPr>
            <a:r>
              <a:rPr lang="en-US" strike="noStrike">
                <a:solidFill>
                  <a:srgbClr val="000000"/>
                </a:solidFill>
                <a:latin typeface="Courier 10 Pitch"/>
                <a:ea typeface="DejaVu Sans"/>
              </a:rPr>
              <a:t>MOD="-I/u/Wesley.Ebisuzaki/home/grib2/lib"</a:t>
            </a:r>
            <a:endParaRPr/>
          </a:p>
          <a:p>
            <a:pPr>
              <a:lnSpc>
                <a:spcPct val="100000"/>
              </a:lnSpc>
            </a:pPr>
            <a:r>
              <a:rPr lang="en-US" strike="noStrike">
                <a:solidFill>
                  <a:srgbClr val="000000"/>
                </a:solidFill>
                <a:latin typeface="Courier 10 Pitch"/>
                <a:ea typeface="DejaVu Sans"/>
              </a:rPr>
              <a:t>ifort -no-wrap-margin -openmp -o $prog $prog.f90 \</a:t>
            </a:r>
            <a:endParaRPr/>
          </a:p>
          <a:p>
            <a:pPr>
              <a:lnSpc>
                <a:spcPct val="100000"/>
              </a:lnSpc>
            </a:pPr>
            <a:r>
              <a:rPr lang="en-US" strike="noStrike">
                <a:solidFill>
                  <a:srgbClr val="000000"/>
                </a:solidFill>
                <a:latin typeface="Courier 10 Pitch"/>
                <a:ea typeface="DejaVu Sans"/>
              </a:rPr>
              <a:t>   </a:t>
            </a:r>
            <a:r>
              <a:rPr lang="en-US" strike="noStrike">
                <a:solidFill>
                  <a:srgbClr val="000000"/>
                </a:solidFill>
                <a:latin typeface="Courier 10 Pitch"/>
                <a:ea typeface="DejaVu Sans"/>
              </a:rPr>
              <a:t>${MOD} ${LIB}</a:t>
            </a:r>
            <a:endParaRPr/>
          </a:p>
          <a:p>
            <a:pPr>
              <a:lnSpc>
                <a:spcPct val="100000"/>
              </a:lnSpc>
            </a:pPr>
            <a:endParaRPr/>
          </a:p>
          <a:p>
            <a:pPr>
              <a:lnSpc>
                <a:spcPct val="100000"/>
              </a:lnSpc>
            </a:pPr>
            <a:r>
              <a:rPr lang="en-US" strike="noStrike">
                <a:solidFill>
                  <a:srgbClr val="000000"/>
                </a:solidFill>
                <a:latin typeface="Courier 10 Pitch"/>
                <a:ea typeface="DejaVu Sans"/>
              </a:rPr>
              <a:t>Note: uses intel fortran compiler</a:t>
            </a:r>
            <a:endParaRPr/>
          </a:p>
          <a:p>
            <a:pPr>
              <a:lnSpc>
                <a:spcPct val="100000"/>
              </a:lnSpc>
            </a:pPr>
            <a:r>
              <a:rPr lang="en-US" strike="noStrike">
                <a:solidFill>
                  <a:srgbClr val="000000"/>
                </a:solidFill>
                <a:latin typeface="Courier 10 Pitch"/>
                <a:ea typeface="DejaVu Sans"/>
              </a:rPr>
              <a:t>Must compile with OpenMP</a:t>
            </a:r>
            <a:endParaRPr/>
          </a:p>
          <a:p>
            <a:pPr>
              <a:lnSpc>
                <a:spcPct val="100000"/>
              </a:lnSpc>
            </a:pPr>
            <a:r>
              <a:rPr lang="en-US" strike="noStrike">
                <a:solidFill>
                  <a:srgbClr val="000000"/>
                </a:solidFill>
                <a:latin typeface="Courier 10 Pitch"/>
                <a:ea typeface="DejaVu Sans"/>
              </a:rPr>
              <a:t>Sample files are in </a:t>
            </a:r>
            <a:endParaRPr/>
          </a:p>
          <a:p>
            <a:pPr>
              <a:lnSpc>
                <a:spcPct val="100000"/>
              </a:lnSpc>
            </a:pPr>
            <a:endParaRPr/>
          </a:p>
          <a:p>
            <a:pPr>
              <a:lnSpc>
                <a:spcPct val="100000"/>
              </a:lnSpc>
            </a:pPr>
            <a:r>
              <a:rPr lang="en-US" strike="noStrike">
                <a:solidFill>
                  <a:srgbClr val="000000"/>
                </a:solidFill>
                <a:latin typeface="Courier 10 Pitch"/>
                <a:ea typeface="DejaVu Sans"/>
              </a:rPr>
              <a:t>  </a:t>
            </a:r>
            <a:r>
              <a:rPr lang="en-US" strike="noStrike">
                <a:solidFill>
                  <a:srgbClr val="000000"/>
                </a:solidFill>
                <a:latin typeface="Courier 10 Pitch"/>
                <a:ea typeface="DejaVu Sans"/>
              </a:rPr>
              <a:t>/u/Wesley.Ebisuzaki/home/callable_wgrib2/ftn_samples</a:t>
            </a:r>
            <a:endParaRPr/>
          </a:p>
        </p:txBody>
      </p:sp>
    </p:spTree>
  </p:cSld>
  <p:timing>
    <p:tnLst>
      <p:par>
        <p:cTn id="65" dur="indefinite" restart="never" nodeType="tmRoot">
          <p:childTnLst>
            <p:seq>
              <p:cTn id="66" nodeType="mainSeq"/>
              <p:prevCondLst>
                <p:cond delay="0" evt="onPrev">
                  <p:tgtEl>
                    <p:sldTgt/>
                  </p:tgtEl>
                </p:cond>
              </p:prevCondLst>
              <p:nextCondLst>
                <p:cond delay="0" evt="onNext">
                  <p:tgtEl>
                    <p:sldTgt/>
                  </p:tgtEl>
                </p:cond>
              </p:nextCondLst>
            </p:seq>
          </p:childTnLst>
        </p:cTn>
      </p:par>
    </p:tnLst>
  </p:timing>
</p:sld>
</file>

<file path=ppt/slides/slide3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16"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Compiling with gfortran at CPC</a:t>
            </a:r>
            <a:endParaRPr/>
          </a:p>
        </p:txBody>
      </p:sp>
      <p:sp>
        <p:nvSpPr>
          <p:cNvPr id="217" name="CustomShape 2"/>
          <p:cNvSpPr/>
          <p:nvPr/>
        </p:nvSpPr>
        <p:spPr>
          <a:xfrm>
            <a:off x="504000" y="1226520"/>
            <a:ext cx="9054000" cy="5451840"/>
          </a:xfrm>
          <a:prstGeom prst="rect">
            <a:avLst/>
          </a:prstGeom>
          <a:noFill/>
          <a:ln>
            <a:noFill/>
          </a:ln>
        </p:spPr>
        <p:style>
          <a:lnRef idx="0"/>
          <a:fillRef idx="0"/>
          <a:effectRef idx="0"/>
          <a:fontRef idx="minor"/>
        </p:style>
      </p:sp>
      <p:sp>
        <p:nvSpPr>
          <p:cNvPr id="218" name="CustomShape 3"/>
          <p:cNvSpPr/>
          <p:nvPr/>
        </p:nvSpPr>
        <p:spPr>
          <a:xfrm>
            <a:off x="986760" y="1828800"/>
            <a:ext cx="8325360" cy="4465800"/>
          </a:xfrm>
          <a:prstGeom prst="rect">
            <a:avLst/>
          </a:prstGeom>
          <a:noFill/>
          <a:ln>
            <a:noFill/>
          </a:ln>
        </p:spPr>
        <p:style>
          <a:lnRef idx="0"/>
          <a:fillRef idx="0"/>
          <a:effectRef idx="0"/>
          <a:fontRef idx="minor"/>
        </p:style>
        <p:txBody>
          <a:bodyPr lIns="90000" rIns="90000" tIns="45000" bIns="45000"/>
          <a:p>
            <a:pPr>
              <a:lnSpc>
                <a:spcPct val="100000"/>
              </a:lnSpc>
            </a:pPr>
            <a:r>
              <a:rPr lang="en-US" strike="noStrike">
                <a:solidFill>
                  <a:srgbClr val="000000"/>
                </a:solidFill>
                <a:latin typeface="Courier 10 Pitch"/>
                <a:ea typeface="DejaVu Sans"/>
              </a:rPr>
              <a:t>LIB="-L/export/cpc-lw-webisuzak/wd51we/grib2/lib \</a:t>
            </a:r>
            <a:endParaRPr/>
          </a:p>
          <a:p>
            <a:pPr>
              <a:lnSpc>
                <a:spcPct val="100000"/>
              </a:lnSpc>
            </a:pPr>
            <a:r>
              <a:rPr lang="en-US" strike="noStrike">
                <a:solidFill>
                  <a:srgbClr val="000000"/>
                </a:solidFill>
                <a:latin typeface="Courier 10 Pitch"/>
                <a:ea typeface="DejaVu Sans"/>
              </a:rPr>
              <a:t>   </a:t>
            </a:r>
            <a:r>
              <a:rPr lang="en-US" strike="noStrike">
                <a:solidFill>
                  <a:srgbClr val="000000"/>
                </a:solidFill>
                <a:latin typeface="Courier 10 Pitch"/>
                <a:ea typeface="DejaVu Sans"/>
              </a:rPr>
              <a:t>-lwgrib2 -lgfortran -lz -lm"</a:t>
            </a:r>
            <a:endParaRPr/>
          </a:p>
          <a:p>
            <a:pPr>
              <a:lnSpc>
                <a:spcPct val="100000"/>
              </a:lnSpc>
            </a:pPr>
            <a:r>
              <a:rPr lang="en-US" strike="noStrike">
                <a:solidFill>
                  <a:srgbClr val="000000"/>
                </a:solidFill>
                <a:latin typeface="Courier 10 Pitch"/>
                <a:ea typeface="DejaVu Sans"/>
              </a:rPr>
              <a:t>MOD="-I/export/cpc-lw-webisuzak/wd51we/grib2/lib"</a:t>
            </a:r>
            <a:endParaRPr/>
          </a:p>
          <a:p>
            <a:pPr>
              <a:lnSpc>
                <a:spcPct val="100000"/>
              </a:lnSpc>
            </a:pPr>
            <a:r>
              <a:rPr lang="en-US" strike="noStrike">
                <a:solidFill>
                  <a:srgbClr val="000000"/>
                </a:solidFill>
                <a:latin typeface="Courier 10 Pitch"/>
                <a:ea typeface="DejaVu Sans"/>
              </a:rPr>
              <a:t>gfortran -fopenmp -o $prog $prog.f90 ${MOD} ${LIB}</a:t>
            </a:r>
            <a:endParaRPr/>
          </a:p>
          <a:p>
            <a:pPr>
              <a:lnSpc>
                <a:spcPct val="100000"/>
              </a:lnSpc>
            </a:pPr>
            <a:endParaRPr/>
          </a:p>
          <a:p>
            <a:pPr>
              <a:lnSpc>
                <a:spcPct val="100000"/>
              </a:lnSpc>
            </a:pPr>
            <a:r>
              <a:rPr lang="en-US" strike="noStrike">
                <a:solidFill>
                  <a:srgbClr val="000000"/>
                </a:solidFill>
                <a:latin typeface="Courier 10 Pitch"/>
                <a:ea typeface="DejaVu Sans"/>
              </a:rPr>
              <a:t>Note: uses gfortran compiler</a:t>
            </a:r>
            <a:endParaRPr/>
          </a:p>
          <a:p>
            <a:pPr>
              <a:lnSpc>
                <a:spcPct val="100000"/>
              </a:lnSpc>
            </a:pPr>
            <a:r>
              <a:rPr lang="en-US" strike="noStrike">
                <a:solidFill>
                  <a:srgbClr val="000000"/>
                </a:solidFill>
                <a:latin typeface="Courier 10 Pitch"/>
                <a:ea typeface="DejaVu Sans"/>
              </a:rPr>
              <a:t>Must compile with OpenMP</a:t>
            </a:r>
            <a:endParaRPr/>
          </a:p>
          <a:p>
            <a:pPr>
              <a:lnSpc>
                <a:spcPct val="100000"/>
              </a:lnSpc>
            </a:pPr>
            <a:r>
              <a:rPr lang="en-US" strike="noStrike">
                <a:solidFill>
                  <a:srgbClr val="000000"/>
                </a:solidFill>
                <a:latin typeface="Courier 10 Pitch"/>
                <a:ea typeface="DejaVu Sans"/>
              </a:rPr>
              <a:t>Sample files are in </a:t>
            </a:r>
            <a:endParaRPr/>
          </a:p>
          <a:p>
            <a:pPr>
              <a:lnSpc>
                <a:spcPct val="100000"/>
              </a:lnSpc>
            </a:pPr>
            <a:endParaRPr/>
          </a:p>
          <a:p>
            <a:pPr>
              <a:lnSpc>
                <a:spcPct val="100000"/>
              </a:lnSpc>
            </a:pPr>
            <a:r>
              <a:rPr lang="en-US" strike="noStrike">
                <a:solidFill>
                  <a:srgbClr val="000000"/>
                </a:solidFill>
                <a:latin typeface="Courier 10 Pitch"/>
                <a:ea typeface="DejaVu Sans"/>
              </a:rPr>
              <a:t>/export/cpc-lw-webisuzak/wd51we/grib2/callable_wgrib2</a:t>
            </a:r>
            <a:endParaRPr/>
          </a:p>
          <a:p>
            <a:pPr>
              <a:lnSpc>
                <a:spcPct val="100000"/>
              </a:lnSpc>
            </a:pPr>
            <a:r>
              <a:rPr lang="en-US" strike="noStrike">
                <a:solidFill>
                  <a:srgbClr val="000000"/>
                </a:solidFill>
                <a:latin typeface="Courier 10 Pitch"/>
                <a:ea typeface="DejaVu Sans"/>
              </a:rPr>
              <a:t>  </a:t>
            </a:r>
            <a:r>
              <a:rPr lang="en-US" strike="noStrike">
                <a:solidFill>
                  <a:srgbClr val="000000"/>
                </a:solidFill>
                <a:latin typeface="Courier 10 Pitch"/>
                <a:ea typeface="DejaVu Sans"/>
              </a:rPr>
              <a:t>/ftn_samples </a:t>
            </a:r>
            <a:endParaRPr/>
          </a:p>
          <a:p>
            <a:pPr>
              <a:lnSpc>
                <a:spcPct val="100000"/>
              </a:lnSpc>
            </a:pPr>
            <a:endParaRPr/>
          </a:p>
        </p:txBody>
      </p:sp>
    </p:spTree>
  </p:cSld>
  <p:timing>
    <p:tnLst>
      <p:par>
        <p:cTn id="67" dur="indefinite" restart="never" nodeType="tmRoot">
          <p:childTnLst>
            <p:seq>
              <p:cTn id="68" nodeType="mainSeq"/>
              <p:prevCondLst>
                <p:cond delay="0" evt="onPrev">
                  <p:tgtEl>
                    <p:sldTgt/>
                  </p:tgtEl>
                </p:cond>
              </p:prevCondLst>
              <p:nextCondLst>
                <p:cond delay="0"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19"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Under the Hood</a:t>
            </a:r>
            <a:endParaRPr/>
          </a:p>
        </p:txBody>
      </p:sp>
      <p:sp>
        <p:nvSpPr>
          <p:cNvPr id="220" name="CustomShape 2"/>
          <p:cNvSpPr/>
          <p:nvPr/>
        </p:nvSpPr>
        <p:spPr>
          <a:xfrm>
            <a:off x="504000" y="1226520"/>
            <a:ext cx="9054000" cy="5451840"/>
          </a:xfrm>
          <a:prstGeom prst="rect">
            <a:avLst/>
          </a:prstGeom>
          <a:noFill/>
          <a:ln>
            <a:noFill/>
          </a:ln>
        </p:spPr>
        <p:style>
          <a:lnRef idx="0"/>
          <a:fillRef idx="0"/>
          <a:effectRef idx="0"/>
          <a:fontRef idx="minor"/>
        </p:style>
        <p:txBody>
          <a:bodyPr lIns="0" rIns="0" tIns="0" bIns="0" anchor="ctr"/>
          <a:p>
            <a:pPr>
              <a:lnSpc>
                <a:spcPct val="100000"/>
              </a:lnSpc>
            </a:pPr>
            <a:r>
              <a:rPr lang="en-US" sz="2400" strike="noStrike">
                <a:solidFill>
                  <a:srgbClr val="000000"/>
                </a:solidFill>
                <a:latin typeface="Arial"/>
                <a:ea typeface="DejaVu Sans"/>
              </a:rPr>
              <a:t>John Howard converted the wgrib2 utility into a C function.  Grb2_mk_inv(..) and grb2_inq(..) are fortran wrappers that call this wgrib2(..) function.</a:t>
            </a:r>
            <a:endParaRPr/>
          </a:p>
          <a:p>
            <a:pPr>
              <a:lnSpc>
                <a:spcPct val="100000"/>
              </a:lnSpc>
            </a:pPr>
            <a:endParaRPr/>
          </a:p>
          <a:p>
            <a:pPr>
              <a:lnSpc>
                <a:spcPct val="100000"/>
              </a:lnSpc>
            </a:pPr>
            <a:r>
              <a:rPr lang="en-US" sz="2400" strike="noStrike">
                <a:solidFill>
                  <a:srgbClr val="000000"/>
                </a:solidFill>
                <a:latin typeface="Arial"/>
                <a:ea typeface="DejaVu Sans"/>
              </a:rPr>
              <a:t>grb2_mk_inv(GRB,INV) get converted into the equivalent of</a:t>
            </a:r>
            <a:endParaRPr/>
          </a:p>
          <a:p>
            <a:pPr>
              <a:lnSpc>
                <a:spcPct val="100000"/>
              </a:lnSpc>
            </a:pP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wgrib2 GRB -Match_inv &gt; INV</a:t>
            </a:r>
            <a:endParaRPr/>
          </a:p>
          <a:p>
            <a:pPr>
              <a:lnSpc>
                <a:spcPct val="100000"/>
              </a:lnSpc>
            </a:pPr>
            <a:endParaRPr/>
          </a:p>
          <a:p>
            <a:pPr>
              <a:lnSpc>
                <a:spcPct val="100000"/>
              </a:lnSpc>
            </a:pPr>
            <a:r>
              <a:rPr lang="en-US" sz="2400" strike="noStrike">
                <a:solidFill>
                  <a:srgbClr val="000000"/>
                </a:solidFill>
                <a:latin typeface="Arial"/>
                <a:ea typeface="DejaVu Sans"/>
              </a:rPr>
              <a:t>Since the function doesn't handle redirection of stdout</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wgrib2 GRIB -Match_inv </a:t>
            </a:r>
            <a:r>
              <a:rPr lang="en-US" sz="2400" strike="noStrike">
                <a:solidFill>
                  <a:srgbClr val="ff0000"/>
                </a:solidFill>
                <a:latin typeface="Arial"/>
                <a:ea typeface="DejaVu Sans"/>
              </a:rPr>
              <a:t>-inv INV</a:t>
            </a:r>
            <a:endParaRPr/>
          </a:p>
          <a:p>
            <a:pPr>
              <a:lnSpc>
                <a:spcPct val="100000"/>
              </a:lnSpc>
            </a:pPr>
            <a:endParaRPr/>
          </a:p>
          <a:p>
            <a:pPr>
              <a:lnSpc>
                <a:spcPct val="100000"/>
              </a:lnSpc>
            </a:pPr>
            <a:r>
              <a:rPr lang="en-US" sz="2400" strike="noStrike">
                <a:solidFill>
                  <a:srgbClr val="000000"/>
                </a:solidFill>
                <a:latin typeface="Arial"/>
                <a:ea typeface="DejaVu Sans"/>
              </a:rPr>
              <a:t>The equivalent fortran calls</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iret = wgrib2a('GRB','-Match_inv','-inv','INV')</a:t>
            </a:r>
            <a:endParaRPr/>
          </a:p>
        </p:txBody>
      </p:sp>
      <p:sp>
        <p:nvSpPr>
          <p:cNvPr id="221" name="CustomShape 3"/>
          <p:cNvSpPr/>
          <p:nvPr/>
        </p:nvSpPr>
        <p:spPr>
          <a:xfrm>
            <a:off x="8729280" y="5415120"/>
            <a:ext cx="178200" cy="343800"/>
          </a:xfrm>
          <a:prstGeom prst="rect">
            <a:avLst/>
          </a:prstGeom>
          <a:noFill/>
          <a:ln>
            <a:noFill/>
          </a:ln>
        </p:spPr>
        <p:style>
          <a:lnRef idx="0"/>
          <a:fillRef idx="0"/>
          <a:effectRef idx="0"/>
          <a:fontRef idx="minor"/>
        </p:style>
      </p:sp>
      <p:sp>
        <p:nvSpPr>
          <p:cNvPr id="222" name="CustomShape 4"/>
          <p:cNvSpPr/>
          <p:nvPr/>
        </p:nvSpPr>
        <p:spPr>
          <a:xfrm>
            <a:off x="6035040" y="5214960"/>
            <a:ext cx="3137760" cy="427680"/>
          </a:xfrm>
          <a:prstGeom prst="rect">
            <a:avLst/>
          </a:prstGeom>
          <a:noFill/>
          <a:ln>
            <a:noFill/>
          </a:ln>
        </p:spPr>
        <p:style>
          <a:lnRef idx="0"/>
          <a:fillRef idx="0"/>
          <a:effectRef idx="0"/>
          <a:fontRef idx="minor"/>
        </p:style>
        <p:txBody>
          <a:bodyPr wrap="none" lIns="90000" rIns="90000" tIns="45000" bIns="45000"/>
          <a:p>
            <a:pPr>
              <a:lnSpc>
                <a:spcPct val="100000"/>
              </a:lnSpc>
            </a:pPr>
            <a:r>
              <a:rPr lang="en-US" sz="2400" strike="noStrike">
                <a:solidFill>
                  <a:srgbClr val="ff0000"/>
                </a:solidFill>
                <a:latin typeface="Arial"/>
                <a:ea typeface="DejaVu Sans"/>
              </a:rPr>
              <a:t>Write inventory to INV</a:t>
            </a:r>
            <a:endParaRPr/>
          </a:p>
        </p:txBody>
      </p:sp>
      <p:sp>
        <p:nvSpPr>
          <p:cNvPr id="223" name="Line 5"/>
          <p:cNvSpPr/>
          <p:nvPr/>
        </p:nvSpPr>
        <p:spPr>
          <a:xfrm flipH="1" flipV="1">
            <a:off x="4937760" y="5303520"/>
            <a:ext cx="822960" cy="91440"/>
          </a:xfrm>
          <a:prstGeom prst="line">
            <a:avLst/>
          </a:prstGeom>
          <a:ln>
            <a:solidFill>
              <a:srgbClr val="ff0000"/>
            </a:solidFill>
            <a:tailEnd len="med" type="triangle" w="med"/>
          </a:ln>
        </p:spPr>
      </p:sp>
    </p:spTree>
  </p:cSld>
  <p:timing>
    <p:tnLst>
      <p:par>
        <p:cTn id="69" dur="indefinite" restart="never" nodeType="tmRoot">
          <p:childTnLst>
            <p:seq>
              <p:cTn id="70" nodeType="mainSeq"/>
              <p:prevCondLst>
                <p:cond delay="0" evt="onPrev">
                  <p:tgtEl>
                    <p:sldTgt/>
                  </p:tgtEl>
                </p:cond>
              </p:prevCondLst>
              <p:nextCondLst>
                <p:cond delay="0" evt="onNext">
                  <p:tgtEl>
                    <p:sldTgt/>
                  </p:tgtEl>
                </p:cond>
              </p:nextCondLst>
            </p:seq>
          </p:childTnLst>
        </p:cTn>
      </p:par>
    </p:tnLst>
  </p:timing>
</p:sld>
</file>

<file path=ppt/slides/slide3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24"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Under the Hood</a:t>
            </a:r>
            <a:endParaRPr/>
          </a:p>
        </p:txBody>
      </p:sp>
      <p:sp>
        <p:nvSpPr>
          <p:cNvPr id="225" name="CustomShape 2"/>
          <p:cNvSpPr/>
          <p:nvPr/>
        </p:nvSpPr>
        <p:spPr>
          <a:xfrm>
            <a:off x="504000" y="1226520"/>
            <a:ext cx="9054000" cy="5451840"/>
          </a:xfrm>
          <a:prstGeom prst="rect">
            <a:avLst/>
          </a:prstGeom>
          <a:noFill/>
          <a:ln>
            <a:noFill/>
          </a:ln>
        </p:spPr>
        <p:style>
          <a:lnRef idx="0"/>
          <a:fillRef idx="0"/>
          <a:effectRef idx="0"/>
          <a:fontRef idx="minor"/>
        </p:style>
        <p:txBody>
          <a:bodyPr lIns="0" rIns="0" tIns="0" bIns="0" anchor="ctr"/>
          <a:p>
            <a:pPr>
              <a:lnSpc>
                <a:spcPct val="100000"/>
              </a:lnSpc>
            </a:pPr>
            <a:r>
              <a:rPr lang="en-US" sz="2400" strike="noStrike">
                <a:solidFill>
                  <a:srgbClr val="000000"/>
                </a:solidFill>
                <a:latin typeface="Arial"/>
                <a:ea typeface="DejaVu Sans"/>
              </a:rPr>
              <a:t>grb2_inq(GRB,INV,search,grid=grid) reads “grid”</a:t>
            </a:r>
            <a:endParaRPr/>
          </a:p>
          <a:p>
            <a:pPr>
              <a:lnSpc>
                <a:spcPct val="100000"/>
              </a:lnSpc>
            </a:pPr>
            <a:endParaRPr/>
          </a:p>
          <a:p>
            <a:pPr>
              <a:lnSpc>
                <a:spcPct val="100000"/>
              </a:lnSpc>
            </a:pPr>
            <a:r>
              <a:rPr lang="en-US" sz="2400" strike="noStrike">
                <a:solidFill>
                  <a:srgbClr val="000000"/>
                </a:solidFill>
                <a:latin typeface="Arial"/>
                <a:ea typeface="DejaVu Sans"/>
              </a:rPr>
              <a:t>This can be done by</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fgrep search &lt;INV | wgrib2 GRB -i -bin fort.11</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read(11) grid</a:t>
            </a:r>
            <a:endParaRPr/>
          </a:p>
          <a:p>
            <a:pPr>
              <a:lnSpc>
                <a:spcPct val="100000"/>
              </a:lnSpc>
            </a:pPr>
            <a:r>
              <a:rPr lang="en-US" sz="2400" strike="noStrike">
                <a:solidFill>
                  <a:srgbClr val="000000"/>
                </a:solidFill>
                <a:latin typeface="Arial"/>
                <a:ea typeface="DejaVu Sans"/>
              </a:rPr>
              <a:t>Want to avoid pipes, multiple processes, redirection</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wgrib2 GRB</a:t>
            </a:r>
            <a:r>
              <a:rPr lang="en-US" sz="2400" strike="noStrike">
                <a:solidFill>
                  <a:srgbClr val="0000ff"/>
                </a:solidFill>
                <a:latin typeface="Arial"/>
                <a:ea typeface="DejaVu Sans"/>
              </a:rPr>
              <a:t> -i_file INV</a:t>
            </a:r>
            <a:r>
              <a:rPr lang="en-US" sz="2400" strike="noStrike">
                <a:solidFill>
                  <a:srgbClr val="000000"/>
                </a:solidFill>
                <a:latin typeface="Arial"/>
                <a:ea typeface="DejaVu Sans"/>
              </a:rPr>
              <a:t> </a:t>
            </a:r>
            <a:r>
              <a:rPr lang="en-US" sz="2400" strike="noStrike">
                <a:solidFill>
                  <a:srgbClr val="ff0000"/>
                </a:solidFill>
                <a:latin typeface="Arial"/>
                <a:ea typeface="DejaVu Sans"/>
              </a:rPr>
              <a:t>-fgrep search</a:t>
            </a:r>
            <a:r>
              <a:rPr lang="en-US" sz="2400" strike="noStrike">
                <a:solidFill>
                  <a:srgbClr val="000000"/>
                </a:solidFill>
                <a:latin typeface="Arial"/>
                <a:ea typeface="DejaVu Sans"/>
              </a:rPr>
              <a:t> </a:t>
            </a:r>
            <a:r>
              <a:rPr lang="en-US" sz="2400" strike="noStrike">
                <a:solidFill>
                  <a:srgbClr val="008000"/>
                </a:solidFill>
                <a:latin typeface="Arial"/>
                <a:ea typeface="DejaVu Sans"/>
              </a:rPr>
              <a:t>-bin fort.11</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read(11)</a:t>
            </a:r>
            <a:endParaRPr/>
          </a:p>
          <a:p>
            <a:pPr>
              <a:lnSpc>
                <a:spcPct val="100000"/>
              </a:lnSpc>
            </a:pPr>
            <a:r>
              <a:rPr lang="en-US" sz="2400" strike="noStrike">
                <a:solidFill>
                  <a:srgbClr val="000000"/>
                </a:solidFill>
                <a:latin typeface="Arial"/>
                <a:ea typeface="DejaVu Sans"/>
              </a:rPr>
              <a:t>The Fortran equivalent but saving data in register 0.</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i = wgrib2a('GRB','-i_file','INV','-fgrep','search','-rpn','sto_0')</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     get nx, ny, allocate grid(:,:)</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i = wgrib2_get_mem_buffer(grid, nx*ny, 0)</a:t>
            </a:r>
            <a:endParaRPr/>
          </a:p>
        </p:txBody>
      </p:sp>
    </p:spTree>
  </p:cSld>
  <p:timing>
    <p:tnLst>
      <p:par>
        <p:cTn id="71" dur="indefinite" restart="never" nodeType="tmRoot">
          <p:childTnLst>
            <p:seq>
              <p:cTn id="72" nodeType="mainSeq"/>
              <p:prevCondLst>
                <p:cond delay="0" evt="onPrev">
                  <p:tgtEl>
                    <p:sldTgt/>
                  </p:tgtEl>
                </p:cond>
              </p:prevCondLst>
              <p:nextCondLst>
                <p:cond delay="0"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26"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Under the Hood</a:t>
            </a:r>
            <a:endParaRPr/>
          </a:p>
        </p:txBody>
      </p:sp>
      <p:sp>
        <p:nvSpPr>
          <p:cNvPr id="227" name="CustomShape 2"/>
          <p:cNvSpPr/>
          <p:nvPr/>
        </p:nvSpPr>
        <p:spPr>
          <a:xfrm>
            <a:off x="504000" y="1226520"/>
            <a:ext cx="9054000" cy="5451840"/>
          </a:xfrm>
          <a:prstGeom prst="rect">
            <a:avLst/>
          </a:prstGeom>
          <a:noFill/>
          <a:ln>
            <a:noFill/>
          </a:ln>
        </p:spPr>
        <p:style>
          <a:lnRef idx="0"/>
          <a:fillRef idx="0"/>
          <a:effectRef idx="0"/>
          <a:fontRef idx="minor"/>
        </p:style>
        <p:txBody>
          <a:bodyPr lIns="0" rIns="0" tIns="0" bIns="0" anchor="ctr"/>
          <a:p>
            <a:pPr>
              <a:lnSpc>
                <a:spcPct val="100000"/>
              </a:lnSpc>
            </a:pPr>
            <a:r>
              <a:rPr lang="en-US" sz="2400" strike="noStrike">
                <a:solidFill>
                  <a:srgbClr val="000000"/>
                </a:solidFill>
                <a:latin typeface="Arial"/>
                <a:ea typeface="DejaVu Sans"/>
              </a:rPr>
              <a:t>Advantages of this approach:</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-wrapper for wgrib2 = 98% wgrib2, 2% ftn api</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-users can use knowledge of wgrib2 inventory</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rather than becoming grib experts</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	</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 faster than wgrib2 utility</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-avoid overhead of call system('fgrep .. | wgrib2 …')</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-avoid using disk files to transfer data, ex. read(11) grid</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-files are not closed between calls to wgrib2(..)</a:t>
            </a:r>
            <a:endParaRPr/>
          </a:p>
        </p:txBody>
      </p:sp>
    </p:spTree>
  </p:cSld>
  <p:timing>
    <p:tnLst>
      <p:par>
        <p:cTn id="73" dur="indefinite" restart="never" nodeType="tmRoot">
          <p:childTnLst>
            <p:seq>
              <p:cTn id="74" nodeType="mainSeq"/>
              <p:prevCondLst>
                <p:cond delay="0" evt="onPrev">
                  <p:tgtEl>
                    <p:sldTgt/>
                  </p:tgtEl>
                </p:cond>
              </p:prevCondLst>
              <p:nextCondLst>
                <p:cond delay="0" evt="onNext">
                  <p:tgtEl>
                    <p:sldTgt/>
                  </p:tgtEl>
                </p:cond>
              </p:nextCondLst>
            </p:seq>
          </p:childTnLst>
        </p:cTn>
      </p:par>
    </p:tnLst>
  </p:timing>
</p:sld>
</file>

<file path=ppt/slides/slide3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28"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High Performance Computing (HPC)</a:t>
            </a:r>
            <a:endParaRPr/>
          </a:p>
        </p:txBody>
      </p:sp>
      <p:sp>
        <p:nvSpPr>
          <p:cNvPr id="229" name="CustomShape 2"/>
          <p:cNvSpPr/>
          <p:nvPr/>
        </p:nvSpPr>
        <p:spPr>
          <a:xfrm>
            <a:off x="504000" y="1226520"/>
            <a:ext cx="9054000" cy="5451840"/>
          </a:xfrm>
          <a:prstGeom prst="rect">
            <a:avLst/>
          </a:prstGeom>
          <a:noFill/>
          <a:ln>
            <a:noFill/>
          </a:ln>
        </p:spPr>
        <p:style>
          <a:lnRef idx="0"/>
          <a:fillRef idx="0"/>
          <a:effectRef idx="0"/>
          <a:fontRef idx="minor"/>
        </p:style>
        <p:txBody>
          <a:bodyPr lIns="0" rIns="0" tIns="0" bIns="0" anchor="ctr"/>
          <a:p>
            <a:pPr>
              <a:lnSpc>
                <a:spcPct val="100000"/>
              </a:lnSpc>
            </a:pPr>
            <a:r>
              <a:rPr lang="en-US" sz="2400" strike="noStrike">
                <a:solidFill>
                  <a:srgbClr val="000000"/>
                </a:solidFill>
                <a:latin typeface="Arial"/>
                <a:ea typeface="DejaVu Sans"/>
              </a:rPr>
              <a:t>wgrib2 is very file-centric which is not great for HPC which prefers to use memory buffers, and specialized code for doing the disk I/O. </a:t>
            </a:r>
            <a:endParaRPr/>
          </a:p>
          <a:p>
            <a:pPr>
              <a:lnSpc>
                <a:spcPct val="100000"/>
              </a:lnSpc>
            </a:pPr>
            <a:endParaRPr/>
          </a:p>
          <a:p>
            <a:pPr>
              <a:lnSpc>
                <a:spcPct val="100000"/>
              </a:lnSpc>
            </a:pPr>
            <a:r>
              <a:rPr lang="en-US" sz="2400" strike="noStrike">
                <a:solidFill>
                  <a:srgbClr val="000000"/>
                </a:solidFill>
                <a:latin typeface="Arial"/>
                <a:ea typeface="DejaVu Sans"/>
              </a:rPr>
              <a:t>The wgrib2 solution is memory files, '@mem:N'. Almost everywhere that accepts a file, will also accept a memory file. There are fortran calls to copy buffers to and from memory files.</a:t>
            </a:r>
            <a:endParaRPr/>
          </a:p>
        </p:txBody>
      </p:sp>
    </p:spTree>
  </p:cSld>
  <p:timing>
    <p:tnLst>
      <p:par>
        <p:cTn id="75" dur="indefinite" restart="never" nodeType="tmRoot">
          <p:childTnLst>
            <p:seq>
              <p:cTn id="76" nodeType="mainSeq"/>
              <p:prevCondLst>
                <p:cond delay="0" evt="onPrev">
                  <p:tgtEl>
                    <p:sldTgt/>
                  </p:tgtEl>
                </p:cond>
              </p:prevCondLst>
              <p:nextCondLst>
                <p:cond delay="0"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30"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High Performance Computing (HPC)</a:t>
            </a:r>
            <a:endParaRPr/>
          </a:p>
        </p:txBody>
      </p:sp>
      <p:sp>
        <p:nvSpPr>
          <p:cNvPr id="231" name="CustomShape 2"/>
          <p:cNvSpPr/>
          <p:nvPr/>
        </p:nvSpPr>
        <p:spPr>
          <a:xfrm>
            <a:off x="504000" y="1226520"/>
            <a:ext cx="9054000" cy="5451840"/>
          </a:xfrm>
          <a:prstGeom prst="rect">
            <a:avLst/>
          </a:prstGeom>
          <a:noFill/>
          <a:ln>
            <a:noFill/>
          </a:ln>
        </p:spPr>
        <p:style>
          <a:lnRef idx="0"/>
          <a:fillRef idx="0"/>
          <a:effectRef idx="0"/>
          <a:fontRef idx="minor"/>
        </p:style>
        <p:txBody>
          <a:bodyPr lIns="0" rIns="0" tIns="0" bIns="0" anchor="ctr"/>
          <a:p>
            <a:pPr>
              <a:lnSpc>
                <a:spcPct val="100000"/>
              </a:lnSpc>
            </a:pPr>
            <a:r>
              <a:rPr lang="en-US" sz="2400" strike="noStrike">
                <a:solidFill>
                  <a:srgbClr val="000000"/>
                </a:solidFill>
                <a:latin typeface="Arial"/>
                <a:ea typeface="DejaVu Sans"/>
              </a:rPr>
              <a:t>Typical HPC task: want to encode a thousand grib messages on a thousand MPI processes and then write out the thousand grib messages into a single file.</a:t>
            </a:r>
            <a:endParaRPr/>
          </a:p>
          <a:p>
            <a:pPr>
              <a:lnSpc>
                <a:spcPct val="100000"/>
              </a:lnSpc>
            </a:pP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Example: writing pgb file from the GFS model</a:t>
            </a:r>
            <a:endParaRPr/>
          </a:p>
        </p:txBody>
      </p:sp>
    </p:spTree>
  </p:cSld>
  <p:timing>
    <p:tnLst>
      <p:par>
        <p:cTn id="77" dur="indefinite" restart="never" nodeType="tmRoot">
          <p:childTnLst>
            <p:seq>
              <p:cTn id="78" nodeType="mainSeq"/>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7"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Reading GRIB2: 5 line alternative</a:t>
            </a:r>
            <a:endParaRPr/>
          </a:p>
        </p:txBody>
      </p:sp>
      <p:sp>
        <p:nvSpPr>
          <p:cNvPr id="118" name="CustomShape 2"/>
          <p:cNvSpPr/>
          <p:nvPr/>
        </p:nvSpPr>
        <p:spPr>
          <a:xfrm>
            <a:off x="504000" y="1454400"/>
            <a:ext cx="9054000" cy="4996080"/>
          </a:xfrm>
          <a:prstGeom prst="rect">
            <a:avLst/>
          </a:prstGeom>
          <a:noFill/>
          <a:ln>
            <a:noFill/>
          </a:ln>
        </p:spPr>
        <p:style>
          <a:lnRef idx="0"/>
          <a:fillRef idx="0"/>
          <a:effectRef idx="0"/>
          <a:fontRef idx="minor"/>
        </p:style>
        <p:txBody>
          <a:bodyPr lIns="0" rIns="0" tIns="0" bIns="0" anchor="ctr"/>
          <a:p>
            <a:pPr>
              <a:lnSpc>
                <a:spcPct val="100000"/>
              </a:lnSpc>
            </a:pPr>
            <a:r>
              <a:rPr lang="en-US" sz="2000" strike="noStrike">
                <a:solidFill>
                  <a:srgbClr val="0047ff"/>
                </a:solidFill>
                <a:latin typeface="Courier 10 Pitch"/>
                <a:ea typeface="DejaVu Sans"/>
              </a:rPr>
              <a:t>use wgrib2api</a:t>
            </a:r>
            <a:r>
              <a:rPr lang="en-US" sz="2000" strike="noStrike">
                <a:solidFill>
                  <a:srgbClr val="ff3366"/>
                </a:solidFill>
                <a:latin typeface="Courier 10 Pitch"/>
                <a:ea typeface="DejaVu Sans"/>
              </a:rPr>
              <a:t> </a:t>
            </a:r>
            <a:endParaRPr/>
          </a:p>
          <a:p>
            <a:pPr>
              <a:lnSpc>
                <a:spcPct val="100000"/>
              </a:lnSpc>
            </a:pPr>
            <a:r>
              <a:rPr lang="en-US" sz="2000" strike="noStrike">
                <a:solidFill>
                  <a:srgbClr val="ff3366"/>
                </a:solidFill>
                <a:latin typeface="Courier 10 Pitch"/>
                <a:ea typeface="DejaVu Sans"/>
              </a:rPr>
              <a:t>real, allocatable :: grid(:,:),lat(:,:), lon(:,:)</a:t>
            </a:r>
            <a:endParaRPr/>
          </a:p>
          <a:p>
            <a:pPr>
              <a:lnSpc>
                <a:spcPct val="100000"/>
              </a:lnSpc>
            </a:pPr>
            <a:r>
              <a:rPr lang="en-US" sz="2000" strike="noStrike">
                <a:solidFill>
                  <a:srgbClr val="ff3366"/>
                </a:solidFill>
                <a:latin typeface="Courier 10 Pitch"/>
                <a:ea typeface="DejaVu Sans"/>
              </a:rPr>
              <a:t>iret=grb2_mk_inv('a.grb','a.inv')</a:t>
            </a:r>
            <a:endParaRPr/>
          </a:p>
          <a:p>
            <a:pPr>
              <a:lnSpc>
                <a:spcPct val="100000"/>
              </a:lnSpc>
            </a:pPr>
            <a:r>
              <a:rPr lang="en-US" sz="2000" strike="noStrike">
                <a:solidFill>
                  <a:srgbClr val="ff3366"/>
                </a:solidFill>
                <a:latin typeface="Courier 10 Pitch"/>
                <a:ea typeface="DejaVu Sans"/>
              </a:rPr>
              <a:t>iret=grb2_inq('a.grb','a.inv',':HGT:500 mb:',</a:t>
            </a:r>
            <a:endParaRPr/>
          </a:p>
          <a:p>
            <a:pPr>
              <a:lnSpc>
                <a:spcPct val="100000"/>
              </a:lnSpc>
            </a:pPr>
            <a:r>
              <a:rPr lang="en-US" sz="2000" strike="noStrike">
                <a:solidFill>
                  <a:srgbClr val="ff3366"/>
                </a:solidFill>
                <a:latin typeface="Courier 10 Pitch"/>
                <a:ea typeface="DejaVu Sans"/>
              </a:rPr>
              <a:t>      </a:t>
            </a:r>
            <a:r>
              <a:rPr lang="en-US" sz="2000" strike="noStrike">
                <a:solidFill>
                  <a:srgbClr val="ff3366"/>
                </a:solidFill>
                <a:latin typeface="Courier 10 Pitch"/>
                <a:ea typeface="DejaVu Sans"/>
              </a:rPr>
              <a:t>':120 hour fcst:', data2=grid,lat=lat,lon=lon)</a:t>
            </a:r>
            <a:endParaRPr/>
          </a:p>
          <a:p>
            <a:pPr>
              <a:lnSpc>
                <a:spcPct val="100000"/>
              </a:lnSpc>
            </a:pPr>
            <a:r>
              <a:rPr lang="en-US" sz="2000" strike="noStrike">
                <a:solidFill>
                  <a:srgbClr val="ff3366"/>
                </a:solidFill>
                <a:latin typeface="Courier 10 Pitch"/>
                <a:ea typeface="DejaVu Sans"/>
              </a:rPr>
              <a:t>if (iret.ne.1) stop 8</a:t>
            </a:r>
            <a:endParaRPr/>
          </a:p>
          <a:p>
            <a:pPr>
              <a:lnSpc>
                <a:spcPct val="100000"/>
              </a:lnSpc>
            </a:pPr>
            <a:endParaRPr/>
          </a:p>
          <a:p>
            <a:pPr>
              <a:lnSpc>
                <a:spcPct val="100000"/>
              </a:lnSpc>
            </a:pPr>
            <a:endParaRPr/>
          </a:p>
          <a:p>
            <a:pPr>
              <a:lnSpc>
                <a:spcPct val="100000"/>
              </a:lnSpc>
            </a:pPr>
            <a:r>
              <a:rPr lang="en-US" sz="2000" strike="noStrike">
                <a:solidFill>
                  <a:srgbClr val="000000"/>
                </a:solidFill>
                <a:latin typeface="Arial"/>
                <a:ea typeface="DejaVu Sans"/>
              </a:rPr>
              <a:t> </a:t>
            </a:r>
            <a:r>
              <a:rPr lang="en-US" sz="2400" strike="noStrike">
                <a:solidFill>
                  <a:srgbClr val="000000"/>
                </a:solidFill>
                <a:latin typeface="Arial"/>
                <a:ea typeface="DejaVu Sans"/>
              </a:rPr>
              <a:t>Use wgrib2api module</a:t>
            </a:r>
            <a:endParaRPr/>
          </a:p>
        </p:txBody>
      </p:sp>
      <p:sp>
        <p:nvSpPr>
          <p:cNvPr id="119" name="Line 3"/>
          <p:cNvSpPr/>
          <p:nvPr/>
        </p:nvSpPr>
        <p:spPr>
          <a:xfrm>
            <a:off x="374040" y="2774160"/>
            <a:ext cx="20520" cy="2327760"/>
          </a:xfrm>
          <a:prstGeom prst="line">
            <a:avLst/>
          </a:prstGeom>
          <a:ln>
            <a:solidFill>
              <a:srgbClr val="000000"/>
            </a:solidFill>
            <a:tailEnd len="med" type="triangle" w="med"/>
          </a:ln>
        </p:spPr>
      </p:sp>
    </p:spTree>
  </p:cSld>
  <p:timing>
    <p:tnLst>
      <p:par>
        <p:cTn id="7" dur="indefinite" restart="never" nodeType="tmRoot">
          <p:childTnLst>
            <p:seq>
              <p:cTn id="8" nodeType="mainSeq"/>
              <p:prevCondLst>
                <p:cond delay="0" evt="onPrev">
                  <p:tgtEl>
                    <p:sldTgt/>
                  </p:tgtEl>
                </p:cond>
              </p:prevCondLst>
              <p:nextCondLst>
                <p:cond delay="0"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show="0">
  <p:cSld>
    <p:spTree>
      <p:nvGrpSpPr>
        <p:cNvPr id="1" name=""/>
        <p:cNvGrpSpPr/>
        <p:nvPr/>
      </p:nvGrpSpPr>
      <p:grpSpPr>
        <a:xfrm>
          <a:off x="0" y="0"/>
          <a:ext cx="0" cy="0"/>
          <a:chOff x="0" y="0"/>
          <a:chExt cx="0" cy="0"/>
        </a:xfrm>
      </p:grpSpPr>
      <p:sp>
        <p:nvSpPr>
          <p:cNvPr id="232"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HPC write:  Part 1</a:t>
            </a:r>
            <a:endParaRPr/>
          </a:p>
        </p:txBody>
      </p:sp>
      <p:sp>
        <p:nvSpPr>
          <p:cNvPr id="233" name="CustomShape 2"/>
          <p:cNvSpPr/>
          <p:nvPr/>
        </p:nvSpPr>
        <p:spPr>
          <a:xfrm>
            <a:off x="504000" y="1226520"/>
            <a:ext cx="9054000" cy="5451840"/>
          </a:xfrm>
          <a:prstGeom prst="rect">
            <a:avLst/>
          </a:prstGeom>
          <a:noFill/>
          <a:ln>
            <a:noFill/>
          </a:ln>
        </p:spPr>
        <p:style>
          <a:lnRef idx="0"/>
          <a:fillRef idx="0"/>
          <a:effectRef idx="0"/>
          <a:fontRef idx="minor"/>
        </p:style>
        <p:txBody>
          <a:bodyPr lIns="0" rIns="0" tIns="0" bIns="0" anchor="ctr"/>
          <a:p>
            <a:pPr>
              <a:lnSpc>
                <a:spcPct val="100000"/>
              </a:lnSpc>
            </a:pPr>
            <a:r>
              <a:rPr lang="en-US" sz="2400" strike="noStrike">
                <a:solidFill>
                  <a:srgbClr val="000000"/>
                </a:solidFill>
                <a:latin typeface="Arial"/>
                <a:ea typeface="DejaVu Sans"/>
              </a:rPr>
              <a:t>1)Each of the 1000 MPI processes get a copy of the template and writes it to a memory file 0, '@mem:0'.</a:t>
            </a:r>
            <a:endParaRPr/>
          </a:p>
          <a:p>
            <a:pPr>
              <a:lnSpc>
                <a:spcPct val="100000"/>
              </a:lnSpc>
            </a:pPr>
            <a:r>
              <a:rPr lang="en-US" sz="2400" strike="noStrike">
                <a:solidFill>
                  <a:srgbClr val="000000"/>
                </a:solidFill>
                <a:latin typeface="Arial"/>
                <a:ea typeface="DejaVu Sans"/>
              </a:rPr>
              <a:t>2) Each of the 1000 MPI processes get a copy of the field that they want to encode into grib. </a:t>
            </a:r>
            <a:endParaRPr/>
          </a:p>
          <a:p>
            <a:pPr>
              <a:lnSpc>
                <a:spcPct val="100000"/>
              </a:lnSpc>
            </a:pPr>
            <a:r>
              <a:rPr lang="en-US" sz="2400" strike="noStrike">
                <a:solidFill>
                  <a:srgbClr val="000000"/>
                </a:solidFill>
                <a:latin typeface="Arial"/>
                <a:ea typeface="DejaVu Sans"/>
              </a:rPr>
              <a:t>3) Make metadata string</a:t>
            </a:r>
            <a:endParaRPr/>
          </a:p>
          <a:p>
            <a:pPr>
              <a:lnSpc>
                <a:spcPct val="100000"/>
              </a:lnSpc>
            </a:pPr>
            <a:r>
              <a:rPr lang="en-US" sz="2400" strike="noStrike">
                <a:solidFill>
                  <a:srgbClr val="000000"/>
                </a:solidFill>
                <a:latin typeface="Arial"/>
                <a:ea typeface="DejaVu Sans"/>
              </a:rPr>
              <a:t>4) Each of the 1000 processes encodes to memory file 1</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grb2_write('@mem:1','@mem:0',1,data2=grid,meta=metadata)</a:t>
            </a:r>
            <a:endParaRPr/>
          </a:p>
          <a:p>
            <a:pPr>
              <a:lnSpc>
                <a:spcPct val="100000"/>
              </a:lnSpc>
            </a:pPr>
            <a:r>
              <a:rPr lang="en-US" sz="2400" strike="noStrike">
                <a:solidFill>
                  <a:srgbClr val="000000"/>
                </a:solidFill>
                <a:latin typeface="Arial"/>
                <a:ea typeface="DejaVu Sans"/>
              </a:rPr>
              <a:t>5) Each of the 1000 processes copies the @mem:1 to a buffer.</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nsize = grib2_get_mem_buffer_size(1)</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allocate (buffer(nsize))</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i = grib2_get_mem_buffer(buffer,nsize,1)</a:t>
            </a:r>
            <a:endParaRPr/>
          </a:p>
        </p:txBody>
      </p:sp>
    </p:spTree>
  </p:cSld>
  <p:timing>
    <p:tnLst>
      <p:par>
        <p:cTn id="79" dur="indefinite" restart="never" nodeType="tmRoot">
          <p:childTnLst>
            <p:seq>
              <p:cTn id="80" nodeType="mainSeq"/>
              <p:prevCondLst>
                <p:cond delay="0" evt="onPrev">
                  <p:tgtEl>
                    <p:sldTgt/>
                  </p:tgtEl>
                </p:cond>
              </p:prevCondLst>
              <p:nextCondLst>
                <p:cond delay="0"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34"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HPC write: Part 2</a:t>
            </a:r>
            <a:endParaRPr/>
          </a:p>
        </p:txBody>
      </p:sp>
      <p:sp>
        <p:nvSpPr>
          <p:cNvPr id="235" name="CustomShape 2"/>
          <p:cNvSpPr/>
          <p:nvPr/>
        </p:nvSpPr>
        <p:spPr>
          <a:xfrm>
            <a:off x="504000" y="1226520"/>
            <a:ext cx="9054000" cy="5451840"/>
          </a:xfrm>
          <a:prstGeom prst="rect">
            <a:avLst/>
          </a:prstGeom>
          <a:noFill/>
          <a:ln>
            <a:noFill/>
          </a:ln>
        </p:spPr>
        <p:style>
          <a:lnRef idx="0"/>
          <a:fillRef idx="0"/>
          <a:effectRef idx="0"/>
          <a:fontRef idx="minor"/>
        </p:style>
        <p:txBody>
          <a:bodyPr lIns="0" rIns="0" tIns="0" bIns="0" anchor="ctr"/>
          <a:p>
            <a:pPr>
              <a:lnSpc>
                <a:spcPct val="100000"/>
              </a:lnSpc>
            </a:pPr>
            <a:r>
              <a:rPr lang="en-US" sz="2400" strike="noStrike">
                <a:solidFill>
                  <a:srgbClr val="000000"/>
                </a:solidFill>
                <a:latin typeface="Arial"/>
                <a:ea typeface="DejaVu Sans"/>
              </a:rPr>
              <a:t>A) 1000 processes sends grib messages to the I/O process which writes data to disk.</a:t>
            </a:r>
            <a:endParaRPr/>
          </a:p>
          <a:p>
            <a:pPr>
              <a:lnSpc>
                <a:spcPct val="100000"/>
              </a:lnSpc>
            </a:pP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or</a:t>
            </a:r>
            <a:endParaRPr/>
          </a:p>
          <a:p>
            <a:pPr>
              <a:lnSpc>
                <a:spcPct val="100000"/>
              </a:lnSpc>
            </a:pPr>
            <a:endParaRPr/>
          </a:p>
          <a:p>
            <a:pPr>
              <a:lnSpc>
                <a:spcPct val="100000"/>
              </a:lnSpc>
            </a:pPr>
            <a:r>
              <a:rPr lang="en-US" sz="2400" strike="noStrike">
                <a:solidFill>
                  <a:srgbClr val="000000"/>
                </a:solidFill>
                <a:latin typeface="Arial"/>
                <a:ea typeface="DejaVu Sans"/>
              </a:rPr>
              <a:t>B) Processes determine location of respective grib message and write the grib message using a parallel file system.</a:t>
            </a:r>
            <a:endParaRPr/>
          </a:p>
        </p:txBody>
      </p:sp>
    </p:spTree>
  </p:cSld>
  <p:timing>
    <p:tnLst>
      <p:par>
        <p:cTn id="81" dur="indefinite" restart="never" nodeType="tmRoot">
          <p:childTnLst>
            <p:seq>
              <p:cTn id="82" nodeType="mainSeq"/>
              <p:prevCondLst>
                <p:cond delay="0" evt="onPrev">
                  <p:tgtEl>
                    <p:sldTgt/>
                  </p:tgtEl>
                </p:cond>
              </p:prevCondLst>
              <p:nextCondLst>
                <p:cond delay="0" evt="onNext">
                  <p:tgtEl>
                    <p:sldTgt/>
                  </p:tgtEl>
                </p:cond>
              </p:nextCondLst>
            </p:seq>
          </p:childTnLst>
        </p:cTn>
      </p:par>
    </p:tnLst>
  </p:timing>
</p:sld>
</file>

<file path=ppt/slides/slide4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36"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HPC read</a:t>
            </a:r>
            <a:endParaRPr/>
          </a:p>
        </p:txBody>
      </p:sp>
      <p:sp>
        <p:nvSpPr>
          <p:cNvPr id="237" name="CustomShape 2"/>
          <p:cNvSpPr/>
          <p:nvPr/>
        </p:nvSpPr>
        <p:spPr>
          <a:xfrm>
            <a:off x="504000" y="1226520"/>
            <a:ext cx="9054000" cy="5451840"/>
          </a:xfrm>
          <a:prstGeom prst="rect">
            <a:avLst/>
          </a:prstGeom>
          <a:noFill/>
          <a:ln>
            <a:noFill/>
          </a:ln>
        </p:spPr>
        <p:style>
          <a:lnRef idx="0"/>
          <a:fillRef idx="0"/>
          <a:effectRef idx="0"/>
          <a:fontRef idx="minor"/>
        </p:style>
        <p:txBody>
          <a:bodyPr lIns="0" rIns="0" tIns="0" bIns="0" anchor="ctr"/>
          <a:p>
            <a:pPr>
              <a:lnSpc>
                <a:spcPct val="100000"/>
              </a:lnSpc>
            </a:pPr>
            <a:r>
              <a:rPr lang="en-US" sz="2400" strike="noStrike">
                <a:solidFill>
                  <a:srgbClr val="000000"/>
                </a:solidFill>
                <a:latin typeface="Arial"/>
                <a:ea typeface="DejaVu Sans"/>
              </a:rPr>
              <a:t>Making an index file is naturally a serial operation. However, grib is a transmission format, so it should be possible to parallelize the creation of an index file. </a:t>
            </a:r>
            <a:endParaRPr/>
          </a:p>
          <a:p>
            <a:pPr>
              <a:lnSpc>
                <a:spcPct val="100000"/>
              </a:lnSpc>
            </a:pPr>
            <a:endParaRPr/>
          </a:p>
          <a:p>
            <a:pPr>
              <a:lnSpc>
                <a:spcPct val="100000"/>
              </a:lnSpc>
            </a:pPr>
            <a:r>
              <a:rPr lang="en-US" sz="2400" strike="noStrike">
                <a:solidFill>
                  <a:srgbClr val="000000"/>
                </a:solidFill>
                <a:latin typeface="Arial"/>
                <a:ea typeface="DejaVu Sans"/>
              </a:rPr>
              <a:t>Once you have an index file, reading can parallelized by using memory files or parallel reads of the grib file.</a:t>
            </a:r>
            <a:endParaRPr/>
          </a:p>
        </p:txBody>
      </p:sp>
    </p:spTree>
  </p:cSld>
  <p:timing>
    <p:tnLst>
      <p:par>
        <p:cTn id="83" dur="indefinite" restart="never" nodeType="tmRoot">
          <p:childTnLst>
            <p:seq>
              <p:cTn id="84" nodeType="mainSeq"/>
              <p:prevCondLst>
                <p:cond delay="0" evt="onPrev">
                  <p:tgtEl>
                    <p:sldTgt/>
                  </p:tgtEl>
                </p:cond>
              </p:prevCondLst>
              <p:nextCondLst>
                <p:cond delay="0"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38"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Advantages over g2lib</a:t>
            </a:r>
            <a:endParaRPr/>
          </a:p>
        </p:txBody>
      </p:sp>
      <p:sp>
        <p:nvSpPr>
          <p:cNvPr id="239" name="CustomShape 2"/>
          <p:cNvSpPr/>
          <p:nvPr/>
        </p:nvSpPr>
        <p:spPr>
          <a:xfrm>
            <a:off x="504000" y="1226520"/>
            <a:ext cx="9054000" cy="5451840"/>
          </a:xfrm>
          <a:prstGeom prst="rect">
            <a:avLst/>
          </a:prstGeom>
          <a:noFill/>
          <a:ln>
            <a:noFill/>
          </a:ln>
        </p:spPr>
        <p:style>
          <a:lnRef idx="0"/>
          <a:fillRef idx="0"/>
          <a:effectRef idx="0"/>
          <a:fontRef idx="minor"/>
        </p:style>
        <p:txBody>
          <a:bodyPr lIns="0" rIns="0" tIns="0" bIns="0" anchor="ctr"/>
          <a:p>
            <a:pPr>
              <a:lnSpc>
                <a:spcPct val="100000"/>
              </a:lnSpc>
            </a:pPr>
            <a:r>
              <a:rPr lang="en-US" sz="2400" strike="noStrike">
                <a:solidFill>
                  <a:srgbClr val="000000"/>
                </a:solidFill>
                <a:latin typeface="Arial"/>
                <a:ea typeface="DejaVu Sans"/>
              </a:rPr>
              <a:t>1) High level vs low level</a:t>
            </a:r>
            <a:endParaRPr/>
          </a:p>
          <a:p>
            <a:pPr>
              <a:lnSpc>
                <a:spcPct val="100000"/>
              </a:lnSpc>
            </a:pPr>
            <a:endParaRPr/>
          </a:p>
          <a:p>
            <a:pPr>
              <a:lnSpc>
                <a:spcPct val="100000"/>
              </a:lnSpc>
            </a:pPr>
            <a:r>
              <a:rPr lang="en-US" sz="2400" strike="noStrike">
                <a:solidFill>
                  <a:srgbClr val="000000"/>
                </a:solidFill>
                <a:latin typeface="Arial"/>
                <a:ea typeface="DejaVu Sans"/>
              </a:rPr>
              <a:t>2) Can use wgrib2 experience. Can specify ':CPRAT:surface:12 hour fcst:'.  With g2lib, need to fill an array which depends on the  product definition template.</a:t>
            </a:r>
            <a:endParaRPr/>
          </a:p>
          <a:p>
            <a:pPr>
              <a:lnSpc>
                <a:spcPct val="100000"/>
              </a:lnSpc>
            </a:pPr>
            <a:endParaRPr/>
          </a:p>
          <a:p>
            <a:pPr>
              <a:lnSpc>
                <a:spcPct val="100000"/>
              </a:lnSpc>
            </a:pPr>
            <a:r>
              <a:rPr lang="en-US" sz="2400" strike="noStrike">
                <a:solidFill>
                  <a:srgbClr val="000000"/>
                </a:solidFill>
                <a:latin typeface="Arial"/>
                <a:ea typeface="DejaVu Sans"/>
              </a:rPr>
              <a:t>3) CPRAT, CRAIN, PEVAP, etc have 2 definitions, NCEP and WMO definitions.  With g2lib, you to specify the NCEP or WMO version.</a:t>
            </a:r>
            <a:endParaRPr/>
          </a:p>
        </p:txBody>
      </p:sp>
    </p:spTree>
  </p:cSld>
  <p:timing>
    <p:tnLst>
      <p:par>
        <p:cTn id="85" dur="indefinite" restart="never" nodeType="tmRoot">
          <p:childTnLst>
            <p:seq>
              <p:cTn id="86" nodeType="mainSeq"/>
              <p:prevCondLst>
                <p:cond delay="0" evt="onPrev">
                  <p:tgtEl>
                    <p:sldTgt/>
                  </p:tgtEl>
                </p:cond>
              </p:prevCondLst>
              <p:nextCondLst>
                <p:cond delay="0" evt="onNext">
                  <p:tgtEl>
                    <p:sldTgt/>
                  </p:tgtEl>
                </p:cond>
              </p:nextCondLst>
            </p:seq>
          </p:childTnLst>
        </p:cTn>
      </p:par>
    </p:tnLst>
  </p:timing>
</p:sld>
</file>

<file path=ppt/slides/slide4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40"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Advantages over g2lib</a:t>
            </a:r>
            <a:endParaRPr/>
          </a:p>
        </p:txBody>
      </p:sp>
      <p:sp>
        <p:nvSpPr>
          <p:cNvPr id="241" name="CustomShape 2"/>
          <p:cNvSpPr/>
          <p:nvPr/>
        </p:nvSpPr>
        <p:spPr>
          <a:xfrm>
            <a:off x="504000" y="1226520"/>
            <a:ext cx="9054000" cy="5451840"/>
          </a:xfrm>
          <a:prstGeom prst="rect">
            <a:avLst/>
          </a:prstGeom>
          <a:noFill/>
          <a:ln>
            <a:noFill/>
          </a:ln>
        </p:spPr>
        <p:style>
          <a:lnRef idx="0"/>
          <a:fillRef idx="0"/>
          <a:effectRef idx="0"/>
          <a:fontRef idx="minor"/>
        </p:style>
        <p:txBody>
          <a:bodyPr lIns="0" rIns="0" tIns="0" bIns="0" anchor="ctr"/>
          <a:p>
            <a:pPr>
              <a:lnSpc>
                <a:spcPct val="100000"/>
              </a:lnSpc>
            </a:pPr>
            <a:r>
              <a:rPr lang="en-US" sz="2400" strike="noStrike">
                <a:solidFill>
                  <a:srgbClr val="000000"/>
                </a:solidFill>
                <a:latin typeface="Arial"/>
                <a:ea typeface="DejaVu Sans"/>
              </a:rPr>
              <a:t>4) “500 mb” is encoded as 50000 (pa) = I * 10**J</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With g2lib, you have to specify I and J.</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If 500 mb is expressed with a different</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but valid I and J, no match when trying to read.</a:t>
            </a:r>
            <a:endParaRPr/>
          </a:p>
          <a:p>
            <a:pPr>
              <a:lnSpc>
                <a:spcPct val="100000"/>
              </a:lnSpc>
            </a:pPr>
            <a:endParaRPr/>
          </a:p>
          <a:p>
            <a:pPr>
              <a:lnSpc>
                <a:spcPct val="100000"/>
              </a:lnSpc>
            </a:pPr>
            <a:r>
              <a:rPr lang="en-US" sz="2400" strike="noStrike">
                <a:solidFill>
                  <a:srgbClr val="000000"/>
                </a:solidFill>
                <a:latin typeface="Arial"/>
                <a:ea typeface="DejaVu Sans"/>
              </a:rPr>
              <a:t>5) handles more compression types</a:t>
            </a:r>
            <a:endParaRPr/>
          </a:p>
          <a:p>
            <a:pPr>
              <a:lnSpc>
                <a:spcPct val="100000"/>
              </a:lnSpc>
            </a:pPr>
            <a:endParaRPr/>
          </a:p>
          <a:p>
            <a:pPr>
              <a:lnSpc>
                <a:spcPct val="100000"/>
              </a:lnSpc>
            </a:pPr>
            <a:r>
              <a:rPr lang="en-US" sz="2400" strike="noStrike">
                <a:solidFill>
                  <a:srgbClr val="000000"/>
                </a:solidFill>
                <a:latin typeface="Arial"/>
                <a:ea typeface="DejaVu Sans"/>
              </a:rPr>
              <a:t>6) Latitude, Longitude are easily computed</a:t>
            </a:r>
            <a:endParaRPr/>
          </a:p>
        </p:txBody>
      </p:sp>
    </p:spTree>
  </p:cSld>
  <p:timing>
    <p:tnLst>
      <p:par>
        <p:cTn id="87" dur="indefinite" restart="never" nodeType="tmRoot">
          <p:childTnLst>
            <p:seq>
              <p:cTn id="88" nodeType="mainSeq"/>
              <p:prevCondLst>
                <p:cond delay="0" evt="onPrev">
                  <p:tgtEl>
                    <p:sldTgt/>
                  </p:tgtEl>
                </p:cond>
              </p:prevCondLst>
              <p:nextCondLst>
                <p:cond delay="0"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42"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Advantages over g2lib</a:t>
            </a:r>
            <a:endParaRPr/>
          </a:p>
        </p:txBody>
      </p:sp>
      <p:sp>
        <p:nvSpPr>
          <p:cNvPr id="243" name="CustomShape 2"/>
          <p:cNvSpPr/>
          <p:nvPr/>
        </p:nvSpPr>
        <p:spPr>
          <a:xfrm>
            <a:off x="504000" y="1226520"/>
            <a:ext cx="9054000" cy="5451840"/>
          </a:xfrm>
          <a:prstGeom prst="rect">
            <a:avLst/>
          </a:prstGeom>
          <a:noFill/>
          <a:ln>
            <a:noFill/>
          </a:ln>
        </p:spPr>
        <p:style>
          <a:lnRef idx="0"/>
          <a:fillRef idx="0"/>
          <a:effectRef idx="0"/>
          <a:fontRef idx="minor"/>
        </p:style>
        <p:txBody>
          <a:bodyPr lIns="0" rIns="0" tIns="0" bIns="0" anchor="ctr"/>
          <a:p>
            <a:pPr>
              <a:lnSpc>
                <a:spcPct val="100000"/>
              </a:lnSpc>
            </a:pPr>
            <a:r>
              <a:rPr lang="en-US" sz="2400" strike="noStrike">
                <a:solidFill>
                  <a:srgbClr val="000000"/>
                </a:solidFill>
                <a:latin typeface="Arial"/>
                <a:ea typeface="DejaVu Sans"/>
              </a:rPr>
              <a:t>7) Data converted to we:sn order</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g2lib: uses raw order</a:t>
            </a:r>
            <a:endParaRPr/>
          </a:p>
          <a:p>
            <a:pPr>
              <a:lnSpc>
                <a:spcPct val="100000"/>
              </a:lnSpc>
            </a:pPr>
            <a:endParaRPr/>
          </a:p>
          <a:p>
            <a:pPr>
              <a:lnSpc>
                <a:spcPct val="100000"/>
              </a:lnSpc>
            </a:pPr>
            <a:r>
              <a:rPr lang="en-US" sz="2400" strike="noStrike">
                <a:solidFill>
                  <a:srgbClr val="000000"/>
                </a:solidFill>
                <a:latin typeface="Arial"/>
                <a:ea typeface="DejaVu Sans"/>
              </a:rPr>
              <a:t>8) Undefined = 9.999e20</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g2lib: user has to determine whether</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to use a bitmap or special value</a:t>
            </a:r>
            <a:endParaRPr/>
          </a:p>
          <a:p>
            <a:pPr>
              <a:lnSpc>
                <a:spcPct val="100000"/>
              </a:lnSpc>
            </a:pPr>
            <a:endParaRPr/>
          </a:p>
          <a:p>
            <a:pPr>
              <a:lnSpc>
                <a:spcPct val="100000"/>
              </a:lnSpc>
            </a:pPr>
            <a:r>
              <a:rPr lang="en-US" sz="2400" strike="noStrike">
                <a:solidFill>
                  <a:srgbClr val="000000"/>
                </a:solidFill>
                <a:latin typeface="Arial"/>
                <a:ea typeface="DejaVu Sans"/>
              </a:rPr>
              <a:t>9) OpenMP enabled</a:t>
            </a:r>
            <a:endParaRPr/>
          </a:p>
        </p:txBody>
      </p:sp>
    </p:spTree>
  </p:cSld>
  <p:timing>
    <p:tnLst>
      <p:par>
        <p:cTn id="89" dur="indefinite" restart="never" nodeType="tmRoot">
          <p:childTnLst>
            <p:seq>
              <p:cTn id="90" nodeType="mainSeq"/>
              <p:prevCondLst>
                <p:cond delay="0" evt="onPrev">
                  <p:tgtEl>
                    <p:sldTgt/>
                  </p:tgtEl>
                </p:cond>
              </p:prevCondLst>
              <p:nextCondLst>
                <p:cond delay="0" evt="onNext">
                  <p:tgtEl>
                    <p:sldTgt/>
                  </p:tgtEl>
                </p:cond>
              </p:nextCondLst>
            </p:seq>
          </p:childTnLst>
        </p:cTn>
      </p:par>
    </p:tnLst>
  </p:timing>
</p:sld>
</file>

<file path=ppt/slides/slide4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44"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Advantages over g2lib</a:t>
            </a:r>
            <a:endParaRPr/>
          </a:p>
        </p:txBody>
      </p:sp>
      <p:sp>
        <p:nvSpPr>
          <p:cNvPr id="245" name="CustomShape 2"/>
          <p:cNvSpPr/>
          <p:nvPr/>
        </p:nvSpPr>
        <p:spPr>
          <a:xfrm>
            <a:off x="504000" y="1226520"/>
            <a:ext cx="9054000" cy="5451840"/>
          </a:xfrm>
          <a:prstGeom prst="rect">
            <a:avLst/>
          </a:prstGeom>
          <a:noFill/>
          <a:ln>
            <a:noFill/>
          </a:ln>
        </p:spPr>
        <p:style>
          <a:lnRef idx="0"/>
          <a:fillRef idx="0"/>
          <a:effectRef idx="0"/>
          <a:fontRef idx="minor"/>
        </p:style>
        <p:txBody>
          <a:bodyPr lIns="0" rIns="0" tIns="0" bIns="0" anchor="ctr"/>
          <a:p>
            <a:pPr>
              <a:lnSpc>
                <a:spcPct val="100000"/>
              </a:lnSpc>
            </a:pPr>
            <a:r>
              <a:rPr lang="en-US" sz="2400" strike="noStrike">
                <a:solidFill>
                  <a:srgbClr val="000000"/>
                </a:solidFill>
                <a:latin typeface="Arial"/>
                <a:ea typeface="DejaVu Sans"/>
              </a:rPr>
              <a:t>10) File size not limited to 2GB</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Ensemble files &gt; 2GB for many years</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g2lib: 2GB limit for reading?</a:t>
            </a:r>
            <a:endParaRPr/>
          </a:p>
          <a:p>
            <a:pPr>
              <a:lnSpc>
                <a:spcPct val="100000"/>
              </a:lnSpc>
            </a:pPr>
            <a:endParaRPr/>
          </a:p>
          <a:p>
            <a:pPr>
              <a:lnSpc>
                <a:spcPct val="100000"/>
              </a:lnSpc>
            </a:pPr>
            <a:r>
              <a:rPr lang="en-US" sz="2400" strike="noStrike">
                <a:solidFill>
                  <a:srgbClr val="000000"/>
                </a:solidFill>
                <a:latin typeface="Arial"/>
                <a:ea typeface="DejaVu Sans"/>
              </a:rPr>
              <a:t>11) Grid size: 2GB points, many routines are 4GB</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WFO: composited California radar ~ 1 GB points</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g2lib limit? </a:t>
            </a:r>
            <a:endParaRPr/>
          </a:p>
          <a:p>
            <a:pPr>
              <a:lnSpc>
                <a:spcPct val="100000"/>
              </a:lnSpc>
            </a:pPr>
            <a:endParaRPr/>
          </a:p>
          <a:p>
            <a:pPr>
              <a:lnSpc>
                <a:spcPct val="100000"/>
              </a:lnSpc>
            </a:pPr>
            <a:r>
              <a:rPr lang="en-US" sz="2400" strike="noStrike">
                <a:solidFill>
                  <a:srgbClr val="000000"/>
                </a:solidFill>
                <a:latin typeface="Arial"/>
                <a:ea typeface="DejaVu Sans"/>
              </a:rPr>
              <a:t>12) Grib message size: 4GB</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g2lib limit?</a:t>
            </a:r>
            <a:endParaRPr/>
          </a:p>
        </p:txBody>
      </p:sp>
    </p:spTree>
  </p:cSld>
  <p:timing>
    <p:tnLst>
      <p:par>
        <p:cTn id="91" dur="indefinite" restart="never" nodeType="tmRoot">
          <p:childTnLst>
            <p:seq>
              <p:cTn id="92" nodeType="mainSeq"/>
              <p:prevCondLst>
                <p:cond delay="0" evt="onPrev">
                  <p:tgtEl>
                    <p:sldTgt/>
                  </p:tgtEl>
                </p:cond>
              </p:prevCondLst>
              <p:nextCondLst>
                <p:cond delay="0"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46"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Advantages over g2lib</a:t>
            </a:r>
            <a:endParaRPr/>
          </a:p>
        </p:txBody>
      </p:sp>
      <p:sp>
        <p:nvSpPr>
          <p:cNvPr id="247" name="CustomShape 2"/>
          <p:cNvSpPr/>
          <p:nvPr/>
        </p:nvSpPr>
        <p:spPr>
          <a:xfrm>
            <a:off x="504000" y="1226520"/>
            <a:ext cx="9054000" cy="5451840"/>
          </a:xfrm>
          <a:prstGeom prst="rect">
            <a:avLst/>
          </a:prstGeom>
          <a:noFill/>
          <a:ln>
            <a:noFill/>
          </a:ln>
        </p:spPr>
        <p:style>
          <a:lnRef idx="0"/>
          <a:fillRef idx="0"/>
          <a:effectRef idx="0"/>
          <a:fontRef idx="minor"/>
        </p:style>
        <p:txBody>
          <a:bodyPr lIns="0" rIns="0" tIns="0" bIns="0" anchor="ctr"/>
          <a:p>
            <a:pPr>
              <a:lnSpc>
                <a:spcPct val="100000"/>
              </a:lnSpc>
            </a:pPr>
            <a:r>
              <a:rPr lang="en-US" sz="2400" strike="noStrike">
                <a:solidFill>
                  <a:srgbClr val="000000"/>
                </a:solidFill>
                <a:latin typeface="Arial"/>
                <a:ea typeface="DejaVu Sans"/>
              </a:rPr>
              <a:t>13) wgrib2api is a fortran wrapper to a subroutine version of wgrib2.  So 98% of the code (wgrib2) is well tested.  The wrapper is quite small (2%) and easy to extend.</a:t>
            </a:r>
            <a:endParaRPr/>
          </a:p>
          <a:p>
            <a:pPr>
              <a:lnSpc>
                <a:spcPct val="100000"/>
              </a:lnSpc>
            </a:pPr>
            <a:endParaRPr/>
          </a:p>
          <a:p>
            <a:pPr>
              <a:lnSpc>
                <a:spcPct val="100000"/>
              </a:lnSpc>
            </a:pPr>
            <a:r>
              <a:rPr lang="en-US" sz="2400" strike="noStrike">
                <a:solidFill>
                  <a:srgbClr val="000000"/>
                </a:solidFill>
                <a:latin typeface="Arial"/>
                <a:ea typeface="DejaVu Sans"/>
              </a:rPr>
              <a:t>14) updates to utility → updates to library.  The source code for for the utility and wgrib2api are bundled together.</a:t>
            </a:r>
            <a:endParaRPr/>
          </a:p>
          <a:p>
            <a:pPr>
              <a:lnSpc>
                <a:spcPct val="100000"/>
              </a:lnSpc>
            </a:pP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	</a:t>
            </a:r>
            <a:r>
              <a:rPr lang="en-US" sz="2400" strike="noStrike">
                <a:solidFill>
                  <a:srgbClr val="000000"/>
                </a:solidFill>
                <a:latin typeface="Arial"/>
                <a:ea typeface="DejaVu Sans"/>
              </a:rPr>
              <a:t>$ make</a:t>
            </a:r>
            <a:r>
              <a:rPr lang="en-US" sz="2400" strike="noStrike">
                <a:solidFill>
                  <a:srgbClr val="000000"/>
                </a:solidFill>
                <a:latin typeface="Arial"/>
                <a:ea typeface="DejaVu Sans"/>
              </a:rPr>
              <a:t>	</a:t>
            </a:r>
            <a:r>
              <a:rPr lang="en-US" sz="2400" strike="noStrike">
                <a:solidFill>
                  <a:srgbClr val="000000"/>
                </a:solidFill>
                <a:latin typeface="Arial"/>
                <a:ea typeface="DejaVu Sans"/>
              </a:rPr>
              <a:t>	</a:t>
            </a:r>
            <a:r>
              <a:rPr lang="en-US" sz="2400" strike="noStrike">
                <a:solidFill>
                  <a:srgbClr val="000000"/>
                </a:solidFill>
                <a:latin typeface="Arial"/>
                <a:ea typeface="DejaVu Sans"/>
              </a:rPr>
              <a:t>	</a:t>
            </a:r>
            <a:r>
              <a:rPr lang="en-US" sz="2400" strike="noStrike">
                <a:solidFill>
                  <a:srgbClr val="000000"/>
                </a:solidFill>
                <a:latin typeface="Arial"/>
                <a:ea typeface="DejaVu Sans"/>
              </a:rPr>
              <a:t>(makes wgrib2 utility)</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	</a:t>
            </a:r>
            <a:r>
              <a:rPr lang="en-US" sz="2400" strike="noStrike">
                <a:solidFill>
                  <a:srgbClr val="000000"/>
                </a:solidFill>
                <a:latin typeface="Arial"/>
                <a:ea typeface="DejaVu Sans"/>
              </a:rPr>
              <a:t>$ make lib</a:t>
            </a:r>
            <a:r>
              <a:rPr lang="en-US" sz="2400" strike="noStrike">
                <a:solidFill>
                  <a:srgbClr val="000000"/>
                </a:solidFill>
                <a:latin typeface="Arial"/>
                <a:ea typeface="DejaVu Sans"/>
              </a:rPr>
              <a:t>	</a:t>
            </a:r>
            <a:r>
              <a:rPr lang="en-US" sz="2400" strike="noStrike">
                <a:solidFill>
                  <a:srgbClr val="000000"/>
                </a:solidFill>
                <a:latin typeface="Arial"/>
                <a:ea typeface="DejaVu Sans"/>
              </a:rPr>
              <a:t>	</a:t>
            </a:r>
            <a:r>
              <a:rPr lang="en-US" sz="2400" strike="noStrike">
                <a:solidFill>
                  <a:srgbClr val="000000"/>
                </a:solidFill>
                <a:latin typeface="Arial"/>
                <a:ea typeface="DejaVu Sans"/>
              </a:rPr>
              <a:t>	</a:t>
            </a:r>
            <a:r>
              <a:rPr lang="en-US" sz="2400" strike="noStrike">
                <a:solidFill>
                  <a:srgbClr val="000000"/>
                </a:solidFill>
                <a:latin typeface="Arial"/>
                <a:ea typeface="DejaVu Sans"/>
              </a:rPr>
              <a:t>(makes ftn api)</a:t>
            </a:r>
            <a:endParaRPr/>
          </a:p>
          <a:p>
            <a:pPr>
              <a:lnSpc>
                <a:spcPct val="100000"/>
              </a:lnSpc>
            </a:pPr>
            <a:endParaRPr/>
          </a:p>
        </p:txBody>
      </p:sp>
    </p:spTree>
  </p:cSld>
  <p:timing>
    <p:tnLst>
      <p:par>
        <p:cTn id="93" dur="indefinite" restart="never" nodeType="tmRoot">
          <p:childTnLst>
            <p:seq>
              <p:cTn id="94" nodeType="mainSeq"/>
              <p:prevCondLst>
                <p:cond delay="0" evt="onPrev">
                  <p:tgtEl>
                    <p:sldTgt/>
                  </p:tgtEl>
                </p:cond>
              </p:prevCondLst>
              <p:nextCondLst>
                <p:cond delay="0" evt="onNext">
                  <p:tgtEl>
                    <p:sldTgt/>
                  </p:tgtEl>
                </p:cond>
              </p:nextCondLst>
            </p:seq>
          </p:childTnLst>
        </p:cTn>
      </p:par>
    </p:tnLst>
  </p:timing>
</p:sld>
</file>

<file path=ppt/slides/slide4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48"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Limitations</a:t>
            </a:r>
            <a:endParaRPr/>
          </a:p>
        </p:txBody>
      </p:sp>
      <p:sp>
        <p:nvSpPr>
          <p:cNvPr id="249" name="CustomShape 2"/>
          <p:cNvSpPr/>
          <p:nvPr/>
        </p:nvSpPr>
        <p:spPr>
          <a:xfrm>
            <a:off x="504000" y="1226520"/>
            <a:ext cx="9054000" cy="5451840"/>
          </a:xfrm>
          <a:prstGeom prst="rect">
            <a:avLst/>
          </a:prstGeom>
          <a:noFill/>
          <a:ln>
            <a:noFill/>
          </a:ln>
        </p:spPr>
        <p:style>
          <a:lnRef idx="0"/>
          <a:fillRef idx="0"/>
          <a:effectRef idx="0"/>
          <a:fontRef idx="minor"/>
        </p:style>
        <p:txBody>
          <a:bodyPr lIns="0" rIns="0" tIns="0" bIns="0" anchor="ctr"/>
          <a:p>
            <a:pPr>
              <a:lnSpc>
                <a:spcPct val="100000"/>
              </a:lnSpc>
            </a:pPr>
            <a:r>
              <a:rPr lang="en-US" sz="2400" strike="noStrike">
                <a:solidFill>
                  <a:srgbClr val="000000"/>
                </a:solidFill>
                <a:latin typeface="Arial"/>
                <a:ea typeface="DejaVu Sans"/>
              </a:rPr>
              <a:t>1) overhead from using the wgrib2 cmd line</a:t>
            </a:r>
            <a:endParaRPr/>
          </a:p>
          <a:p>
            <a:pPr>
              <a:lnSpc>
                <a:spcPct val="100000"/>
              </a:lnSpc>
            </a:pPr>
            <a:r>
              <a:rPr lang="en-US" sz="2400" strike="noStrike">
                <a:solidFill>
                  <a:srgbClr val="000000"/>
                </a:solidFill>
                <a:latin typeface="Arial"/>
                <a:ea typeface="DejaVu Sans"/>
              </a:rPr>
              <a:t>2) not reentrant</a:t>
            </a:r>
            <a:endParaRPr/>
          </a:p>
          <a:p>
            <a:pPr>
              <a:lnSpc>
                <a:spcPct val="100000"/>
              </a:lnSpc>
            </a:pPr>
            <a:r>
              <a:rPr lang="en-US" sz="2400" strike="noStrike">
                <a:solidFill>
                  <a:srgbClr val="000000"/>
                </a:solidFill>
                <a:latin typeface="Arial"/>
                <a:ea typeface="DejaVu Sans"/>
              </a:rPr>
              <a:t>3) hard to generate grib file from scratch</a:t>
            </a:r>
            <a:endParaRPr/>
          </a:p>
          <a:p>
            <a:pPr>
              <a:lnSpc>
                <a:spcPct val="100000"/>
              </a:lnSpc>
            </a:pPr>
            <a:r>
              <a:rPr lang="en-US" sz="2400" strike="noStrike">
                <a:solidFill>
                  <a:srgbClr val="000000"/>
                </a:solidFill>
                <a:latin typeface="Arial"/>
                <a:ea typeface="DejaVu Sans"/>
              </a:rPr>
              <a:t>4) not full grib2 support, wgrib2 doesn't support full grib2 standard</a:t>
            </a:r>
            <a:endParaRPr/>
          </a:p>
          <a:p>
            <a:pPr>
              <a:lnSpc>
                <a:spcPct val="100000"/>
              </a:lnSpc>
            </a:pPr>
            <a:endParaRPr/>
          </a:p>
          <a:p>
            <a:pPr>
              <a:lnSpc>
                <a:spcPct val="100000"/>
              </a:lnSpc>
            </a:pPr>
            <a:r>
              <a:rPr lang="en-US" sz="2400" strike="noStrike">
                <a:solidFill>
                  <a:srgbClr val="000000"/>
                </a:solidFill>
                <a:latin typeface="Arial"/>
                <a:ea typeface="DejaVu Sans"/>
              </a:rPr>
              <a:t>Overhead = writing cmd line, </a:t>
            </a:r>
            <a:r>
              <a:rPr lang="en-US" sz="2400" strike="noStrike">
                <a:solidFill>
                  <a:srgbClr val="ff0000"/>
                </a:solidFill>
                <a:latin typeface="Arial"/>
                <a:ea typeface="DejaVu Sans"/>
              </a:rPr>
              <a:t>parsing the cmd line, overhead of initializing wgrib2, more memory </a:t>
            </a:r>
            <a:endParaRPr/>
          </a:p>
          <a:p>
            <a:pPr>
              <a:lnSpc>
                <a:spcPct val="100000"/>
              </a:lnSpc>
            </a:pPr>
            <a:endParaRPr/>
          </a:p>
          <a:p>
            <a:pPr>
              <a:lnSpc>
                <a:spcPct val="100000"/>
              </a:lnSpc>
            </a:pPr>
            <a:r>
              <a:rPr lang="en-US" sz="2400" strike="noStrike">
                <a:solidFill>
                  <a:srgbClr val="000000"/>
                </a:solidFill>
                <a:latin typeface="Arial"/>
                <a:ea typeface="DejaVu Sans"/>
              </a:rPr>
              <a:t>Note: As grids get bigger, overhead will become a smaller fraction of the processing.</a:t>
            </a:r>
            <a:endParaRPr/>
          </a:p>
        </p:txBody>
      </p:sp>
    </p:spTree>
  </p:cSld>
  <p:timing>
    <p:tnLst>
      <p:par>
        <p:cTn id="95" dur="indefinite" restart="never" nodeType="tmRoot">
          <p:childTnLst>
            <p:seq>
              <p:cTn id="96" nodeType="mainSeq"/>
              <p:prevCondLst>
                <p:cond delay="0" evt="onPrev">
                  <p:tgtEl>
                    <p:sldTgt/>
                  </p:tgtEl>
                </p:cond>
              </p:prevCondLst>
              <p:nextCondLst>
                <p:cond delay="0"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50"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Status</a:t>
            </a:r>
            <a:endParaRPr/>
          </a:p>
        </p:txBody>
      </p:sp>
      <p:sp>
        <p:nvSpPr>
          <p:cNvPr id="251" name="CustomShape 2"/>
          <p:cNvSpPr/>
          <p:nvPr/>
        </p:nvSpPr>
        <p:spPr>
          <a:xfrm>
            <a:off x="504000" y="1226520"/>
            <a:ext cx="9054000" cy="5451840"/>
          </a:xfrm>
          <a:prstGeom prst="rect">
            <a:avLst/>
          </a:prstGeom>
          <a:noFill/>
          <a:ln>
            <a:noFill/>
          </a:ln>
        </p:spPr>
        <p:style>
          <a:lnRef idx="0"/>
          <a:fillRef idx="0"/>
          <a:effectRef idx="0"/>
          <a:fontRef idx="minor"/>
        </p:style>
        <p:txBody>
          <a:bodyPr lIns="0" rIns="0" tIns="0" bIns="0" anchor="ctr"/>
          <a:p>
            <a:pPr>
              <a:lnSpc>
                <a:spcPct val="100000"/>
              </a:lnSpc>
            </a:pPr>
            <a:r>
              <a:rPr lang="en-US" sz="2400" strike="noStrike">
                <a:solidFill>
                  <a:srgbClr val="000000"/>
                </a:solidFill>
                <a:latin typeface="Arial"/>
                <a:ea typeface="DejaVu Sans"/>
              </a:rPr>
              <a:t>New, working on Intel and Gnu Fortran (linux), Windows (Cygwin64)</a:t>
            </a:r>
            <a:endParaRPr/>
          </a:p>
          <a:p>
            <a:pPr>
              <a:lnSpc>
                <a:spcPct val="100000"/>
              </a:lnSpc>
            </a:pPr>
            <a:endParaRPr/>
          </a:p>
          <a:p>
            <a:pPr>
              <a:lnSpc>
                <a:spcPct val="100000"/>
              </a:lnSpc>
            </a:pPr>
            <a:r>
              <a:rPr lang="en-US" sz="2400" strike="noStrike">
                <a:solidFill>
                  <a:srgbClr val="000000"/>
                </a:solidFill>
                <a:latin typeface="Arial"/>
                <a:ea typeface="DejaVu Sans"/>
              </a:rPr>
              <a:t>-ss2gg, simple GFS sigma files post-processor, </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added code to write grib2 fields on pressure. </a:t>
            </a: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sigma and height levels</a:t>
            </a:r>
            <a:endParaRPr/>
          </a:p>
          <a:p>
            <a:pPr>
              <a:lnSpc>
                <a:spcPct val="100000"/>
              </a:lnSpc>
            </a:pPr>
            <a:r>
              <a:rPr lang="en-US" sz="2400" strike="noStrike">
                <a:solidFill>
                  <a:srgbClr val="000000"/>
                </a:solidFill>
                <a:latin typeface="Arial"/>
                <a:ea typeface="DejaVu Sans"/>
              </a:rPr>
              <a:t>-wave ocean DA, reading grib2</a:t>
            </a:r>
            <a:endParaRPr/>
          </a:p>
          <a:p>
            <a:pPr>
              <a:lnSpc>
                <a:spcPct val="100000"/>
              </a:lnSpc>
            </a:pPr>
            <a:r>
              <a:rPr lang="en-US" sz="2400" strike="noStrike">
                <a:solidFill>
                  <a:srgbClr val="000000"/>
                </a:solidFill>
                <a:latin typeface="Arial"/>
                <a:ea typeface="DejaVu Sans"/>
              </a:rPr>
              <a:t>-cfs ocean post, writing grib2 (in progress)</a:t>
            </a:r>
            <a:endParaRPr/>
          </a:p>
          <a:p>
            <a:pPr>
              <a:lnSpc>
                <a:spcPct val="100000"/>
              </a:lnSpc>
            </a:pPr>
            <a:r>
              <a:rPr lang="en-US" sz="2400" strike="noStrike">
                <a:solidFill>
                  <a:srgbClr val="000000"/>
                </a:solidFill>
                <a:latin typeface="Arial"/>
                <a:ea typeface="DejaVu Sans"/>
              </a:rPr>
              <a:t>-programs for analyzing various reanalyses</a:t>
            </a:r>
            <a:endParaRPr/>
          </a:p>
          <a:p>
            <a:pPr>
              <a:lnSpc>
                <a:spcPct val="100000"/>
              </a:lnSpc>
            </a:pPr>
            <a:endParaRPr/>
          </a:p>
          <a:p>
            <a:pPr>
              <a:lnSpc>
                <a:spcPct val="100000"/>
              </a:lnSpc>
            </a:pPr>
            <a:r>
              <a:rPr lang="en-US" sz="2400" strike="noStrike">
                <a:solidFill>
                  <a:srgbClr val="000000"/>
                </a:solidFill>
                <a:latin typeface="Arial"/>
                <a:ea typeface="DejaVu Sans"/>
              </a:rPr>
              <a:t>Included with wgrib2 v2.0.6a. </a:t>
            </a:r>
            <a:endParaRPr/>
          </a:p>
        </p:txBody>
      </p:sp>
    </p:spTree>
  </p:cSld>
  <p:timing>
    <p:tnLst>
      <p:par>
        <p:cTn id="97" dur="indefinite" restart="never" nodeType="tmRoot">
          <p:childTnLst>
            <p:seq>
              <p:cTn id="98" nodeType="mainSeq"/>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20"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Reading GRIB2: 5 line alternative</a:t>
            </a:r>
            <a:endParaRPr/>
          </a:p>
        </p:txBody>
      </p:sp>
      <p:sp>
        <p:nvSpPr>
          <p:cNvPr id="121" name="CustomShape 2"/>
          <p:cNvSpPr/>
          <p:nvPr/>
        </p:nvSpPr>
        <p:spPr>
          <a:xfrm>
            <a:off x="504000" y="1454400"/>
            <a:ext cx="9054000" cy="4996080"/>
          </a:xfrm>
          <a:prstGeom prst="rect">
            <a:avLst/>
          </a:prstGeom>
          <a:noFill/>
          <a:ln>
            <a:noFill/>
          </a:ln>
        </p:spPr>
        <p:style>
          <a:lnRef idx="0"/>
          <a:fillRef idx="0"/>
          <a:effectRef idx="0"/>
          <a:fontRef idx="minor"/>
        </p:style>
        <p:txBody>
          <a:bodyPr lIns="0" rIns="0" tIns="0" bIns="0" anchor="ctr"/>
          <a:p>
            <a:pPr>
              <a:lnSpc>
                <a:spcPct val="100000"/>
              </a:lnSpc>
            </a:pPr>
            <a:r>
              <a:rPr lang="en-US" sz="2000" strike="noStrike">
                <a:solidFill>
                  <a:srgbClr val="ff3366"/>
                </a:solidFill>
                <a:latin typeface="Courier 10 Pitch"/>
                <a:ea typeface="DejaVu Sans"/>
              </a:rPr>
              <a:t>use wgrib2api </a:t>
            </a:r>
            <a:endParaRPr/>
          </a:p>
          <a:p>
            <a:pPr>
              <a:lnSpc>
                <a:spcPct val="100000"/>
              </a:lnSpc>
            </a:pPr>
            <a:r>
              <a:rPr lang="en-US" sz="2000" strike="noStrike">
                <a:solidFill>
                  <a:srgbClr val="0047ff"/>
                </a:solidFill>
                <a:latin typeface="Courier 10 Pitch"/>
                <a:ea typeface="DejaVu Sans"/>
              </a:rPr>
              <a:t>real, allocatable :: grid(:,:), lat(:,:), lon(:,:)</a:t>
            </a:r>
            <a:endParaRPr/>
          </a:p>
          <a:p>
            <a:pPr>
              <a:lnSpc>
                <a:spcPct val="100000"/>
              </a:lnSpc>
            </a:pPr>
            <a:r>
              <a:rPr lang="en-US" sz="2000" strike="noStrike">
                <a:solidFill>
                  <a:srgbClr val="ff3366"/>
                </a:solidFill>
                <a:latin typeface="Courier 10 Pitch"/>
                <a:ea typeface="DejaVu Sans"/>
              </a:rPr>
              <a:t>iret=grb2_mk_inv('a.grb','a.inv')</a:t>
            </a:r>
            <a:endParaRPr/>
          </a:p>
          <a:p>
            <a:pPr>
              <a:lnSpc>
                <a:spcPct val="100000"/>
              </a:lnSpc>
            </a:pPr>
            <a:r>
              <a:rPr lang="en-US" sz="2000" strike="noStrike">
                <a:solidFill>
                  <a:srgbClr val="ff3366"/>
                </a:solidFill>
                <a:latin typeface="Courier 10 Pitch"/>
                <a:ea typeface="DejaVu Sans"/>
              </a:rPr>
              <a:t>iret=grb2_inq('a.grb','a.inv',':HGT:500 mb:',</a:t>
            </a:r>
            <a:endParaRPr/>
          </a:p>
          <a:p>
            <a:pPr>
              <a:lnSpc>
                <a:spcPct val="100000"/>
              </a:lnSpc>
            </a:pPr>
            <a:r>
              <a:rPr lang="en-US" sz="2000" strike="noStrike">
                <a:solidFill>
                  <a:srgbClr val="ff3366"/>
                </a:solidFill>
                <a:latin typeface="Courier 10 Pitch"/>
                <a:ea typeface="DejaVu Sans"/>
              </a:rPr>
              <a:t>      </a:t>
            </a:r>
            <a:r>
              <a:rPr lang="en-US" sz="2000" strike="noStrike">
                <a:solidFill>
                  <a:srgbClr val="ff3366"/>
                </a:solidFill>
                <a:latin typeface="Courier 10 Pitch"/>
                <a:ea typeface="DejaVu Sans"/>
              </a:rPr>
              <a:t>':120 hour fcst:', data2=grid,lat=lat,lon=lon)</a:t>
            </a:r>
            <a:endParaRPr/>
          </a:p>
          <a:p>
            <a:pPr>
              <a:lnSpc>
                <a:spcPct val="100000"/>
              </a:lnSpc>
            </a:pPr>
            <a:r>
              <a:rPr lang="en-US" sz="2000" strike="noStrike">
                <a:solidFill>
                  <a:srgbClr val="ff3366"/>
                </a:solidFill>
                <a:latin typeface="Courier 10 Pitch"/>
                <a:ea typeface="DejaVu Sans"/>
              </a:rPr>
              <a:t>if (iret.ne.1) stop 8</a:t>
            </a:r>
            <a:endParaRPr/>
          </a:p>
          <a:p>
            <a:pPr>
              <a:lnSpc>
                <a:spcPct val="100000"/>
              </a:lnSpc>
            </a:pPr>
            <a:endParaRPr/>
          </a:p>
          <a:p>
            <a:pPr>
              <a:lnSpc>
                <a:spcPct val="100000"/>
              </a:lnSpc>
            </a:pPr>
            <a:endParaRPr/>
          </a:p>
          <a:p>
            <a:pPr>
              <a:lnSpc>
                <a:spcPct val="100000"/>
              </a:lnSpc>
            </a:pPr>
            <a:r>
              <a:rPr lang="en-US" sz="2400" strike="noStrike">
                <a:solidFill>
                  <a:srgbClr val="000000"/>
                </a:solidFill>
                <a:latin typeface="Arial"/>
                <a:ea typeface="DejaVu Sans"/>
              </a:rPr>
              <a:t>Define arrays</a:t>
            </a:r>
            <a:endParaRPr/>
          </a:p>
          <a:p>
            <a:pPr>
              <a:lnSpc>
                <a:spcPct val="100000"/>
              </a:lnSpc>
            </a:pPr>
            <a:r>
              <a:rPr lang="en-US" sz="2400" strike="noStrike">
                <a:solidFill>
                  <a:srgbClr val="000000"/>
                </a:solidFill>
                <a:latin typeface="Arial"/>
                <a:ea typeface="DejaVu Sans"/>
              </a:rPr>
              <a:t>Note that arrays are allocatable</a:t>
            </a:r>
            <a:endParaRPr/>
          </a:p>
          <a:p>
            <a:pPr>
              <a:lnSpc>
                <a:spcPct val="100000"/>
              </a:lnSpc>
            </a:pPr>
            <a:r>
              <a:rPr lang="en-US" sz="2400" strike="noStrike">
                <a:solidFill>
                  <a:srgbClr val="000000"/>
                </a:solidFill>
                <a:latin typeface="Arial"/>
                <a:ea typeface="DejaVu Sans"/>
              </a:rPr>
              <a:t>size is determined when reading the grib2 field </a:t>
            </a:r>
            <a:endParaRPr/>
          </a:p>
        </p:txBody>
      </p:sp>
      <p:sp>
        <p:nvSpPr>
          <p:cNvPr id="122" name="Line 3"/>
          <p:cNvSpPr/>
          <p:nvPr/>
        </p:nvSpPr>
        <p:spPr>
          <a:xfrm>
            <a:off x="313560" y="2664000"/>
            <a:ext cx="0" cy="2119680"/>
          </a:xfrm>
          <a:prstGeom prst="line">
            <a:avLst/>
          </a:prstGeom>
          <a:ln>
            <a:solidFill>
              <a:srgbClr val="000000"/>
            </a:solidFill>
            <a:tailEnd len="med" type="triangle" w="med"/>
          </a:ln>
        </p:spPr>
      </p:sp>
    </p:spTree>
  </p:cSld>
  <p:timing>
    <p:tnLst>
      <p:par>
        <p:cTn id="9" dur="indefinite" restart="never" nodeType="tmRoot">
          <p:childTnLst>
            <p:seq>
              <p:cTn id="10" nodeType="mainSeq"/>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23"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Reading GRIB2: 5 line alternative</a:t>
            </a:r>
            <a:endParaRPr/>
          </a:p>
        </p:txBody>
      </p:sp>
      <p:sp>
        <p:nvSpPr>
          <p:cNvPr id="124" name="CustomShape 2"/>
          <p:cNvSpPr/>
          <p:nvPr/>
        </p:nvSpPr>
        <p:spPr>
          <a:xfrm>
            <a:off x="504000" y="1454400"/>
            <a:ext cx="9054000" cy="4996080"/>
          </a:xfrm>
          <a:prstGeom prst="rect">
            <a:avLst/>
          </a:prstGeom>
          <a:noFill/>
          <a:ln>
            <a:noFill/>
          </a:ln>
        </p:spPr>
        <p:style>
          <a:lnRef idx="0"/>
          <a:fillRef idx="0"/>
          <a:effectRef idx="0"/>
          <a:fontRef idx="minor"/>
        </p:style>
        <p:txBody>
          <a:bodyPr lIns="0" rIns="0" tIns="0" bIns="0" anchor="ctr"/>
          <a:p>
            <a:pPr>
              <a:lnSpc>
                <a:spcPct val="100000"/>
              </a:lnSpc>
            </a:pPr>
            <a:r>
              <a:rPr lang="en-US" sz="2000" strike="noStrike">
                <a:solidFill>
                  <a:srgbClr val="ff3366"/>
                </a:solidFill>
                <a:latin typeface="Courier 10 Pitch"/>
                <a:ea typeface="DejaVu Sans"/>
              </a:rPr>
              <a:t>use wgrib2api </a:t>
            </a:r>
            <a:endParaRPr/>
          </a:p>
          <a:p>
            <a:pPr>
              <a:lnSpc>
                <a:spcPct val="100000"/>
              </a:lnSpc>
            </a:pPr>
            <a:r>
              <a:rPr lang="en-US" sz="2000" strike="noStrike">
                <a:solidFill>
                  <a:srgbClr val="ff3366"/>
                </a:solidFill>
                <a:latin typeface="Courier 10 Pitch"/>
                <a:ea typeface="DejaVu Sans"/>
              </a:rPr>
              <a:t>real, allocatable :: grid(:,:),lat(:,:), lon(:,:)</a:t>
            </a:r>
            <a:endParaRPr/>
          </a:p>
          <a:p>
            <a:pPr>
              <a:lnSpc>
                <a:spcPct val="100000"/>
              </a:lnSpc>
            </a:pPr>
            <a:r>
              <a:rPr lang="en-US" sz="2000" strike="noStrike">
                <a:solidFill>
                  <a:srgbClr val="0047ff"/>
                </a:solidFill>
                <a:latin typeface="Courier 10 Pitch"/>
                <a:ea typeface="DejaVu Sans"/>
              </a:rPr>
              <a:t>iret=grb2_mk_inv('a.grb','a.inv')</a:t>
            </a:r>
            <a:endParaRPr/>
          </a:p>
          <a:p>
            <a:pPr>
              <a:lnSpc>
                <a:spcPct val="100000"/>
              </a:lnSpc>
            </a:pPr>
            <a:r>
              <a:rPr lang="en-US" sz="2000" strike="noStrike">
                <a:solidFill>
                  <a:srgbClr val="ff3366"/>
                </a:solidFill>
                <a:latin typeface="Courier 10 Pitch"/>
                <a:ea typeface="DejaVu Sans"/>
              </a:rPr>
              <a:t>iret=grb2_inq('a.grb','a.inv',':HGT:500 mb:',</a:t>
            </a:r>
            <a:endParaRPr/>
          </a:p>
          <a:p>
            <a:pPr>
              <a:lnSpc>
                <a:spcPct val="100000"/>
              </a:lnSpc>
            </a:pPr>
            <a:r>
              <a:rPr lang="en-US" sz="2000" strike="noStrike">
                <a:solidFill>
                  <a:srgbClr val="ff3366"/>
                </a:solidFill>
                <a:latin typeface="Courier 10 Pitch"/>
                <a:ea typeface="DejaVu Sans"/>
              </a:rPr>
              <a:t>      </a:t>
            </a:r>
            <a:r>
              <a:rPr lang="en-US" sz="2000" strike="noStrike">
                <a:solidFill>
                  <a:srgbClr val="ff3366"/>
                </a:solidFill>
                <a:latin typeface="Courier 10 Pitch"/>
                <a:ea typeface="DejaVu Sans"/>
              </a:rPr>
              <a:t>':120 hour fcst:', data2=grid,lat=lat,lon=lon)</a:t>
            </a:r>
            <a:endParaRPr/>
          </a:p>
          <a:p>
            <a:pPr>
              <a:lnSpc>
                <a:spcPct val="100000"/>
              </a:lnSpc>
            </a:pPr>
            <a:r>
              <a:rPr lang="en-US" sz="2000" strike="noStrike">
                <a:solidFill>
                  <a:srgbClr val="ff3366"/>
                </a:solidFill>
                <a:latin typeface="Courier 10 Pitch"/>
                <a:ea typeface="DejaVu Sans"/>
              </a:rPr>
              <a:t>if (iret.ne.1) stop 8</a:t>
            </a:r>
            <a:endParaRPr/>
          </a:p>
          <a:p>
            <a:pPr>
              <a:lnSpc>
                <a:spcPct val="100000"/>
              </a:lnSpc>
            </a:pPr>
            <a:endParaRPr/>
          </a:p>
          <a:p>
            <a:pPr>
              <a:lnSpc>
                <a:spcPct val="100000"/>
              </a:lnSpc>
            </a:pPr>
            <a:endParaRPr/>
          </a:p>
          <a:p>
            <a:pPr>
              <a:lnSpc>
                <a:spcPct val="100000"/>
              </a:lnSpc>
            </a:pPr>
            <a:r>
              <a:rPr lang="en-US" sz="2400" strike="noStrike">
                <a:solidFill>
                  <a:srgbClr val="000000"/>
                </a:solidFill>
                <a:latin typeface="Arial"/>
                <a:ea typeface="DejaVu Sans"/>
              </a:rPr>
              <a:t>Make an index or inventory file, a.inv.</a:t>
            </a:r>
            <a:endParaRPr/>
          </a:p>
          <a:p>
            <a:pPr>
              <a:lnSpc>
                <a:spcPct val="100000"/>
              </a:lnSpc>
            </a:pPr>
            <a:r>
              <a:rPr lang="en-US" sz="2400" strike="noStrike">
                <a:solidFill>
                  <a:srgbClr val="000000"/>
                </a:solidFill>
                <a:latin typeface="Arial"/>
                <a:ea typeface="DejaVu Sans"/>
              </a:rPr>
              <a:t>The inventory file is necessary</a:t>
            </a:r>
            <a:endParaRPr/>
          </a:p>
          <a:p>
            <a:pPr>
              <a:lnSpc>
                <a:spcPct val="100000"/>
              </a:lnSpc>
            </a:pPr>
            <a:r>
              <a:rPr lang="en-US" sz="2400" strike="noStrike">
                <a:solidFill>
                  <a:srgbClr val="000000"/>
                </a:solidFill>
                <a:latin typeface="Arial"/>
                <a:ea typeface="DejaVu Sans"/>
              </a:rPr>
              <a:t>Same as  wgrib2 a.grb -Match_inv &gt; a.inv</a:t>
            </a:r>
            <a:endParaRPr/>
          </a:p>
        </p:txBody>
      </p:sp>
      <p:sp>
        <p:nvSpPr>
          <p:cNvPr id="125" name="Line 3"/>
          <p:cNvSpPr/>
          <p:nvPr/>
        </p:nvSpPr>
        <p:spPr>
          <a:xfrm>
            <a:off x="365760" y="2975760"/>
            <a:ext cx="0" cy="1828800"/>
          </a:xfrm>
          <a:prstGeom prst="line">
            <a:avLst/>
          </a:prstGeom>
          <a:ln>
            <a:solidFill>
              <a:srgbClr val="000000"/>
            </a:solidFill>
            <a:tailEnd len="med" type="triangle" w="med"/>
          </a:ln>
        </p:spPr>
      </p:sp>
    </p:spTree>
  </p:cSld>
  <p:timing>
    <p:tnLst>
      <p:par>
        <p:cTn id="11" dur="indefinite" restart="never" nodeType="tmRoot">
          <p:childTnLst>
            <p:seq>
              <p:cTn id="12" nodeType="mainSeq"/>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26"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Reading GRIB2: 5 line alternative</a:t>
            </a:r>
            <a:endParaRPr/>
          </a:p>
        </p:txBody>
      </p:sp>
      <p:sp>
        <p:nvSpPr>
          <p:cNvPr id="127" name="CustomShape 2"/>
          <p:cNvSpPr/>
          <p:nvPr/>
        </p:nvSpPr>
        <p:spPr>
          <a:xfrm>
            <a:off x="504000" y="1454400"/>
            <a:ext cx="9054000" cy="4996080"/>
          </a:xfrm>
          <a:prstGeom prst="rect">
            <a:avLst/>
          </a:prstGeom>
          <a:noFill/>
          <a:ln>
            <a:noFill/>
          </a:ln>
        </p:spPr>
        <p:style>
          <a:lnRef idx="0"/>
          <a:fillRef idx="0"/>
          <a:effectRef idx="0"/>
          <a:fontRef idx="minor"/>
        </p:style>
        <p:txBody>
          <a:bodyPr lIns="0" rIns="0" tIns="0" bIns="0" anchor="ctr"/>
          <a:p>
            <a:pPr>
              <a:lnSpc>
                <a:spcPct val="100000"/>
              </a:lnSpc>
            </a:pPr>
            <a:endParaRPr/>
          </a:p>
          <a:p>
            <a:pPr>
              <a:lnSpc>
                <a:spcPct val="100000"/>
              </a:lnSpc>
            </a:pPr>
            <a:r>
              <a:rPr lang="en-US" sz="2000" strike="noStrike">
                <a:solidFill>
                  <a:srgbClr val="ff3366"/>
                </a:solidFill>
                <a:latin typeface="Courier 10 Pitch"/>
                <a:ea typeface="DejaVu Sans"/>
              </a:rPr>
              <a:t>use wgrib2api </a:t>
            </a:r>
            <a:endParaRPr/>
          </a:p>
          <a:p>
            <a:pPr>
              <a:lnSpc>
                <a:spcPct val="100000"/>
              </a:lnSpc>
            </a:pPr>
            <a:r>
              <a:rPr lang="en-US" sz="2000" strike="noStrike">
                <a:solidFill>
                  <a:srgbClr val="ff3366"/>
                </a:solidFill>
                <a:latin typeface="Courier 10 Pitch"/>
                <a:ea typeface="DejaVu Sans"/>
              </a:rPr>
              <a:t>real, allocatable :: grid(:,:),lat(:,:), lon(:,:)</a:t>
            </a:r>
            <a:endParaRPr/>
          </a:p>
          <a:p>
            <a:pPr>
              <a:lnSpc>
                <a:spcPct val="100000"/>
              </a:lnSpc>
            </a:pPr>
            <a:r>
              <a:rPr lang="en-US" sz="2000" strike="noStrike">
                <a:solidFill>
                  <a:srgbClr val="ff3366"/>
                </a:solidFill>
                <a:latin typeface="Courier 10 Pitch"/>
                <a:ea typeface="DejaVu Sans"/>
              </a:rPr>
              <a:t>iret=grb2_mk_inv('a.grb','a.inv')</a:t>
            </a:r>
            <a:endParaRPr/>
          </a:p>
          <a:p>
            <a:pPr>
              <a:lnSpc>
                <a:spcPct val="100000"/>
              </a:lnSpc>
            </a:pPr>
            <a:r>
              <a:rPr lang="en-US" sz="2000" strike="noStrike">
                <a:solidFill>
                  <a:srgbClr val="0047ff"/>
                </a:solidFill>
                <a:latin typeface="Courier 10 Pitch"/>
                <a:ea typeface="DejaVu Sans"/>
              </a:rPr>
              <a:t>iret=grb2_inq('a.grb','a.inv',</a:t>
            </a:r>
            <a:r>
              <a:rPr lang="en-US" sz="2000" strike="noStrike" u="sng">
                <a:solidFill>
                  <a:srgbClr val="0047ff"/>
                </a:solidFill>
                <a:latin typeface="Courier 10 Pitch"/>
                <a:ea typeface="DejaVu Sans"/>
              </a:rPr>
              <a:t>':HGT:500 mb:'</a:t>
            </a:r>
            <a:r>
              <a:rPr lang="en-US" sz="2000" strike="noStrike">
                <a:solidFill>
                  <a:srgbClr val="0047ff"/>
                </a:solidFill>
                <a:latin typeface="Courier 10 Pitch"/>
                <a:ea typeface="DejaVu Sans"/>
              </a:rPr>
              <a:t>,</a:t>
            </a:r>
            <a:endParaRPr/>
          </a:p>
          <a:p>
            <a:pPr>
              <a:lnSpc>
                <a:spcPct val="100000"/>
              </a:lnSpc>
            </a:pPr>
            <a:r>
              <a:rPr lang="en-US" sz="2000" strike="noStrike">
                <a:solidFill>
                  <a:srgbClr val="0047ff"/>
                </a:solidFill>
                <a:latin typeface="Courier 10 Pitch"/>
                <a:ea typeface="DejaVu Sans"/>
              </a:rPr>
              <a:t>      </a:t>
            </a:r>
            <a:r>
              <a:rPr lang="en-US" sz="2000" strike="noStrike" u="sng">
                <a:solidFill>
                  <a:srgbClr val="0047ff"/>
                </a:solidFill>
                <a:latin typeface="Courier 10 Pitch"/>
                <a:ea typeface="DejaVu Sans"/>
              </a:rPr>
              <a:t>':120 hour fcst:'</a:t>
            </a:r>
            <a:r>
              <a:rPr lang="en-US" sz="2000" strike="noStrike">
                <a:solidFill>
                  <a:srgbClr val="0047ff"/>
                </a:solidFill>
                <a:latin typeface="Courier 10 Pitch"/>
                <a:ea typeface="DejaVu Sans"/>
              </a:rPr>
              <a:t>, </a:t>
            </a:r>
            <a:r>
              <a:rPr lang="en-US" sz="2000" strike="noStrike" u="sng">
                <a:solidFill>
                  <a:srgbClr val="0047ff"/>
                </a:solidFill>
                <a:latin typeface="Courier 10 Pitch"/>
                <a:ea typeface="DejaVu Sans"/>
              </a:rPr>
              <a:t>data2=grid</a:t>
            </a:r>
            <a:r>
              <a:rPr lang="en-US" sz="2000" strike="noStrike">
                <a:solidFill>
                  <a:srgbClr val="0047ff"/>
                </a:solidFill>
                <a:latin typeface="Courier 10 Pitch"/>
                <a:ea typeface="DejaVu Sans"/>
              </a:rPr>
              <a:t>,</a:t>
            </a:r>
            <a:r>
              <a:rPr lang="en-US" sz="2000" strike="noStrike" u="sng">
                <a:solidFill>
                  <a:srgbClr val="0047ff"/>
                </a:solidFill>
                <a:latin typeface="Courier 10 Pitch"/>
                <a:ea typeface="DejaVu Sans"/>
              </a:rPr>
              <a:t>lat=lat,lon=lon</a:t>
            </a:r>
            <a:r>
              <a:rPr lang="en-US" sz="2000" strike="noStrike">
                <a:solidFill>
                  <a:srgbClr val="0047ff"/>
                </a:solidFill>
                <a:latin typeface="Courier 10 Pitch"/>
                <a:ea typeface="DejaVu Sans"/>
              </a:rPr>
              <a:t>)</a:t>
            </a:r>
            <a:endParaRPr/>
          </a:p>
          <a:p>
            <a:pPr>
              <a:lnSpc>
                <a:spcPct val="100000"/>
              </a:lnSpc>
            </a:pPr>
            <a:r>
              <a:rPr lang="en-US" sz="2000" strike="noStrike">
                <a:solidFill>
                  <a:srgbClr val="ff3366"/>
                </a:solidFill>
                <a:latin typeface="Courier 10 Pitch"/>
                <a:ea typeface="DejaVu Sans"/>
              </a:rPr>
              <a:t>if (iret.ne.1) stop 8</a:t>
            </a:r>
            <a:endParaRPr/>
          </a:p>
          <a:p>
            <a:pPr>
              <a:lnSpc>
                <a:spcPct val="100000"/>
              </a:lnSpc>
            </a:pPr>
            <a:endParaRPr/>
          </a:p>
          <a:p>
            <a:pPr>
              <a:lnSpc>
                <a:spcPct val="100000"/>
              </a:lnSpc>
            </a:pPr>
            <a:r>
              <a:rPr lang="en-US" sz="2400" strike="noStrike">
                <a:solidFill>
                  <a:srgbClr val="000000"/>
                </a:solidFill>
                <a:latin typeface="Arial"/>
                <a:ea typeface="DejaVu Sans"/>
              </a:rPr>
              <a:t>wgrib2-like search terms</a:t>
            </a:r>
            <a:endParaRPr/>
          </a:p>
          <a:p>
            <a:pPr>
              <a:lnSpc>
                <a:spcPct val="100000"/>
              </a:lnSpc>
            </a:pPr>
            <a:endParaRPr/>
          </a:p>
          <a:p>
            <a:pPr>
              <a:lnSpc>
                <a:spcPct val="100000"/>
              </a:lnSpc>
            </a:pPr>
            <a:r>
              <a:rPr lang="en-US" sz="2400" strike="noStrike">
                <a:solidFill>
                  <a:srgbClr val="000000"/>
                </a:solidFill>
                <a:latin typeface="Arial"/>
                <a:ea typeface="DejaVu Sans"/>
              </a:rPr>
              <a:t>                                         </a:t>
            </a:r>
            <a:r>
              <a:rPr lang="en-US" sz="2400" strike="noStrike">
                <a:solidFill>
                  <a:srgbClr val="000000"/>
                </a:solidFill>
                <a:latin typeface="Arial"/>
                <a:ea typeface="DejaVu Sans"/>
              </a:rPr>
              <a:t>read grid       compute lat, lon</a:t>
            </a:r>
            <a:endParaRPr/>
          </a:p>
          <a:p>
            <a:pPr>
              <a:lnSpc>
                <a:spcPct val="100000"/>
              </a:lnSpc>
            </a:pPr>
            <a:endParaRPr/>
          </a:p>
          <a:p>
            <a:pPr>
              <a:lnSpc>
                <a:spcPct val="100000"/>
              </a:lnSpc>
            </a:pPr>
            <a:r>
              <a:rPr lang="en-US" sz="2400" strike="noStrike">
                <a:solidFill>
                  <a:srgbClr val="000000"/>
                </a:solidFill>
                <a:latin typeface="Arial"/>
                <a:ea typeface="DejaVu Sans"/>
              </a:rPr>
              <a:t>Read Z500 fhour=120, compute lat/lon of grid points</a:t>
            </a:r>
            <a:endParaRPr/>
          </a:p>
          <a:p>
            <a:pPr>
              <a:lnSpc>
                <a:spcPct val="100000"/>
              </a:lnSpc>
            </a:pPr>
            <a:endParaRPr/>
          </a:p>
          <a:p>
            <a:pPr>
              <a:lnSpc>
                <a:spcPct val="100000"/>
              </a:lnSpc>
            </a:pPr>
            <a:endParaRPr/>
          </a:p>
        </p:txBody>
      </p:sp>
      <p:sp>
        <p:nvSpPr>
          <p:cNvPr id="128" name="Line 3"/>
          <p:cNvSpPr/>
          <p:nvPr/>
        </p:nvSpPr>
        <p:spPr>
          <a:xfrm flipH="1">
            <a:off x="1279800" y="3480840"/>
            <a:ext cx="559080" cy="561240"/>
          </a:xfrm>
          <a:prstGeom prst="line">
            <a:avLst/>
          </a:prstGeom>
          <a:ln>
            <a:solidFill>
              <a:srgbClr val="000000"/>
            </a:solidFill>
            <a:tailEnd len="med" type="triangle" w="med"/>
          </a:ln>
        </p:spPr>
      </p:sp>
      <p:sp>
        <p:nvSpPr>
          <p:cNvPr id="129" name="Line 4"/>
          <p:cNvSpPr/>
          <p:nvPr/>
        </p:nvSpPr>
        <p:spPr>
          <a:xfrm flipH="1">
            <a:off x="1672920" y="3137760"/>
            <a:ext cx="2545560" cy="904320"/>
          </a:xfrm>
          <a:prstGeom prst="line">
            <a:avLst/>
          </a:prstGeom>
          <a:ln>
            <a:solidFill>
              <a:srgbClr val="000000"/>
            </a:solidFill>
            <a:tailEnd len="med" type="triangle" w="med"/>
          </a:ln>
        </p:spPr>
      </p:sp>
      <p:sp>
        <p:nvSpPr>
          <p:cNvPr id="130" name="Line 5"/>
          <p:cNvSpPr/>
          <p:nvPr/>
        </p:nvSpPr>
        <p:spPr>
          <a:xfrm>
            <a:off x="3462120" y="3480840"/>
            <a:ext cx="1161720" cy="1194480"/>
          </a:xfrm>
          <a:prstGeom prst="line">
            <a:avLst/>
          </a:prstGeom>
          <a:ln>
            <a:solidFill>
              <a:srgbClr val="000000"/>
            </a:solidFill>
            <a:tailEnd len="med" type="triangle" w="med"/>
          </a:ln>
        </p:spPr>
      </p:sp>
      <p:sp>
        <p:nvSpPr>
          <p:cNvPr id="131" name="Line 6"/>
          <p:cNvSpPr/>
          <p:nvPr/>
        </p:nvSpPr>
        <p:spPr>
          <a:xfrm>
            <a:off x="4623840" y="3480840"/>
            <a:ext cx="1932480" cy="1194480"/>
          </a:xfrm>
          <a:prstGeom prst="line">
            <a:avLst/>
          </a:prstGeom>
          <a:ln>
            <a:solidFill>
              <a:srgbClr val="000000"/>
            </a:solidFill>
            <a:tailEnd len="med" type="triangle" w="med"/>
          </a:ln>
        </p:spPr>
      </p:sp>
      <p:sp>
        <p:nvSpPr>
          <p:cNvPr id="132" name="Line 7"/>
          <p:cNvSpPr/>
          <p:nvPr/>
        </p:nvSpPr>
        <p:spPr>
          <a:xfrm flipH="1">
            <a:off x="363600" y="2948760"/>
            <a:ext cx="2160" cy="2485440"/>
          </a:xfrm>
          <a:prstGeom prst="line">
            <a:avLst/>
          </a:prstGeom>
          <a:ln>
            <a:solidFill>
              <a:srgbClr val="000000"/>
            </a:solidFill>
            <a:tailEnd len="med" type="triangle" w="med"/>
          </a:ln>
        </p:spPr>
      </p:sp>
    </p:spTree>
  </p:cSld>
  <p:timing>
    <p:tnLst>
      <p:par>
        <p:cTn id="13" dur="indefinite" restart="never" nodeType="tmRoot">
          <p:childTnLst>
            <p:seq>
              <p:cTn id="14" nodeType="mainSeq"/>
              <p:prevCondLst>
                <p:cond delay="0" evt="onPrev">
                  <p:tgtEl>
                    <p:sldTgt/>
                  </p:tgtEl>
                </p:cond>
              </p:prevCondLst>
              <p:nextCondLst>
                <p:cond delay="0"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33"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Reading GRIB2: 5 line alternative</a:t>
            </a:r>
            <a:endParaRPr/>
          </a:p>
        </p:txBody>
      </p:sp>
      <p:sp>
        <p:nvSpPr>
          <p:cNvPr id="134" name="CustomShape 2"/>
          <p:cNvSpPr/>
          <p:nvPr/>
        </p:nvSpPr>
        <p:spPr>
          <a:xfrm>
            <a:off x="504000" y="1454400"/>
            <a:ext cx="9054000" cy="4996080"/>
          </a:xfrm>
          <a:prstGeom prst="rect">
            <a:avLst/>
          </a:prstGeom>
          <a:noFill/>
          <a:ln>
            <a:noFill/>
          </a:ln>
        </p:spPr>
        <p:style>
          <a:lnRef idx="0"/>
          <a:fillRef idx="0"/>
          <a:effectRef idx="0"/>
          <a:fontRef idx="minor"/>
        </p:style>
        <p:txBody>
          <a:bodyPr lIns="0" rIns="0" tIns="0" bIns="0" anchor="ctr"/>
          <a:p>
            <a:pPr>
              <a:lnSpc>
                <a:spcPct val="100000"/>
              </a:lnSpc>
            </a:pPr>
            <a:r>
              <a:rPr lang="en-US" sz="2000" strike="noStrike">
                <a:solidFill>
                  <a:srgbClr val="ff3366"/>
                </a:solidFill>
                <a:latin typeface="Courier 10 Pitch"/>
                <a:ea typeface="DejaVu Sans"/>
              </a:rPr>
              <a:t>use wgrib2api </a:t>
            </a:r>
            <a:endParaRPr/>
          </a:p>
          <a:p>
            <a:pPr>
              <a:lnSpc>
                <a:spcPct val="100000"/>
              </a:lnSpc>
            </a:pPr>
            <a:r>
              <a:rPr lang="en-US" sz="2000" strike="noStrike">
                <a:solidFill>
                  <a:srgbClr val="ff3366"/>
                </a:solidFill>
                <a:latin typeface="Courier 10 Pitch"/>
                <a:ea typeface="DejaVu Sans"/>
              </a:rPr>
              <a:t>real, allocatable :: grid(:,:),lat(:,:), lon(:,:)</a:t>
            </a:r>
            <a:endParaRPr/>
          </a:p>
          <a:p>
            <a:pPr>
              <a:lnSpc>
                <a:spcPct val="100000"/>
              </a:lnSpc>
            </a:pPr>
            <a:r>
              <a:rPr lang="en-US" sz="2000" strike="noStrike">
                <a:solidFill>
                  <a:srgbClr val="ff3366"/>
                </a:solidFill>
                <a:latin typeface="Courier 10 Pitch"/>
                <a:ea typeface="DejaVu Sans"/>
              </a:rPr>
              <a:t>iret=grb2_mk_inv('a.grb','a.inv')</a:t>
            </a:r>
            <a:endParaRPr/>
          </a:p>
          <a:p>
            <a:pPr>
              <a:lnSpc>
                <a:spcPct val="100000"/>
              </a:lnSpc>
            </a:pPr>
            <a:r>
              <a:rPr lang="en-US" sz="2000" strike="noStrike">
                <a:solidFill>
                  <a:srgbClr val="ff3366"/>
                </a:solidFill>
                <a:latin typeface="Courier 10 Pitch"/>
                <a:ea typeface="DejaVu Sans"/>
              </a:rPr>
              <a:t>iret=grb2_inq('a.grb','a.inv',':HGT:500 mb:',</a:t>
            </a:r>
            <a:endParaRPr/>
          </a:p>
          <a:p>
            <a:pPr>
              <a:lnSpc>
                <a:spcPct val="100000"/>
              </a:lnSpc>
            </a:pPr>
            <a:r>
              <a:rPr lang="en-US" sz="2000" strike="noStrike">
                <a:solidFill>
                  <a:srgbClr val="ff3366"/>
                </a:solidFill>
                <a:latin typeface="Courier 10 Pitch"/>
                <a:ea typeface="DejaVu Sans"/>
              </a:rPr>
              <a:t>      </a:t>
            </a:r>
            <a:r>
              <a:rPr lang="en-US" sz="2000" strike="noStrike">
                <a:solidFill>
                  <a:srgbClr val="ff3366"/>
                </a:solidFill>
                <a:latin typeface="Courier 10 Pitch"/>
                <a:ea typeface="DejaVu Sans"/>
              </a:rPr>
              <a:t>':120 hour fcst:', data2=grid,lat=lat,lon=lon)</a:t>
            </a:r>
            <a:endParaRPr/>
          </a:p>
          <a:p>
            <a:pPr>
              <a:lnSpc>
                <a:spcPct val="100000"/>
              </a:lnSpc>
            </a:pPr>
            <a:r>
              <a:rPr lang="en-US" sz="2000" strike="noStrike">
                <a:solidFill>
                  <a:srgbClr val="0047ff"/>
                </a:solidFill>
                <a:latin typeface="Courier 10 Pitch"/>
                <a:ea typeface="DejaVu Sans"/>
              </a:rPr>
              <a:t>if (iret.ne.1) stop 8</a:t>
            </a:r>
            <a:endParaRPr/>
          </a:p>
          <a:p>
            <a:pPr>
              <a:lnSpc>
                <a:spcPct val="100000"/>
              </a:lnSpc>
            </a:pPr>
            <a:endParaRPr/>
          </a:p>
          <a:p>
            <a:pPr>
              <a:lnSpc>
                <a:spcPct val="100000"/>
              </a:lnSpc>
            </a:pPr>
            <a:endParaRPr/>
          </a:p>
          <a:p>
            <a:pPr>
              <a:lnSpc>
                <a:spcPct val="100000"/>
              </a:lnSpc>
            </a:pPr>
            <a:r>
              <a:rPr lang="en-US" sz="2400" strike="noStrike">
                <a:solidFill>
                  <a:srgbClr val="000000"/>
                </a:solidFill>
                <a:latin typeface="Arial"/>
                <a:ea typeface="DejaVu Sans"/>
              </a:rPr>
              <a:t>Check the number of matches</a:t>
            </a:r>
            <a:endParaRPr/>
          </a:p>
          <a:p>
            <a:pPr>
              <a:lnSpc>
                <a:spcPct val="100000"/>
              </a:lnSpc>
            </a:pPr>
            <a:r>
              <a:rPr lang="en-US" sz="2400" strike="noStrike">
                <a:solidFill>
                  <a:srgbClr val="000000"/>
                </a:solidFill>
                <a:latin typeface="Arial"/>
                <a:ea typeface="DejaVu Sans"/>
              </a:rPr>
              <a:t>iret = 0  .. not found  </a:t>
            </a:r>
            <a:r>
              <a:rPr lang="en-US" sz="2400" strike="noStrike">
                <a:solidFill>
                  <a:srgbClr val="ff0000"/>
                </a:solidFill>
                <a:latin typeface="DejaVu Sans"/>
                <a:ea typeface="DejaVu Sans"/>
              </a:rPr>
              <a:t>😫</a:t>
            </a:r>
            <a:endParaRPr/>
          </a:p>
          <a:p>
            <a:pPr>
              <a:lnSpc>
                <a:spcPct val="100000"/>
              </a:lnSpc>
            </a:pPr>
            <a:r>
              <a:rPr lang="en-US" sz="2400" strike="noStrike">
                <a:solidFill>
                  <a:srgbClr val="000000"/>
                </a:solidFill>
                <a:latin typeface="Arial"/>
                <a:ea typeface="DejaVu Sans"/>
              </a:rPr>
              <a:t>iret = 1  .. 1 match, good result  </a:t>
            </a:r>
            <a:r>
              <a:rPr lang="en-US" sz="2400" strike="noStrike">
                <a:solidFill>
                  <a:srgbClr val="ff0000"/>
                </a:solidFill>
                <a:latin typeface="DejaVu Sans"/>
                <a:ea typeface="DejaVu Sans"/>
              </a:rPr>
              <a:t>😌</a:t>
            </a:r>
            <a:endParaRPr/>
          </a:p>
          <a:p>
            <a:pPr>
              <a:lnSpc>
                <a:spcPct val="100000"/>
              </a:lnSpc>
            </a:pPr>
            <a:r>
              <a:rPr lang="en-US" sz="2400" strike="noStrike">
                <a:solidFill>
                  <a:srgbClr val="000000"/>
                </a:solidFill>
                <a:latin typeface="Arial"/>
                <a:ea typeface="DejaVu Sans"/>
              </a:rPr>
              <a:t>iret = 2 or more matches, add more search terms </a:t>
            </a:r>
            <a:r>
              <a:rPr lang="en-US" sz="2400" strike="noStrike">
                <a:solidFill>
                  <a:srgbClr val="ff0000"/>
                </a:solidFill>
                <a:latin typeface="DejaVu Sans"/>
                <a:ea typeface="DejaVu Sans"/>
              </a:rPr>
              <a:t>😱</a:t>
            </a:r>
            <a:endParaRPr/>
          </a:p>
        </p:txBody>
      </p:sp>
      <p:sp>
        <p:nvSpPr>
          <p:cNvPr id="135" name="Line 3"/>
          <p:cNvSpPr/>
          <p:nvPr/>
        </p:nvSpPr>
        <p:spPr>
          <a:xfrm>
            <a:off x="324000" y="3735720"/>
            <a:ext cx="8280" cy="909000"/>
          </a:xfrm>
          <a:prstGeom prst="line">
            <a:avLst/>
          </a:prstGeom>
          <a:ln>
            <a:solidFill>
              <a:srgbClr val="000000"/>
            </a:solidFill>
            <a:tailEnd len="med" type="triangle" w="med"/>
          </a:ln>
        </p:spPr>
      </p:sp>
    </p:spTree>
  </p:cSld>
  <p:timing>
    <p:tnLst>
      <p:par>
        <p:cTn id="15" dur="indefinite" restart="never" nodeType="tmRoot">
          <p:childTnLst>
            <p:seq>
              <p:cTn id="16" nodeType="mainSeq"/>
              <p:prevCondLst>
                <p:cond delay="0" evt="onPrev">
                  <p:tgtEl>
                    <p:sldTgt/>
                  </p:tgtEl>
                </p:cond>
              </p:prevCondLst>
              <p:nextCondLst>
                <p:cond delay="0"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36" name="CustomShape 1"/>
          <p:cNvSpPr/>
          <p:nvPr/>
        </p:nvSpPr>
        <p:spPr>
          <a:xfrm>
            <a:off x="504000" y="301320"/>
            <a:ext cx="9054000" cy="1244520"/>
          </a:xfrm>
          <a:prstGeom prst="rect">
            <a:avLst/>
          </a:prstGeom>
          <a:noFill/>
          <a:ln>
            <a:noFill/>
          </a:ln>
        </p:spPr>
        <p:style>
          <a:lnRef idx="0"/>
          <a:fillRef idx="0"/>
          <a:effectRef idx="0"/>
          <a:fontRef idx="minor"/>
        </p:style>
        <p:txBody>
          <a:bodyPr lIns="0" rIns="0" tIns="0" bIns="0" anchor="ctr"/>
          <a:p>
            <a:pPr algn="ctr">
              <a:lnSpc>
                <a:spcPct val="100000"/>
              </a:lnSpc>
            </a:pPr>
            <a:r>
              <a:rPr lang="en-US" sz="3600" strike="noStrike">
                <a:solidFill>
                  <a:srgbClr val="000000"/>
                </a:solidFill>
                <a:latin typeface="Arial"/>
                <a:ea typeface="DejaVu Sans"/>
              </a:rPr>
              <a:t>Finding Search Terms</a:t>
            </a:r>
            <a:endParaRPr/>
          </a:p>
        </p:txBody>
      </p:sp>
      <p:sp>
        <p:nvSpPr>
          <p:cNvPr id="137" name="CustomShape 2"/>
          <p:cNvSpPr/>
          <p:nvPr/>
        </p:nvSpPr>
        <p:spPr>
          <a:xfrm>
            <a:off x="504000" y="1454400"/>
            <a:ext cx="9054000" cy="4996080"/>
          </a:xfrm>
          <a:prstGeom prst="rect">
            <a:avLst/>
          </a:prstGeom>
          <a:noFill/>
          <a:ln>
            <a:noFill/>
          </a:ln>
        </p:spPr>
        <p:style>
          <a:lnRef idx="0"/>
          <a:fillRef idx="0"/>
          <a:effectRef idx="0"/>
          <a:fontRef idx="minor"/>
        </p:style>
        <p:txBody>
          <a:bodyPr lIns="0" rIns="0" tIns="0" bIns="0" anchor="ctr"/>
          <a:p>
            <a:pPr>
              <a:lnSpc>
                <a:spcPct val="100000"/>
              </a:lnSpc>
            </a:pPr>
            <a:r>
              <a:rPr lang="en-US" sz="2000" strike="noStrike">
                <a:solidFill>
                  <a:srgbClr val="000000"/>
                </a:solidFill>
                <a:latin typeface="Arial"/>
                <a:ea typeface="DejaVu Sans"/>
              </a:rPr>
              <a:t>Search terms are text strings from the match_inventory which is a superset of the default inventory.  (Advanced: search terms are not regular expressions unless enabled.)</a:t>
            </a:r>
            <a:endParaRPr/>
          </a:p>
          <a:p>
            <a:pPr>
              <a:lnSpc>
                <a:spcPct val="100000"/>
              </a:lnSpc>
            </a:pPr>
            <a:endParaRPr/>
          </a:p>
          <a:p>
            <a:pPr>
              <a:lnSpc>
                <a:spcPct val="100000"/>
              </a:lnSpc>
            </a:pPr>
            <a:r>
              <a:rPr lang="en-US" sz="2000" strike="noStrike">
                <a:solidFill>
                  <a:srgbClr val="000000"/>
                </a:solidFill>
                <a:latin typeface="Arial"/>
                <a:ea typeface="DejaVu Sans"/>
              </a:rPr>
              <a:t>$ wgrib2 gfs.t00z.pgrb2.0p25.f111</a:t>
            </a:r>
            <a:endParaRPr/>
          </a:p>
          <a:p>
            <a:pPr>
              <a:lnSpc>
                <a:spcPct val="100000"/>
              </a:lnSpc>
            </a:pPr>
            <a:r>
              <a:rPr lang="en-US" sz="2000" strike="noStrike">
                <a:solidFill>
                  <a:srgbClr val="000000"/>
                </a:solidFill>
                <a:latin typeface="Arial"/>
                <a:ea typeface="DejaVu Sans"/>
              </a:rPr>
              <a:t>1:0:d=2017011800:UGRD:planetary boundary layer:111 hour fcst:</a:t>
            </a:r>
            <a:endParaRPr/>
          </a:p>
          <a:p>
            <a:pPr>
              <a:lnSpc>
                <a:spcPct val="100000"/>
              </a:lnSpc>
            </a:pPr>
            <a:r>
              <a:rPr lang="en-US" sz="2000" strike="noStrike">
                <a:solidFill>
                  <a:srgbClr val="000000"/>
                </a:solidFill>
                <a:latin typeface="Arial"/>
                <a:ea typeface="DejaVu Sans"/>
              </a:rPr>
              <a:t>2:560047:d=2017011800:VGRD:planetary boundary layer:111 hour fcst:</a:t>
            </a:r>
            <a:endParaRPr/>
          </a:p>
          <a:p>
            <a:pPr>
              <a:lnSpc>
                <a:spcPct val="100000"/>
              </a:lnSpc>
            </a:pPr>
            <a:r>
              <a:rPr lang="en-US" sz="2000" strike="noStrike">
                <a:solidFill>
                  <a:srgbClr val="000000"/>
                </a:solidFill>
                <a:latin typeface="Arial"/>
                <a:ea typeface="DejaVu Sans"/>
              </a:rPr>
              <a:t>…</a:t>
            </a:r>
            <a:endParaRPr/>
          </a:p>
          <a:p>
            <a:pPr>
              <a:lnSpc>
                <a:spcPct val="100000"/>
              </a:lnSpc>
            </a:pPr>
            <a:endParaRPr/>
          </a:p>
          <a:p>
            <a:pPr>
              <a:lnSpc>
                <a:spcPct val="100000"/>
              </a:lnSpc>
            </a:pPr>
            <a:r>
              <a:rPr lang="en-US" sz="2000" strike="noStrike">
                <a:solidFill>
                  <a:srgbClr val="000000"/>
                </a:solidFill>
                <a:latin typeface="Arial"/>
                <a:ea typeface="DejaVu Sans"/>
              </a:rPr>
              <a:t>bash-4.1$ wgrib2 -Match_inv hrrr.t00z.wrfsfcf04.grib2 </a:t>
            </a:r>
            <a:endParaRPr/>
          </a:p>
          <a:p>
            <a:pPr>
              <a:lnSpc>
                <a:spcPct val="100000"/>
              </a:lnSpc>
            </a:pPr>
            <a:r>
              <a:rPr lang="en-US" sz="2000" strike="noStrike">
                <a:solidFill>
                  <a:srgbClr val="ff0000"/>
                </a:solidFill>
                <a:latin typeface="Arial"/>
                <a:ea typeface="DejaVu Sans"/>
              </a:rPr>
              <a:t>1:0:D=20170206000000:VIS:surface:4 hour fcst</a:t>
            </a:r>
            <a:r>
              <a:rPr lang="en-US" sz="2000" strike="noStrike">
                <a:solidFill>
                  <a:srgbClr val="000000"/>
                </a:solidFill>
                <a:latin typeface="Arial"/>
                <a:ea typeface="DejaVu Sans"/>
              </a:rPr>
              <a:t>::</a:t>
            </a:r>
            <a:r>
              <a:rPr lang="en-US" sz="2000" strike="noStrike">
                <a:solidFill>
                  <a:srgbClr val="0070c0"/>
                </a:solidFill>
                <a:latin typeface="Arial"/>
                <a:ea typeface="DejaVu Sans"/>
              </a:rPr>
              <a:t>VIS:n=1:npts=480886:</a:t>
            </a:r>
            <a:endParaRPr/>
          </a:p>
          <a:p>
            <a:pPr>
              <a:lnSpc>
                <a:spcPct val="100000"/>
              </a:lnSpc>
            </a:pPr>
            <a:r>
              <a:rPr lang="en-US" sz="2000" strike="noStrike">
                <a:solidFill>
                  <a:srgbClr val="0070c0"/>
                </a:solidFill>
                <a:latin typeface="Arial"/>
                <a:ea typeface="DejaVu Sans"/>
              </a:rPr>
              <a:t>var0_2_1_7_19_0:pdt=0:d=2017020600:start_FT=20170206040000:</a:t>
            </a:r>
            <a:endParaRPr/>
          </a:p>
          <a:p>
            <a:pPr>
              <a:lnSpc>
                <a:spcPct val="100000"/>
              </a:lnSpc>
            </a:pPr>
            <a:r>
              <a:rPr lang="en-US" sz="2000" strike="noStrike">
                <a:solidFill>
                  <a:srgbClr val="0070c0"/>
                </a:solidFill>
                <a:latin typeface="Arial"/>
                <a:ea typeface="DejaVu Sans"/>
              </a:rPr>
              <a:t>end_FT=20170206040000:vt=2017020604:</a:t>
            </a:r>
            <a:endParaRPr/>
          </a:p>
          <a:p>
            <a:pPr>
              <a:lnSpc>
                <a:spcPct val="100000"/>
              </a:lnSpc>
            </a:pPr>
            <a:r>
              <a:rPr lang="en-US" sz="2000" strike="noStrike">
                <a:solidFill>
                  <a:srgbClr val="000000"/>
                </a:solidFill>
                <a:latin typeface="Arial"/>
                <a:ea typeface="DejaVu Sans"/>
              </a:rPr>
              <a:t>2:541185:D=20170206000000:GUST:surface:4 hour fcst::GUST:</a:t>
            </a:r>
            <a:endParaRPr/>
          </a:p>
          <a:p>
            <a:pPr>
              <a:lnSpc>
                <a:spcPct val="100000"/>
              </a:lnSpc>
            </a:pPr>
            <a:r>
              <a:rPr lang="en-US" sz="2000" strike="noStrike">
                <a:solidFill>
                  <a:srgbClr val="000000"/>
                </a:solidFill>
                <a:latin typeface="Arial"/>
                <a:ea typeface="DejaVu Sans"/>
              </a:rPr>
              <a:t>n=2:npts=480886:var0_2_1_7_2_22:pdt=0:d=2017020600:</a:t>
            </a:r>
            <a:endParaRPr/>
          </a:p>
          <a:p>
            <a:pPr>
              <a:lnSpc>
                <a:spcPct val="100000"/>
              </a:lnSpc>
            </a:pPr>
            <a:r>
              <a:rPr lang="en-US" sz="2000" strike="noStrike">
                <a:solidFill>
                  <a:srgbClr val="000000"/>
                </a:solidFill>
                <a:latin typeface="Arial"/>
                <a:ea typeface="DejaVu Sans"/>
              </a:rPr>
              <a:t>start_FT=20170206040000:end_FT=20170206040000:vt=2017020604:</a:t>
            </a:r>
            <a:endParaRPr/>
          </a:p>
          <a:p>
            <a:pPr>
              <a:lnSpc>
                <a:spcPct val="100000"/>
              </a:lnSpc>
            </a:pPr>
            <a:r>
              <a:rPr lang="en-US" sz="2000" strike="noStrike">
                <a:solidFill>
                  <a:srgbClr val="000000"/>
                </a:solidFill>
                <a:latin typeface="Arial"/>
                <a:ea typeface="DejaVu Sans"/>
              </a:rPr>
              <a:t>...</a:t>
            </a:r>
            <a:endParaRPr/>
          </a:p>
        </p:txBody>
      </p:sp>
      <p:sp>
        <p:nvSpPr>
          <p:cNvPr id="138" name="CustomShape 3"/>
          <p:cNvSpPr/>
          <p:nvPr/>
        </p:nvSpPr>
        <p:spPr>
          <a:xfrm>
            <a:off x="6675120" y="2452320"/>
            <a:ext cx="3106080" cy="470880"/>
          </a:xfrm>
          <a:prstGeom prst="rect">
            <a:avLst/>
          </a:prstGeom>
          <a:noFill/>
          <a:ln>
            <a:noFill/>
          </a:ln>
        </p:spPr>
        <p:style>
          <a:lnRef idx="0"/>
          <a:fillRef idx="0"/>
          <a:effectRef idx="0"/>
          <a:fontRef idx="minor"/>
        </p:style>
        <p:txBody>
          <a:bodyPr lIns="90000" rIns="90000" tIns="45000" bIns="45000"/>
          <a:p>
            <a:pPr>
              <a:lnSpc>
                <a:spcPct val="100000"/>
              </a:lnSpc>
            </a:pPr>
            <a:r>
              <a:rPr lang="en-US" sz="2000" strike="noStrike">
                <a:solidFill>
                  <a:srgbClr val="ff0000"/>
                </a:solidFill>
                <a:latin typeface="Arial"/>
                <a:ea typeface="DejaVu Sans"/>
              </a:rPr>
              <a:t>Default inventory</a:t>
            </a:r>
            <a:endParaRPr/>
          </a:p>
        </p:txBody>
      </p:sp>
      <p:sp>
        <p:nvSpPr>
          <p:cNvPr id="139" name="Line 4"/>
          <p:cNvSpPr/>
          <p:nvPr/>
        </p:nvSpPr>
        <p:spPr>
          <a:xfrm flipH="1">
            <a:off x="5486400" y="2660040"/>
            <a:ext cx="1005840" cy="274320"/>
          </a:xfrm>
          <a:prstGeom prst="line">
            <a:avLst/>
          </a:prstGeom>
          <a:ln>
            <a:solidFill>
              <a:srgbClr val="ff0000"/>
            </a:solidFill>
            <a:tailEnd len="med" type="triangle" w="med"/>
          </a:ln>
        </p:spPr>
      </p:sp>
      <p:sp>
        <p:nvSpPr>
          <p:cNvPr id="140" name="CustomShape 5"/>
          <p:cNvSpPr/>
          <p:nvPr/>
        </p:nvSpPr>
        <p:spPr>
          <a:xfrm>
            <a:off x="6928200" y="3830400"/>
            <a:ext cx="2304360" cy="370800"/>
          </a:xfrm>
          <a:prstGeom prst="rect">
            <a:avLst/>
          </a:prstGeom>
          <a:noFill/>
          <a:ln>
            <a:noFill/>
          </a:ln>
        </p:spPr>
        <p:style>
          <a:lnRef idx="0"/>
          <a:fillRef idx="0"/>
          <a:effectRef idx="0"/>
          <a:fontRef idx="minor"/>
        </p:style>
        <p:txBody>
          <a:bodyPr lIns="90000" rIns="90000" tIns="45000" bIns="45000"/>
          <a:p>
            <a:pPr>
              <a:lnSpc>
                <a:spcPct val="100000"/>
              </a:lnSpc>
            </a:pPr>
            <a:r>
              <a:rPr lang="en-US" sz="2000" strike="noStrike">
                <a:solidFill>
                  <a:srgbClr val="ff0000"/>
                </a:solidFill>
                <a:latin typeface="Arial"/>
                <a:ea typeface="DejaVu Sans"/>
              </a:rPr>
              <a:t>Match inventory</a:t>
            </a:r>
            <a:endParaRPr/>
          </a:p>
        </p:txBody>
      </p:sp>
      <p:sp>
        <p:nvSpPr>
          <p:cNvPr id="141" name="Line 6"/>
          <p:cNvSpPr/>
          <p:nvPr/>
        </p:nvSpPr>
        <p:spPr>
          <a:xfrm flipH="1">
            <a:off x="6309360" y="4114800"/>
            <a:ext cx="548640" cy="365760"/>
          </a:xfrm>
          <a:prstGeom prst="line">
            <a:avLst/>
          </a:prstGeom>
          <a:ln>
            <a:solidFill>
              <a:srgbClr val="ff0000"/>
            </a:solidFill>
            <a:tailEnd len="med" type="triangle" w="med"/>
          </a:ln>
        </p:spPr>
      </p:sp>
      <p:sp>
        <p:nvSpPr>
          <p:cNvPr id="142" name="CustomShape 7"/>
          <p:cNvSpPr/>
          <p:nvPr/>
        </p:nvSpPr>
        <p:spPr>
          <a:xfrm flipH="1">
            <a:off x="4269960" y="2743200"/>
            <a:ext cx="2403360" cy="1650960"/>
          </a:xfrm>
          <a:prstGeom prst="straightConnector1">
            <a:avLst/>
          </a:prstGeom>
          <a:noFill/>
          <a:ln>
            <a:solidFill>
              <a:srgbClr val="ff0000"/>
            </a:solidFill>
            <a:round/>
            <a:tailEnd len="med" type="triangle" w="med"/>
          </a:ln>
        </p:spPr>
        <p:style>
          <a:lnRef idx="1">
            <a:schemeClr val="accent1"/>
          </a:lnRef>
          <a:fillRef idx="0">
            <a:schemeClr val="accent1"/>
          </a:fillRef>
          <a:effectRef idx="0">
            <a:schemeClr val="accent1"/>
          </a:effectRef>
          <a:fontRef idx="minor"/>
        </p:style>
      </p:sp>
    </p:spTree>
  </p:cSld>
  <p:timing>
    <p:tnLst>
      <p:par>
        <p:cTn id="17" dur="indefinite" restart="never" nodeType="tmRoot">
          <p:childTnLst>
            <p:seq>
              <p:cTn id="18" nodeType="mainSeq"/>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